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41"/>
  </p:notesMasterIdLst>
  <p:sldIdLst>
    <p:sldId id="1633" r:id="rId5"/>
    <p:sldId id="375" r:id="rId6"/>
    <p:sldId id="440" r:id="rId7"/>
    <p:sldId id="334" r:id="rId8"/>
    <p:sldId id="1646" r:id="rId9"/>
    <p:sldId id="342" r:id="rId10"/>
    <p:sldId id="450" r:id="rId11"/>
    <p:sldId id="326" r:id="rId12"/>
    <p:sldId id="404" r:id="rId13"/>
    <p:sldId id="2147483596" r:id="rId14"/>
    <p:sldId id="402" r:id="rId15"/>
    <p:sldId id="405" r:id="rId16"/>
    <p:sldId id="403" r:id="rId17"/>
    <p:sldId id="374" r:id="rId18"/>
    <p:sldId id="483" r:id="rId19"/>
    <p:sldId id="485" r:id="rId20"/>
    <p:sldId id="482" r:id="rId21"/>
    <p:sldId id="361" r:id="rId22"/>
    <p:sldId id="296" r:id="rId23"/>
    <p:sldId id="377" r:id="rId24"/>
    <p:sldId id="292" r:id="rId25"/>
    <p:sldId id="274" r:id="rId26"/>
    <p:sldId id="278" r:id="rId27"/>
    <p:sldId id="383" r:id="rId28"/>
    <p:sldId id="276" r:id="rId29"/>
    <p:sldId id="257" r:id="rId30"/>
    <p:sldId id="306" r:id="rId31"/>
    <p:sldId id="466" r:id="rId32"/>
    <p:sldId id="376" r:id="rId33"/>
    <p:sldId id="294" r:id="rId34"/>
    <p:sldId id="307" r:id="rId35"/>
    <p:sldId id="308" r:id="rId36"/>
    <p:sldId id="384" r:id="rId37"/>
    <p:sldId id="385" r:id="rId38"/>
    <p:sldId id="305" r:id="rId39"/>
    <p:sldId id="25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7E090-2898-4C5B-8636-B01C91BC2635}" v="2539" dt="2025-02-10T22:01:53.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360"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248D70-1614-483A-8C8C-25212EAD5529}" type="slidenum">
              <a:rPr lang="en-US" smtClean="0"/>
              <a:t>2</a:t>
            </a:fld>
            <a:endParaRPr lang="en-US"/>
          </a:p>
        </p:txBody>
      </p:sp>
    </p:spTree>
    <p:extLst>
      <p:ext uri="{BB962C8B-B14F-4D97-AF65-F5344CB8AC3E}">
        <p14:creationId xmlns:p14="http://schemas.microsoft.com/office/powerpoint/2010/main" val="3987578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mj-lt"/>
              <a:buNone/>
              <a:tabLst>
                <a:tab pos="3776345"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96AA-4723-472D-97C9-EE47AB39C7F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017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90807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576D78-3375-4E05-A780-65CD166E538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55739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CC1DF-A244-DDB3-D38F-6DB6BCD2A2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AD582-C1CE-FFEA-B67E-EFD30A03F6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D43FF6-280E-E8BA-4F8E-E2A9C3D2DD7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B67F26E-F212-84FF-A212-463B95F65FB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25136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4AA71-149B-4518-8B09-A5251565E2A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949826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5" name="Level">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dirty="0"/>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dirty="0"/>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4 Title">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4 Top">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4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5 Title">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5 Top">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5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5" name="Circle 1">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Circle 2">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Circle 3">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C40694EA-E93C-CD87-D768-864D7386EFE3}"/>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275476045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00" name="Step 4 Title">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7" name="Step 4 Top">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4" name="Step 4 Bottom">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5 Title">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5 Top">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5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6 Title">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6 Top">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6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 name="Circle 1">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2">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Circle 3">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06DCEE78-A961-202E-B0EE-36041A6708D1}"/>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Circle 1">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Circle 2">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3">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9" r:id="rId6"/>
    <p:sldLayoutId id="2147483813" r:id="rId7"/>
    <p:sldLayoutId id="2147483816" r:id="rId8"/>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8" Type="http://schemas.openxmlformats.org/officeDocument/2006/relationships/hyperlink" Target="https://www.microsoft.com/en-us/videoplayer/embed/RW1lGWy" TargetMode="External"/><Relationship Id="rId3" Type="http://schemas.openxmlformats.org/officeDocument/2006/relationships/image" Target="../media/image31.svg"/><Relationship Id="rId7" Type="http://schemas.openxmlformats.org/officeDocument/2006/relationships/image" Target="../media/image34.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34.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1.svg"/><Relationship Id="rId10" Type="http://schemas.openxmlformats.org/officeDocument/2006/relationships/hyperlink" Target="https://www.youtube.com/embed/JlXpE2kbrOY?si=hOzRVxlFU8OQ_wwU" TargetMode="External"/><Relationship Id="rId4" Type="http://schemas.openxmlformats.org/officeDocument/2006/relationships/image" Target="../media/image30.png"/><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image" Target="../media/image31.svg"/><Relationship Id="rId7"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4.svg"/><Relationship Id="rId10" Type="http://schemas.openxmlformats.org/officeDocument/2006/relationships/image" Target="../media/image41.svg"/><Relationship Id="rId4" Type="http://schemas.openxmlformats.org/officeDocument/2006/relationships/image" Target="../media/image33.png"/><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0.png"/><Relationship Id="rId7"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44.svg"/><Relationship Id="rId4" Type="http://schemas.openxmlformats.org/officeDocument/2006/relationships/image" Target="../media/image31.sv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5.png"/><Relationship Id="rId7" Type="http://schemas.openxmlformats.org/officeDocument/2006/relationships/image" Target="../media/image33.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hyperlink" Target="https://www.youtube.com/watch?v=zkyzrLwRwlo"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35.png"/><Relationship Id="rId3" Type="http://schemas.openxmlformats.org/officeDocument/2006/relationships/image" Target="../media/image37.png"/><Relationship Id="rId7" Type="http://schemas.openxmlformats.org/officeDocument/2006/relationships/image" Target="../media/image45.png"/><Relationship Id="rId12" Type="http://schemas.openxmlformats.org/officeDocument/2006/relationships/image" Target="../media/image34.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3.png"/><Relationship Id="rId5" Type="http://schemas.openxmlformats.org/officeDocument/2006/relationships/hyperlink" Target="https://support.microsoft.com/en-us/topic/overview-of-microsoft-365-chat-preview-5b00a52d-7296-48ee-b938-b95b7209f737" TargetMode="External"/><Relationship Id="rId10" Type="http://schemas.openxmlformats.org/officeDocument/2006/relationships/image" Target="../media/image31.svg"/><Relationship Id="rId4" Type="http://schemas.openxmlformats.org/officeDocument/2006/relationships/image" Target="../media/image39.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1.svg"/><Relationship Id="rId7" Type="http://schemas.openxmlformats.org/officeDocument/2006/relationships/image" Target="../media/image32.png"/><Relationship Id="rId12"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hyperlink" Target="https://support.microsoft.com/en-us/topic/overview-of-microsoft-365-chat-preview-5b00a52d-7296-48ee-b938-b95b7209f737" TargetMode="External"/><Relationship Id="rId11" Type="http://schemas.openxmlformats.org/officeDocument/2006/relationships/hyperlink" Target="https://www.microsoft.com/en-us/videoplayer/embed/RW1lwnu" TargetMode="External"/><Relationship Id="rId5" Type="http://schemas.openxmlformats.org/officeDocument/2006/relationships/image" Target="../media/image37.png"/><Relationship Id="rId10" Type="http://schemas.openxmlformats.org/officeDocument/2006/relationships/image" Target="../media/image34.svg"/><Relationship Id="rId4" Type="http://schemas.openxmlformats.org/officeDocument/2006/relationships/image" Target="../media/image42.png"/><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hyperlink" Target="https://support.microsoft.com/en-us/topic/overview-of-microsoft-365-chat-preview-5b00a52d-7296-48ee-b938-b95b7209f737" TargetMode="External"/><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35.png"/><Relationship Id="rId5" Type="http://schemas.openxmlformats.org/officeDocument/2006/relationships/image" Target="../media/image39.png"/><Relationship Id="rId10" Type="http://schemas.openxmlformats.org/officeDocument/2006/relationships/image" Target="../media/image34.svg"/><Relationship Id="rId4" Type="http://schemas.openxmlformats.org/officeDocument/2006/relationships/image" Target="../media/image32.png"/><Relationship Id="rId9"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image" Target="../media/image45.png"/><Relationship Id="rId12" Type="http://schemas.openxmlformats.org/officeDocument/2006/relationships/image" Target="../media/image34.svg"/><Relationship Id="rId2" Type="http://schemas.openxmlformats.org/officeDocument/2006/relationships/hyperlink" Target="https://support.microsoft.com/en-us/topic/overview-of-microsoft-365-chat-preview-5b00a52d-7296-48ee-b938-b95b7209f737" TargetMode="External"/><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33.png"/><Relationship Id="rId5" Type="http://schemas.openxmlformats.org/officeDocument/2006/relationships/image" Target="../media/image42.png"/><Relationship Id="rId10" Type="http://schemas.openxmlformats.org/officeDocument/2006/relationships/image" Target="../media/image31.svg"/><Relationship Id="rId4" Type="http://schemas.openxmlformats.org/officeDocument/2006/relationships/image" Target="../media/image39.png"/><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35.png"/><Relationship Id="rId2" Type="http://schemas.openxmlformats.org/officeDocument/2006/relationships/hyperlink" Target="https://support.microsoft.com/en-us/topic/overview-of-microsoft-365-chat-preview-5b00a52d-7296-48ee-b938-b95b7209f737" TargetMode="External"/><Relationship Id="rId1" Type="http://schemas.openxmlformats.org/officeDocument/2006/relationships/slideLayout" Target="../slideLayouts/slideLayout6.xml"/><Relationship Id="rId6" Type="http://schemas.openxmlformats.org/officeDocument/2006/relationships/image" Target="../media/image39.png"/><Relationship Id="rId11" Type="http://schemas.openxmlformats.org/officeDocument/2006/relationships/image" Target="../media/image34.svg"/><Relationship Id="rId5" Type="http://schemas.openxmlformats.org/officeDocument/2006/relationships/image" Target="../media/image37.png"/><Relationship Id="rId10" Type="http://schemas.openxmlformats.org/officeDocument/2006/relationships/image" Target="../media/image33.png"/><Relationship Id="rId4" Type="http://schemas.openxmlformats.org/officeDocument/2006/relationships/image" Target="../media/image42.png"/><Relationship Id="rId9" Type="http://schemas.openxmlformats.org/officeDocument/2006/relationships/image" Target="../media/image31.svg"/></Relationships>
</file>

<file path=ppt/slides/_rels/slide2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32.png"/><Relationship Id="rId7" Type="http://schemas.openxmlformats.org/officeDocument/2006/relationships/image" Target="../media/image30.png"/><Relationship Id="rId2" Type="http://schemas.openxmlformats.org/officeDocument/2006/relationships/hyperlink" Target="https://support.microsoft.com/en-us/topic/overview-of-microsoft-365-chat-preview-5b00a52d-7296-48ee-b938-b95b7209f737" TargetMode="External"/><Relationship Id="rId1" Type="http://schemas.openxmlformats.org/officeDocument/2006/relationships/slideLayout" Target="../slideLayouts/slideLayout6.xml"/><Relationship Id="rId6" Type="http://schemas.openxmlformats.org/officeDocument/2006/relationships/image" Target="../media/image42.png"/><Relationship Id="rId11" Type="http://schemas.openxmlformats.org/officeDocument/2006/relationships/image" Target="../media/image35.png"/><Relationship Id="rId5" Type="http://schemas.openxmlformats.org/officeDocument/2006/relationships/image" Target="../media/image47.png"/><Relationship Id="rId10" Type="http://schemas.openxmlformats.org/officeDocument/2006/relationships/image" Target="../media/image34.svg"/><Relationship Id="rId4" Type="http://schemas.openxmlformats.org/officeDocument/2006/relationships/image" Target="../media/image39.png"/><Relationship Id="rId9" Type="http://schemas.openxmlformats.org/officeDocument/2006/relationships/image" Target="../media/image33.png"/></Relationships>
</file>

<file path=ppt/slides/_rels/slide25.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4.svg"/><Relationship Id="rId3" Type="http://schemas.openxmlformats.org/officeDocument/2006/relationships/image" Target="../media/image32.png"/><Relationship Id="rId7" Type="http://schemas.openxmlformats.org/officeDocument/2006/relationships/image" Target="../media/image47.png"/><Relationship Id="rId12" Type="http://schemas.openxmlformats.org/officeDocument/2006/relationships/image" Target="../media/image33.png"/><Relationship Id="rId2" Type="http://schemas.openxmlformats.org/officeDocument/2006/relationships/hyperlink" Target="https://support.microsoft.com/en-us/topic/overview-of-microsoft-365-chat-preview-5b00a52d-7296-48ee-b938-b95b7209f737" TargetMode="Externa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31.svg"/><Relationship Id="rId5" Type="http://schemas.openxmlformats.org/officeDocument/2006/relationships/image" Target="../media/image37.png"/><Relationship Id="rId10" Type="http://schemas.openxmlformats.org/officeDocument/2006/relationships/image" Target="../media/image30.png"/><Relationship Id="rId4" Type="http://schemas.openxmlformats.org/officeDocument/2006/relationships/image" Target="../media/image42.png"/><Relationship Id="rId9" Type="http://schemas.openxmlformats.org/officeDocument/2006/relationships/image" Target="../media/image46.svg"/><Relationship Id="rId14"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5.png"/><Relationship Id="rId3" Type="http://schemas.openxmlformats.org/officeDocument/2006/relationships/hyperlink" Target="https://support.microsoft.com/en-us/topic/overview-of-microsoft-365-chat-preview-5b00a52d-7296-48ee-b938-b95b7209f737" TargetMode="External"/><Relationship Id="rId7" Type="http://schemas.openxmlformats.org/officeDocument/2006/relationships/image" Target="../media/image33.png"/><Relationship Id="rId12"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47.png"/><Relationship Id="rId5" Type="http://schemas.openxmlformats.org/officeDocument/2006/relationships/image" Target="../media/image30.png"/><Relationship Id="rId10" Type="http://schemas.openxmlformats.org/officeDocument/2006/relationships/image" Target="../media/image42.png"/><Relationship Id="rId4" Type="http://schemas.openxmlformats.org/officeDocument/2006/relationships/image" Target="../media/image48.png"/><Relationship Id="rId9" Type="http://schemas.openxmlformats.org/officeDocument/2006/relationships/image" Target="../media/image36.png"/><Relationship Id="rId14" Type="http://schemas.openxmlformats.org/officeDocument/2006/relationships/image" Target="../media/image38.png"/></Relationships>
</file>

<file path=ppt/slides/_rels/slide27.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image" Target="../media/image31.svg"/><Relationship Id="rId7" Type="http://schemas.openxmlformats.org/officeDocument/2006/relationships/image" Target="../media/image49.png"/><Relationship Id="rId12"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6.png"/><Relationship Id="rId11" Type="http://schemas.openxmlformats.org/officeDocument/2006/relationships/image" Target="../media/image35.png"/><Relationship Id="rId5" Type="http://schemas.openxmlformats.org/officeDocument/2006/relationships/image" Target="../media/image34.svg"/><Relationship Id="rId10" Type="http://schemas.openxmlformats.org/officeDocument/2006/relationships/image" Target="../media/image42.png"/><Relationship Id="rId4" Type="http://schemas.openxmlformats.org/officeDocument/2006/relationships/image" Target="../media/image33.png"/><Relationship Id="rId9" Type="http://schemas.openxmlformats.org/officeDocument/2006/relationships/image" Target="../media/image48.png"/></Relationships>
</file>

<file path=ppt/slides/_rels/slide28.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image" Target="../media/image31.svg"/><Relationship Id="rId7" Type="http://schemas.openxmlformats.org/officeDocument/2006/relationships/image" Target="../media/image38.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32.png"/></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hyperlink" Target="https://copilot.cloud.microsoft/prompts/17b3f43b-eaae-493c-a894-bd38694c7888" TargetMode="External"/><Relationship Id="rId3" Type="http://schemas.openxmlformats.org/officeDocument/2006/relationships/image" Target="../media/image31.svg"/><Relationship Id="rId7" Type="http://schemas.openxmlformats.org/officeDocument/2006/relationships/image" Target="../media/image47.png"/><Relationship Id="rId12" Type="http://schemas.openxmlformats.org/officeDocument/2006/relationships/hyperlink" Target="https://copilot.cloud.microsoft/prompts/97ad49a6-6dcf-4471-873a-2e3074d49963" TargetMode="External"/><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35.png"/><Relationship Id="rId5" Type="http://schemas.openxmlformats.org/officeDocument/2006/relationships/image" Target="../media/image34.svg"/><Relationship Id="rId15" Type="http://schemas.openxmlformats.org/officeDocument/2006/relationships/image" Target="../media/image38.png"/><Relationship Id="rId10" Type="http://schemas.openxmlformats.org/officeDocument/2006/relationships/image" Target="../media/image32.png"/><Relationship Id="rId4" Type="http://schemas.openxmlformats.org/officeDocument/2006/relationships/image" Target="../media/image33.png"/><Relationship Id="rId9" Type="http://schemas.openxmlformats.org/officeDocument/2006/relationships/hyperlink" Target="https://support.microsoft.com/en-us/topic/overview-of-microsoft-365-chat-preview-5b00a52d-7296-48ee-b938-b95b7209f737" TargetMode="External"/><Relationship Id="rId14" Type="http://schemas.openxmlformats.org/officeDocument/2006/relationships/hyperlink" Target="https://copilot.cloud.microsoft/prompts/bafc6790-47a5-4513-8ced-8cad5c1055be"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hyperlink" Target="https://aka.ms/prompts"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7.png"/><Relationship Id="rId7" Type="http://schemas.openxmlformats.org/officeDocument/2006/relationships/image" Target="../media/image31.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47.png"/><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image" Target="../media/image34.svg"/></Relationships>
</file>

<file path=ppt/slides/_rels/slide3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57.png"/><Relationship Id="rId3" Type="http://schemas.openxmlformats.org/officeDocument/2006/relationships/image" Target="../media/image51.svg"/><Relationship Id="rId7" Type="http://schemas.openxmlformats.org/officeDocument/2006/relationships/image" Target="../media/image36.png"/><Relationship Id="rId12" Type="http://schemas.openxmlformats.org/officeDocument/2006/relationships/image" Target="../media/image56.svg"/><Relationship Id="rId17" Type="http://schemas.openxmlformats.org/officeDocument/2006/relationships/hyperlink" Target="https://www.microsoft.com/en-us/videoplayer/embed/RW1lDvw" TargetMode="External"/><Relationship Id="rId2" Type="http://schemas.openxmlformats.org/officeDocument/2006/relationships/image" Target="../media/image50.png"/><Relationship Id="rId16" Type="http://schemas.openxmlformats.org/officeDocument/2006/relationships/image" Target="../media/image60.svg"/><Relationship Id="rId1" Type="http://schemas.openxmlformats.org/officeDocument/2006/relationships/slideLayout" Target="../slideLayouts/slideLayout8.xml"/><Relationship Id="rId6" Type="http://schemas.openxmlformats.org/officeDocument/2006/relationships/image" Target="../media/image32.png"/><Relationship Id="rId11" Type="http://schemas.openxmlformats.org/officeDocument/2006/relationships/image" Target="../media/image55.png"/><Relationship Id="rId5" Type="http://schemas.openxmlformats.org/officeDocument/2006/relationships/hyperlink" Target="https://support.microsoft.com/en-us/topic/overview-of-microsoft-365-chat-preview-5b00a52d-7296-48ee-b938-b95b7209f737" TargetMode="External"/><Relationship Id="rId15"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image" Target="../media/image52.png"/><Relationship Id="rId9" Type="http://schemas.openxmlformats.org/officeDocument/2006/relationships/image" Target="../media/image53.png"/><Relationship Id="rId14" Type="http://schemas.openxmlformats.org/officeDocument/2006/relationships/image" Target="../media/image58.svg"/></Relationships>
</file>

<file path=ppt/slides/_rels/slide32.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56.svg"/><Relationship Id="rId18" Type="http://schemas.openxmlformats.org/officeDocument/2006/relationships/hyperlink" Target="https://www.microsoft.com/en-us/videoplayer/embed/RW1lDvB" TargetMode="External"/><Relationship Id="rId3" Type="http://schemas.openxmlformats.org/officeDocument/2006/relationships/image" Target="../media/image51.svg"/><Relationship Id="rId7" Type="http://schemas.openxmlformats.org/officeDocument/2006/relationships/image" Target="../media/image42.png"/><Relationship Id="rId12" Type="http://schemas.openxmlformats.org/officeDocument/2006/relationships/image" Target="../media/image55.png"/><Relationship Id="rId17" Type="http://schemas.openxmlformats.org/officeDocument/2006/relationships/image" Target="../media/image60.svg"/><Relationship Id="rId2" Type="http://schemas.openxmlformats.org/officeDocument/2006/relationships/image" Target="../media/image50.png"/><Relationship Id="rId16" Type="http://schemas.openxmlformats.org/officeDocument/2006/relationships/image" Target="../media/image59.png"/><Relationship Id="rId1" Type="http://schemas.openxmlformats.org/officeDocument/2006/relationships/slideLayout" Target="../slideLayouts/slideLayout8.xml"/><Relationship Id="rId6" Type="http://schemas.openxmlformats.org/officeDocument/2006/relationships/image" Target="../media/image32.png"/><Relationship Id="rId11" Type="http://schemas.openxmlformats.org/officeDocument/2006/relationships/image" Target="../media/image63.png"/><Relationship Id="rId5" Type="http://schemas.openxmlformats.org/officeDocument/2006/relationships/hyperlink" Target="https://support.microsoft.com/en-us/topic/overview-of-microsoft-365-chat-preview-5b00a52d-7296-48ee-b938-b95b7209f737" TargetMode="External"/><Relationship Id="rId15" Type="http://schemas.openxmlformats.org/officeDocument/2006/relationships/image" Target="../media/image58.svg"/><Relationship Id="rId10" Type="http://schemas.openxmlformats.org/officeDocument/2006/relationships/image" Target="../media/image39.png"/><Relationship Id="rId4" Type="http://schemas.openxmlformats.org/officeDocument/2006/relationships/image" Target="../media/image61.png"/><Relationship Id="rId9" Type="http://schemas.openxmlformats.org/officeDocument/2006/relationships/image" Target="../media/image54.png"/><Relationship Id="rId14" Type="http://schemas.openxmlformats.org/officeDocument/2006/relationships/image" Target="../media/image57.png"/></Relationships>
</file>

<file path=ppt/slides/_rels/slide3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57.png"/><Relationship Id="rId3" Type="http://schemas.openxmlformats.org/officeDocument/2006/relationships/hyperlink" Target="https://support.microsoft.com/en-us/topic/overview-of-microsoft-365-chat-preview-5b00a52d-7296-48ee-b938-b95b7209f737" TargetMode="External"/><Relationship Id="rId7" Type="http://schemas.openxmlformats.org/officeDocument/2006/relationships/image" Target="../media/image42.png"/><Relationship Id="rId12" Type="http://schemas.openxmlformats.org/officeDocument/2006/relationships/image" Target="../media/image56.svg"/><Relationship Id="rId17" Type="http://schemas.openxmlformats.org/officeDocument/2006/relationships/hyperlink" Target="https://www.microsoft.com/en-us/videoplayer/embed/RW1lG7J" TargetMode="External"/><Relationship Id="rId2" Type="http://schemas.openxmlformats.org/officeDocument/2006/relationships/image" Target="../media/image64.png"/><Relationship Id="rId16" Type="http://schemas.openxmlformats.org/officeDocument/2006/relationships/image" Target="../media/image60.svg"/><Relationship Id="rId1" Type="http://schemas.openxmlformats.org/officeDocument/2006/relationships/slideLayout" Target="../slideLayouts/slideLayout8.xml"/><Relationship Id="rId6" Type="http://schemas.openxmlformats.org/officeDocument/2006/relationships/image" Target="../media/image47.png"/><Relationship Id="rId11" Type="http://schemas.openxmlformats.org/officeDocument/2006/relationships/image" Target="../media/image55.png"/><Relationship Id="rId5" Type="http://schemas.openxmlformats.org/officeDocument/2006/relationships/image" Target="../media/image36.png"/><Relationship Id="rId15" Type="http://schemas.openxmlformats.org/officeDocument/2006/relationships/image" Target="../media/image59.png"/><Relationship Id="rId10" Type="http://schemas.openxmlformats.org/officeDocument/2006/relationships/image" Target="../media/image51.svg"/><Relationship Id="rId4" Type="http://schemas.openxmlformats.org/officeDocument/2006/relationships/image" Target="../media/image32.png"/><Relationship Id="rId9" Type="http://schemas.openxmlformats.org/officeDocument/2006/relationships/image" Target="../media/image50.png"/><Relationship Id="rId14" Type="http://schemas.openxmlformats.org/officeDocument/2006/relationships/image" Target="../media/image58.svg"/></Relationships>
</file>

<file path=ppt/slides/_rels/slide3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58.svg"/><Relationship Id="rId3" Type="http://schemas.openxmlformats.org/officeDocument/2006/relationships/image" Target="../media/image51.svg"/><Relationship Id="rId7" Type="http://schemas.openxmlformats.org/officeDocument/2006/relationships/image" Target="../media/image32.png"/><Relationship Id="rId12" Type="http://schemas.openxmlformats.org/officeDocument/2006/relationships/image" Target="../media/image57.png"/><Relationship Id="rId2" Type="http://schemas.openxmlformats.org/officeDocument/2006/relationships/image" Target="../media/image50.png"/><Relationship Id="rId16" Type="http://schemas.openxmlformats.org/officeDocument/2006/relationships/hyperlink" Target="https://www.microsoft.com/en-us/videoplayer/embed/RW1lG7M" TargetMode="External"/><Relationship Id="rId1" Type="http://schemas.openxmlformats.org/officeDocument/2006/relationships/slideLayout" Target="../slideLayouts/slideLayout8.xml"/><Relationship Id="rId6" Type="http://schemas.openxmlformats.org/officeDocument/2006/relationships/hyperlink" Target="https://support.microsoft.com/en-us/topic/overview-of-microsoft-365-chat-preview-5b00a52d-7296-48ee-b938-b95b7209f737" TargetMode="External"/><Relationship Id="rId11" Type="http://schemas.openxmlformats.org/officeDocument/2006/relationships/image" Target="../media/image56.svg"/><Relationship Id="rId5" Type="http://schemas.openxmlformats.org/officeDocument/2006/relationships/image" Target="../media/image36.png"/><Relationship Id="rId15" Type="http://schemas.openxmlformats.org/officeDocument/2006/relationships/image" Target="../media/image60.svg"/><Relationship Id="rId10" Type="http://schemas.openxmlformats.org/officeDocument/2006/relationships/image" Target="../media/image55.png"/><Relationship Id="rId4" Type="http://schemas.openxmlformats.org/officeDocument/2006/relationships/image" Target="../media/image65.png"/><Relationship Id="rId9" Type="http://schemas.openxmlformats.org/officeDocument/2006/relationships/image" Target="../media/image47.png"/><Relationship Id="rId14" Type="http://schemas.openxmlformats.org/officeDocument/2006/relationships/image" Target="../media/image59.png"/></Relationships>
</file>

<file path=ppt/slides/_rels/slide3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3" Type="http://schemas.openxmlformats.org/officeDocument/2006/relationships/image" Target="../media/image51.svg"/><Relationship Id="rId7" Type="http://schemas.openxmlformats.org/officeDocument/2006/relationships/hyperlink" Target="https://www.microsoft.com/en-us/videoplayer/embed/RW1lvKF" TargetMode="External"/><Relationship Id="rId12" Type="http://schemas.openxmlformats.org/officeDocument/2006/relationships/image" Target="../media/image59.png"/><Relationship Id="rId2" Type="http://schemas.openxmlformats.org/officeDocument/2006/relationships/image" Target="../media/image50.png"/><Relationship Id="rId1" Type="http://schemas.openxmlformats.org/officeDocument/2006/relationships/slideLayout" Target="../slideLayouts/slideLayout8.xml"/><Relationship Id="rId6" Type="http://schemas.openxmlformats.org/officeDocument/2006/relationships/image" Target="../media/image36.png"/><Relationship Id="rId11" Type="http://schemas.openxmlformats.org/officeDocument/2006/relationships/image" Target="../media/image58.svg"/><Relationship Id="rId5" Type="http://schemas.openxmlformats.org/officeDocument/2006/relationships/image" Target="../media/image42.png"/><Relationship Id="rId15" Type="http://schemas.openxmlformats.org/officeDocument/2006/relationships/image" Target="../media/image66.png"/><Relationship Id="rId10" Type="http://schemas.openxmlformats.org/officeDocument/2006/relationships/image" Target="../media/image57.png"/><Relationship Id="rId4" Type="http://schemas.openxmlformats.org/officeDocument/2006/relationships/image" Target="../media/image47.png"/><Relationship Id="rId9" Type="http://schemas.openxmlformats.org/officeDocument/2006/relationships/image" Target="../media/image56.svg"/><Relationship Id="rId14" Type="http://schemas.openxmlformats.org/officeDocument/2006/relationships/image" Target="../media/image38.png"/></Relationships>
</file>

<file path=ppt/slides/_rels/slide3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56.svg"/><Relationship Id="rId3" Type="http://schemas.openxmlformats.org/officeDocument/2006/relationships/image" Target="../media/image51.svg"/><Relationship Id="rId7" Type="http://schemas.openxmlformats.org/officeDocument/2006/relationships/image" Target="../media/image32.png"/><Relationship Id="rId12" Type="http://schemas.openxmlformats.org/officeDocument/2006/relationships/image" Target="../media/image55.png"/><Relationship Id="rId17" Type="http://schemas.openxmlformats.org/officeDocument/2006/relationships/image" Target="../media/image60.svg"/><Relationship Id="rId2" Type="http://schemas.openxmlformats.org/officeDocument/2006/relationships/image" Target="../media/image50.png"/><Relationship Id="rId16" Type="http://schemas.openxmlformats.org/officeDocument/2006/relationships/image" Target="../media/image59.png"/><Relationship Id="rId1" Type="http://schemas.openxmlformats.org/officeDocument/2006/relationships/slideLayout" Target="../slideLayouts/slideLayout8.xml"/><Relationship Id="rId6" Type="http://schemas.openxmlformats.org/officeDocument/2006/relationships/hyperlink" Target="https://support.microsoft.com/en-us/topic/overview-of-microsoft-365-chat-preview-5b00a52d-7296-48ee-b938-b95b7209f737" TargetMode="External"/><Relationship Id="rId11" Type="http://schemas.openxmlformats.org/officeDocument/2006/relationships/image" Target="../media/image47.png"/><Relationship Id="rId5" Type="http://schemas.microsoft.com/office/2007/relationships/hdphoto" Target="../media/hdphoto4.wdp"/><Relationship Id="rId15" Type="http://schemas.openxmlformats.org/officeDocument/2006/relationships/image" Target="../media/image58.svg"/><Relationship Id="rId10" Type="http://schemas.openxmlformats.org/officeDocument/2006/relationships/image" Target="../media/image39.png"/><Relationship Id="rId4" Type="http://schemas.openxmlformats.org/officeDocument/2006/relationships/image" Target="../media/image67.png"/><Relationship Id="rId9" Type="http://schemas.openxmlformats.org/officeDocument/2006/relationships/image" Target="../media/image37.png"/><Relationship Id="rId1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hyperlink" Target="https://www.youtube.com/embed/0sPGgLnwBv0?si=70YRrbBL2bdoImdn"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slide" Target="slide14.xml"/><Relationship Id="rId18" Type="http://schemas.openxmlformats.org/officeDocument/2006/relationships/slide" Target="slide22.xml"/><Relationship Id="rId26" Type="http://schemas.openxmlformats.org/officeDocument/2006/relationships/slide" Target="slide28.xml"/><Relationship Id="rId3" Type="http://schemas.openxmlformats.org/officeDocument/2006/relationships/hyperlink" Target="https://www.microsoft.com/en-us/videoplayer/embed/RW1lE9J" TargetMode="External"/><Relationship Id="rId21" Type="http://schemas.openxmlformats.org/officeDocument/2006/relationships/slide" Target="slide25.xml"/><Relationship Id="rId7" Type="http://schemas.openxmlformats.org/officeDocument/2006/relationships/image" Target="../media/image21.jpeg"/><Relationship Id="rId12" Type="http://schemas.openxmlformats.org/officeDocument/2006/relationships/slide" Target="slide11.xml"/><Relationship Id="rId17" Type="http://schemas.openxmlformats.org/officeDocument/2006/relationships/slide" Target="slide21.xml"/><Relationship Id="rId25" Type="http://schemas.openxmlformats.org/officeDocument/2006/relationships/slide" Target="slide17.xml"/><Relationship Id="rId2" Type="http://schemas.openxmlformats.org/officeDocument/2006/relationships/notesSlide" Target="../notesSlides/notesSlide3.xml"/><Relationship Id="rId16" Type="http://schemas.openxmlformats.org/officeDocument/2006/relationships/slide" Target="slide20.xml"/><Relationship Id="rId20" Type="http://schemas.openxmlformats.org/officeDocument/2006/relationships/slide" Target="slide24.xml"/><Relationship Id="rId29" Type="http://schemas.openxmlformats.org/officeDocument/2006/relationships/slide" Target="slide15.xml"/><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slide" Target="slide13.xml"/><Relationship Id="rId24" Type="http://schemas.openxmlformats.org/officeDocument/2006/relationships/slide" Target="slide16.xml"/><Relationship Id="rId32" Type="http://schemas.openxmlformats.org/officeDocument/2006/relationships/slide" Target="slide9.xml"/><Relationship Id="rId5" Type="http://schemas.openxmlformats.org/officeDocument/2006/relationships/image" Target="../media/image20.png"/><Relationship Id="rId15" Type="http://schemas.openxmlformats.org/officeDocument/2006/relationships/slide" Target="slide19.xml"/><Relationship Id="rId23" Type="http://schemas.openxmlformats.org/officeDocument/2006/relationships/slide" Target="slide30.xml"/><Relationship Id="rId28" Type="http://schemas.openxmlformats.org/officeDocument/2006/relationships/slide" Target="slide27.xml"/><Relationship Id="rId10" Type="http://schemas.microsoft.com/office/2007/relationships/hdphoto" Target="../media/hdphoto2.wdp"/><Relationship Id="rId19" Type="http://schemas.openxmlformats.org/officeDocument/2006/relationships/slide" Target="slide23.xml"/><Relationship Id="rId31" Type="http://schemas.openxmlformats.org/officeDocument/2006/relationships/slide" Target="slide10.xml"/><Relationship Id="rId4" Type="http://schemas.openxmlformats.org/officeDocument/2006/relationships/image" Target="../media/image19.jpeg"/><Relationship Id="rId9" Type="http://schemas.openxmlformats.org/officeDocument/2006/relationships/image" Target="../media/image23.png"/><Relationship Id="rId14" Type="http://schemas.openxmlformats.org/officeDocument/2006/relationships/slide" Target="slide18.xml"/><Relationship Id="rId22" Type="http://schemas.openxmlformats.org/officeDocument/2006/relationships/slide" Target="slide29.xml"/><Relationship Id="rId27" Type="http://schemas.openxmlformats.org/officeDocument/2006/relationships/slide" Target="slide26.xml"/><Relationship Id="rId30" Type="http://schemas.openxmlformats.org/officeDocument/2006/relationships/slide" Target="slide12.xml"/></Relationships>
</file>

<file path=ppt/slides/_rels/slide8.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23.xml"/><Relationship Id="rId18" Type="http://schemas.openxmlformats.org/officeDocument/2006/relationships/slide" Target="slide17.xml"/><Relationship Id="rId3" Type="http://schemas.openxmlformats.org/officeDocument/2006/relationships/slide" Target="slide26.xml"/><Relationship Id="rId7" Type="http://schemas.openxmlformats.org/officeDocument/2006/relationships/slide" Target="slide19.xml"/><Relationship Id="rId12" Type="http://schemas.openxmlformats.org/officeDocument/2006/relationships/slide" Target="slide22.xml"/><Relationship Id="rId17" Type="http://schemas.openxmlformats.org/officeDocument/2006/relationships/slide" Target="slide18.xml"/><Relationship Id="rId2" Type="http://schemas.openxmlformats.org/officeDocument/2006/relationships/notesSlide" Target="../notesSlides/notesSlide4.xml"/><Relationship Id="rId16" Type="http://schemas.openxmlformats.org/officeDocument/2006/relationships/slide" Target="slide30.xml"/><Relationship Id="rId1" Type="http://schemas.openxmlformats.org/officeDocument/2006/relationships/slideLayout" Target="../slideLayouts/slideLayout3.xml"/><Relationship Id="rId6" Type="http://schemas.openxmlformats.org/officeDocument/2006/relationships/slide" Target="slide28.xml"/><Relationship Id="rId11" Type="http://schemas.openxmlformats.org/officeDocument/2006/relationships/slide" Target="slide20.xml"/><Relationship Id="rId5" Type="http://schemas.openxmlformats.org/officeDocument/2006/relationships/slide" Target="slide21.xml"/><Relationship Id="rId15" Type="http://schemas.openxmlformats.org/officeDocument/2006/relationships/slide" Target="slide25.xml"/><Relationship Id="rId10" Type="http://schemas.openxmlformats.org/officeDocument/2006/relationships/slide" Target="slide14.xml"/><Relationship Id="rId19" Type="http://schemas.openxmlformats.org/officeDocument/2006/relationships/slide" Target="slide16.xml"/><Relationship Id="rId4" Type="http://schemas.openxmlformats.org/officeDocument/2006/relationships/slide" Target="slide29.xml"/><Relationship Id="rId9" Type="http://schemas.openxmlformats.org/officeDocument/2006/relationships/image" Target="../media/image24.png"/><Relationship Id="rId14" Type="http://schemas.openxmlformats.org/officeDocument/2006/relationships/slide" Target="slide24.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9D0F5-AA0B-EC0F-9E3D-B696D4599A5F}"/>
              </a:ext>
            </a:extLst>
          </p:cNvPr>
          <p:cNvSpPr>
            <a:spLocks noGrp="1"/>
          </p:cNvSpPr>
          <p:nvPr>
            <p:ph type="title"/>
          </p:nvPr>
        </p:nvSpPr>
        <p:spPr>
          <a:xfrm>
            <a:off x="362232" y="1459054"/>
            <a:ext cx="7758903" cy="615553"/>
          </a:xfrm>
        </p:spPr>
        <p:txBody>
          <a:bodyPr/>
          <a:lstStyle/>
          <a:p>
            <a:r>
              <a:rPr lang="en-US" sz="4400" noProof="0" dirty="0">
                <a:gradFill>
                  <a:gsLst>
                    <a:gs pos="0">
                      <a:schemeClr val="tx1"/>
                    </a:gs>
                    <a:gs pos="100000">
                      <a:schemeClr val="tx1"/>
                    </a:gs>
                  </a:gsLst>
                  <a:lin ang="5400000" scaled="1"/>
                </a:gradFill>
                <a:cs typeface="Segoe UI"/>
              </a:rPr>
              <a:t>Copilot Scenario Library</a:t>
            </a:r>
          </a:p>
        </p:txBody>
      </p:sp>
      <p:sp>
        <p:nvSpPr>
          <p:cNvPr id="5" name="Text Placeholder 4">
            <a:extLst>
              <a:ext uri="{FF2B5EF4-FFF2-40B4-BE49-F238E27FC236}">
                <a16:creationId xmlns:a16="http://schemas.microsoft.com/office/drawing/2014/main" id="{B5BC4E6E-DD38-ACDD-7EF4-A6DE1EAD6969}"/>
              </a:ext>
            </a:extLst>
          </p:cNvPr>
          <p:cNvSpPr>
            <a:spLocks noGrp="1"/>
          </p:cNvSpPr>
          <p:nvPr>
            <p:ph type="body" sz="quarter" idx="12"/>
          </p:nvPr>
        </p:nvSpPr>
        <p:spPr>
          <a:xfrm>
            <a:off x="362232" y="2318535"/>
            <a:ext cx="7752752" cy="246221"/>
          </a:xfrm>
        </p:spPr>
        <p:txBody>
          <a:bodyPr vert="horz" wrap="square" lIns="0" tIns="0" rIns="0" bIns="0" rtlCol="0" anchor="t">
            <a:spAutoFit/>
          </a:bodyPr>
          <a:lstStyle/>
          <a:p>
            <a:r>
              <a:rPr lang="en-US" sz="2000" noProof="0">
                <a:gradFill>
                  <a:gsLst>
                    <a:gs pos="0">
                      <a:schemeClr val="tx1"/>
                    </a:gs>
                    <a:gs pos="100000">
                      <a:schemeClr val="tx1"/>
                    </a:gs>
                  </a:gsLst>
                  <a:lin ang="5400000" scaled="1"/>
                </a:gradFill>
                <a:cs typeface="Segoe UI"/>
              </a:rPr>
              <a:t>Discover industry and role-based scenarios</a:t>
            </a:r>
          </a:p>
        </p:txBody>
      </p:sp>
    </p:spTree>
    <p:extLst>
      <p:ext uri="{BB962C8B-B14F-4D97-AF65-F5344CB8AC3E}">
        <p14:creationId xmlns:p14="http://schemas.microsoft.com/office/powerpoint/2010/main" val="50902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1D33E72A-3F5E-538A-8A11-67244058B20D}"/>
              </a:ext>
            </a:extLst>
          </p:cNvPr>
          <p:cNvSpPr>
            <a:spLocks noGrp="1"/>
          </p:cNvSpPr>
          <p:nvPr>
            <p:ph type="title"/>
          </p:nvPr>
        </p:nvSpPr>
        <p:spPr>
          <a:xfrm>
            <a:off x="585216" y="457200"/>
            <a:ext cx="11967002"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Cost per analysis request</a:t>
            </a:r>
            <a:endParaRPr lang="en-US" sz="3200"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endParaRPr>
          </a:p>
        </p:txBody>
      </p:sp>
      <p:pic>
        <p:nvPicPr>
          <p:cNvPr id="21" name="Picture 20">
            <a:extLst>
              <a:ext uri="{FF2B5EF4-FFF2-40B4-BE49-F238E27FC236}">
                <a16:creationId xmlns:a16="http://schemas.microsoft.com/office/drawing/2014/main" id="{81C59EE3-74B8-7E02-716B-0FB701EE0BD8}"/>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5216" y="141027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22" name="Text Placeholder 33">
            <a:extLst>
              <a:ext uri="{FF2B5EF4-FFF2-40B4-BE49-F238E27FC236}">
                <a16:creationId xmlns:a16="http://schemas.microsoft.com/office/drawing/2014/main" id="{76F0F962-75F8-A9E8-6B2A-12662D65929B}"/>
              </a:ext>
            </a:extLst>
          </p:cNvPr>
          <p:cNvSpPr txBox="1">
            <a:spLocks/>
          </p:cNvSpPr>
          <p:nvPr/>
        </p:nvSpPr>
        <p:spPr>
          <a:xfrm>
            <a:off x="862106" y="3389989"/>
            <a:ext cx="6168632" cy="461665"/>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32597" fontAlgn="auto">
              <a:lnSpc>
                <a:spcPct val="100000"/>
              </a:lnSpc>
              <a:spcBef>
                <a:spcPts val="0"/>
              </a:spcBef>
              <a:spcAft>
                <a:spcPts val="600"/>
              </a:spcAft>
              <a:buClrTx/>
              <a:buSzTx/>
              <a:buNone/>
              <a:tabLst/>
              <a:defRPr/>
            </a:pPr>
            <a:r>
              <a:rPr lang="en-US" sz="1200" noProof="0" dirty="0">
                <a:solidFill>
                  <a:srgbClr val="000000"/>
                </a:solidFill>
                <a:latin typeface="Segoe UI"/>
                <a:cs typeface="Segoe UI" panose="020B0502040204020203" pitchFamily="34" charset="0"/>
              </a:rPr>
              <a:t>Microsoft 365 Copilot Chat can help with lowering resolution times which in turn leads to increased analyst productivity and higher customer satisfaction rates.</a:t>
            </a:r>
          </a:p>
        </p:txBody>
      </p:sp>
      <p:cxnSp>
        <p:nvCxnSpPr>
          <p:cNvPr id="23" name="Straight Connector 22">
            <a:extLst>
              <a:ext uri="{FF2B5EF4-FFF2-40B4-BE49-F238E27FC236}">
                <a16:creationId xmlns:a16="http://schemas.microsoft.com/office/drawing/2014/main" id="{FEFFB8DC-750A-4C30-8737-BE2E315ACB64}"/>
              </a:ext>
              <a:ext uri="{C183D7F6-B498-43B3-948B-1728B52AA6E4}">
                <adec:decorative xmlns:adec="http://schemas.microsoft.com/office/drawing/2017/decorative" val="1"/>
              </a:ext>
            </a:extLst>
          </p:cNvPr>
          <p:cNvCxnSpPr>
            <a:cxnSpLocks/>
          </p:cNvCxnSpPr>
          <p:nvPr/>
        </p:nvCxnSpPr>
        <p:spPr>
          <a:xfrm>
            <a:off x="862105" y="4044586"/>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5" name="Freeform: Shape 32">
            <a:extLst>
              <a:ext uri="{FF2B5EF4-FFF2-40B4-BE49-F238E27FC236}">
                <a16:creationId xmlns:a16="http://schemas.microsoft.com/office/drawing/2014/main" id="{34DE5AE7-A46A-6BD0-3D02-E6C9B43D1EC2}"/>
              </a:ext>
              <a:ext uri="{C183D7F6-B498-43B3-948B-1728B52AA6E4}">
                <adec:decorative xmlns:adec="http://schemas.microsoft.com/office/drawing/2017/decorative" val="1"/>
              </a:ext>
            </a:extLst>
          </p:cNvPr>
          <p:cNvSpPr>
            <a:spLocks/>
          </p:cNvSpPr>
          <p:nvPr/>
        </p:nvSpPr>
        <p:spPr bwMode="auto">
          <a:xfrm>
            <a:off x="7667130" y="1598787"/>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Rectangle: Rounded Corners 26">
            <a:extLst>
              <a:ext uri="{FF2B5EF4-FFF2-40B4-BE49-F238E27FC236}">
                <a16:creationId xmlns:a16="http://schemas.microsoft.com/office/drawing/2014/main" id="{1B34D881-8D51-7C8C-2768-7B4AFCE8F9EE}"/>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27" name="Text Placeholder 5">
            <a:extLst>
              <a:ext uri="{FF2B5EF4-FFF2-40B4-BE49-F238E27FC236}">
                <a16:creationId xmlns:a16="http://schemas.microsoft.com/office/drawing/2014/main" id="{6F5F6409-965F-775A-9E08-81438DDDD7A8}"/>
              </a:ext>
            </a:extLst>
          </p:cNvPr>
          <p:cNvSpPr txBox="1">
            <a:spLocks/>
          </p:cNvSpPr>
          <p:nvPr/>
        </p:nvSpPr>
        <p:spPr>
          <a:xfrm>
            <a:off x="7980025" y="2502661"/>
            <a:ext cx="1876494" cy="390300"/>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defTabSz="932597">
              <a:lnSpc>
                <a:spcPct val="110000"/>
              </a:lnSpc>
              <a:spcBef>
                <a:spcPts val="300"/>
              </a:spcBef>
              <a:spcAft>
                <a:spcPts val="300"/>
              </a:spcAft>
              <a:buSzTx/>
              <a:buNone/>
              <a:defRPr/>
            </a:pPr>
            <a:r>
              <a:rPr lang="en-US" sz="1200" b="1" noProof="0">
                <a:solidFill>
                  <a:schemeClr val="accent2">
                    <a:lumMod val="50000"/>
                  </a:schemeClr>
                </a:solidFill>
                <a:latin typeface="Segoe UI Semibold"/>
              </a:rPr>
              <a:t>Average resolution time can require input from: </a:t>
            </a:r>
          </a:p>
        </p:txBody>
      </p:sp>
      <p:sp>
        <p:nvSpPr>
          <p:cNvPr id="29" name="Freeform: Shape 2">
            <a:extLst>
              <a:ext uri="{FF2B5EF4-FFF2-40B4-BE49-F238E27FC236}">
                <a16:creationId xmlns:a16="http://schemas.microsoft.com/office/drawing/2014/main" id="{922AD9EC-08F2-CCA9-3965-2B8998275981}"/>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2" name="Freeform: Shape 32">
            <a:extLst>
              <a:ext uri="{FF2B5EF4-FFF2-40B4-BE49-F238E27FC236}">
                <a16:creationId xmlns:a16="http://schemas.microsoft.com/office/drawing/2014/main" id="{7BF30D6B-4001-E5E7-38A4-5DC163002658}"/>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33" name="Text Placeholder 5">
            <a:extLst>
              <a:ext uri="{FF2B5EF4-FFF2-40B4-BE49-F238E27FC236}">
                <a16:creationId xmlns:a16="http://schemas.microsoft.com/office/drawing/2014/main" id="{AEEF3B4D-5101-36D8-3C91-16B590F41888}"/>
              </a:ext>
            </a:extLst>
          </p:cNvPr>
          <p:cNvSpPr txBox="1">
            <a:spLocks/>
          </p:cNvSpPr>
          <p:nvPr/>
        </p:nvSpPr>
        <p:spPr>
          <a:xfrm>
            <a:off x="7980026" y="5145424"/>
            <a:ext cx="3186884" cy="44627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597">
              <a:spcBef>
                <a:spcPts val="0"/>
              </a:spcBef>
              <a:spcAft>
                <a:spcPts val="600"/>
              </a:spcAft>
              <a:buSzTx/>
              <a:buNone/>
              <a:defRPr/>
            </a:pPr>
            <a:r>
              <a:rPr lang="en-US" sz="1200" noProof="0">
                <a:latin typeface="Segoe UI"/>
                <a:cs typeface="Segoe UI" panose="020B0502040204020203" pitchFamily="34" charset="0"/>
              </a:rPr>
              <a:t>Microsoft 365 Copilot</a:t>
            </a:r>
          </a:p>
          <a:p>
            <a:pPr marL="0" indent="0" defTabSz="932597">
              <a:spcBef>
                <a:spcPts val="0"/>
              </a:spcBef>
              <a:spcAft>
                <a:spcPts val="600"/>
              </a:spcAft>
              <a:buSzTx/>
              <a:buNone/>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365 </a:t>
            </a:r>
            <a:r>
              <a:rPr lang="en-US" sz="1200" noProof="0">
                <a:latin typeface="Segoe UI"/>
                <a:cs typeface="Segoe UI" panose="020B0502040204020203" pitchFamily="34" charset="0"/>
              </a:rPr>
              <a:t>Copilot for Finance</a:t>
            </a:r>
          </a:p>
        </p:txBody>
      </p:sp>
      <p:sp>
        <p:nvSpPr>
          <p:cNvPr id="35" name="Rectangle: Rounded Corners 26">
            <a:extLst>
              <a:ext uri="{FF2B5EF4-FFF2-40B4-BE49-F238E27FC236}">
                <a16:creationId xmlns:a16="http://schemas.microsoft.com/office/drawing/2014/main" id="{8F95B2A6-D1BF-5186-052B-47A50678DF32}"/>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7" name="Graphic 32">
            <a:extLst>
              <a:ext uri="{FF2B5EF4-FFF2-40B4-BE49-F238E27FC236}">
                <a16:creationId xmlns:a16="http://schemas.microsoft.com/office/drawing/2014/main" id="{F7942BD2-55D8-1EAA-2CDD-743C564D5AF7}"/>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8" name="Rectangle: Rounded Corners 26">
            <a:extLst>
              <a:ext uri="{FF2B5EF4-FFF2-40B4-BE49-F238E27FC236}">
                <a16:creationId xmlns:a16="http://schemas.microsoft.com/office/drawing/2014/main" id="{55AF56A0-09C1-6107-F31D-7351B98B3CE7}"/>
              </a:ext>
            </a:extLst>
          </p:cNvPr>
          <p:cNvSpPr/>
          <p:nvPr/>
        </p:nvSpPr>
        <p:spPr bwMode="auto">
          <a:xfrm>
            <a:off x="862105" y="4118034"/>
            <a:ext cx="5526820"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defTabSz="932472" fontAlgn="base">
              <a:spcBef>
                <a:spcPct val="0"/>
              </a:spcBef>
              <a:spcAft>
                <a:spcPct val="0"/>
              </a:spcAft>
              <a:defRPr/>
            </a:pPr>
            <a:r>
              <a:rPr lang="en-US" sz="1600" noProof="0" dirty="0">
                <a:gradFill flip="none" rotWithShape="1">
                  <a:gsLst>
                    <a:gs pos="37000">
                      <a:srgbClr val="0078D4"/>
                    </a:gs>
                    <a:gs pos="100000">
                      <a:srgbClr val="C03BC4"/>
                    </a:gs>
                  </a:gsLst>
                  <a:path path="circle">
                    <a:fillToRect r="100000" b="100000"/>
                  </a:path>
                  <a:tileRect l="-100000" t="-100000"/>
                </a:gradFill>
                <a:latin typeface="Segoe UI Semibold"/>
              </a:rPr>
              <a:t>How Microsoft 365 Copilot Chat can help average request times</a:t>
            </a:r>
          </a:p>
        </p:txBody>
      </p:sp>
      <p:cxnSp>
        <p:nvCxnSpPr>
          <p:cNvPr id="40" name="Straight Connector 39">
            <a:extLst>
              <a:ext uri="{FF2B5EF4-FFF2-40B4-BE49-F238E27FC236}">
                <a16:creationId xmlns:a16="http://schemas.microsoft.com/office/drawing/2014/main" id="{346B1358-C6FE-719F-4C3E-9DE361E3E563}"/>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1ED4F76-319B-F3DF-CEE2-3DA692CEC25B}"/>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5442E2AA-884A-8B6F-AC17-552FD96314FD}"/>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66762" y="1600527"/>
            <a:ext cx="6752882" cy="1647359"/>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43" name="Text Placeholder 72">
            <a:extLst>
              <a:ext uri="{FF2B5EF4-FFF2-40B4-BE49-F238E27FC236}">
                <a16:creationId xmlns:a16="http://schemas.microsoft.com/office/drawing/2014/main" id="{6F6D686C-9B69-2C28-A5E7-40647965ED8C}"/>
              </a:ext>
            </a:extLst>
          </p:cNvPr>
          <p:cNvSpPr txBox="1">
            <a:spLocks/>
          </p:cNvSpPr>
          <p:nvPr/>
        </p:nvSpPr>
        <p:spPr>
          <a:xfrm>
            <a:off x="7980026" y="3036080"/>
            <a:ext cx="3052152" cy="261610"/>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32597">
              <a:lnSpc>
                <a:spcPct val="100000"/>
              </a:lnSpc>
              <a:spcBef>
                <a:spcPts val="0"/>
              </a:spcBef>
              <a:spcAft>
                <a:spcPts val="600"/>
              </a:spcAft>
              <a:defRPr/>
            </a:pPr>
            <a:r>
              <a:rPr lang="en-US" sz="1200" noProof="0">
                <a:latin typeface="Segoe UI"/>
              </a:rPr>
              <a:t>Analyst</a:t>
            </a:r>
          </a:p>
        </p:txBody>
      </p:sp>
      <p:sp>
        <p:nvSpPr>
          <p:cNvPr id="45" name="Text Placeholder 4">
            <a:extLst>
              <a:ext uri="{FF2B5EF4-FFF2-40B4-BE49-F238E27FC236}">
                <a16:creationId xmlns:a16="http://schemas.microsoft.com/office/drawing/2014/main" id="{608E9ED0-3FA8-14B9-99BB-1D6D68FF9DD6}"/>
              </a:ext>
              <a:ext uri="{C183D7F6-B498-43B3-948B-1728B52AA6E4}">
                <adec:decorative xmlns:adec="http://schemas.microsoft.com/office/drawing/2017/decorative" val="1"/>
              </a:ext>
            </a:extLst>
          </p:cNvPr>
          <p:cNvSpPr txBox="1">
            <a:spLocks/>
          </p:cNvSpPr>
          <p:nvPr/>
        </p:nvSpPr>
        <p:spPr>
          <a:xfrm>
            <a:off x="862105" y="4580362"/>
            <a:ext cx="4113656" cy="1054006"/>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lvl="0" defTabSz="932597">
              <a:spcBef>
                <a:spcPts val="600"/>
              </a:spcBef>
              <a:defRPr/>
            </a:pPr>
            <a:r>
              <a:rPr lang="en-US" sz="1100" b="1" noProof="0">
                <a:gradFill>
                  <a:gsLst>
                    <a:gs pos="0">
                      <a:srgbClr val="C03BC4"/>
                    </a:gs>
                    <a:gs pos="35000">
                      <a:srgbClr val="0078D4"/>
                    </a:gs>
                  </a:gsLst>
                  <a:path path="circle">
                    <a:fillToRect l="100000" t="100000"/>
                  </a:path>
                </a:gradFill>
                <a:cs typeface="Segoe UI Semilight"/>
              </a:rPr>
              <a:t>Boost productivity</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Rapidly find information</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Diagnose problems faster</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Check for similar issues and resolutions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Quickly send follow-up communications</a:t>
            </a:r>
          </a:p>
        </p:txBody>
      </p:sp>
      <p:sp>
        <p:nvSpPr>
          <p:cNvPr id="4" name="Text Placeholder 4">
            <a:extLst>
              <a:ext uri="{FF2B5EF4-FFF2-40B4-BE49-F238E27FC236}">
                <a16:creationId xmlns:a16="http://schemas.microsoft.com/office/drawing/2014/main" id="{74FBDA55-4227-5B8F-C542-20D0E327ABB4}"/>
              </a:ext>
            </a:extLst>
          </p:cNvPr>
          <p:cNvSpPr txBox="1">
            <a:spLocks/>
          </p:cNvSpPr>
          <p:nvPr/>
        </p:nvSpPr>
        <p:spPr>
          <a:xfrm>
            <a:off x="4132278" y="4602044"/>
            <a:ext cx="2828055" cy="786369"/>
          </a:xfrm>
          <a:prstGeom prst="rect">
            <a:avLst/>
          </a:prstGeom>
        </p:spPr>
        <p:txBody>
          <a:bodyPr vert="horz" wrap="square" lIns="0" tIns="0" rIns="0" bIns="0" numCol="1" rtlCol="0" anchor="t">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600"/>
              </a:spcBef>
              <a:defRPr/>
            </a:pPr>
            <a:r>
              <a:rPr lang="en-US" sz="1100" b="1" noProof="0">
                <a:gradFill>
                  <a:gsLst>
                    <a:gs pos="0">
                      <a:srgbClr val="C03BC4"/>
                    </a:gs>
                    <a:gs pos="35000">
                      <a:srgbClr val="0078D4"/>
                    </a:gs>
                  </a:gsLst>
                  <a:path path="circle">
                    <a:fillToRect l="100000" t="100000"/>
                  </a:path>
                </a:gradFill>
                <a:cs typeface="Segoe UI Semilight"/>
              </a:rPr>
              <a:t>Speed data analysis and reporting</a:t>
            </a:r>
          </a:p>
          <a:p>
            <a:pPr marL="142875" indent="-142875" defTabSz="932597">
              <a:lnSpc>
                <a:spcPct val="100000"/>
              </a:lnSpc>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Quickly analyze trends</a:t>
            </a:r>
          </a:p>
          <a:p>
            <a:pPr marL="142875" indent="-142875" defTabSz="932597">
              <a:lnSpc>
                <a:spcPct val="100000"/>
              </a:lnSpc>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Generate informative charts</a:t>
            </a:r>
          </a:p>
          <a:p>
            <a:pPr marL="142875" indent="-142875" defTabSz="932597">
              <a:lnSpc>
                <a:spcPct val="100000"/>
              </a:lnSpc>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Create strategy presentations </a:t>
            </a:r>
          </a:p>
        </p:txBody>
      </p:sp>
    </p:spTree>
    <p:extLst>
      <p:ext uri="{BB962C8B-B14F-4D97-AF65-F5344CB8AC3E}">
        <p14:creationId xmlns:p14="http://schemas.microsoft.com/office/powerpoint/2010/main" val="99032770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6" y="457200"/>
            <a:ext cx="10515600"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Days sales outstanding</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2108" y="3389989"/>
            <a:ext cx="5233892" cy="482633"/>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a:rPr>
              <a:t>Collections play a crucial role in any business. Timely and efficient collections help ensure healthy cash flow, liquidity, and operational efficiency. </a:t>
            </a:r>
          </a:p>
        </p:txBody>
      </p:sp>
      <p:cxnSp>
        <p:nvCxnSpPr>
          <p:cNvPr id="28" name="Straight Connector 27">
            <a:extLst>
              <a:ext uri="{FF2B5EF4-FFF2-40B4-BE49-F238E27FC236}">
                <a16:creationId xmlns:a16="http://schemas.microsoft.com/office/drawing/2014/main" id="{51B84402-A636-A285-4E06-1EFCA8FA31FB}"/>
              </a:ext>
              <a:ext uri="{C183D7F6-B498-43B3-948B-1728B52AA6E4}">
                <adec:decorative xmlns:adec="http://schemas.microsoft.com/office/drawing/2017/decorative" val="1"/>
              </a:ext>
            </a:extLst>
          </p:cNvPr>
          <p:cNvCxnSpPr>
            <a:cxnSpLocks/>
          </p:cNvCxnSpPr>
          <p:nvPr/>
        </p:nvCxnSpPr>
        <p:spPr>
          <a:xfrm>
            <a:off x="862106" y="3999694"/>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Freeform: Shape 32">
            <a:extLst>
              <a:ext uri="{FF2B5EF4-FFF2-40B4-BE49-F238E27FC236}">
                <a16:creationId xmlns:a16="http://schemas.microsoft.com/office/drawing/2014/main" id="{31922DE7-1793-6984-01E6-8C850F09BD37}"/>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0" name="Freeform: Shape 2">
            <a:extLst>
              <a:ext uri="{FF2B5EF4-FFF2-40B4-BE49-F238E27FC236}">
                <a16:creationId xmlns:a16="http://schemas.microsoft.com/office/drawing/2014/main" id="{A157A653-FB0B-716C-9568-59F46B9E1C43}"/>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Freeform: Shape 32">
            <a:extLst>
              <a:ext uri="{FF2B5EF4-FFF2-40B4-BE49-F238E27FC236}">
                <a16:creationId xmlns:a16="http://schemas.microsoft.com/office/drawing/2014/main" id="{DB057A49-CBAF-BC14-1094-C71B675EFB04}"/>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6" y="5145424"/>
            <a:ext cx="3186884" cy="44627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365 Copilot</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365 Copilot for Finance</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 uri="{C183D7F6-B498-43B3-948B-1728B52AA6E4}">
                <adec:decorative xmlns:adec="http://schemas.microsoft.com/office/drawing/2017/decorative" val="1"/>
              </a:ext>
            </a:extLst>
          </p:cNvPr>
          <p:cNvSpPr/>
          <p:nvPr/>
        </p:nvSpPr>
        <p:spPr>
          <a:xfrm>
            <a:off x="7920860" y="4410439"/>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2105" y="4078346"/>
            <a:ext cx="6563696" cy="302281"/>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rPr>
              <a:t>How Microsoft 365 Copilot Chat can help reduce day sales outstanding</a:t>
            </a:r>
          </a:p>
        </p:txBody>
      </p:sp>
      <p:cxnSp>
        <p:nvCxnSpPr>
          <p:cNvPr id="12" name="Straight Connector 11">
            <a:extLst>
              <a:ext uri="{FF2B5EF4-FFF2-40B4-BE49-F238E27FC236}">
                <a16:creationId xmlns:a16="http://schemas.microsoft.com/office/drawing/2014/main" id="{BA8FEF6C-A57E-AD4C-597D-4AC3D38BE310}"/>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F7C4E-5DC3-7B30-6013-1936BCD0307C}"/>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3" name="Text Placeholder 72">
            <a:extLst>
              <a:ext uri="{FF2B5EF4-FFF2-40B4-BE49-F238E27FC236}">
                <a16:creationId xmlns:a16="http://schemas.microsoft.com/office/drawing/2014/main" id="{A3D2998C-5E22-A1FC-F0F2-FD7C8DC0F193}"/>
              </a:ext>
            </a:extLst>
          </p:cNvPr>
          <p:cNvSpPr txBox="1">
            <a:spLocks/>
          </p:cNvSpPr>
          <p:nvPr/>
        </p:nvSpPr>
        <p:spPr>
          <a:xfrm>
            <a:off x="7980025" y="2515581"/>
            <a:ext cx="3347617" cy="261610"/>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Collection Manager</a:t>
            </a:r>
          </a:p>
        </p:txBody>
      </p:sp>
      <p:pic>
        <p:nvPicPr>
          <p:cNvPr id="9" name="Picture 8">
            <a:extLst>
              <a:ext uri="{FF2B5EF4-FFF2-40B4-BE49-F238E27FC236}">
                <a16:creationId xmlns:a16="http://schemas.microsoft.com/office/drawing/2014/main" id="{69D90E67-38AA-6C7D-8A55-6BAFFFA86A5F}"/>
              </a:ext>
              <a:ext uri="{C183D7F6-B498-43B3-948B-1728B52AA6E4}">
                <adec:decorative xmlns:adec="http://schemas.microsoft.com/office/drawing/2017/decorative" val="1"/>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15083" y="1579849"/>
            <a:ext cx="6831468" cy="1668733"/>
          </a:xfrm>
          <a:prstGeom prst="roundRect">
            <a:avLst>
              <a:gd name="adj" fmla="val 3554"/>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pic>
      <p:sp>
        <p:nvSpPr>
          <p:cNvPr id="11" name="Text Placeholder 4">
            <a:extLst>
              <a:ext uri="{FF2B5EF4-FFF2-40B4-BE49-F238E27FC236}">
                <a16:creationId xmlns:a16="http://schemas.microsoft.com/office/drawing/2014/main" id="{8A543626-AF81-030D-7825-ABD18E579525}"/>
              </a:ext>
              <a:ext uri="{C183D7F6-B498-43B3-948B-1728B52AA6E4}">
                <adec:decorative xmlns:adec="http://schemas.microsoft.com/office/drawing/2017/decorative" val="1"/>
              </a:ext>
            </a:extLst>
          </p:cNvPr>
          <p:cNvSpPr txBox="1">
            <a:spLocks/>
          </p:cNvSpPr>
          <p:nvPr/>
        </p:nvSpPr>
        <p:spPr>
          <a:xfrm>
            <a:off x="863598" y="4483499"/>
            <a:ext cx="3020656" cy="1649682"/>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600"/>
              </a:spcBef>
              <a:defRPr/>
            </a:pPr>
            <a:r>
              <a:rPr lang="en-US" sz="1100" b="1" noProof="0">
                <a:gradFill>
                  <a:gsLst>
                    <a:gs pos="0">
                      <a:srgbClr val="C03BC4"/>
                    </a:gs>
                    <a:gs pos="35000">
                      <a:srgbClr val="0078D4"/>
                    </a:gs>
                  </a:gsLst>
                  <a:path path="circle">
                    <a:fillToRect l="100000" t="100000"/>
                  </a:path>
                </a:gradFill>
                <a:cs typeface="Segoe UI Semilight"/>
              </a:rPr>
              <a:t>Improve collections process</a:t>
            </a:r>
          </a:p>
          <a:p>
            <a:pPr marL="171450" marR="0" lvl="0" indent="-17145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a:rPr>
              <a:t>Use Copilot to organize </a:t>
            </a:r>
            <a:br>
              <a:rPr kumimoji="0" lang="en-US" sz="1050" b="0" i="0" u="none" strike="noStrike" kern="1200" cap="none" spc="0" normalizeH="0" baseline="0" noProof="0">
                <a:ln>
                  <a:noFill/>
                </a:ln>
                <a:solidFill>
                  <a:srgbClr val="000000"/>
                </a:solidFill>
                <a:effectLst/>
                <a:uLnTx/>
                <a:uFillTx/>
                <a:latin typeface="Segoe UI"/>
                <a:ea typeface="+mn-ea"/>
                <a:cs typeface="Segoe UI"/>
              </a:rPr>
            </a:br>
            <a:r>
              <a:rPr kumimoji="0" lang="en-US" sz="1050" b="0" i="0" u="none" strike="noStrike" kern="1200" cap="none" spc="0" normalizeH="0" baseline="0" noProof="0">
                <a:ln>
                  <a:noFill/>
                </a:ln>
                <a:solidFill>
                  <a:srgbClr val="000000"/>
                </a:solidFill>
                <a:effectLst/>
                <a:uLnTx/>
                <a:uFillTx/>
                <a:latin typeface="Segoe UI"/>
                <a:ea typeface="+mn-ea"/>
                <a:cs typeface="Segoe UI"/>
              </a:rPr>
              <a:t>information from past interactions</a:t>
            </a:r>
          </a:p>
          <a:p>
            <a:pPr marL="171450" marR="0" lvl="0" indent="-17145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a:rPr>
              <a:t>Draft communications with Copilot clearly outlining the collection process</a:t>
            </a:r>
          </a:p>
          <a:p>
            <a:pPr marL="171450" marR="0" lvl="0" indent="-17145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a:rPr>
              <a:t>Analyze different payment </a:t>
            </a:r>
            <a:br>
              <a:rPr kumimoji="0" lang="en-US" sz="1050" b="0" i="0" u="none" strike="noStrike" kern="1200" cap="none" spc="0" normalizeH="0" baseline="0" noProof="0">
                <a:ln>
                  <a:noFill/>
                </a:ln>
                <a:solidFill>
                  <a:srgbClr val="000000"/>
                </a:solidFill>
                <a:effectLst/>
                <a:uLnTx/>
                <a:uFillTx/>
                <a:latin typeface="Segoe UI"/>
                <a:ea typeface="+mn-ea"/>
                <a:cs typeface="Segoe UI"/>
              </a:rPr>
            </a:br>
            <a:r>
              <a:rPr kumimoji="0" lang="en-US" sz="1050" b="0" i="0" u="none" strike="noStrike" kern="1200" cap="none" spc="0" normalizeH="0" baseline="0" noProof="0">
                <a:ln>
                  <a:noFill/>
                </a:ln>
                <a:solidFill>
                  <a:srgbClr val="000000"/>
                </a:solidFill>
                <a:effectLst/>
                <a:uLnTx/>
                <a:uFillTx/>
                <a:latin typeface="Segoe UI"/>
                <a:ea typeface="+mn-ea"/>
                <a:cs typeface="Segoe UI"/>
              </a:rPr>
              <a:t>methods and its effectiveness</a:t>
            </a:r>
          </a:p>
          <a:p>
            <a:pPr marL="171450" marR="0" lvl="0" indent="-17145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a:rPr>
              <a:t>Connect your ERP or finance system to access customer records from directly within Outlook.</a:t>
            </a:r>
          </a:p>
        </p:txBody>
      </p:sp>
      <p:sp>
        <p:nvSpPr>
          <p:cNvPr id="14" name="Text Placeholder 4">
            <a:extLst>
              <a:ext uri="{FF2B5EF4-FFF2-40B4-BE49-F238E27FC236}">
                <a16:creationId xmlns:a16="http://schemas.microsoft.com/office/drawing/2014/main" id="{872A308C-D493-FD42-3C62-6282E2237C23}"/>
              </a:ext>
              <a:ext uri="{C183D7F6-B498-43B3-948B-1728B52AA6E4}">
                <adec:decorative xmlns:adec="http://schemas.microsoft.com/office/drawing/2017/decorative" val="1"/>
              </a:ext>
            </a:extLst>
          </p:cNvPr>
          <p:cNvSpPr txBox="1">
            <a:spLocks/>
          </p:cNvSpPr>
          <p:nvPr/>
        </p:nvSpPr>
        <p:spPr>
          <a:xfrm>
            <a:off x="4044703" y="4483499"/>
            <a:ext cx="3020655" cy="1565044"/>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lvl="0" defTabSz="932597">
              <a:spcBef>
                <a:spcPts val="600"/>
              </a:spcBef>
              <a:defRPr/>
            </a:pPr>
            <a:r>
              <a:rPr lang="en-US" sz="1100" b="1" noProof="0">
                <a:gradFill>
                  <a:gsLst>
                    <a:gs pos="0">
                      <a:srgbClr val="C03BC4"/>
                    </a:gs>
                    <a:gs pos="35000">
                      <a:srgbClr val="0078D4"/>
                    </a:gs>
                  </a:gsLst>
                  <a:path path="circle">
                    <a:fillToRect l="100000" t="100000"/>
                  </a:path>
                </a:gradFill>
                <a:cs typeface="Segoe UI Semilight"/>
              </a:rPr>
              <a:t>Improve customer meetings</a:t>
            </a:r>
          </a:p>
          <a:p>
            <a:pPr marL="171450" marR="0" lvl="0" indent="-17145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a:rPr>
              <a:t>Prepare for the meeting</a:t>
            </a:r>
          </a:p>
          <a:p>
            <a:pPr marL="171450" marR="0" lvl="0" indent="-17145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a:rPr>
              <a:t>Focus during the meeting</a:t>
            </a:r>
          </a:p>
          <a:p>
            <a:pPr marL="171450" marR="0" lvl="0" indent="-17145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a:rPr>
              <a:t>Generate follow up communications regarding outstanding balance or payment plan</a:t>
            </a:r>
          </a:p>
          <a:p>
            <a:pPr marL="171450" marR="0" lvl="0" indent="-17145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a:rPr>
              <a:t>Connect your ERP or finance system to access</a:t>
            </a:r>
            <a:br>
              <a:rPr kumimoji="0" lang="en-US" sz="1050" b="0" i="0" u="none" strike="noStrike" kern="1200" cap="none" spc="0" normalizeH="0" baseline="0" noProof="0">
                <a:ln>
                  <a:noFill/>
                </a:ln>
                <a:solidFill>
                  <a:srgbClr val="000000"/>
                </a:solidFill>
                <a:effectLst/>
                <a:uLnTx/>
                <a:uFillTx/>
                <a:latin typeface="Segoe UI"/>
                <a:ea typeface="+mn-ea"/>
                <a:cs typeface="Segoe UI"/>
              </a:rPr>
            </a:br>
            <a:r>
              <a:rPr kumimoji="0" lang="en-US" sz="1050" b="0" i="0" u="none" strike="noStrike" kern="1200" cap="none" spc="0" normalizeH="0" baseline="0" noProof="0">
                <a:ln>
                  <a:noFill/>
                </a:ln>
                <a:solidFill>
                  <a:srgbClr val="000000"/>
                </a:solidFill>
                <a:effectLst/>
                <a:uLnTx/>
                <a:uFillTx/>
                <a:latin typeface="Segoe UI"/>
                <a:ea typeface="+mn-ea"/>
                <a:cs typeface="Segoe UI"/>
              </a:rPr>
              <a:t>customer records from directly within Outlook. </a:t>
            </a:r>
          </a:p>
          <a:p>
            <a:pPr marL="171450" marR="0" lvl="0" indent="-17145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050" b="0" i="0" u="none" strike="noStrike" kern="1200" cap="none" spc="0" normalizeH="0" baseline="0" noProof="0">
              <a:ln>
                <a:noFill/>
              </a:ln>
              <a:solidFill>
                <a:srgbClr val="000000"/>
              </a:solidFill>
              <a:effectLst/>
              <a:uLnTx/>
              <a:uFillTx/>
              <a:latin typeface="Segoe UI"/>
              <a:ea typeface="+mn-ea"/>
              <a:cs typeface="Segoe UI"/>
            </a:endParaRPr>
          </a:p>
        </p:txBody>
      </p:sp>
    </p:spTree>
    <p:extLst>
      <p:ext uri="{BB962C8B-B14F-4D97-AF65-F5344CB8AC3E}">
        <p14:creationId xmlns:p14="http://schemas.microsoft.com/office/powerpoint/2010/main" val="315090074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5" y="457200"/>
            <a:ext cx="11206981"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Risk management</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2107" y="3389989"/>
            <a:ext cx="6025581" cy="1092030"/>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32597"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1200" noProof="0" dirty="0">
                <a:solidFill>
                  <a:srgbClr val="000000"/>
                </a:solidFill>
                <a:latin typeface="Segoe UI" panose="020B0502040204020203" pitchFamily="34" charset="0"/>
                <a:cs typeface="Segoe UI" panose="020B0502040204020203" pitchFamily="34" charset="0"/>
              </a:rPr>
              <a:t>Fi</a:t>
            </a:r>
            <a:r>
              <a:rPr kumimoji="0" lang="en-US" sz="120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nance teams grapple with com</a:t>
            </a:r>
            <a:r>
              <a:rPr lang="en-US" sz="1200" noProof="0" dirty="0">
                <a:solidFill>
                  <a:srgbClr val="000000"/>
                </a:solidFill>
                <a:latin typeface="Segoe UI" panose="020B0502040204020203" pitchFamily="34" charset="0"/>
                <a:cs typeface="Segoe UI" panose="020B0502040204020203" pitchFamily="34" charset="0"/>
              </a:rPr>
              <a:t>plex tasks—from credit and collections to risk management and compliance. Get real-time insights and strategic recommendations. </a:t>
            </a:r>
            <a:br>
              <a:rPr lang="en-US" sz="1200" noProof="0" dirty="0">
                <a:solidFill>
                  <a:srgbClr val="000000"/>
                </a:solidFill>
                <a:latin typeface="Segoe UI" panose="020B0502040204020203" pitchFamily="34" charset="0"/>
                <a:cs typeface="Segoe UI" panose="020B0502040204020203" pitchFamily="34" charset="0"/>
              </a:rPr>
            </a:br>
            <a:r>
              <a:rPr lang="en-US" sz="1200" noProof="0" dirty="0">
                <a:solidFill>
                  <a:srgbClr val="000000"/>
                </a:solidFill>
                <a:latin typeface="Segoe UI" panose="020B0502040204020203" pitchFamily="34" charset="0"/>
                <a:cs typeface="Segoe UI" panose="020B0502040204020203" pitchFamily="34" charset="0"/>
              </a:rPr>
              <a:t>By automating mundane tasks, Microsoft 365 Copilot Chat</a:t>
            </a:r>
            <a:r>
              <a:rPr kumimoji="0" lang="en-US" sz="120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 frees up time for critical decisions, streamlining audits, simplifying collections, and accelerating financial reporting.</a:t>
            </a:r>
          </a:p>
        </p:txBody>
      </p:sp>
      <p:cxnSp>
        <p:nvCxnSpPr>
          <p:cNvPr id="28" name="Straight Connector 27">
            <a:extLst>
              <a:ext uri="{FF2B5EF4-FFF2-40B4-BE49-F238E27FC236}">
                <a16:creationId xmlns:a16="http://schemas.microsoft.com/office/drawing/2014/main" id="{51B84402-A636-A285-4E06-1EFCA8FA31FB}"/>
              </a:ext>
              <a:ext uri="{C183D7F6-B498-43B3-948B-1728B52AA6E4}">
                <adec:decorative xmlns:adec="http://schemas.microsoft.com/office/drawing/2017/decorative" val="1"/>
              </a:ext>
            </a:extLst>
          </p:cNvPr>
          <p:cNvCxnSpPr>
            <a:cxnSpLocks/>
          </p:cNvCxnSpPr>
          <p:nvPr/>
        </p:nvCxnSpPr>
        <p:spPr>
          <a:xfrm>
            <a:off x="862106" y="4349484"/>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Freeform: Shape 32">
            <a:extLst>
              <a:ext uri="{FF2B5EF4-FFF2-40B4-BE49-F238E27FC236}">
                <a16:creationId xmlns:a16="http://schemas.microsoft.com/office/drawing/2014/main" id="{31922DE7-1793-6984-01E6-8C850F09BD37}"/>
              </a:ext>
              <a:ext uri="{C183D7F6-B498-43B3-948B-1728B52AA6E4}">
                <adec:decorative xmlns:adec="http://schemas.microsoft.com/office/drawing/2017/decorative" val="1"/>
              </a:ext>
            </a:extLst>
          </p:cNvPr>
          <p:cNvSpPr>
            <a:spLocks/>
          </p:cNvSpPr>
          <p:nvPr/>
        </p:nvSpPr>
        <p:spPr bwMode="auto">
          <a:xfrm>
            <a:off x="7697337" y="1596603"/>
            <a:ext cx="3727901" cy="2082249"/>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0" name="Freeform: Shape 2">
            <a:extLst>
              <a:ext uri="{FF2B5EF4-FFF2-40B4-BE49-F238E27FC236}">
                <a16:creationId xmlns:a16="http://schemas.microsoft.com/office/drawing/2014/main" id="{A157A653-FB0B-716C-9568-59F46B9E1C43}"/>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Freeform: Shape 32">
            <a:extLst>
              <a:ext uri="{FF2B5EF4-FFF2-40B4-BE49-F238E27FC236}">
                <a16:creationId xmlns:a16="http://schemas.microsoft.com/office/drawing/2014/main" id="{DB057A49-CBAF-BC14-1094-C71B675EFB04}"/>
              </a:ext>
              <a:ext uri="{C183D7F6-B498-43B3-948B-1728B52AA6E4}">
                <adec:decorative xmlns:adec="http://schemas.microsoft.com/office/drawing/2017/decorative" val="1"/>
              </a:ext>
            </a:extLst>
          </p:cNvPr>
          <p:cNvSpPr>
            <a:spLocks/>
          </p:cNvSpPr>
          <p:nvPr/>
        </p:nvSpPr>
        <p:spPr bwMode="auto">
          <a:xfrm>
            <a:off x="7697337" y="3872623"/>
            <a:ext cx="3727901" cy="2287546"/>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6" y="4826288"/>
            <a:ext cx="3186884" cy="70788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597">
              <a:spcBef>
                <a:spcPts val="0"/>
              </a:spcBef>
              <a:spcAft>
                <a:spcPts val="600"/>
              </a:spcAft>
              <a:buSzTx/>
              <a:buNone/>
              <a:defRPr/>
            </a:pPr>
            <a:r>
              <a:rPr lang="en-US" sz="1200" noProof="0">
                <a:latin typeface="Segoe UI"/>
                <a:cs typeface="Segoe UI" panose="020B0502040204020203" pitchFamily="34" charset="0"/>
              </a:rPr>
              <a:t>Microsoft 365 Copilot</a:t>
            </a:r>
          </a:p>
          <a:p>
            <a:pPr marL="0" indent="0" defTabSz="932597">
              <a:spcBef>
                <a:spcPts val="0"/>
              </a:spcBef>
              <a:spcAft>
                <a:spcPts val="600"/>
              </a:spcAft>
              <a:buSzTx/>
              <a:buNone/>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365 </a:t>
            </a:r>
            <a:r>
              <a:rPr lang="en-US" sz="1200" noProof="0">
                <a:latin typeface="Segoe UI"/>
                <a:cs typeface="Segoe UI" panose="020B0502040204020203" pitchFamily="34" charset="0"/>
              </a:rPr>
              <a:t>Copilot for Finance</a:t>
            </a:r>
          </a:p>
          <a:p>
            <a:pPr marL="0" indent="0" defTabSz="932597">
              <a:spcBef>
                <a:spcPts val="0"/>
              </a:spcBef>
              <a:spcAft>
                <a:spcPts val="600"/>
              </a:spcAft>
              <a:buSzTx/>
              <a:buNone/>
              <a:defRPr/>
            </a:pPr>
            <a:r>
              <a:rPr lang="en-US" sz="1200" noProof="0">
                <a:latin typeface="Segoe UI"/>
                <a:cs typeface="Segoe UI" panose="020B0502040204020203" pitchFamily="34" charset="0"/>
              </a:rPr>
              <a:t>Copilot Studio</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438481" y="4078346"/>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 uri="{C183D7F6-B498-43B3-948B-1728B52AA6E4}">
                <adec:decorative xmlns:adec="http://schemas.microsoft.com/office/drawing/2017/decorative" val="1"/>
              </a:ext>
            </a:extLst>
          </p:cNvPr>
          <p:cNvSpPr/>
          <p:nvPr/>
        </p:nvSpPr>
        <p:spPr>
          <a:xfrm>
            <a:off x="7920860" y="4091303"/>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2105" y="4380636"/>
            <a:ext cx="6563696" cy="302281"/>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defTabSz="932472" fontAlgn="base">
              <a:spcBef>
                <a:spcPct val="0"/>
              </a:spcBef>
              <a:spcAft>
                <a:spcPct val="0"/>
              </a:spcAft>
              <a:defRPr/>
            </a:pPr>
            <a:r>
              <a:rPr lang="en-US" sz="1600" noProof="0">
                <a:gradFill flip="none" rotWithShape="1">
                  <a:gsLst>
                    <a:gs pos="37000">
                      <a:srgbClr val="0078D4"/>
                    </a:gs>
                    <a:gs pos="100000">
                      <a:srgbClr val="C03BC4"/>
                    </a:gs>
                  </a:gsLst>
                  <a:path path="circle">
                    <a:fillToRect r="100000" b="100000"/>
                  </a:path>
                  <a:tileRect l="-100000" t="-100000"/>
                </a:gradFill>
                <a:latin typeface="Segoe UI Semibold"/>
              </a:rPr>
              <a:t>How Copilot can improve risk management</a:t>
            </a:r>
          </a:p>
        </p:txBody>
      </p:sp>
      <p:cxnSp>
        <p:nvCxnSpPr>
          <p:cNvPr id="12" name="Straight Connector 11">
            <a:extLst>
              <a:ext uri="{FF2B5EF4-FFF2-40B4-BE49-F238E27FC236}">
                <a16:creationId xmlns:a16="http://schemas.microsoft.com/office/drawing/2014/main" id="{BA8FEF6C-A57E-AD4C-597D-4AC3D38BE310}"/>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F7C4E-5DC3-7B30-6013-1936BCD0307C}"/>
              </a:ext>
              <a:ext uri="{C183D7F6-B498-43B3-948B-1728B52AA6E4}">
                <adec:decorative xmlns:adec="http://schemas.microsoft.com/office/drawing/2017/decorative" val="1"/>
              </a:ext>
            </a:extLst>
          </p:cNvPr>
          <p:cNvCxnSpPr>
            <a:cxnSpLocks/>
          </p:cNvCxnSpPr>
          <p:nvPr/>
        </p:nvCxnSpPr>
        <p:spPr>
          <a:xfrm>
            <a:off x="7955666" y="4609272"/>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6DFE7C5-E99D-460F-DD99-91963B262FC9}"/>
              </a:ext>
              <a:ext uri="{C183D7F6-B498-43B3-948B-1728B52AA6E4}">
                <adec:decorative xmlns:adec="http://schemas.microsoft.com/office/drawing/2017/decorative" val="1"/>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15083" y="1579849"/>
            <a:ext cx="6831467" cy="1668730"/>
          </a:xfrm>
          <a:prstGeom prst="roundRect">
            <a:avLst>
              <a:gd name="adj" fmla="val 3554"/>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pic>
      <p:sp>
        <p:nvSpPr>
          <p:cNvPr id="24" name="Text Placeholder 72">
            <a:extLst>
              <a:ext uri="{FF2B5EF4-FFF2-40B4-BE49-F238E27FC236}">
                <a16:creationId xmlns:a16="http://schemas.microsoft.com/office/drawing/2014/main" id="{1956DFF8-E8D4-92C8-DADB-082968B2465B}"/>
              </a:ext>
            </a:extLst>
          </p:cNvPr>
          <p:cNvSpPr txBox="1">
            <a:spLocks/>
          </p:cNvSpPr>
          <p:nvPr/>
        </p:nvSpPr>
        <p:spPr>
          <a:xfrm>
            <a:off x="7980025" y="2515581"/>
            <a:ext cx="3347617" cy="523220"/>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32597">
              <a:lnSpc>
                <a:spcPct val="100000"/>
              </a:lnSpc>
              <a:spcBef>
                <a:spcPts val="0"/>
              </a:spcBef>
              <a:spcAft>
                <a:spcPts val="600"/>
              </a:spcAft>
              <a:defRPr/>
            </a:pPr>
            <a:r>
              <a:rPr lang="en-US" sz="1200" noProof="0">
                <a:latin typeface="Segoe UI"/>
              </a:rPr>
              <a:t>Budget Analyst</a:t>
            </a:r>
          </a:p>
          <a:p>
            <a:pPr defTabSz="932597">
              <a:lnSpc>
                <a:spcPct val="100000"/>
              </a:lnSpc>
              <a:spcBef>
                <a:spcPts val="0"/>
              </a:spcBef>
              <a:spcAft>
                <a:spcPts val="600"/>
              </a:spcAft>
              <a:defRPr/>
            </a:pPr>
            <a:r>
              <a:rPr lang="en-US" sz="1200" noProof="0">
                <a:latin typeface="Segoe UI"/>
              </a:rPr>
              <a:t>Risk Manager</a:t>
            </a:r>
          </a:p>
          <a:p>
            <a:pPr defTabSz="932597">
              <a:lnSpc>
                <a:spcPct val="100000"/>
              </a:lnSpc>
              <a:spcBef>
                <a:spcPts val="0"/>
              </a:spcBef>
              <a:spcAft>
                <a:spcPts val="600"/>
              </a:spcAft>
              <a:defRPr/>
            </a:pPr>
            <a:r>
              <a:rPr lang="en-US" sz="1200" noProof="0">
                <a:latin typeface="Segoe UI"/>
              </a:rPr>
              <a:t>Compliance  </a:t>
            </a:r>
          </a:p>
        </p:txBody>
      </p:sp>
      <p:sp>
        <p:nvSpPr>
          <p:cNvPr id="7" name="Text Placeholder 4">
            <a:extLst>
              <a:ext uri="{FF2B5EF4-FFF2-40B4-BE49-F238E27FC236}">
                <a16:creationId xmlns:a16="http://schemas.microsoft.com/office/drawing/2014/main" id="{1F8D9EF4-1F45-0260-6197-4A3A093B77FE}"/>
              </a:ext>
            </a:extLst>
          </p:cNvPr>
          <p:cNvSpPr txBox="1">
            <a:spLocks/>
          </p:cNvSpPr>
          <p:nvPr/>
        </p:nvSpPr>
        <p:spPr>
          <a:xfrm>
            <a:off x="884583" y="4751992"/>
            <a:ext cx="2828055" cy="786369"/>
          </a:xfrm>
          <a:prstGeom prst="rect">
            <a:avLst/>
          </a:prstGeom>
        </p:spPr>
        <p:txBody>
          <a:bodyPr vert="horz" wrap="square" lIns="0" tIns="0" rIns="0" bIns="0" numCol="1" rtlCol="0" anchor="t">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600"/>
              </a:spcBef>
              <a:defRPr/>
            </a:pPr>
            <a:r>
              <a:rPr lang="en-US" sz="1100" b="1" noProof="0">
                <a:gradFill>
                  <a:gsLst>
                    <a:gs pos="0">
                      <a:srgbClr val="C03BC4"/>
                    </a:gs>
                    <a:gs pos="35000">
                      <a:srgbClr val="0078D4"/>
                    </a:gs>
                  </a:gsLst>
                  <a:path path="circle">
                    <a:fillToRect l="100000" t="100000"/>
                  </a:path>
                </a:gradFill>
                <a:cs typeface="Segoe UI Semilight"/>
              </a:rPr>
              <a:t>Speed data analysis and reporting</a:t>
            </a:r>
          </a:p>
          <a:p>
            <a:pPr marL="142875" indent="-142875" defTabSz="932597">
              <a:lnSpc>
                <a:spcPct val="100000"/>
              </a:lnSpc>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Quickly analyze trends</a:t>
            </a:r>
          </a:p>
          <a:p>
            <a:pPr marL="142875" indent="-142875" defTabSz="932597">
              <a:lnSpc>
                <a:spcPct val="100000"/>
              </a:lnSpc>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Generate informative charts</a:t>
            </a:r>
          </a:p>
          <a:p>
            <a:pPr marL="142875" indent="-142875" defTabSz="932597">
              <a:lnSpc>
                <a:spcPct val="100000"/>
              </a:lnSpc>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Create strategy presentations </a:t>
            </a:r>
          </a:p>
        </p:txBody>
      </p:sp>
    </p:spTree>
    <p:extLst>
      <p:ext uri="{BB962C8B-B14F-4D97-AF65-F5344CB8AC3E}">
        <p14:creationId xmlns:p14="http://schemas.microsoft.com/office/powerpoint/2010/main" val="374468596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5" y="457200"/>
            <a:ext cx="11206981"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Spend on financial systems and tooling</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2108" y="3389989"/>
            <a:ext cx="6025580" cy="685765"/>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32597">
              <a:lnSpc>
                <a:spcPct val="110000"/>
              </a:lnSpc>
              <a:spcBef>
                <a:spcPts val="0"/>
              </a:spcBef>
              <a:buNone/>
              <a:defRPr/>
            </a:pPr>
            <a:r>
              <a:rPr lang="en-US" sz="1200" noProof="0" dirty="0">
                <a:solidFill>
                  <a:srgbClr val="000000"/>
                </a:solidFill>
                <a:latin typeface="Segoe UI"/>
                <a:cs typeface="Segoe UI"/>
              </a:rPr>
              <a:t>Microsoft 365 Copilot Chat can be extended into processes to bring data together and speed </a:t>
            </a:r>
            <a:br>
              <a:rPr lang="en-US" sz="1200" noProof="0" dirty="0">
                <a:solidFill>
                  <a:srgbClr val="000000"/>
                </a:solidFill>
                <a:latin typeface="Segoe UI"/>
                <a:cs typeface="Segoe UI"/>
              </a:rPr>
            </a:br>
            <a:r>
              <a:rPr lang="en-US" sz="1200" noProof="0" dirty="0">
                <a:solidFill>
                  <a:srgbClr val="000000"/>
                </a:solidFill>
                <a:latin typeface="Segoe UI"/>
                <a:cs typeface="Segoe UI"/>
              </a:rPr>
              <a:t>decision-making without performing expensive updates to financial systems.</a:t>
            </a:r>
          </a:p>
        </p:txBody>
      </p:sp>
      <p:cxnSp>
        <p:nvCxnSpPr>
          <p:cNvPr id="28" name="Straight Connector 27">
            <a:extLst>
              <a:ext uri="{FF2B5EF4-FFF2-40B4-BE49-F238E27FC236}">
                <a16:creationId xmlns:a16="http://schemas.microsoft.com/office/drawing/2014/main" id="{51B84402-A636-A285-4E06-1EFCA8FA31FB}"/>
              </a:ext>
              <a:ext uri="{C183D7F6-B498-43B3-948B-1728B52AA6E4}">
                <adec:decorative xmlns:adec="http://schemas.microsoft.com/office/drawing/2017/decorative" val="1"/>
              </a:ext>
            </a:extLst>
          </p:cNvPr>
          <p:cNvCxnSpPr>
            <a:cxnSpLocks/>
          </p:cNvCxnSpPr>
          <p:nvPr/>
        </p:nvCxnSpPr>
        <p:spPr>
          <a:xfrm>
            <a:off x="862106" y="3999694"/>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Freeform: Shape 32">
            <a:extLst>
              <a:ext uri="{FF2B5EF4-FFF2-40B4-BE49-F238E27FC236}">
                <a16:creationId xmlns:a16="http://schemas.microsoft.com/office/drawing/2014/main" id="{31922DE7-1793-6984-01E6-8C850F09BD37}"/>
              </a:ext>
              <a:ext uri="{C183D7F6-B498-43B3-948B-1728B52AA6E4}">
                <adec:decorative xmlns:adec="http://schemas.microsoft.com/office/drawing/2017/decorative" val="1"/>
              </a:ext>
            </a:extLst>
          </p:cNvPr>
          <p:cNvSpPr>
            <a:spLocks/>
          </p:cNvSpPr>
          <p:nvPr/>
        </p:nvSpPr>
        <p:spPr bwMode="auto">
          <a:xfrm>
            <a:off x="7697337" y="1596603"/>
            <a:ext cx="3727901" cy="2082249"/>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0" name="Freeform: Shape 2">
            <a:extLst>
              <a:ext uri="{FF2B5EF4-FFF2-40B4-BE49-F238E27FC236}">
                <a16:creationId xmlns:a16="http://schemas.microsoft.com/office/drawing/2014/main" id="{A157A653-FB0B-716C-9568-59F46B9E1C43}"/>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Freeform: Shape 32">
            <a:extLst>
              <a:ext uri="{FF2B5EF4-FFF2-40B4-BE49-F238E27FC236}">
                <a16:creationId xmlns:a16="http://schemas.microsoft.com/office/drawing/2014/main" id="{DB057A49-CBAF-BC14-1094-C71B675EFB04}"/>
              </a:ext>
              <a:ext uri="{C183D7F6-B498-43B3-948B-1728B52AA6E4}">
                <adec:decorative xmlns:adec="http://schemas.microsoft.com/office/drawing/2017/decorative" val="1"/>
              </a:ext>
            </a:extLst>
          </p:cNvPr>
          <p:cNvSpPr>
            <a:spLocks/>
          </p:cNvSpPr>
          <p:nvPr/>
        </p:nvSpPr>
        <p:spPr bwMode="auto">
          <a:xfrm>
            <a:off x="7697337" y="3872623"/>
            <a:ext cx="3727901" cy="2287546"/>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6" y="4826288"/>
            <a:ext cx="3186884" cy="1154162"/>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597">
              <a:spcBef>
                <a:spcPts val="0"/>
              </a:spcBef>
              <a:spcAft>
                <a:spcPts val="600"/>
              </a:spcAft>
              <a:buSzTx/>
              <a:buNone/>
              <a:defRPr/>
            </a:pPr>
            <a:r>
              <a:rPr lang="en-US" sz="1200" noProof="0" dirty="0">
                <a:latin typeface="Segoe UI"/>
                <a:cs typeface="Segoe UI" panose="020B0502040204020203" pitchFamily="34" charset="0"/>
              </a:rPr>
              <a:t>Microsoft 365 Copilot</a:t>
            </a:r>
          </a:p>
          <a:p>
            <a:pPr marL="0" indent="0" defTabSz="932597">
              <a:spcBef>
                <a:spcPts val="0"/>
              </a:spcBef>
              <a:spcAft>
                <a:spcPts val="600"/>
              </a:spcAft>
              <a:buSzTx/>
              <a:buNone/>
              <a:defRPr/>
            </a:pPr>
            <a:r>
              <a:rPr lang="en-US" sz="1200" noProof="0" dirty="0">
                <a:latin typeface="Segoe UI"/>
                <a:cs typeface="Segoe UI" panose="020B0502040204020203" pitchFamily="34" charset="0"/>
              </a:rPr>
              <a:t>Copilot Studio</a:t>
            </a:r>
          </a:p>
          <a:p>
            <a:pPr marL="0" indent="0" defTabSz="932597">
              <a:spcBef>
                <a:spcPts val="0"/>
              </a:spcBef>
              <a:spcAft>
                <a:spcPts val="600"/>
              </a:spcAft>
              <a:buSzTx/>
              <a:buNone/>
              <a:defRPr/>
            </a:pPr>
            <a:r>
              <a:rPr lang="en-US" sz="1200" noProof="0" dirty="0">
                <a:latin typeface="Segoe UI"/>
                <a:cs typeface="Segoe UI" panose="020B0502040204020203" pitchFamily="34" charset="0"/>
              </a:rPr>
              <a:t>Microsoft 365 Copilot Chat</a:t>
            </a:r>
          </a:p>
          <a:p>
            <a:pPr marL="0" indent="0" defTabSz="932597">
              <a:spcBef>
                <a:spcPts val="0"/>
              </a:spcBef>
              <a:spcAft>
                <a:spcPts val="600"/>
              </a:spcAft>
              <a:buSzTx/>
              <a:buNone/>
              <a:defRPr/>
            </a:pPr>
            <a:r>
              <a:rPr lang="en-US" sz="1200" noProof="0" dirty="0">
                <a:latin typeface="Segoe UI"/>
                <a:cs typeface="Segoe UI" panose="020B0502040204020203" pitchFamily="34" charset="0"/>
              </a:rPr>
              <a:t>Microsoft 365 Copilot for Finance </a:t>
            </a:r>
            <a:br>
              <a:rPr lang="en-US" sz="1200" noProof="0" dirty="0">
                <a:latin typeface="Segoe UI"/>
                <a:cs typeface="Segoe UI" panose="020B0502040204020203" pitchFamily="34" charset="0"/>
              </a:rPr>
            </a:br>
            <a:endParaRPr lang="en-US" sz="1200" noProof="0" dirty="0">
              <a:latin typeface="Segoe UI"/>
              <a:cs typeface="Segoe UI" panose="020B0502040204020203" pitchFamily="34" charset="0"/>
            </a:endParaRP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438481" y="4078346"/>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 uri="{C183D7F6-B498-43B3-948B-1728B52AA6E4}">
                <adec:decorative xmlns:adec="http://schemas.microsoft.com/office/drawing/2017/decorative" val="1"/>
              </a:ext>
            </a:extLst>
          </p:cNvPr>
          <p:cNvSpPr/>
          <p:nvPr/>
        </p:nvSpPr>
        <p:spPr>
          <a:xfrm>
            <a:off x="7920860" y="4091303"/>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2105" y="4078346"/>
            <a:ext cx="6563696" cy="302281"/>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defTabSz="932472" fontAlgn="base">
              <a:spcBef>
                <a:spcPct val="0"/>
              </a:spcBef>
              <a:spcAft>
                <a:spcPct val="0"/>
              </a:spcAft>
              <a:defRPr/>
            </a:pPr>
            <a:r>
              <a:rPr lang="en-US" sz="1600" noProof="0" dirty="0">
                <a:gradFill flip="none" rotWithShape="1">
                  <a:gsLst>
                    <a:gs pos="37000">
                      <a:srgbClr val="0078D4"/>
                    </a:gs>
                    <a:gs pos="100000">
                      <a:srgbClr val="C03BC4"/>
                    </a:gs>
                  </a:gsLst>
                  <a:path path="circle">
                    <a:fillToRect r="100000" b="100000"/>
                  </a:path>
                  <a:tileRect l="-100000" t="-100000"/>
                </a:gradFill>
                <a:latin typeface="Segoe UI Semibold"/>
              </a:rPr>
              <a:t>How Microsoft 365 Copilot Chat can help reduce day sales outstanding</a:t>
            </a:r>
          </a:p>
        </p:txBody>
      </p:sp>
      <p:cxnSp>
        <p:nvCxnSpPr>
          <p:cNvPr id="12" name="Straight Connector 11">
            <a:extLst>
              <a:ext uri="{FF2B5EF4-FFF2-40B4-BE49-F238E27FC236}">
                <a16:creationId xmlns:a16="http://schemas.microsoft.com/office/drawing/2014/main" id="{BA8FEF6C-A57E-AD4C-597D-4AC3D38BE310}"/>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F7C4E-5DC3-7B30-6013-1936BCD0307C}"/>
              </a:ext>
              <a:ext uri="{C183D7F6-B498-43B3-948B-1728B52AA6E4}">
                <adec:decorative xmlns:adec="http://schemas.microsoft.com/office/drawing/2017/decorative" val="1"/>
              </a:ext>
            </a:extLst>
          </p:cNvPr>
          <p:cNvCxnSpPr>
            <a:cxnSpLocks/>
          </p:cNvCxnSpPr>
          <p:nvPr/>
        </p:nvCxnSpPr>
        <p:spPr>
          <a:xfrm>
            <a:off x="7955666" y="4609272"/>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3" name="Text Placeholder 72">
            <a:extLst>
              <a:ext uri="{FF2B5EF4-FFF2-40B4-BE49-F238E27FC236}">
                <a16:creationId xmlns:a16="http://schemas.microsoft.com/office/drawing/2014/main" id="{A3D2998C-5E22-A1FC-F0F2-FD7C8DC0F193}"/>
              </a:ext>
            </a:extLst>
          </p:cNvPr>
          <p:cNvSpPr txBox="1">
            <a:spLocks/>
          </p:cNvSpPr>
          <p:nvPr/>
        </p:nvSpPr>
        <p:spPr>
          <a:xfrm>
            <a:off x="7980025" y="2515581"/>
            <a:ext cx="3347617" cy="261610"/>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Financial Analyst</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Executive Leadership</a:t>
            </a:r>
          </a:p>
        </p:txBody>
      </p:sp>
      <p:pic>
        <p:nvPicPr>
          <p:cNvPr id="7" name="Picture 6">
            <a:extLst>
              <a:ext uri="{FF2B5EF4-FFF2-40B4-BE49-F238E27FC236}">
                <a16:creationId xmlns:a16="http://schemas.microsoft.com/office/drawing/2014/main" id="{543326DE-024C-0655-8C0C-15C0BBD62259}"/>
              </a:ext>
              <a:ext uri="{C183D7F6-B498-43B3-948B-1728B52AA6E4}">
                <adec:decorative xmlns:adec="http://schemas.microsoft.com/office/drawing/2017/decorative" val="1"/>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15081" y="1579850"/>
            <a:ext cx="6831467" cy="1668730"/>
          </a:xfrm>
          <a:prstGeom prst="roundRect">
            <a:avLst>
              <a:gd name="adj" fmla="val 3554"/>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pic>
      <p:sp>
        <p:nvSpPr>
          <p:cNvPr id="16" name="Text Placeholder 4">
            <a:extLst>
              <a:ext uri="{FF2B5EF4-FFF2-40B4-BE49-F238E27FC236}">
                <a16:creationId xmlns:a16="http://schemas.microsoft.com/office/drawing/2014/main" id="{BB48D2D7-B480-A576-6715-44F041795B46}"/>
              </a:ext>
              <a:ext uri="{C183D7F6-B498-43B3-948B-1728B52AA6E4}">
                <adec:decorative xmlns:adec="http://schemas.microsoft.com/office/drawing/2017/decorative" val="1"/>
              </a:ext>
            </a:extLst>
          </p:cNvPr>
          <p:cNvSpPr txBox="1">
            <a:spLocks/>
          </p:cNvSpPr>
          <p:nvPr/>
        </p:nvSpPr>
        <p:spPr>
          <a:xfrm>
            <a:off x="863597" y="4512448"/>
            <a:ext cx="2375141" cy="841769"/>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lang="en-US" sz="1100" b="1" noProof="0">
                <a:gradFill>
                  <a:gsLst>
                    <a:gs pos="0">
                      <a:srgbClr val="C03BC4"/>
                    </a:gs>
                    <a:gs pos="35000">
                      <a:srgbClr val="0078D4"/>
                    </a:gs>
                  </a:gsLst>
                  <a:path path="circle">
                    <a:fillToRect l="100000" t="100000"/>
                  </a:path>
                </a:gradFill>
                <a:cs typeface="Segoe UI Semilight"/>
              </a:rPr>
              <a:t>Inform your decisions</a:t>
            </a:r>
          </a:p>
          <a:p>
            <a:pPr marL="173038" marR="0" lvl="0" indent="-17303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Draft budgets and spreadsheets</a:t>
            </a:r>
          </a:p>
          <a:p>
            <a:pPr marL="173038" marR="0" lvl="0" indent="-17303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Search for cost variances across different options</a:t>
            </a:r>
          </a:p>
        </p:txBody>
      </p:sp>
      <p:sp>
        <p:nvSpPr>
          <p:cNvPr id="17" name="Text Placeholder 4">
            <a:extLst>
              <a:ext uri="{FF2B5EF4-FFF2-40B4-BE49-F238E27FC236}">
                <a16:creationId xmlns:a16="http://schemas.microsoft.com/office/drawing/2014/main" id="{D83C0533-CFA5-AFD1-4639-5F413C3CC50A}"/>
              </a:ext>
              <a:ext uri="{C183D7F6-B498-43B3-948B-1728B52AA6E4}">
                <adec:decorative xmlns:adec="http://schemas.microsoft.com/office/drawing/2017/decorative" val="1"/>
              </a:ext>
            </a:extLst>
          </p:cNvPr>
          <p:cNvSpPr txBox="1">
            <a:spLocks/>
          </p:cNvSpPr>
          <p:nvPr/>
        </p:nvSpPr>
        <p:spPr>
          <a:xfrm>
            <a:off x="3497069" y="4512448"/>
            <a:ext cx="2256960" cy="660052"/>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9525" marR="0" lvl="0" indent="-9525"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lang="en-US" sz="1100" b="1" noProof="0">
                <a:gradFill>
                  <a:gsLst>
                    <a:gs pos="0">
                      <a:srgbClr val="C03BC4"/>
                    </a:gs>
                    <a:gs pos="35000">
                      <a:srgbClr val="0078D4"/>
                    </a:gs>
                  </a:gsLst>
                  <a:path path="circle">
                    <a:fillToRect l="100000" t="100000"/>
                  </a:path>
                </a:gradFill>
                <a:cs typeface="Segoe UI Semilight"/>
              </a:rPr>
              <a:t>Improve your data </a:t>
            </a:r>
          </a:p>
          <a:p>
            <a:pPr marL="171450" marR="0" lvl="0" indent="-171450"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a:rPr>
              <a:t>Use Copilot Studio for secure data retrieval from existing systems</a:t>
            </a:r>
          </a:p>
        </p:txBody>
      </p:sp>
    </p:spTree>
    <p:extLst>
      <p:ext uri="{BB962C8B-B14F-4D97-AF65-F5344CB8AC3E}">
        <p14:creationId xmlns:p14="http://schemas.microsoft.com/office/powerpoint/2010/main" val="15754272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a:xfrm>
            <a:off x="584200" y="387350"/>
            <a:ext cx="4874349" cy="526298"/>
          </a:xfrm>
        </p:spPr>
        <p:txBody>
          <a:bodyPr/>
          <a:lstStyle/>
          <a:p>
            <a:r>
              <a:rPr lang="en-US" noProof="0" dirty="0">
                <a:solidFill>
                  <a:srgbClr val="0078D4"/>
                </a:solidFill>
              </a:rPr>
              <a:t>Finance | </a:t>
            </a:r>
            <a:r>
              <a:rPr lang="en-US" noProof="0" dirty="0"/>
              <a:t>Optimize your financial operations (Microsoft 365 Copilot Chat only)</a:t>
            </a:r>
            <a:endParaRPr lang="en-US" baseline="30000" noProof="0" dirty="0"/>
          </a:p>
        </p:txBody>
      </p:sp>
      <p:sp>
        <p:nvSpPr>
          <p:cNvPr id="6" name="Text Placeholder 5">
            <a:extLst>
              <a:ext uri="{FF2B5EF4-FFF2-40B4-BE49-F238E27FC236}">
                <a16:creationId xmlns:a16="http://schemas.microsoft.com/office/drawing/2014/main" id="{D66E64E6-DACB-9E61-4FB5-2DF95508666A}"/>
              </a:ext>
            </a:extLst>
          </p:cNvPr>
          <p:cNvSpPr>
            <a:spLocks noGrp="1"/>
          </p:cNvSpPr>
          <p:nvPr>
            <p:ph type="body" sz="quarter" idx="11"/>
          </p:nvPr>
        </p:nvSpPr>
        <p:spPr>
          <a:xfrm>
            <a:off x="584200" y="1593881"/>
            <a:ext cx="2808000" cy="345600"/>
          </a:xfrm>
        </p:spPr>
        <p:txBody>
          <a:bodyPr/>
          <a:lstStyle/>
          <a:p>
            <a:r>
              <a:rPr lang="en-US" noProof="0"/>
              <a:t>1.  Automate workflows</a:t>
            </a:r>
          </a:p>
        </p:txBody>
      </p:sp>
      <p:sp>
        <p:nvSpPr>
          <p:cNvPr id="7" name="Text Placeholder 6">
            <a:extLst>
              <a:ext uri="{FF2B5EF4-FFF2-40B4-BE49-F238E27FC236}">
                <a16:creationId xmlns:a16="http://schemas.microsoft.com/office/drawing/2014/main" id="{EA62AF6B-8392-19D6-4008-8B9EDDD439E9}"/>
              </a:ext>
            </a:extLst>
          </p:cNvPr>
          <p:cNvSpPr>
            <a:spLocks noGrp="1"/>
          </p:cNvSpPr>
          <p:nvPr>
            <p:ph type="body" sz="quarter" idx="12"/>
          </p:nvPr>
        </p:nvSpPr>
        <p:spPr>
          <a:xfrm>
            <a:off x="584200" y="4052218"/>
            <a:ext cx="2808000" cy="345600"/>
          </a:xfrm>
        </p:spPr>
        <p:txBody>
          <a:bodyPr/>
          <a:lstStyle/>
          <a:p>
            <a:r>
              <a:rPr lang="en-US" noProof="0"/>
              <a:t>6. Due Diligence</a:t>
            </a:r>
          </a:p>
        </p:txBody>
      </p:sp>
      <p:sp>
        <p:nvSpPr>
          <p:cNvPr id="8" name="Text Placeholder 7">
            <a:extLst>
              <a:ext uri="{FF2B5EF4-FFF2-40B4-BE49-F238E27FC236}">
                <a16:creationId xmlns:a16="http://schemas.microsoft.com/office/drawing/2014/main" id="{8B43261E-C01B-AAF7-FB79-BCB449EDE012}"/>
              </a:ext>
            </a:extLst>
          </p:cNvPr>
          <p:cNvSpPr>
            <a:spLocks noGrp="1"/>
          </p:cNvSpPr>
          <p:nvPr>
            <p:ph type="body" sz="quarter" idx="13"/>
          </p:nvPr>
        </p:nvSpPr>
        <p:spPr>
          <a:xfrm>
            <a:off x="4047840" y="1593881"/>
            <a:ext cx="2808000" cy="345600"/>
          </a:xfrm>
        </p:spPr>
        <p:txBody>
          <a:bodyPr/>
          <a:lstStyle/>
          <a:p>
            <a:r>
              <a:rPr lang="en-US" noProof="0"/>
              <a:t>2.  Financial analysis</a:t>
            </a:r>
          </a:p>
        </p:txBody>
      </p:sp>
      <p:sp>
        <p:nvSpPr>
          <p:cNvPr id="9" name="Text Placeholder 8">
            <a:extLst>
              <a:ext uri="{FF2B5EF4-FFF2-40B4-BE49-F238E27FC236}">
                <a16:creationId xmlns:a16="http://schemas.microsoft.com/office/drawing/2014/main" id="{5D07F03A-7B5E-43DB-6297-704D97B841E9}"/>
              </a:ext>
            </a:extLst>
          </p:cNvPr>
          <p:cNvSpPr>
            <a:spLocks noGrp="1"/>
          </p:cNvSpPr>
          <p:nvPr>
            <p:ph type="body" sz="quarter" idx="14"/>
          </p:nvPr>
        </p:nvSpPr>
        <p:spPr>
          <a:xfrm>
            <a:off x="4047840" y="4052218"/>
            <a:ext cx="2808000" cy="345600"/>
          </a:xfrm>
        </p:spPr>
        <p:txBody>
          <a:bodyPr/>
          <a:lstStyle/>
          <a:p>
            <a:r>
              <a:rPr lang="en-US" noProof="0"/>
              <a:t>5. Communicate insights</a:t>
            </a:r>
          </a:p>
        </p:txBody>
      </p:sp>
      <p:sp>
        <p:nvSpPr>
          <p:cNvPr id="10" name="Text Placeholder 9">
            <a:extLst>
              <a:ext uri="{FF2B5EF4-FFF2-40B4-BE49-F238E27FC236}">
                <a16:creationId xmlns:a16="http://schemas.microsoft.com/office/drawing/2014/main" id="{5DB7B1D6-90AA-812D-38AC-4FC308D82589}"/>
              </a:ext>
            </a:extLst>
          </p:cNvPr>
          <p:cNvSpPr>
            <a:spLocks noGrp="1"/>
          </p:cNvSpPr>
          <p:nvPr>
            <p:ph type="body" sz="quarter" idx="15"/>
          </p:nvPr>
        </p:nvSpPr>
        <p:spPr>
          <a:xfrm>
            <a:off x="7511481" y="1593881"/>
            <a:ext cx="2808000" cy="345600"/>
          </a:xfrm>
        </p:spPr>
        <p:txBody>
          <a:bodyPr/>
          <a:lstStyle/>
          <a:p>
            <a:r>
              <a:rPr lang="en-US" sz="1100" spc="-10" noProof="0"/>
              <a:t>3. Stay up-to-date with news and trends </a:t>
            </a:r>
          </a:p>
        </p:txBody>
      </p:sp>
      <p:sp>
        <p:nvSpPr>
          <p:cNvPr id="11" name="Text Placeholder 10">
            <a:extLst>
              <a:ext uri="{FF2B5EF4-FFF2-40B4-BE49-F238E27FC236}">
                <a16:creationId xmlns:a16="http://schemas.microsoft.com/office/drawing/2014/main" id="{159A6375-D732-AEEC-8F08-CB20AB56EF1E}"/>
              </a:ext>
            </a:extLst>
          </p:cNvPr>
          <p:cNvSpPr>
            <a:spLocks noGrp="1"/>
          </p:cNvSpPr>
          <p:nvPr>
            <p:ph type="body" sz="quarter" idx="16"/>
          </p:nvPr>
        </p:nvSpPr>
        <p:spPr>
          <a:xfrm>
            <a:off x="7511481" y="4052218"/>
            <a:ext cx="2808000" cy="345600"/>
          </a:xfrm>
        </p:spPr>
        <p:txBody>
          <a:bodyPr/>
          <a:lstStyle/>
          <a:p>
            <a:r>
              <a:rPr lang="en-US" noProof="0"/>
              <a:t>4. Gather competitor information </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519107" y="521099"/>
            <a:ext cx="3599821" cy="169277"/>
          </a:xfrm>
        </p:spPr>
        <p:txBody>
          <a:bodyPr/>
          <a:lstStyle/>
          <a:p>
            <a:r>
              <a:rPr lang="en-US" noProof="0" dirty="0"/>
              <a:t>Microsoft 365 Copilot Chat</a:t>
            </a:r>
          </a:p>
        </p:txBody>
      </p:sp>
      <p:sp>
        <p:nvSpPr>
          <p:cNvPr id="55" name="Text Placeholder 54">
            <a:extLst>
              <a:ext uri="{FF2B5EF4-FFF2-40B4-BE49-F238E27FC236}">
                <a16:creationId xmlns:a16="http://schemas.microsoft.com/office/drawing/2014/main" id="{631C3772-342F-4FD6-5A95-643165ED4BB7}"/>
              </a:ext>
            </a:extLst>
          </p:cNvPr>
          <p:cNvSpPr>
            <a:spLocks noGrp="1"/>
          </p:cNvSpPr>
          <p:nvPr>
            <p:ph type="body" sz="quarter" idx="18"/>
          </p:nvPr>
        </p:nvSpPr>
        <p:spPr/>
        <p:txBody>
          <a:bodyPr/>
          <a:lstStyle/>
          <a:p>
            <a:r>
              <a:rPr kumimoji="0" lang="en-US" sz="900" b="0" i="0" u="none" strike="noStrike" kern="1200" cap="none" spc="0" normalizeH="0" baseline="0" noProof="0" dirty="0">
                <a:ln>
                  <a:noFill/>
                </a:ln>
                <a:solidFill>
                  <a:srgbClr val="1A1A1A"/>
                </a:solidFill>
                <a:effectLst/>
                <a:uLnTx/>
                <a:uFillTx/>
                <a:latin typeface="Segoe UI"/>
                <a:cs typeface="Segoe UI" pitchFamily="34" charset="0"/>
              </a:rPr>
              <a:t>Use Microsoft 365 Copilot Chat to write a python script to automate tedious tasks like data collection. </a:t>
            </a:r>
            <a:endParaRPr lang="en-US" noProof="0" dirty="0"/>
          </a:p>
        </p:txBody>
      </p:sp>
      <p:sp>
        <p:nvSpPr>
          <p:cNvPr id="56" name="Text Placeholder 55">
            <a:extLst>
              <a:ext uri="{FF2B5EF4-FFF2-40B4-BE49-F238E27FC236}">
                <a16:creationId xmlns:a16="http://schemas.microsoft.com/office/drawing/2014/main" id="{2D90C165-5A22-AD49-413F-BBFE84699A88}"/>
              </a:ext>
            </a:extLst>
          </p:cNvPr>
          <p:cNvSpPr>
            <a:spLocks noGrp="1"/>
          </p:cNvSpPr>
          <p:nvPr>
            <p:ph type="body" sz="quarter" idx="19"/>
          </p:nvPr>
        </p:nvSpPr>
        <p:spPr/>
        <p:txBody>
          <a:bodyPr/>
          <a:lstStyle/>
          <a:p>
            <a:r>
              <a:rPr kumimoji="0" lang="en-US" sz="900" b="0" i="0" u="none" strike="noStrike" kern="1200" cap="none" spc="0" normalizeH="0" baseline="0" noProof="0">
                <a:ln>
                  <a:noFill/>
                </a:ln>
                <a:solidFill>
                  <a:srgbClr val="1A1A1A"/>
                </a:solidFill>
                <a:effectLst/>
                <a:uLnTx/>
                <a:uFillTx/>
                <a:latin typeface="Segoe UI"/>
                <a:cs typeface="Segoe UI" pitchFamily="34" charset="0"/>
              </a:rPr>
              <a:t>Save time by asking Copilot for ideas of how to perform complex financial analyses.</a:t>
            </a:r>
          </a:p>
        </p:txBody>
      </p:sp>
      <p:sp>
        <p:nvSpPr>
          <p:cNvPr id="57" name="Text Placeholder 56">
            <a:extLst>
              <a:ext uri="{FF2B5EF4-FFF2-40B4-BE49-F238E27FC236}">
                <a16:creationId xmlns:a16="http://schemas.microsoft.com/office/drawing/2014/main" id="{B06B2D23-CCBF-6690-042B-C5E8BB8FD08C}"/>
              </a:ext>
            </a:extLst>
          </p:cNvPr>
          <p:cNvSpPr>
            <a:spLocks noGrp="1"/>
          </p:cNvSpPr>
          <p:nvPr>
            <p:ph type="body" sz="quarter" idx="20"/>
          </p:nvPr>
        </p:nvSpPr>
        <p:spPr/>
        <p:txBody>
          <a:bodyPr/>
          <a:lstStyle/>
          <a:p>
            <a:r>
              <a:rPr kumimoji="0" lang="en-US" sz="900" b="0" i="0" u="none" strike="noStrike" kern="1200" cap="none" spc="0" normalizeH="0" baseline="0" noProof="0">
                <a:ln>
                  <a:noFill/>
                </a:ln>
                <a:solidFill>
                  <a:srgbClr val="1A1A1A"/>
                </a:solidFill>
                <a:effectLst/>
                <a:uLnTx/>
                <a:uFillTx/>
                <a:latin typeface="Segoe UI"/>
                <a:cs typeface="Segoe UI" pitchFamily="34" charset="0"/>
              </a:rPr>
              <a:t>Make sure you’re caught up with the latest industry news and trends by asking Copilot for a summary. </a:t>
            </a:r>
          </a:p>
        </p:txBody>
      </p:sp>
      <p:sp>
        <p:nvSpPr>
          <p:cNvPr id="58" name="Text Placeholder 57">
            <a:extLst>
              <a:ext uri="{FF2B5EF4-FFF2-40B4-BE49-F238E27FC236}">
                <a16:creationId xmlns:a16="http://schemas.microsoft.com/office/drawing/2014/main" id="{3C7C3787-A270-29E2-F775-3F83A0950949}"/>
              </a:ext>
            </a:extLst>
          </p:cNvPr>
          <p:cNvSpPr>
            <a:spLocks noGrp="1"/>
          </p:cNvSpPr>
          <p:nvPr>
            <p:ph type="body" sz="quarter" idx="21"/>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Prompt: </a:t>
            </a:r>
            <a:r>
              <a:rPr kumimoji="0" lang="en-US" sz="900" b="0" i="0" u="none" strike="noStrike" kern="0" cap="none" spc="0" normalizeH="0" baseline="0" noProof="0">
                <a:ln>
                  <a:noFill/>
                </a:ln>
                <a:solidFill>
                  <a:srgbClr val="1A1A1A"/>
                </a:solidFill>
                <a:effectLst/>
                <a:uLnTx/>
                <a:uFillTx/>
                <a:latin typeface="Segoe UI"/>
                <a:ea typeface="+mn-ea"/>
                <a:cs typeface="+mn-cs"/>
              </a:rPr>
              <a:t>Write a python script to mine data from various websites.</a:t>
            </a:r>
          </a:p>
        </p:txBody>
      </p:sp>
      <p:sp>
        <p:nvSpPr>
          <p:cNvPr id="59" name="Text Placeholder 58">
            <a:extLst>
              <a:ext uri="{FF2B5EF4-FFF2-40B4-BE49-F238E27FC236}">
                <a16:creationId xmlns:a16="http://schemas.microsoft.com/office/drawing/2014/main" id="{5A9830F1-8C78-66B1-0035-A6C9B57925C1}"/>
              </a:ext>
            </a:extLst>
          </p:cNvPr>
          <p:cNvSpPr>
            <a:spLocks noGrp="1"/>
          </p:cNvSpPr>
          <p:nvPr>
            <p:ph type="body" sz="quarter" idx="22"/>
          </p:nvPr>
        </p:nvSpPr>
        <p:spPr/>
        <p:txBody>
          <a:bodyPr/>
          <a:lstStyle/>
          <a:p>
            <a:r>
              <a:rPr kumimoji="0" lang="en-US" sz="900" b="1" i="0" u="none" strike="noStrike" kern="0" cap="none" spc="0" normalizeH="0" baseline="0" noProof="0" dirty="0">
                <a:ln>
                  <a:noFill/>
                </a:ln>
                <a:solidFill>
                  <a:srgbClr val="1A1A1A"/>
                </a:solidFill>
                <a:effectLst/>
                <a:uLnTx/>
                <a:uFillTx/>
                <a:latin typeface="Segoe UI"/>
                <a:ea typeface="+mn-ea"/>
                <a:cs typeface="+mn-cs"/>
              </a:rPr>
              <a:t>Prompt: </a:t>
            </a:r>
            <a:r>
              <a:rPr kumimoji="0" lang="en-US" sz="900" b="0" i="0" u="none" strike="noStrike" kern="0" cap="none" spc="0" normalizeH="0" baseline="0" noProof="0" dirty="0">
                <a:ln>
                  <a:noFill/>
                </a:ln>
                <a:solidFill>
                  <a:srgbClr val="1A1A1A"/>
                </a:solidFill>
                <a:effectLst/>
                <a:uLnTx/>
                <a:uFillTx/>
                <a:latin typeface="Segoe UI"/>
                <a:ea typeface="+mn-ea"/>
                <a:cs typeface="+mn-cs"/>
              </a:rPr>
              <a:t>Provide a list of likely acquisition targets in the Retail industry in Asia and give the reasons why they are on the list.</a:t>
            </a:r>
          </a:p>
        </p:txBody>
      </p:sp>
      <p:sp>
        <p:nvSpPr>
          <p:cNvPr id="60" name="Text Placeholder 59">
            <a:extLst>
              <a:ext uri="{FF2B5EF4-FFF2-40B4-BE49-F238E27FC236}">
                <a16:creationId xmlns:a16="http://schemas.microsoft.com/office/drawing/2014/main" id="{658E5A72-7973-0964-283E-D3A19C07158D}"/>
              </a:ext>
            </a:extLst>
          </p:cNvPr>
          <p:cNvSpPr>
            <a:spLocks noGrp="1"/>
          </p:cNvSpPr>
          <p:nvPr>
            <p:ph type="body" sz="quarter" idx="23"/>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Prompt: </a:t>
            </a:r>
            <a:r>
              <a:rPr kumimoji="0" lang="en-US" sz="900" b="0" i="0" u="none" strike="noStrike" kern="0" cap="none" spc="0" normalizeH="0" baseline="0" noProof="0">
                <a:ln>
                  <a:noFill/>
                </a:ln>
                <a:solidFill>
                  <a:srgbClr val="1A1A1A"/>
                </a:solidFill>
                <a:effectLst/>
                <a:uLnTx/>
                <a:uFillTx/>
                <a:latin typeface="Segoe UI"/>
                <a:ea typeface="+mn-ea"/>
                <a:cs typeface="+mn-cs"/>
              </a:rPr>
              <a:t>How should I structure a valuation </a:t>
            </a:r>
            <a:br>
              <a:rPr kumimoji="0" lang="en-US" sz="900" b="0" i="0" u="none" strike="noStrike" kern="0" cap="none" spc="0" normalizeH="0" baseline="0" noProof="0">
                <a:ln>
                  <a:noFill/>
                </a:ln>
                <a:solidFill>
                  <a:srgbClr val="1A1A1A"/>
                </a:solidFill>
                <a:effectLst/>
                <a:uLnTx/>
                <a:uFillTx/>
                <a:latin typeface="Segoe UI"/>
                <a:ea typeface="+mn-ea"/>
                <a:cs typeface="+mn-cs"/>
              </a:rPr>
            </a:br>
            <a:r>
              <a:rPr kumimoji="0" lang="en-US" sz="900" b="0" i="0" u="none" strike="noStrike" kern="0" cap="none" spc="0" normalizeH="0" baseline="0" noProof="0">
                <a:ln>
                  <a:noFill/>
                </a:ln>
                <a:solidFill>
                  <a:srgbClr val="1A1A1A"/>
                </a:solidFill>
                <a:effectLst/>
                <a:uLnTx/>
                <a:uFillTx/>
                <a:latin typeface="Segoe UI"/>
                <a:ea typeface="+mn-ea"/>
                <a:cs typeface="+mn-cs"/>
              </a:rPr>
              <a:t>of a retired manufacturing facility?</a:t>
            </a:r>
          </a:p>
        </p:txBody>
      </p:sp>
      <p:sp>
        <p:nvSpPr>
          <p:cNvPr id="61" name="Text Placeholder 60">
            <a:extLst>
              <a:ext uri="{FF2B5EF4-FFF2-40B4-BE49-F238E27FC236}">
                <a16:creationId xmlns:a16="http://schemas.microsoft.com/office/drawing/2014/main" id="{4AC18EF1-6481-3786-09B2-6ADCEE229393}"/>
              </a:ext>
            </a:extLst>
          </p:cNvPr>
          <p:cNvSpPr>
            <a:spLocks noGrp="1"/>
          </p:cNvSpPr>
          <p:nvPr>
            <p:ph type="body" sz="quarter" idx="24"/>
          </p:nvPr>
        </p:nvSpPr>
        <p:spPr/>
        <p:txBody>
          <a:bodyPr>
            <a:normAutofit lnSpcReduction="10000"/>
          </a:bodyPr>
          <a:lstStyle/>
          <a:p>
            <a:r>
              <a:rPr kumimoji="0" lang="en-US" sz="900" b="1" i="0" u="none" strike="noStrike" kern="0" cap="none" spc="-20" normalizeH="0" baseline="0" noProof="0">
                <a:ln>
                  <a:noFill/>
                </a:ln>
                <a:solidFill>
                  <a:srgbClr val="1A1A1A"/>
                </a:solidFill>
                <a:effectLst/>
                <a:uLnTx/>
                <a:uFillTx/>
                <a:latin typeface="Segoe UI"/>
                <a:ea typeface="+mn-ea"/>
                <a:cs typeface="+mn-cs"/>
              </a:rPr>
              <a:t>Prompt: </a:t>
            </a:r>
            <a:r>
              <a:rPr kumimoji="0" lang="en-US" sz="900" b="0" i="0" u="none" strike="noStrike" kern="0" cap="none" spc="-20" normalizeH="0" baseline="0" noProof="0">
                <a:ln>
                  <a:noFill/>
                </a:ln>
                <a:solidFill>
                  <a:srgbClr val="1A1A1A"/>
                </a:solidFill>
                <a:effectLst/>
                <a:uLnTx/>
                <a:uFillTx/>
                <a:latin typeface="Segoe UI"/>
                <a:ea typeface="+mn-ea"/>
                <a:cs typeface="+mn-cs"/>
              </a:rPr>
              <a:t>Generate an investment summary based on the annual report on this web site. Simplify the financial jargon and be sure to include information on key risks and performance metrics.</a:t>
            </a:r>
          </a:p>
        </p:txBody>
      </p:sp>
      <p:sp>
        <p:nvSpPr>
          <p:cNvPr id="62" name="Text Placeholder 61">
            <a:extLst>
              <a:ext uri="{FF2B5EF4-FFF2-40B4-BE49-F238E27FC236}">
                <a16:creationId xmlns:a16="http://schemas.microsoft.com/office/drawing/2014/main" id="{53BC7101-CDA9-F2FF-EAF1-B93BF34E37AF}"/>
              </a:ext>
            </a:extLst>
          </p:cNvPr>
          <p:cNvSpPr>
            <a:spLocks noGrp="1"/>
          </p:cNvSpPr>
          <p:nvPr>
            <p:ph type="body" sz="quarter" idx="25"/>
          </p:nvPr>
        </p:nvSpPr>
        <p:spPr/>
        <p:txBody>
          <a:bodyPr>
            <a:normAutofit lnSpcReduction="10000"/>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Prompt: </a:t>
            </a:r>
            <a:r>
              <a:rPr kumimoji="0" lang="en-US" sz="900" b="0" i="0" u="none" strike="noStrike" kern="0" cap="none" spc="0" normalizeH="0" baseline="0" noProof="0">
                <a:ln>
                  <a:noFill/>
                </a:ln>
                <a:solidFill>
                  <a:srgbClr val="1A1A1A"/>
                </a:solidFill>
                <a:effectLst/>
                <a:uLnTx/>
                <a:uFillTx/>
                <a:latin typeface="Segoe UI"/>
                <a:ea typeface="+mn-ea"/>
                <a:cs typeface="+mn-cs"/>
              </a:rPr>
              <a:t>Generate a summary that provides insights into the current state of the steel industry based on recent financial news, stock market data, and economic indicators.</a:t>
            </a:r>
          </a:p>
        </p:txBody>
      </p:sp>
      <p:sp>
        <p:nvSpPr>
          <p:cNvPr id="63" name="Text Placeholder 62">
            <a:extLst>
              <a:ext uri="{FF2B5EF4-FFF2-40B4-BE49-F238E27FC236}">
                <a16:creationId xmlns:a16="http://schemas.microsoft.com/office/drawing/2014/main" id="{B04A2403-A1FB-3F0D-5A28-C8BE33601B2B}"/>
              </a:ext>
            </a:extLst>
          </p:cNvPr>
          <p:cNvSpPr>
            <a:spLocks noGrp="1"/>
          </p:cNvSpPr>
          <p:nvPr>
            <p:ph type="body" sz="quarter" idx="26"/>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Prompt: </a:t>
            </a:r>
            <a:r>
              <a:rPr kumimoji="0" lang="en-US" sz="900" b="0" i="0" u="none" strike="noStrike" kern="0" cap="none" spc="0" normalizeH="0" baseline="0" noProof="0">
                <a:ln>
                  <a:noFill/>
                </a:ln>
                <a:solidFill>
                  <a:srgbClr val="1A1A1A"/>
                </a:solidFill>
                <a:effectLst/>
                <a:uLnTx/>
                <a:uFillTx/>
                <a:latin typeface="Segoe UI"/>
                <a:ea typeface="+mn-ea"/>
                <a:cs typeface="+mn-cs"/>
              </a:rPr>
              <a:t>Create a table comparing the </a:t>
            </a:r>
            <a:br>
              <a:rPr kumimoji="0" lang="en-US" sz="900" b="0" i="0" u="none" strike="noStrike" kern="0" cap="none" spc="0" normalizeH="0" baseline="0" noProof="0">
                <a:ln>
                  <a:noFill/>
                </a:ln>
                <a:solidFill>
                  <a:srgbClr val="1A1A1A"/>
                </a:solidFill>
                <a:effectLst/>
                <a:uLnTx/>
                <a:uFillTx/>
                <a:latin typeface="Segoe UI"/>
                <a:ea typeface="+mn-ea"/>
                <a:cs typeface="+mn-cs"/>
              </a:rPr>
            </a:br>
            <a:r>
              <a:rPr kumimoji="0" lang="en-US" sz="900" b="0" i="0" u="none" strike="noStrike" kern="0" cap="none" spc="0" normalizeH="0" baseline="0" noProof="0">
                <a:ln>
                  <a:noFill/>
                </a:ln>
                <a:solidFill>
                  <a:srgbClr val="1A1A1A"/>
                </a:solidFill>
                <a:effectLst/>
                <a:uLnTx/>
                <a:uFillTx/>
                <a:latin typeface="Segoe UI"/>
                <a:ea typeface="+mn-ea"/>
                <a:cs typeface="+mn-cs"/>
              </a:rPr>
              <a:t>capabilities of Product X and Product Y.</a:t>
            </a:r>
          </a:p>
        </p:txBody>
      </p:sp>
      <p:sp>
        <p:nvSpPr>
          <p:cNvPr id="128" name="Text Placeholder 127">
            <a:extLst>
              <a:ext uri="{FF2B5EF4-FFF2-40B4-BE49-F238E27FC236}">
                <a16:creationId xmlns:a16="http://schemas.microsoft.com/office/drawing/2014/main" id="{5F906AD2-F959-C693-81DF-44F0A40D9EDC}"/>
              </a:ext>
            </a:extLst>
          </p:cNvPr>
          <p:cNvSpPr>
            <a:spLocks noGrp="1"/>
          </p:cNvSpPr>
          <p:nvPr>
            <p:ph type="body" sz="quarter" idx="27"/>
          </p:nvPr>
        </p:nvSpPr>
        <p:spPr/>
        <p:txBody>
          <a:bodyPr/>
          <a:lstStyle/>
          <a:p>
            <a:r>
              <a:rPr lang="en-US" kern="0" noProof="0">
                <a:solidFill>
                  <a:srgbClr val="1A1A1A"/>
                </a:solidFill>
                <a:latin typeface="Segoe UI"/>
              </a:rPr>
              <a:t>Prompt Copilot to </a:t>
            </a:r>
            <a:r>
              <a:rPr kumimoji="0" lang="en-US" sz="900" b="0" i="0" u="none" strike="noStrike" kern="0" cap="none" spc="0" normalizeH="0" baseline="0" noProof="0">
                <a:ln>
                  <a:noFill/>
                </a:ln>
                <a:solidFill>
                  <a:srgbClr val="1A1A1A"/>
                </a:solidFill>
                <a:effectLst/>
                <a:uLnTx/>
                <a:uFillTx/>
                <a:latin typeface="Segoe UI"/>
                <a:cs typeface="Segoe UI" pitchFamily="34" charset="0"/>
              </a:rPr>
              <a:t>identify potential acquisition targets in specific geographies.</a:t>
            </a:r>
          </a:p>
        </p:txBody>
      </p:sp>
      <p:sp>
        <p:nvSpPr>
          <p:cNvPr id="129" name="Text Placeholder 128">
            <a:extLst>
              <a:ext uri="{FF2B5EF4-FFF2-40B4-BE49-F238E27FC236}">
                <a16:creationId xmlns:a16="http://schemas.microsoft.com/office/drawing/2014/main" id="{7F475A14-4D3F-5C94-7872-B54C6AF110AA}"/>
              </a:ext>
            </a:extLst>
          </p:cNvPr>
          <p:cNvSpPr>
            <a:spLocks noGrp="1"/>
          </p:cNvSpPr>
          <p:nvPr>
            <p:ph type="body" sz="quarter" idx="28"/>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Relay key insights to your audience by using Copilot to generate content like reports, investments summaries, financial briefs and more.  </a:t>
            </a:r>
          </a:p>
        </p:txBody>
      </p:sp>
      <p:sp>
        <p:nvSpPr>
          <p:cNvPr id="130" name="Text Placeholder 129">
            <a:extLst>
              <a:ext uri="{FF2B5EF4-FFF2-40B4-BE49-F238E27FC236}">
                <a16:creationId xmlns:a16="http://schemas.microsoft.com/office/drawing/2014/main" id="{0E41FD3E-ADDE-5F90-090B-C293D7A16B2C}"/>
              </a:ext>
            </a:extLst>
          </p:cNvPr>
          <p:cNvSpPr>
            <a:spLocks noGrp="1"/>
          </p:cNvSpPr>
          <p:nvPr>
            <p:ph type="body" sz="quarter" idx="29"/>
          </p:nvPr>
        </p:nvSpPr>
        <p:spPr/>
        <p:txBody>
          <a:bodyPr/>
          <a:lstStyle/>
          <a:p>
            <a:r>
              <a:rPr kumimoji="0" lang="en-US" sz="900" b="0" i="0" u="none" strike="noStrike" kern="1200" cap="none" spc="-10" normalizeH="0" baseline="0" noProof="0">
                <a:ln>
                  <a:noFill/>
                </a:ln>
                <a:solidFill>
                  <a:srgbClr val="1A1A1A"/>
                </a:solidFill>
                <a:effectLst/>
                <a:uLnTx/>
                <a:uFillTx/>
                <a:latin typeface="Segoe UI"/>
                <a:cs typeface="Segoe UI" pitchFamily="34" charset="0"/>
              </a:rPr>
              <a:t>Prompt Copilot to compare product capabilities to perform an accurate Total Cost of Ownership analysis for a product pricing update.</a:t>
            </a:r>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Reduce spending</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3022536" y="1132756"/>
            <a:ext cx="1280160" cy="216000"/>
            <a:chOff x="2707850" y="862657"/>
            <a:chExt cx="1280160" cy="21600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128016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Risk management</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65" name="Group 164">
            <a:extLst>
              <a:ext uri="{FF2B5EF4-FFF2-40B4-BE49-F238E27FC236}">
                <a16:creationId xmlns:a16="http://schemas.microsoft.com/office/drawing/2014/main" id="{7DCC9920-2057-6FAC-71CF-35D247A6348C}"/>
              </a:ext>
            </a:extLst>
          </p:cNvPr>
          <p:cNvGrpSpPr/>
          <p:nvPr/>
        </p:nvGrpSpPr>
        <p:grpSpPr>
          <a:xfrm>
            <a:off x="804187" y="5158847"/>
            <a:ext cx="2351135" cy="360000"/>
            <a:chOff x="4276273" y="2761669"/>
            <a:chExt cx="2351135" cy="360000"/>
          </a:xfrm>
        </p:grpSpPr>
        <p:pic>
          <p:nvPicPr>
            <p:cNvPr id="166" name="Picture 165" descr="Zip Co logo SVG free download, id: 101874 - Brandlogos.net">
              <a:hlinkClick r:id="rId4"/>
              <a:extLst>
                <a:ext uri="{FF2B5EF4-FFF2-40B4-BE49-F238E27FC236}">
                  <a16:creationId xmlns:a16="http://schemas.microsoft.com/office/drawing/2014/main" id="{76B788F0-14C1-A9AD-BD5B-74CBE26C9A7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67" name="TextBox 166">
              <a:extLst>
                <a:ext uri="{FF2B5EF4-FFF2-40B4-BE49-F238E27FC236}">
                  <a16:creationId xmlns:a16="http://schemas.microsoft.com/office/drawing/2014/main" id="{59FD73FA-5C36-2D61-4909-BCB130ADBD6F}"/>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168" name="Group 167">
            <a:extLst>
              <a:ext uri="{FF2B5EF4-FFF2-40B4-BE49-F238E27FC236}">
                <a16:creationId xmlns:a16="http://schemas.microsoft.com/office/drawing/2014/main" id="{7B0DA160-594A-644A-F94F-6FD797E12EF8}"/>
              </a:ext>
            </a:extLst>
          </p:cNvPr>
          <p:cNvGrpSpPr/>
          <p:nvPr/>
        </p:nvGrpSpPr>
        <p:grpSpPr>
          <a:xfrm>
            <a:off x="4276273" y="2761669"/>
            <a:ext cx="2351135" cy="360000"/>
            <a:chOff x="4276273" y="2761669"/>
            <a:chExt cx="2351135" cy="360000"/>
          </a:xfrm>
        </p:grpSpPr>
        <p:pic>
          <p:nvPicPr>
            <p:cNvPr id="169" name="Picture 168" descr="Zip Co logo SVG free download, id: 101874 - Brandlogos.net">
              <a:hlinkClick r:id="rId4"/>
              <a:extLst>
                <a:ext uri="{FF2B5EF4-FFF2-40B4-BE49-F238E27FC236}">
                  <a16:creationId xmlns:a16="http://schemas.microsoft.com/office/drawing/2014/main" id="{FDBC21D9-E0BD-8BAA-F9C1-928C444D7E1B}"/>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70" name="TextBox 169">
              <a:extLst>
                <a:ext uri="{FF2B5EF4-FFF2-40B4-BE49-F238E27FC236}">
                  <a16:creationId xmlns:a16="http://schemas.microsoft.com/office/drawing/2014/main" id="{041E901A-BBC8-3DB2-68E3-091380D7A8E2}"/>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171" name="Group 170">
            <a:extLst>
              <a:ext uri="{FF2B5EF4-FFF2-40B4-BE49-F238E27FC236}">
                <a16:creationId xmlns:a16="http://schemas.microsoft.com/office/drawing/2014/main" id="{359E03A9-3A7F-A1A9-C535-97A339B53FD6}"/>
              </a:ext>
            </a:extLst>
          </p:cNvPr>
          <p:cNvGrpSpPr/>
          <p:nvPr/>
        </p:nvGrpSpPr>
        <p:grpSpPr>
          <a:xfrm>
            <a:off x="7739914" y="2761669"/>
            <a:ext cx="2351135" cy="360000"/>
            <a:chOff x="7739914" y="2761669"/>
            <a:chExt cx="2351135" cy="360000"/>
          </a:xfrm>
        </p:grpSpPr>
        <p:pic>
          <p:nvPicPr>
            <p:cNvPr id="172" name="Picture 171" descr="Zip Co logo SVG free download, id: 101874 - Brandlogos.net">
              <a:hlinkClick r:id="rId4"/>
              <a:extLst>
                <a:ext uri="{FF2B5EF4-FFF2-40B4-BE49-F238E27FC236}">
                  <a16:creationId xmlns:a16="http://schemas.microsoft.com/office/drawing/2014/main" id="{96EFAFEE-66C0-F453-75C1-09EC23DAAEAB}"/>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7739914" y="2761669"/>
              <a:ext cx="360000" cy="360000"/>
            </a:xfrm>
            <a:prstGeom prst="ellipse">
              <a:avLst/>
            </a:prstGeom>
            <a:solidFill>
              <a:srgbClr val="FFFFFF"/>
            </a:solidFill>
          </p:spPr>
        </p:pic>
        <p:sp>
          <p:nvSpPr>
            <p:cNvPr id="173" name="TextBox 172">
              <a:extLst>
                <a:ext uri="{FF2B5EF4-FFF2-40B4-BE49-F238E27FC236}">
                  <a16:creationId xmlns:a16="http://schemas.microsoft.com/office/drawing/2014/main" id="{8C446B2D-6371-1DB0-87D8-D9370CE7A6AC}"/>
                </a:ext>
                <a:ext uri="{C183D7F6-B498-43B3-948B-1728B52AA6E4}">
                  <adec:decorative xmlns:adec="http://schemas.microsoft.com/office/drawing/2017/decorative" val="0"/>
                </a:ext>
              </a:extLst>
            </p:cNvPr>
            <p:cNvSpPr txBox="1"/>
            <p:nvPr/>
          </p:nvSpPr>
          <p:spPr>
            <a:xfrm>
              <a:off x="8198865"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174" name="Group 173">
            <a:extLst>
              <a:ext uri="{FF2B5EF4-FFF2-40B4-BE49-F238E27FC236}">
                <a16:creationId xmlns:a16="http://schemas.microsoft.com/office/drawing/2014/main" id="{E493938C-D51C-407C-6225-5CA3362416BA}"/>
              </a:ext>
            </a:extLst>
          </p:cNvPr>
          <p:cNvGrpSpPr/>
          <p:nvPr/>
        </p:nvGrpSpPr>
        <p:grpSpPr>
          <a:xfrm>
            <a:off x="804187" y="2761669"/>
            <a:ext cx="2351135" cy="360000"/>
            <a:chOff x="4276273" y="2761669"/>
            <a:chExt cx="2351135" cy="360000"/>
          </a:xfrm>
        </p:grpSpPr>
        <p:pic>
          <p:nvPicPr>
            <p:cNvPr id="175" name="Picture 174" descr="Zip Co logo SVG free download, id: 101874 - Brandlogos.net">
              <a:hlinkClick r:id="rId4"/>
              <a:extLst>
                <a:ext uri="{FF2B5EF4-FFF2-40B4-BE49-F238E27FC236}">
                  <a16:creationId xmlns:a16="http://schemas.microsoft.com/office/drawing/2014/main" id="{3C49959A-A839-554B-EDF1-46484E6FA71C}"/>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76" name="TextBox 175">
              <a:extLst>
                <a:ext uri="{FF2B5EF4-FFF2-40B4-BE49-F238E27FC236}">
                  <a16:creationId xmlns:a16="http://schemas.microsoft.com/office/drawing/2014/main" id="{1C3254DE-B01E-CCB5-26A8-575E8A6C2C60}"/>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177" name="Group 176">
            <a:extLst>
              <a:ext uri="{FF2B5EF4-FFF2-40B4-BE49-F238E27FC236}">
                <a16:creationId xmlns:a16="http://schemas.microsoft.com/office/drawing/2014/main" id="{31D3343C-1AB8-22FE-765A-707D2F2AC132}"/>
              </a:ext>
            </a:extLst>
          </p:cNvPr>
          <p:cNvGrpSpPr/>
          <p:nvPr/>
        </p:nvGrpSpPr>
        <p:grpSpPr>
          <a:xfrm>
            <a:off x="4276273" y="5158847"/>
            <a:ext cx="2351135" cy="360000"/>
            <a:chOff x="4276273" y="2761669"/>
            <a:chExt cx="2351135" cy="360000"/>
          </a:xfrm>
        </p:grpSpPr>
        <p:pic>
          <p:nvPicPr>
            <p:cNvPr id="178" name="Picture 177" descr="Zip Co logo SVG free download, id: 101874 - Brandlogos.net">
              <a:hlinkClick r:id="rId4"/>
              <a:extLst>
                <a:ext uri="{FF2B5EF4-FFF2-40B4-BE49-F238E27FC236}">
                  <a16:creationId xmlns:a16="http://schemas.microsoft.com/office/drawing/2014/main" id="{F1A8CA92-821B-BB63-48D7-6CB0758B74E6}"/>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79" name="TextBox 178">
              <a:extLst>
                <a:ext uri="{FF2B5EF4-FFF2-40B4-BE49-F238E27FC236}">
                  <a16:creationId xmlns:a16="http://schemas.microsoft.com/office/drawing/2014/main" id="{46750103-5BF4-F1CA-E767-85AFF7A417F1}"/>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180" name="Group 179">
            <a:extLst>
              <a:ext uri="{FF2B5EF4-FFF2-40B4-BE49-F238E27FC236}">
                <a16:creationId xmlns:a16="http://schemas.microsoft.com/office/drawing/2014/main" id="{BE3C85FE-2A03-99BA-3AB5-A49A935A0F3F}"/>
              </a:ext>
            </a:extLst>
          </p:cNvPr>
          <p:cNvGrpSpPr/>
          <p:nvPr/>
        </p:nvGrpSpPr>
        <p:grpSpPr>
          <a:xfrm>
            <a:off x="7739914" y="5158847"/>
            <a:ext cx="2351135" cy="360000"/>
            <a:chOff x="7739914" y="2761669"/>
            <a:chExt cx="2351135" cy="360000"/>
          </a:xfrm>
        </p:grpSpPr>
        <p:pic>
          <p:nvPicPr>
            <p:cNvPr id="181" name="Picture 180" descr="Zip Co logo SVG free download, id: 101874 - Brandlogos.net">
              <a:hlinkClick r:id="rId4"/>
              <a:extLst>
                <a:ext uri="{FF2B5EF4-FFF2-40B4-BE49-F238E27FC236}">
                  <a16:creationId xmlns:a16="http://schemas.microsoft.com/office/drawing/2014/main" id="{044AA02D-D30A-7A50-1322-571B7AA8912E}"/>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7739914" y="2761669"/>
              <a:ext cx="360000" cy="360000"/>
            </a:xfrm>
            <a:prstGeom prst="ellipse">
              <a:avLst/>
            </a:prstGeom>
            <a:solidFill>
              <a:srgbClr val="FFFFFF"/>
            </a:solidFill>
          </p:spPr>
        </p:pic>
        <p:sp>
          <p:nvSpPr>
            <p:cNvPr id="182" name="TextBox 181">
              <a:extLst>
                <a:ext uri="{FF2B5EF4-FFF2-40B4-BE49-F238E27FC236}">
                  <a16:creationId xmlns:a16="http://schemas.microsoft.com/office/drawing/2014/main" id="{98C0C57E-0BA5-4A46-90CC-F2987F12DA1D}"/>
                </a:ext>
                <a:ext uri="{C183D7F6-B498-43B3-948B-1728B52AA6E4}">
                  <adec:decorative xmlns:adec="http://schemas.microsoft.com/office/drawing/2017/decorative" val="0"/>
                </a:ext>
              </a:extLst>
            </p:cNvPr>
            <p:cNvSpPr txBox="1"/>
            <p:nvPr/>
          </p:nvSpPr>
          <p:spPr>
            <a:xfrm>
              <a:off x="8198865"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sp>
        <p:nvSpPr>
          <p:cNvPr id="5" name="Text Placeholder 40">
            <a:extLst>
              <a:ext uri="{FF2B5EF4-FFF2-40B4-BE49-F238E27FC236}">
                <a16:creationId xmlns:a16="http://schemas.microsoft.com/office/drawing/2014/main" id="{1D53EDAD-1528-FEEC-68AA-2571F12BAF9B}"/>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12" name="Text Placeholder 41">
            <a:extLst>
              <a:ext uri="{FF2B5EF4-FFF2-40B4-BE49-F238E27FC236}">
                <a16:creationId xmlns:a16="http://schemas.microsoft.com/office/drawing/2014/main" id="{5E4E1E7B-855F-424E-F135-A94674818E36}"/>
              </a:ext>
            </a:extLst>
          </p:cNvPr>
          <p:cNvSpPr>
            <a:spLocks noGrp="1"/>
          </p:cNvSpPr>
          <p:nvPr>
            <p:ph type="body" sz="quarter" idx="39"/>
          </p:nvPr>
        </p:nvSpPr>
        <p:spPr>
          <a:xfrm>
            <a:off x="11588664" y="357645"/>
            <a:ext cx="127000" cy="125999"/>
          </a:xfrm>
        </p:spPr>
        <p:txBody>
          <a:bodyPr/>
          <a:lstStyle/>
          <a:p>
            <a:endParaRPr lang="en-US" noProof="0"/>
          </a:p>
        </p:txBody>
      </p:sp>
      <p:sp>
        <p:nvSpPr>
          <p:cNvPr id="13" name="Text Placeholder 42">
            <a:extLst>
              <a:ext uri="{FF2B5EF4-FFF2-40B4-BE49-F238E27FC236}">
                <a16:creationId xmlns:a16="http://schemas.microsoft.com/office/drawing/2014/main" id="{D62CEF0B-383A-992D-0CB9-B048025EDE34}"/>
              </a:ext>
            </a:extLst>
          </p:cNvPr>
          <p:cNvSpPr>
            <a:spLocks noGrp="1"/>
          </p:cNvSpPr>
          <p:nvPr>
            <p:ph type="body" sz="quarter" idx="40"/>
          </p:nvPr>
        </p:nvSpPr>
        <p:spPr>
          <a:xfrm>
            <a:off x="11760200" y="357645"/>
            <a:ext cx="127000" cy="125999"/>
          </a:xfrm>
        </p:spPr>
        <p:txBody>
          <a:bodyPr/>
          <a:lstStyle/>
          <a:p>
            <a:endParaRPr lang="en-US" noProof="0"/>
          </a:p>
        </p:txBody>
      </p:sp>
      <p:sp>
        <p:nvSpPr>
          <p:cNvPr id="15" name="Text Placeholder 14">
            <a:extLst>
              <a:ext uri="{FF2B5EF4-FFF2-40B4-BE49-F238E27FC236}">
                <a16:creationId xmlns:a16="http://schemas.microsoft.com/office/drawing/2014/main" id="{65283F2E-0731-7F4C-9F78-1E5F23789B81}"/>
              </a:ext>
            </a:extLst>
          </p:cNvPr>
          <p:cNvSpPr>
            <a:spLocks noGrp="1"/>
          </p:cNvSpPr>
          <p:nvPr>
            <p:ph type="body" sz="quarter" idx="30"/>
          </p:nvPr>
        </p:nvSpPr>
        <p:spPr/>
        <p:txBody>
          <a:bodyPr/>
          <a:lstStyle/>
          <a:p>
            <a:r>
              <a:rPr lang="en-US" noProof="0"/>
              <a:t>Start</a:t>
            </a:r>
          </a:p>
        </p:txBody>
      </p:sp>
      <p:grpSp>
        <p:nvGrpSpPr>
          <p:cNvPr id="16" name="Group 15">
            <a:extLst>
              <a:ext uri="{FF2B5EF4-FFF2-40B4-BE49-F238E27FC236}">
                <a16:creationId xmlns:a16="http://schemas.microsoft.com/office/drawing/2014/main" id="{9286E033-E957-9A26-FEB4-1B8FB2BA847A}"/>
              </a:ext>
            </a:extLst>
          </p:cNvPr>
          <p:cNvGrpSpPr/>
          <p:nvPr/>
        </p:nvGrpSpPr>
        <p:grpSpPr>
          <a:xfrm>
            <a:off x="7523373" y="1127774"/>
            <a:ext cx="1260000" cy="216000"/>
            <a:chOff x="1194743" y="1140160"/>
            <a:chExt cx="1260000" cy="216000"/>
          </a:xfrm>
        </p:grpSpPr>
        <p:sp>
          <p:nvSpPr>
            <p:cNvPr id="17" name="Rectangle: Rounded Corners 6">
              <a:extLst>
                <a:ext uri="{FF2B5EF4-FFF2-40B4-BE49-F238E27FC236}">
                  <a16:creationId xmlns:a16="http://schemas.microsoft.com/office/drawing/2014/main" id="{8FD958DD-87E5-4218-D786-3470DAFA1E65}"/>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8" name="Graphic 17">
              <a:extLst>
                <a:ext uri="{FF2B5EF4-FFF2-40B4-BE49-F238E27FC236}">
                  <a16:creationId xmlns:a16="http://schemas.microsoft.com/office/drawing/2014/main" id="{30427438-43FD-E9E1-78D2-977C6BAE5FE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41527" y="1176160"/>
              <a:ext cx="144000" cy="144000"/>
            </a:xfrm>
            <a:prstGeom prst="rect">
              <a:avLst/>
            </a:prstGeom>
          </p:spPr>
        </p:pic>
      </p:grpSp>
      <p:grpSp>
        <p:nvGrpSpPr>
          <p:cNvPr id="19" name="Group 18">
            <a:extLst>
              <a:ext uri="{FF2B5EF4-FFF2-40B4-BE49-F238E27FC236}">
                <a16:creationId xmlns:a16="http://schemas.microsoft.com/office/drawing/2014/main" id="{CA0AD926-F13F-15A6-1848-76C1E6C8DA3E}"/>
              </a:ext>
            </a:extLst>
          </p:cNvPr>
          <p:cNvGrpSpPr/>
          <p:nvPr/>
        </p:nvGrpSpPr>
        <p:grpSpPr>
          <a:xfrm>
            <a:off x="8868697" y="1127774"/>
            <a:ext cx="1450784" cy="216000"/>
            <a:chOff x="1194743" y="1140160"/>
            <a:chExt cx="1450784" cy="216000"/>
          </a:xfrm>
        </p:grpSpPr>
        <p:sp>
          <p:nvSpPr>
            <p:cNvPr id="20" name="Rectangle: Rounded Corners 6">
              <a:extLst>
                <a:ext uri="{FF2B5EF4-FFF2-40B4-BE49-F238E27FC236}">
                  <a16:creationId xmlns:a16="http://schemas.microsoft.com/office/drawing/2014/main" id="{3CEB7458-77DF-91DB-EF33-07E90ACDD27C}"/>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21" name="Graphic 20">
              <a:extLst>
                <a:ext uri="{FF2B5EF4-FFF2-40B4-BE49-F238E27FC236}">
                  <a16:creationId xmlns:a16="http://schemas.microsoft.com/office/drawing/2014/main" id="{C3AD8E44-E80A-1727-4171-686DC7F9AC2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41527" y="1176160"/>
              <a:ext cx="144000" cy="144000"/>
            </a:xfrm>
            <a:prstGeom prst="rect">
              <a:avLst/>
            </a:prstGeom>
          </p:spPr>
        </p:pic>
      </p:grpSp>
      <p:sp>
        <p:nvSpPr>
          <p:cNvPr id="14" name="Graphic 2">
            <a:hlinkClick r:id="rId8"/>
            <a:extLst>
              <a:ext uri="{FF2B5EF4-FFF2-40B4-BE49-F238E27FC236}">
                <a16:creationId xmlns:a16="http://schemas.microsoft.com/office/drawing/2014/main" id="{D044D124-3838-42B0-BC89-37B35F12CD78}"/>
              </a:ext>
            </a:extLst>
          </p:cNvPr>
          <p:cNvSpPr/>
          <p:nvPr/>
        </p:nvSpPr>
        <p:spPr>
          <a:xfrm>
            <a:off x="5386060" y="427937"/>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pic>
        <p:nvPicPr>
          <p:cNvPr id="2" name="Picture 1">
            <a:extLst>
              <a:ext uri="{FF2B5EF4-FFF2-40B4-BE49-F238E27FC236}">
                <a16:creationId xmlns:a16="http://schemas.microsoft.com/office/drawing/2014/main" id="{F54D673C-9715-5619-0263-1D39670089F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277646" y="4357708"/>
            <a:ext cx="1914354" cy="2500291"/>
          </a:xfrm>
          <a:prstGeom prst="rect">
            <a:avLst/>
          </a:prstGeom>
        </p:spPr>
      </p:pic>
    </p:spTree>
    <p:extLst>
      <p:ext uri="{BB962C8B-B14F-4D97-AF65-F5344CB8AC3E}">
        <p14:creationId xmlns:p14="http://schemas.microsoft.com/office/powerpoint/2010/main" val="367583145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CE19F-662F-1A4F-8DA3-7BCF858F4C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67EC65-10C2-EF9A-6448-5AE5F91CF63F}"/>
              </a:ext>
            </a:extLst>
          </p:cNvPr>
          <p:cNvSpPr>
            <a:spLocks noGrp="1"/>
          </p:cNvSpPr>
          <p:nvPr>
            <p:ph type="title"/>
          </p:nvPr>
        </p:nvSpPr>
        <p:spPr>
          <a:xfrm>
            <a:off x="584200" y="387766"/>
            <a:ext cx="4991100" cy="526298"/>
          </a:xfrm>
        </p:spPr>
        <p:txBody>
          <a:bodyPr/>
          <a:lstStyle/>
          <a:p>
            <a:r>
              <a:rPr lang="en-US" noProof="0">
                <a:solidFill>
                  <a:srgbClr val="0078D4"/>
                </a:solidFill>
              </a:rPr>
              <a:t>Finance |</a:t>
            </a:r>
            <a:r>
              <a:rPr lang="en-US" sz="1800" b="0" i="0" u="none" strike="noStrike" noProof="0">
                <a:solidFill>
                  <a:srgbClr val="000000"/>
                </a:solidFill>
                <a:effectLst/>
                <a:latin typeface="Segoe UI Semibold" panose="020B0702040204020203" pitchFamily="34" charset="0"/>
              </a:rPr>
              <a:t> Reconcile financial data to accelerate period closing</a:t>
            </a:r>
            <a:r>
              <a:rPr lang="en-US" sz="1800" b="0" i="0" noProof="0">
                <a:solidFill>
                  <a:srgbClr val="000000"/>
                </a:solidFill>
                <a:effectLst/>
                <a:latin typeface="Segoe UI Semibold" panose="020B0702040204020203" pitchFamily="34" charset="0"/>
              </a:rPr>
              <a:t>​</a:t>
            </a:r>
            <a:endParaRPr lang="en-US" noProof="0"/>
          </a:p>
        </p:txBody>
      </p:sp>
      <p:sp>
        <p:nvSpPr>
          <p:cNvPr id="3" name="Text Placeholder 2">
            <a:extLst>
              <a:ext uri="{FF2B5EF4-FFF2-40B4-BE49-F238E27FC236}">
                <a16:creationId xmlns:a16="http://schemas.microsoft.com/office/drawing/2014/main" id="{BA6318B8-F70C-31E9-2757-7BF89FE5E139}"/>
              </a:ext>
            </a:extLst>
          </p:cNvPr>
          <p:cNvSpPr>
            <a:spLocks noGrp="1"/>
          </p:cNvSpPr>
          <p:nvPr>
            <p:ph type="body" sz="quarter" idx="11"/>
          </p:nvPr>
        </p:nvSpPr>
        <p:spPr/>
        <p:txBody>
          <a:bodyPr/>
          <a:lstStyle/>
          <a:p>
            <a:r>
              <a:rPr lang="en-US" noProof="0"/>
              <a:t>1. Generate formulas to clean data​</a:t>
            </a:r>
          </a:p>
        </p:txBody>
      </p:sp>
      <p:sp>
        <p:nvSpPr>
          <p:cNvPr id="4" name="Text Placeholder 3">
            <a:extLst>
              <a:ext uri="{FF2B5EF4-FFF2-40B4-BE49-F238E27FC236}">
                <a16:creationId xmlns:a16="http://schemas.microsoft.com/office/drawing/2014/main" id="{5BA5BF34-1CBB-1D2F-E56F-860449E01957}"/>
              </a:ext>
            </a:extLst>
          </p:cNvPr>
          <p:cNvSpPr>
            <a:spLocks noGrp="1"/>
          </p:cNvSpPr>
          <p:nvPr>
            <p:ph type="body" sz="quarter" idx="12"/>
          </p:nvPr>
        </p:nvSpPr>
        <p:spPr/>
        <p:txBody>
          <a:bodyPr/>
          <a:lstStyle/>
          <a:p>
            <a:r>
              <a:rPr lang="en-US" noProof="0"/>
              <a:t>6. Share with the team​</a:t>
            </a:r>
          </a:p>
        </p:txBody>
      </p:sp>
      <p:sp>
        <p:nvSpPr>
          <p:cNvPr id="5" name="Text Placeholder 4">
            <a:extLst>
              <a:ext uri="{FF2B5EF4-FFF2-40B4-BE49-F238E27FC236}">
                <a16:creationId xmlns:a16="http://schemas.microsoft.com/office/drawing/2014/main" id="{53EBDD75-7466-5B97-67AC-CFC690E126FA}"/>
              </a:ext>
            </a:extLst>
          </p:cNvPr>
          <p:cNvSpPr>
            <a:spLocks noGrp="1"/>
          </p:cNvSpPr>
          <p:nvPr>
            <p:ph type="body" sz="quarter" idx="13"/>
          </p:nvPr>
        </p:nvSpPr>
        <p:spPr/>
        <p:txBody>
          <a:bodyPr/>
          <a:lstStyle/>
          <a:p>
            <a:r>
              <a:rPr lang="en-US" noProof="0"/>
              <a:t>2. Reconcile accounts​</a:t>
            </a:r>
          </a:p>
        </p:txBody>
      </p:sp>
      <p:sp>
        <p:nvSpPr>
          <p:cNvPr id="6" name="Text Placeholder 5">
            <a:extLst>
              <a:ext uri="{FF2B5EF4-FFF2-40B4-BE49-F238E27FC236}">
                <a16:creationId xmlns:a16="http://schemas.microsoft.com/office/drawing/2014/main" id="{645B6B9E-7888-FDFF-7BBB-7301ED777464}"/>
              </a:ext>
            </a:extLst>
          </p:cNvPr>
          <p:cNvSpPr>
            <a:spLocks noGrp="1"/>
          </p:cNvSpPr>
          <p:nvPr>
            <p:ph type="body" sz="quarter" idx="14"/>
          </p:nvPr>
        </p:nvSpPr>
        <p:spPr/>
        <p:txBody>
          <a:bodyPr/>
          <a:lstStyle/>
          <a:p>
            <a:r>
              <a:rPr lang="en-US" noProof="0"/>
              <a:t>5. Create knowledge agent​</a:t>
            </a:r>
          </a:p>
        </p:txBody>
      </p:sp>
      <p:sp>
        <p:nvSpPr>
          <p:cNvPr id="7" name="Text Placeholder 6">
            <a:extLst>
              <a:ext uri="{FF2B5EF4-FFF2-40B4-BE49-F238E27FC236}">
                <a16:creationId xmlns:a16="http://schemas.microsoft.com/office/drawing/2014/main" id="{2C26C30B-788F-60F6-E732-E019A630CD43}"/>
              </a:ext>
            </a:extLst>
          </p:cNvPr>
          <p:cNvSpPr>
            <a:spLocks noGrp="1"/>
          </p:cNvSpPr>
          <p:nvPr>
            <p:ph type="body" sz="quarter" idx="15"/>
          </p:nvPr>
        </p:nvSpPr>
        <p:spPr/>
        <p:txBody>
          <a:bodyPr/>
          <a:lstStyle/>
          <a:p>
            <a:r>
              <a:rPr lang="en-US" noProof="0"/>
              <a:t>3. Review discrepancies​</a:t>
            </a:r>
          </a:p>
        </p:txBody>
      </p:sp>
      <p:sp>
        <p:nvSpPr>
          <p:cNvPr id="8" name="Text Placeholder 7">
            <a:extLst>
              <a:ext uri="{FF2B5EF4-FFF2-40B4-BE49-F238E27FC236}">
                <a16:creationId xmlns:a16="http://schemas.microsoft.com/office/drawing/2014/main" id="{02490FD9-33F7-66BE-A95B-7D249B8200CA}"/>
              </a:ext>
            </a:extLst>
          </p:cNvPr>
          <p:cNvSpPr>
            <a:spLocks noGrp="1"/>
          </p:cNvSpPr>
          <p:nvPr>
            <p:ph type="body" sz="quarter" idx="16"/>
          </p:nvPr>
        </p:nvSpPr>
        <p:spPr/>
        <p:txBody>
          <a:bodyPr/>
          <a:lstStyle/>
          <a:p>
            <a:r>
              <a:rPr lang="en-US" noProof="0"/>
              <a:t>4. Generate report​</a:t>
            </a:r>
          </a:p>
        </p:txBody>
      </p:sp>
      <p:sp>
        <p:nvSpPr>
          <p:cNvPr id="9" name="Text Placeholder 8">
            <a:extLst>
              <a:ext uri="{FF2B5EF4-FFF2-40B4-BE49-F238E27FC236}">
                <a16:creationId xmlns:a16="http://schemas.microsoft.com/office/drawing/2014/main" id="{803C45EE-5A51-4252-E45B-02A888901030}"/>
              </a:ext>
            </a:extLst>
          </p:cNvPr>
          <p:cNvSpPr>
            <a:spLocks noGrp="1"/>
          </p:cNvSpPr>
          <p:nvPr>
            <p:ph type="body" sz="quarter" idx="17"/>
          </p:nvPr>
        </p:nvSpPr>
        <p:spPr/>
        <p:txBody>
          <a:bodyPr/>
          <a:lstStyle/>
          <a:p>
            <a:r>
              <a:rPr lang="en-US" noProof="0"/>
              <a:t>Microsoft 365 Copilot for Finance and Copilot Studio</a:t>
            </a:r>
          </a:p>
        </p:txBody>
      </p:sp>
      <p:sp>
        <p:nvSpPr>
          <p:cNvPr id="10" name="Text Placeholder 9">
            <a:extLst>
              <a:ext uri="{FF2B5EF4-FFF2-40B4-BE49-F238E27FC236}">
                <a16:creationId xmlns:a16="http://schemas.microsoft.com/office/drawing/2014/main" id="{F2161832-B081-5F82-4A02-BAD66410AA5E}"/>
              </a:ext>
            </a:extLst>
          </p:cNvPr>
          <p:cNvSpPr>
            <a:spLocks noGrp="1"/>
          </p:cNvSpPr>
          <p:nvPr>
            <p:ph type="body" sz="quarter" idx="18"/>
          </p:nvPr>
        </p:nvSpPr>
        <p:spPr/>
        <p:txBody>
          <a:bodyPr/>
          <a:lstStyle/>
          <a:p>
            <a:r>
              <a:rPr lang="en-US" noProof="0"/>
              <a:t>Aggregate sales invoice and payment data into an Excel spreadsheet, then use Copilot for guidance on how to standardize the data formatting.​</a:t>
            </a:r>
          </a:p>
        </p:txBody>
      </p:sp>
      <p:sp>
        <p:nvSpPr>
          <p:cNvPr id="11" name="Text Placeholder 10">
            <a:extLst>
              <a:ext uri="{FF2B5EF4-FFF2-40B4-BE49-F238E27FC236}">
                <a16:creationId xmlns:a16="http://schemas.microsoft.com/office/drawing/2014/main" id="{5EF7B548-0CB0-8CFB-A17F-4E81E6160544}"/>
              </a:ext>
            </a:extLst>
          </p:cNvPr>
          <p:cNvSpPr>
            <a:spLocks noGrp="1"/>
          </p:cNvSpPr>
          <p:nvPr>
            <p:ph type="body" sz="quarter" idx="19"/>
          </p:nvPr>
        </p:nvSpPr>
        <p:spPr/>
        <p:txBody>
          <a:bodyPr/>
          <a:lstStyle/>
          <a:p>
            <a:r>
              <a:rPr lang="en-US" noProof="0"/>
              <a:t>Use Copilot for Finance in Excel to streamline the reconciliation of accounts across customers and suppliers.​</a:t>
            </a:r>
          </a:p>
        </p:txBody>
      </p:sp>
      <p:sp>
        <p:nvSpPr>
          <p:cNvPr id="12" name="Text Placeholder 11">
            <a:extLst>
              <a:ext uri="{FF2B5EF4-FFF2-40B4-BE49-F238E27FC236}">
                <a16:creationId xmlns:a16="http://schemas.microsoft.com/office/drawing/2014/main" id="{EA533586-E42A-8311-1B25-460C4915FD6B}"/>
              </a:ext>
            </a:extLst>
          </p:cNvPr>
          <p:cNvSpPr>
            <a:spLocks noGrp="1"/>
          </p:cNvSpPr>
          <p:nvPr>
            <p:ph type="body" sz="quarter" idx="20"/>
          </p:nvPr>
        </p:nvSpPr>
        <p:spPr/>
        <p:txBody>
          <a:bodyPr/>
          <a:lstStyle/>
          <a:p>
            <a:r>
              <a:rPr lang="en-US" noProof="0"/>
              <a:t>Review the Reconciliation Report transactions for any discrepancies.​</a:t>
            </a:r>
          </a:p>
        </p:txBody>
      </p:sp>
      <p:sp>
        <p:nvSpPr>
          <p:cNvPr id="13" name="Text Placeholder 12">
            <a:extLst>
              <a:ext uri="{FF2B5EF4-FFF2-40B4-BE49-F238E27FC236}">
                <a16:creationId xmlns:a16="http://schemas.microsoft.com/office/drawing/2014/main" id="{6E586785-5751-B2E9-9CAA-F77E845B90D8}"/>
              </a:ext>
            </a:extLst>
          </p:cNvPr>
          <p:cNvSpPr>
            <a:spLocks noGrp="1"/>
          </p:cNvSpPr>
          <p:nvPr>
            <p:ph type="body" sz="quarter" idx="21"/>
          </p:nvPr>
        </p:nvSpPr>
        <p:spPr/>
        <p:txBody>
          <a:bodyPr/>
          <a:lstStyle/>
          <a:p>
            <a:r>
              <a:rPr lang="en-US" noProof="0"/>
              <a:t>Example prompt: Suggest formulas to standardize the data formatting, including removing trailing spaces and correcting capitalization.​</a:t>
            </a:r>
          </a:p>
        </p:txBody>
      </p:sp>
      <p:sp>
        <p:nvSpPr>
          <p:cNvPr id="14" name="Text Placeholder 13">
            <a:extLst>
              <a:ext uri="{FF2B5EF4-FFF2-40B4-BE49-F238E27FC236}">
                <a16:creationId xmlns:a16="http://schemas.microsoft.com/office/drawing/2014/main" id="{FD025C68-22BA-D156-71EE-BCC00B116A46}"/>
              </a:ext>
            </a:extLst>
          </p:cNvPr>
          <p:cNvSpPr>
            <a:spLocks noGrp="1"/>
          </p:cNvSpPr>
          <p:nvPr>
            <p:ph type="body" sz="quarter" idx="22"/>
          </p:nvPr>
        </p:nvSpPr>
        <p:spPr>
          <a:xfrm>
            <a:off x="584200" y="5641938"/>
            <a:ext cx="2808000" cy="762349"/>
          </a:xfrm>
        </p:spPr>
        <p:txBody>
          <a:bodyPr>
            <a:normAutofit fontScale="55000" lnSpcReduction="20000"/>
          </a:bodyPr>
          <a:lstStyle/>
          <a:p>
            <a:r>
              <a:rPr lang="en-US" sz="1800" b="0" i="0" u="none" strike="noStrike" noProof="0">
                <a:solidFill>
                  <a:srgbClr val="000000"/>
                </a:solidFill>
                <a:effectLst/>
                <a:latin typeface="Segoe UI" panose="020B0502040204020203" pitchFamily="34" charset="0"/>
              </a:rPr>
              <a:t>Action: Open the configuration pan for the Microsoft Teams channel, select Open copilot, then add the custom agent as an app in Teams. Share the agent via a link with team members.</a:t>
            </a:r>
            <a:endParaRPr lang="en-US" noProof="0"/>
          </a:p>
        </p:txBody>
      </p:sp>
      <p:sp>
        <p:nvSpPr>
          <p:cNvPr id="15" name="Text Placeholder 14">
            <a:extLst>
              <a:ext uri="{FF2B5EF4-FFF2-40B4-BE49-F238E27FC236}">
                <a16:creationId xmlns:a16="http://schemas.microsoft.com/office/drawing/2014/main" id="{04408D25-95C8-78E7-48EE-931904F2DAFE}"/>
              </a:ext>
            </a:extLst>
          </p:cNvPr>
          <p:cNvSpPr>
            <a:spLocks noGrp="1"/>
          </p:cNvSpPr>
          <p:nvPr>
            <p:ph type="body" sz="quarter" idx="23"/>
          </p:nvPr>
        </p:nvSpPr>
        <p:spPr/>
        <p:txBody>
          <a:bodyPr/>
          <a:lstStyle/>
          <a:p>
            <a:r>
              <a:rPr lang="en-US" noProof="0"/>
              <a:t>Action: Open Copilot for Finance in Excel and select Reconcile data. Define the reconciliation vectors.​</a:t>
            </a:r>
          </a:p>
        </p:txBody>
      </p:sp>
      <p:sp>
        <p:nvSpPr>
          <p:cNvPr id="16" name="Text Placeholder 15">
            <a:extLst>
              <a:ext uri="{FF2B5EF4-FFF2-40B4-BE49-F238E27FC236}">
                <a16:creationId xmlns:a16="http://schemas.microsoft.com/office/drawing/2014/main" id="{0C0D4269-FBEC-13D8-01FA-64F5216247F8}"/>
              </a:ext>
            </a:extLst>
          </p:cNvPr>
          <p:cNvSpPr>
            <a:spLocks noGrp="1"/>
          </p:cNvSpPr>
          <p:nvPr>
            <p:ph type="body" sz="quarter" idx="24"/>
          </p:nvPr>
        </p:nvSpPr>
        <p:spPr>
          <a:xfrm>
            <a:off x="4047840" y="5641938"/>
            <a:ext cx="2808000" cy="741908"/>
          </a:xfrm>
        </p:spPr>
        <p:txBody>
          <a:bodyPr>
            <a:normAutofit/>
          </a:bodyPr>
          <a:lstStyle/>
          <a:p>
            <a:r>
              <a:rPr lang="en-US" b="0" i="0" u="none" strike="noStrike" noProof="0">
                <a:solidFill>
                  <a:srgbClr val="000000"/>
                </a:solidFill>
                <a:effectLst/>
                <a:latin typeface="Segoe UI" panose="020B0502040204020203" pitchFamily="34" charset="0"/>
              </a:rPr>
              <a:t>From Copilot Studio, create a new Copilot. Under the knowledge section, add the reconciliation report PDF from SharePoint.</a:t>
            </a:r>
            <a:r>
              <a:rPr lang="en-US" b="0" i="0" noProof="0">
                <a:solidFill>
                  <a:srgbClr val="000000"/>
                </a:solidFill>
                <a:effectLst/>
                <a:latin typeface="Segoe UI" panose="020B0502040204020203" pitchFamily="34" charset="0"/>
              </a:rPr>
              <a:t>​</a:t>
            </a:r>
            <a:endParaRPr lang="en-US" noProof="0"/>
          </a:p>
        </p:txBody>
      </p:sp>
      <p:sp>
        <p:nvSpPr>
          <p:cNvPr id="17" name="Text Placeholder 16">
            <a:extLst>
              <a:ext uri="{FF2B5EF4-FFF2-40B4-BE49-F238E27FC236}">
                <a16:creationId xmlns:a16="http://schemas.microsoft.com/office/drawing/2014/main" id="{9E429A36-928B-D1A5-7B93-DBDE6456764E}"/>
              </a:ext>
            </a:extLst>
          </p:cNvPr>
          <p:cNvSpPr>
            <a:spLocks noGrp="1"/>
          </p:cNvSpPr>
          <p:nvPr>
            <p:ph type="body" sz="quarter" idx="25"/>
          </p:nvPr>
        </p:nvSpPr>
        <p:spPr/>
        <p:txBody>
          <a:bodyPr/>
          <a:lstStyle/>
          <a:p>
            <a:r>
              <a:rPr lang="en-US" noProof="0"/>
              <a:t>Example prompt: What are my top 3 product categories, by revenue, over the last 3 years?​</a:t>
            </a:r>
          </a:p>
        </p:txBody>
      </p:sp>
      <p:sp>
        <p:nvSpPr>
          <p:cNvPr id="18" name="Text Placeholder 17">
            <a:extLst>
              <a:ext uri="{FF2B5EF4-FFF2-40B4-BE49-F238E27FC236}">
                <a16:creationId xmlns:a16="http://schemas.microsoft.com/office/drawing/2014/main" id="{9E8DA2FC-8690-ACE9-1D00-987B40926BA0}"/>
              </a:ext>
            </a:extLst>
          </p:cNvPr>
          <p:cNvSpPr>
            <a:spLocks noGrp="1"/>
          </p:cNvSpPr>
          <p:nvPr>
            <p:ph type="body" sz="quarter" idx="26"/>
          </p:nvPr>
        </p:nvSpPr>
        <p:spPr/>
        <p:txBody>
          <a:bodyPr/>
          <a:lstStyle/>
          <a:p>
            <a:r>
              <a:rPr lang="en-US" noProof="0"/>
              <a:t>Action: Select Include the summary in the report and click Save as PDF to save a downloadable version of the report summary. ​</a:t>
            </a:r>
          </a:p>
        </p:txBody>
      </p:sp>
      <p:sp>
        <p:nvSpPr>
          <p:cNvPr id="19" name="Text Placeholder 18">
            <a:extLst>
              <a:ext uri="{FF2B5EF4-FFF2-40B4-BE49-F238E27FC236}">
                <a16:creationId xmlns:a16="http://schemas.microsoft.com/office/drawing/2014/main" id="{15545EAF-D00A-35D4-6E5F-EA325B6129E0}"/>
              </a:ext>
            </a:extLst>
          </p:cNvPr>
          <p:cNvSpPr>
            <a:spLocks noGrp="1"/>
          </p:cNvSpPr>
          <p:nvPr>
            <p:ph type="body" sz="quarter" idx="27"/>
          </p:nvPr>
        </p:nvSpPr>
        <p:spPr/>
        <p:txBody>
          <a:bodyPr/>
          <a:lstStyle/>
          <a:p>
            <a:r>
              <a:rPr lang="en-US" noProof="0"/>
              <a:t>Share the custom copilot in Teams so team members can ask the agent questions about the report.</a:t>
            </a:r>
          </a:p>
        </p:txBody>
      </p:sp>
      <p:sp>
        <p:nvSpPr>
          <p:cNvPr id="20" name="Text Placeholder 19">
            <a:extLst>
              <a:ext uri="{FF2B5EF4-FFF2-40B4-BE49-F238E27FC236}">
                <a16:creationId xmlns:a16="http://schemas.microsoft.com/office/drawing/2014/main" id="{C1D51E58-19CA-CAFE-797A-C7185F774E29}"/>
              </a:ext>
            </a:extLst>
          </p:cNvPr>
          <p:cNvSpPr>
            <a:spLocks noGrp="1"/>
          </p:cNvSpPr>
          <p:nvPr>
            <p:ph type="body" sz="quarter" idx="28"/>
          </p:nvPr>
        </p:nvSpPr>
        <p:spPr>
          <a:xfrm>
            <a:off x="4047840" y="4488366"/>
            <a:ext cx="2835011" cy="697834"/>
          </a:xfrm>
        </p:spPr>
        <p:txBody>
          <a:bodyPr>
            <a:normAutofit lnSpcReduction="10000"/>
          </a:bodyPr>
          <a:lstStyle/>
          <a:p>
            <a:r>
              <a:rPr lang="en-US" noProof="0"/>
              <a:t>Create a custom AI agent based on the reconciliation reports and financial statements for the period closing so that you can query to understand any discrepancies based on the latest status reports.​</a:t>
            </a:r>
          </a:p>
        </p:txBody>
      </p:sp>
      <p:sp>
        <p:nvSpPr>
          <p:cNvPr id="21" name="Text Placeholder 20">
            <a:extLst>
              <a:ext uri="{FF2B5EF4-FFF2-40B4-BE49-F238E27FC236}">
                <a16:creationId xmlns:a16="http://schemas.microsoft.com/office/drawing/2014/main" id="{195E3E35-33FA-0D12-0D4C-51F4D7909A87}"/>
              </a:ext>
            </a:extLst>
          </p:cNvPr>
          <p:cNvSpPr>
            <a:spLocks noGrp="1"/>
          </p:cNvSpPr>
          <p:nvPr>
            <p:ph type="body" sz="quarter" idx="29"/>
          </p:nvPr>
        </p:nvSpPr>
        <p:spPr/>
        <p:txBody>
          <a:bodyPr/>
          <a:lstStyle/>
          <a:p>
            <a:r>
              <a:rPr lang="en-US" noProof="0"/>
              <a:t>Copilot in Finance in Excel analyzes the reconciliation results and provides insights and suggestions for addressing inconsistencies in the report summary.​</a:t>
            </a:r>
          </a:p>
        </p:txBody>
      </p:sp>
      <p:sp>
        <p:nvSpPr>
          <p:cNvPr id="22" name="Text Placeholder 21">
            <a:extLst>
              <a:ext uri="{FF2B5EF4-FFF2-40B4-BE49-F238E27FC236}">
                <a16:creationId xmlns:a16="http://schemas.microsoft.com/office/drawing/2014/main" id="{64FBF4E8-A487-C5DC-DE6D-BA2B6A005DE6}"/>
              </a:ext>
            </a:extLst>
          </p:cNvPr>
          <p:cNvSpPr>
            <a:spLocks noGrp="1"/>
          </p:cNvSpPr>
          <p:nvPr>
            <p:ph type="body" sz="quarter" idx="30"/>
          </p:nvPr>
        </p:nvSpPr>
        <p:spPr/>
        <p:txBody>
          <a:bodyPr/>
          <a:lstStyle/>
          <a:p>
            <a:r>
              <a:rPr lang="en-US" noProof="0"/>
              <a:t>Extend</a:t>
            </a:r>
          </a:p>
        </p:txBody>
      </p:sp>
      <p:sp>
        <p:nvSpPr>
          <p:cNvPr id="23" name="Text Placeholder 22">
            <a:extLst>
              <a:ext uri="{FF2B5EF4-FFF2-40B4-BE49-F238E27FC236}">
                <a16:creationId xmlns:a16="http://schemas.microsoft.com/office/drawing/2014/main" id="{65FD322C-1E21-CB34-70E8-22F3B103DB7D}"/>
              </a:ext>
            </a:extLst>
          </p:cNvPr>
          <p:cNvSpPr>
            <a:spLocks noGrp="1"/>
          </p:cNvSpPr>
          <p:nvPr>
            <p:ph type="body" sz="quarter" idx="38"/>
          </p:nvPr>
        </p:nvSpPr>
        <p:spPr>
          <a:solidFill>
            <a:srgbClr val="0078D4"/>
          </a:solidFill>
        </p:spPr>
        <p:txBody>
          <a:bodyPr/>
          <a:lstStyle/>
          <a:p>
            <a:endParaRPr lang="en-US" noProof="0"/>
          </a:p>
        </p:txBody>
      </p:sp>
      <p:sp>
        <p:nvSpPr>
          <p:cNvPr id="24" name="Text Placeholder 23">
            <a:extLst>
              <a:ext uri="{FF2B5EF4-FFF2-40B4-BE49-F238E27FC236}">
                <a16:creationId xmlns:a16="http://schemas.microsoft.com/office/drawing/2014/main" id="{F5B0B90B-7C0D-9F80-CDF4-AAD60B70B5D6}"/>
              </a:ext>
            </a:extLst>
          </p:cNvPr>
          <p:cNvSpPr>
            <a:spLocks noGrp="1"/>
          </p:cNvSpPr>
          <p:nvPr>
            <p:ph type="body" sz="quarter" idx="39"/>
          </p:nvPr>
        </p:nvSpPr>
        <p:spPr>
          <a:solidFill>
            <a:srgbClr val="0078D4"/>
          </a:solidFill>
        </p:spPr>
        <p:txBody>
          <a:bodyPr/>
          <a:lstStyle/>
          <a:p>
            <a:endParaRPr lang="en-US" noProof="0"/>
          </a:p>
        </p:txBody>
      </p:sp>
      <p:sp>
        <p:nvSpPr>
          <p:cNvPr id="25" name="Text Placeholder 24">
            <a:extLst>
              <a:ext uri="{FF2B5EF4-FFF2-40B4-BE49-F238E27FC236}">
                <a16:creationId xmlns:a16="http://schemas.microsoft.com/office/drawing/2014/main" id="{9106A69D-1638-5E9D-F812-123B9D61D967}"/>
              </a:ext>
            </a:extLst>
          </p:cNvPr>
          <p:cNvSpPr>
            <a:spLocks noGrp="1"/>
          </p:cNvSpPr>
          <p:nvPr>
            <p:ph type="body" sz="quarter" idx="40"/>
          </p:nvPr>
        </p:nvSpPr>
        <p:spPr>
          <a:solidFill>
            <a:srgbClr val="0078D4"/>
          </a:solidFill>
        </p:spPr>
        <p:txBody>
          <a:bodyPr/>
          <a:lstStyle/>
          <a:p>
            <a:endParaRPr lang="en-US" noProof="0"/>
          </a:p>
        </p:txBody>
      </p:sp>
      <p:grpSp>
        <p:nvGrpSpPr>
          <p:cNvPr id="40" name="Group 39">
            <a:extLst>
              <a:ext uri="{FF2B5EF4-FFF2-40B4-BE49-F238E27FC236}">
                <a16:creationId xmlns:a16="http://schemas.microsoft.com/office/drawing/2014/main" id="{9BD97316-62EB-E36A-F02E-FB2828ABDCD5}"/>
              </a:ext>
            </a:extLst>
          </p:cNvPr>
          <p:cNvGrpSpPr/>
          <p:nvPr/>
        </p:nvGrpSpPr>
        <p:grpSpPr>
          <a:xfrm>
            <a:off x="7742143" y="2696146"/>
            <a:ext cx="2361959" cy="360000"/>
            <a:chOff x="577439" y="3137252"/>
            <a:chExt cx="2361959" cy="360000"/>
          </a:xfrm>
        </p:grpSpPr>
        <p:pic>
          <p:nvPicPr>
            <p:cNvPr id="56" name="Picture 55">
              <a:extLst>
                <a:ext uri="{FF2B5EF4-FFF2-40B4-BE49-F238E27FC236}">
                  <a16:creationId xmlns:a16="http://schemas.microsoft.com/office/drawing/2014/main" id="{EA56C751-8A18-0935-E2F8-29015C7BA4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57" name="TextBox 26">
              <a:extLst>
                <a:ext uri="{FF2B5EF4-FFF2-40B4-BE49-F238E27FC236}">
                  <a16:creationId xmlns:a16="http://schemas.microsoft.com/office/drawing/2014/main" id="{953A20B6-D7A2-EE11-16EE-BEB04E6F5E7D}"/>
                </a:ext>
                <a:ext uri="{C183D7F6-B498-43B3-948B-1728B52AA6E4}">
                  <adec:decorative xmlns:adec="http://schemas.microsoft.com/office/drawing/2017/decorative" val="0"/>
                </a:ext>
              </a:extLst>
            </p:cNvPr>
            <p:cNvSpPr txBox="1"/>
            <p:nvPr/>
          </p:nvSpPr>
          <p:spPr>
            <a:xfrm>
              <a:off x="1047214" y="3163364"/>
              <a:ext cx="1892184" cy="3077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p>
            <a:p>
              <a:pPr defTabSz="914367">
                <a:defRPr/>
              </a:pPr>
              <a:r>
                <a:rPr lang="en-US" sz="900" noProof="0">
                  <a:solidFill>
                    <a:srgbClr val="0078D4"/>
                  </a:solidFill>
                  <a:latin typeface="Segoe UI Semibold"/>
                </a:rPr>
                <a:t>+Copilot for Finance </a:t>
              </a:r>
              <a:r>
                <a:rPr lang="en-US" sz="900" i="1" noProof="0">
                  <a:solidFill>
                    <a:srgbClr val="0078D4"/>
                  </a:solidFill>
                  <a:latin typeface="Segoe UI" panose="020B0502040204020203" pitchFamily="34" charset="0"/>
                  <a:cs typeface="Segoe UI" panose="020B0502040204020203" pitchFamily="34" charset="0"/>
                </a:rPr>
                <a:t>Preview</a:t>
              </a:r>
              <a:endParaRPr kumimoji="0" lang="en-US" sz="9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41" name="Group 40">
            <a:extLst>
              <a:ext uri="{FF2B5EF4-FFF2-40B4-BE49-F238E27FC236}">
                <a16:creationId xmlns:a16="http://schemas.microsoft.com/office/drawing/2014/main" id="{CE7AFBEA-780C-7DC7-0590-8AD20AD59A84}"/>
              </a:ext>
            </a:extLst>
          </p:cNvPr>
          <p:cNvGrpSpPr/>
          <p:nvPr/>
        </p:nvGrpSpPr>
        <p:grpSpPr>
          <a:xfrm>
            <a:off x="4282251" y="2702447"/>
            <a:ext cx="2361959" cy="360000"/>
            <a:chOff x="577439" y="3137252"/>
            <a:chExt cx="2361959" cy="360000"/>
          </a:xfrm>
        </p:grpSpPr>
        <p:pic>
          <p:nvPicPr>
            <p:cNvPr id="54" name="Picture 53">
              <a:extLst>
                <a:ext uri="{FF2B5EF4-FFF2-40B4-BE49-F238E27FC236}">
                  <a16:creationId xmlns:a16="http://schemas.microsoft.com/office/drawing/2014/main" id="{EB2B9034-8551-021D-2283-C52A0DEB703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55" name="TextBox 48">
              <a:extLst>
                <a:ext uri="{FF2B5EF4-FFF2-40B4-BE49-F238E27FC236}">
                  <a16:creationId xmlns:a16="http://schemas.microsoft.com/office/drawing/2014/main" id="{09A9B400-39D8-8C4B-4E0E-5F846C860200}"/>
                </a:ext>
                <a:ext uri="{C183D7F6-B498-43B3-948B-1728B52AA6E4}">
                  <adec:decorative xmlns:adec="http://schemas.microsoft.com/office/drawing/2017/decorative" val="0"/>
                </a:ext>
              </a:extLst>
            </p:cNvPr>
            <p:cNvSpPr txBox="1"/>
            <p:nvPr/>
          </p:nvSpPr>
          <p:spPr>
            <a:xfrm>
              <a:off x="1047214" y="3163364"/>
              <a:ext cx="1892184" cy="3077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a:rPr>
                <a:t>+Copilot for Finance </a:t>
              </a:r>
              <a:r>
                <a:rPr lang="en-US" sz="900" i="1" noProof="0">
                  <a:solidFill>
                    <a:srgbClr val="0078D4"/>
                  </a:solidFill>
                  <a:latin typeface="Segoe UI" panose="020B0502040204020203" pitchFamily="34" charset="0"/>
                  <a:cs typeface="Segoe UI" panose="020B0502040204020203" pitchFamily="34" charset="0"/>
                </a:rPr>
                <a:t>Preview</a:t>
              </a:r>
              <a:endParaRPr kumimoji="0" lang="en-US" sz="9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42" name="Group 41">
            <a:extLst>
              <a:ext uri="{FF2B5EF4-FFF2-40B4-BE49-F238E27FC236}">
                <a16:creationId xmlns:a16="http://schemas.microsoft.com/office/drawing/2014/main" id="{60CA3FA4-FF22-2601-F9CF-ADABD7864CB4}"/>
              </a:ext>
            </a:extLst>
          </p:cNvPr>
          <p:cNvGrpSpPr/>
          <p:nvPr/>
        </p:nvGrpSpPr>
        <p:grpSpPr>
          <a:xfrm>
            <a:off x="889146" y="2702447"/>
            <a:ext cx="2324175" cy="360000"/>
            <a:chOff x="883168" y="2751202"/>
            <a:chExt cx="2324175" cy="360000"/>
          </a:xfrm>
        </p:grpSpPr>
        <p:sp>
          <p:nvSpPr>
            <p:cNvPr id="52" name="TextBox 53">
              <a:extLst>
                <a:ext uri="{FF2B5EF4-FFF2-40B4-BE49-F238E27FC236}">
                  <a16:creationId xmlns:a16="http://schemas.microsoft.com/office/drawing/2014/main" id="{C53493C0-6A5A-B89F-3639-CBB343B08E93}"/>
                </a:ext>
                <a:ext uri="{C183D7F6-B498-43B3-948B-1728B52AA6E4}">
                  <adec:decorative xmlns:adec="http://schemas.microsoft.com/office/drawing/2017/decorative" val="0"/>
                </a:ext>
              </a:extLst>
            </p:cNvPr>
            <p:cNvSpPr txBox="1"/>
            <p:nvPr/>
          </p:nvSpPr>
          <p:spPr>
            <a:xfrm>
              <a:off x="1315159" y="2846564"/>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p>
          </p:txBody>
        </p:sp>
        <p:pic>
          <p:nvPicPr>
            <p:cNvPr id="53" name="Picture 52" descr="A green square with white x in it&#10;&#10;Description automatically generated">
              <a:extLst>
                <a:ext uri="{FF2B5EF4-FFF2-40B4-BE49-F238E27FC236}">
                  <a16:creationId xmlns:a16="http://schemas.microsoft.com/office/drawing/2014/main" id="{10751351-69D9-41AE-9977-569BF2F0EF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3168" y="2751202"/>
              <a:ext cx="360000" cy="360000"/>
            </a:xfrm>
            <a:prstGeom prst="ellipse">
              <a:avLst/>
            </a:prstGeom>
            <a:solidFill>
              <a:schemeClr val="bg1"/>
            </a:solidFill>
          </p:spPr>
        </p:pic>
      </p:grpSp>
      <p:grpSp>
        <p:nvGrpSpPr>
          <p:cNvPr id="43" name="Group 42">
            <a:extLst>
              <a:ext uri="{FF2B5EF4-FFF2-40B4-BE49-F238E27FC236}">
                <a16:creationId xmlns:a16="http://schemas.microsoft.com/office/drawing/2014/main" id="{FA1FF2CF-FECB-D815-D5C5-E7D3B899C356}"/>
              </a:ext>
            </a:extLst>
          </p:cNvPr>
          <p:cNvGrpSpPr/>
          <p:nvPr/>
        </p:nvGrpSpPr>
        <p:grpSpPr>
          <a:xfrm>
            <a:off x="7742143" y="5244333"/>
            <a:ext cx="2361959" cy="360000"/>
            <a:chOff x="577439" y="3137252"/>
            <a:chExt cx="2361959" cy="360000"/>
          </a:xfrm>
        </p:grpSpPr>
        <p:pic>
          <p:nvPicPr>
            <p:cNvPr id="50" name="Picture 49">
              <a:extLst>
                <a:ext uri="{FF2B5EF4-FFF2-40B4-BE49-F238E27FC236}">
                  <a16:creationId xmlns:a16="http://schemas.microsoft.com/office/drawing/2014/main" id="{A4EB0BE3-4243-8B99-20B5-0466C55BB6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51" name="TextBox 67">
              <a:extLst>
                <a:ext uri="{FF2B5EF4-FFF2-40B4-BE49-F238E27FC236}">
                  <a16:creationId xmlns:a16="http://schemas.microsoft.com/office/drawing/2014/main" id="{93EBFC1E-6E98-0AAC-BA04-A1FF1F79CCB1}"/>
                </a:ext>
                <a:ext uri="{C183D7F6-B498-43B3-948B-1728B52AA6E4}">
                  <adec:decorative xmlns:adec="http://schemas.microsoft.com/office/drawing/2017/decorative" val="0"/>
                </a:ext>
              </a:extLst>
            </p:cNvPr>
            <p:cNvSpPr txBox="1"/>
            <p:nvPr/>
          </p:nvSpPr>
          <p:spPr>
            <a:xfrm>
              <a:off x="1047214" y="3163364"/>
              <a:ext cx="1892184" cy="3077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p>
            <a:p>
              <a:pPr defTabSz="914367">
                <a:defRPr/>
              </a:pPr>
              <a:r>
                <a:rPr lang="en-US" sz="900" noProof="0">
                  <a:solidFill>
                    <a:srgbClr val="0078D4"/>
                  </a:solidFill>
                  <a:latin typeface="Segoe UI Semibold"/>
                </a:rPr>
                <a:t>+Copilot for Finance </a:t>
              </a:r>
              <a:r>
                <a:rPr lang="en-US" sz="900" i="1" noProof="0">
                  <a:solidFill>
                    <a:srgbClr val="0078D4"/>
                  </a:solidFill>
                  <a:latin typeface="Segoe UI" panose="020B0502040204020203" pitchFamily="34" charset="0"/>
                  <a:cs typeface="Segoe UI" panose="020B0502040204020203" pitchFamily="34" charset="0"/>
                </a:rPr>
                <a:t>Preview</a:t>
              </a:r>
              <a:endParaRPr kumimoji="0" lang="en-US" sz="900" b="0" i="0" u="none" strike="noStrike" kern="1200" cap="none" spc="0" normalizeH="0" baseline="0" noProof="0">
                <a:ln>
                  <a:noFill/>
                </a:ln>
                <a:solidFill>
                  <a:prstClr val="black"/>
                </a:solidFill>
                <a:effectLst/>
                <a:uLnTx/>
                <a:uFillTx/>
                <a:latin typeface="Segoe UI Semibold"/>
                <a:ea typeface="+mn-ea"/>
                <a:cs typeface="+mn-cs"/>
              </a:endParaRPr>
            </a:p>
          </p:txBody>
        </p:sp>
      </p:grpSp>
      <p:pic>
        <p:nvPicPr>
          <p:cNvPr id="58" name="Picture 57">
            <a:extLst>
              <a:ext uri="{FF2B5EF4-FFF2-40B4-BE49-F238E27FC236}">
                <a16:creationId xmlns:a16="http://schemas.microsoft.com/office/drawing/2014/main" id="{0854704C-83C4-5FFF-CA74-693A588FBC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77646" y="4357708"/>
            <a:ext cx="1914354" cy="2500291"/>
          </a:xfrm>
          <a:prstGeom prst="rect">
            <a:avLst/>
          </a:prstGeom>
        </p:spPr>
      </p:pic>
      <p:sp>
        <p:nvSpPr>
          <p:cNvPr id="27" name="Rectangle: Rounded Corners 26">
            <a:extLst>
              <a:ext uri="{FF2B5EF4-FFF2-40B4-BE49-F238E27FC236}">
                <a16:creationId xmlns:a16="http://schemas.microsoft.com/office/drawing/2014/main" id="{0BC7DB4C-752E-C591-9412-2C30988B002E}"/>
              </a:ext>
              <a:ext uri="{C183D7F6-B498-43B3-948B-1728B52AA6E4}">
                <adec:decorative xmlns:adec="http://schemas.microsoft.com/office/drawing/2017/decorative" val="1"/>
              </a:ext>
            </a:extLst>
          </p:cNvPr>
          <p:cNvSpPr/>
          <p:nvPr/>
        </p:nvSpPr>
        <p:spPr bwMode="auto">
          <a:xfrm>
            <a:off x="612116" y="1119503"/>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18288" rIns="0" bIns="360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8" name="Group 27">
            <a:extLst>
              <a:ext uri="{FF2B5EF4-FFF2-40B4-BE49-F238E27FC236}">
                <a16:creationId xmlns:a16="http://schemas.microsoft.com/office/drawing/2014/main" id="{344FE4D7-101B-C689-F5F7-C1543E9D0838}"/>
              </a:ext>
            </a:extLst>
          </p:cNvPr>
          <p:cNvGrpSpPr/>
          <p:nvPr/>
        </p:nvGrpSpPr>
        <p:grpSpPr>
          <a:xfrm>
            <a:off x="1665990" y="1114521"/>
            <a:ext cx="1536940" cy="220982"/>
            <a:chOff x="1198144" y="857675"/>
            <a:chExt cx="1536940" cy="220982"/>
          </a:xfrm>
        </p:grpSpPr>
        <p:sp>
          <p:nvSpPr>
            <p:cNvPr id="67" name="Rectangle: Rounded Corners 66">
              <a:extLst>
                <a:ext uri="{FF2B5EF4-FFF2-40B4-BE49-F238E27FC236}">
                  <a16:creationId xmlns:a16="http://schemas.microsoft.com/office/drawing/2014/main" id="{027432EA-ED11-C3AE-6DB1-386C1DCB3988}"/>
                </a:ext>
                <a:ext uri="{C183D7F6-B498-43B3-948B-1728B52AA6E4}">
                  <adec:decorative xmlns:adec="http://schemas.microsoft.com/office/drawing/2017/decorative" val="1"/>
                </a:ext>
              </a:extLst>
            </p:cNvPr>
            <p:cNvSpPr/>
            <p:nvPr/>
          </p:nvSpPr>
          <p:spPr bwMode="auto">
            <a:xfrm>
              <a:off x="1198144" y="857675"/>
              <a:ext cx="1536940" cy="220982"/>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216000" tIns="18288" rIns="36000" bIns="360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Time to close</a:t>
              </a:r>
            </a:p>
          </p:txBody>
        </p:sp>
        <p:pic>
          <p:nvPicPr>
            <p:cNvPr id="68" name="Graphic 214">
              <a:extLst>
                <a:ext uri="{FF2B5EF4-FFF2-40B4-BE49-F238E27FC236}">
                  <a16:creationId xmlns:a16="http://schemas.microsoft.com/office/drawing/2014/main" id="{3B5915A2-190D-0B72-EBE6-407C28FEF36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4929" y="898657"/>
              <a:ext cx="144000" cy="144000"/>
            </a:xfrm>
            <a:prstGeom prst="rect">
              <a:avLst/>
            </a:prstGeom>
          </p:spPr>
        </p:pic>
      </p:grpSp>
      <p:grpSp>
        <p:nvGrpSpPr>
          <p:cNvPr id="29" name="Group 28">
            <a:extLst>
              <a:ext uri="{FF2B5EF4-FFF2-40B4-BE49-F238E27FC236}">
                <a16:creationId xmlns:a16="http://schemas.microsoft.com/office/drawing/2014/main" id="{034E974C-4C69-AB73-6245-D7ECBC2332CA}"/>
              </a:ext>
            </a:extLst>
          </p:cNvPr>
          <p:cNvGrpSpPr/>
          <p:nvPr/>
        </p:nvGrpSpPr>
        <p:grpSpPr>
          <a:xfrm>
            <a:off x="3269138" y="1119505"/>
            <a:ext cx="1780844" cy="220982"/>
            <a:chOff x="1198143" y="862657"/>
            <a:chExt cx="1643356" cy="203921"/>
          </a:xfrm>
        </p:grpSpPr>
        <p:sp>
          <p:nvSpPr>
            <p:cNvPr id="65" name="Rectangle: Rounded Corners 64">
              <a:extLst>
                <a:ext uri="{FF2B5EF4-FFF2-40B4-BE49-F238E27FC236}">
                  <a16:creationId xmlns:a16="http://schemas.microsoft.com/office/drawing/2014/main" id="{9A57A202-399D-D746-77B5-175A56C01CD6}"/>
                </a:ext>
                <a:ext uri="{C183D7F6-B498-43B3-948B-1728B52AA6E4}">
                  <adec:decorative xmlns:adec="http://schemas.microsoft.com/office/drawing/2017/decorative" val="1"/>
                </a:ext>
              </a:extLst>
            </p:cNvPr>
            <p:cNvSpPr/>
            <p:nvPr/>
          </p:nvSpPr>
          <p:spPr bwMode="auto">
            <a:xfrm>
              <a:off x="1198143" y="862657"/>
              <a:ext cx="1643356" cy="203921"/>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216000" tIns="18288" rIns="36000" bIns="360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Times New Roman" panose="02020603050405020304" pitchFamily="18" charset="0"/>
                  <a:cs typeface="+mn-cs"/>
                </a:rPr>
                <a:t>Reduce spending</a:t>
              </a:r>
              <a:endPar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endParaRPr>
            </a:p>
          </p:txBody>
        </p:sp>
        <p:pic>
          <p:nvPicPr>
            <p:cNvPr id="66" name="Graphic 221">
              <a:extLst>
                <a:ext uri="{FF2B5EF4-FFF2-40B4-BE49-F238E27FC236}">
                  <a16:creationId xmlns:a16="http://schemas.microsoft.com/office/drawing/2014/main" id="{B5EA16F8-D863-EFBF-D52C-0F24506BBE2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4929" y="898657"/>
              <a:ext cx="144000" cy="144000"/>
            </a:xfrm>
            <a:prstGeom prst="rect">
              <a:avLst/>
            </a:prstGeom>
          </p:spPr>
        </p:pic>
      </p:grpSp>
      <p:sp>
        <p:nvSpPr>
          <p:cNvPr id="61" name="Rectangle: Rounded Corners 60">
            <a:extLst>
              <a:ext uri="{FF2B5EF4-FFF2-40B4-BE49-F238E27FC236}">
                <a16:creationId xmlns:a16="http://schemas.microsoft.com/office/drawing/2014/main" id="{AE5351C8-6D68-5C36-5F3B-BAA6CF34CCCC}"/>
              </a:ext>
              <a:ext uri="{C183D7F6-B498-43B3-948B-1728B52AA6E4}">
                <adec:decorative xmlns:adec="http://schemas.microsoft.com/office/drawing/2017/decorative" val="1"/>
              </a:ext>
            </a:extLst>
          </p:cNvPr>
          <p:cNvSpPr/>
          <p:nvPr/>
        </p:nvSpPr>
        <p:spPr bwMode="auto">
          <a:xfrm>
            <a:off x="6511160" y="1114521"/>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18288" rIns="0" bIns="360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62" name="Group 61">
            <a:extLst>
              <a:ext uri="{FF2B5EF4-FFF2-40B4-BE49-F238E27FC236}">
                <a16:creationId xmlns:a16="http://schemas.microsoft.com/office/drawing/2014/main" id="{F5632F9F-89DC-60C3-10B0-C63F632C4D25}"/>
              </a:ext>
            </a:extLst>
          </p:cNvPr>
          <p:cNvGrpSpPr/>
          <p:nvPr/>
        </p:nvGrpSpPr>
        <p:grpSpPr>
          <a:xfrm>
            <a:off x="7553142" y="1114521"/>
            <a:ext cx="1323104" cy="216000"/>
            <a:chOff x="1194743" y="1140160"/>
            <a:chExt cx="1323104" cy="216000"/>
          </a:xfrm>
        </p:grpSpPr>
        <p:sp>
          <p:nvSpPr>
            <p:cNvPr id="63" name="Rectangle: Rounded Corners 62">
              <a:extLst>
                <a:ext uri="{FF2B5EF4-FFF2-40B4-BE49-F238E27FC236}">
                  <a16:creationId xmlns:a16="http://schemas.microsoft.com/office/drawing/2014/main" id="{3C8139B2-AC5B-EBEF-F4D4-7F2152B1D989}"/>
                </a:ext>
                <a:ext uri="{C183D7F6-B498-43B3-948B-1728B52AA6E4}">
                  <adec:decorative xmlns:adec="http://schemas.microsoft.com/office/drawing/2017/decorative" val="1"/>
                </a:ext>
              </a:extLst>
            </p:cNvPr>
            <p:cNvSpPr/>
            <p:nvPr/>
          </p:nvSpPr>
          <p:spPr bwMode="auto">
            <a:xfrm>
              <a:off x="1194743" y="1140160"/>
              <a:ext cx="132310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216000" tIns="18288" rIns="36000" bIns="360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Reduce costs</a:t>
              </a:r>
            </a:p>
          </p:txBody>
        </p:sp>
        <p:pic>
          <p:nvPicPr>
            <p:cNvPr id="64" name="Graphic 19">
              <a:extLst>
                <a:ext uri="{FF2B5EF4-FFF2-40B4-BE49-F238E27FC236}">
                  <a16:creationId xmlns:a16="http://schemas.microsoft.com/office/drawing/2014/main" id="{56E44565-3FD5-42DA-3CF0-4C2E53732A7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41527" y="1176160"/>
              <a:ext cx="144000" cy="144000"/>
            </a:xfrm>
            <a:prstGeom prst="rect">
              <a:avLst/>
            </a:prstGeom>
          </p:spPr>
        </p:pic>
      </p:grpSp>
      <p:grpSp>
        <p:nvGrpSpPr>
          <p:cNvPr id="26" name="Group 25">
            <a:extLst>
              <a:ext uri="{FF2B5EF4-FFF2-40B4-BE49-F238E27FC236}">
                <a16:creationId xmlns:a16="http://schemas.microsoft.com/office/drawing/2014/main" id="{BB1A4374-AAC7-C5E0-D0CC-DA61381A950A}"/>
              </a:ext>
            </a:extLst>
          </p:cNvPr>
          <p:cNvGrpSpPr/>
          <p:nvPr/>
        </p:nvGrpSpPr>
        <p:grpSpPr>
          <a:xfrm>
            <a:off x="842488" y="5300415"/>
            <a:ext cx="1737179" cy="360000"/>
            <a:chOff x="588263" y="3617084"/>
            <a:chExt cx="1737179" cy="360000"/>
          </a:xfrm>
        </p:grpSpPr>
        <p:pic>
          <p:nvPicPr>
            <p:cNvPr id="33" name="Picture 32">
              <a:extLst>
                <a:ext uri="{FF2B5EF4-FFF2-40B4-BE49-F238E27FC236}">
                  <a16:creationId xmlns:a16="http://schemas.microsoft.com/office/drawing/2014/main" id="{0F6E3C84-0C0F-EEA5-2931-BEF17DA47BC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34" name="TextBox 219">
              <a:extLst>
                <a:ext uri="{FF2B5EF4-FFF2-40B4-BE49-F238E27FC236}">
                  <a16:creationId xmlns:a16="http://schemas.microsoft.com/office/drawing/2014/main" id="{088BBF63-257D-DECF-4A24-563FD9D45D73}"/>
                </a:ext>
                <a:ext uri="{C183D7F6-B498-43B3-948B-1728B52AA6E4}">
                  <adec:decorative xmlns:adec="http://schemas.microsoft.com/office/drawing/2017/decorative" val="0"/>
                </a:ext>
              </a:extLst>
            </p:cNvPr>
            <p:cNvSpPr txBox="1"/>
            <p:nvPr/>
          </p:nvSpPr>
          <p:spPr>
            <a:xfrm>
              <a:off x="1047214" y="3712446"/>
              <a:ext cx="1278228"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0" name="Group 29">
            <a:extLst>
              <a:ext uri="{FF2B5EF4-FFF2-40B4-BE49-F238E27FC236}">
                <a16:creationId xmlns:a16="http://schemas.microsoft.com/office/drawing/2014/main" id="{F99A9794-A227-7C0B-1502-FF2958A929CA}"/>
              </a:ext>
            </a:extLst>
          </p:cNvPr>
          <p:cNvGrpSpPr/>
          <p:nvPr/>
        </p:nvGrpSpPr>
        <p:grpSpPr>
          <a:xfrm>
            <a:off x="4240369" y="5272880"/>
            <a:ext cx="2359825" cy="448163"/>
            <a:chOff x="3288531" y="5923194"/>
            <a:chExt cx="2359825" cy="448163"/>
          </a:xfrm>
        </p:grpSpPr>
        <p:pic>
          <p:nvPicPr>
            <p:cNvPr id="31" name="Picture 30" descr="Copilot Studio Generative AI pricing - Power Platform Community">
              <a:extLst>
                <a:ext uri="{FF2B5EF4-FFF2-40B4-BE49-F238E27FC236}">
                  <a16:creationId xmlns:a16="http://schemas.microsoft.com/office/drawing/2014/main" id="{A032B27A-AA8B-62D9-F078-8DCA53ADD07A}"/>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3288531" y="5923194"/>
              <a:ext cx="357866" cy="36576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263">
              <a:extLst>
                <a:ext uri="{FF2B5EF4-FFF2-40B4-BE49-F238E27FC236}">
                  <a16:creationId xmlns:a16="http://schemas.microsoft.com/office/drawing/2014/main" id="{3398A916-B82E-E05E-AB36-FAF1B5CAD3BA}"/>
                </a:ext>
                <a:ext uri="{C183D7F6-B498-43B3-948B-1728B52AA6E4}">
                  <adec:decorative xmlns:adec="http://schemas.microsoft.com/office/drawing/2017/decorative" val="0"/>
                </a:ext>
              </a:extLst>
            </p:cNvPr>
            <p:cNvSpPr txBox="1"/>
            <p:nvPr/>
          </p:nvSpPr>
          <p:spPr>
            <a:xfrm>
              <a:off x="3756172" y="5950729"/>
              <a:ext cx="1892184" cy="420628"/>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p>
            <a:p>
              <a:pPr defTabSz="914367">
                <a:defRPr/>
              </a:pPr>
              <a:r>
                <a:rPr lang="en-US" sz="900" noProof="0">
                  <a:solidFill>
                    <a:srgbClr val="0078D4"/>
                  </a:solidFill>
                  <a:latin typeface="Segoe UI Semibold"/>
                </a:rPr>
                <a:t>+Connection to Finance ERP</a:t>
              </a:r>
              <a:endParaRPr kumimoji="0" lang="en-US" sz="9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36" name="Graphic 2">
            <a:hlinkClick r:id="rId10"/>
            <a:extLst>
              <a:ext uri="{FF2B5EF4-FFF2-40B4-BE49-F238E27FC236}">
                <a16:creationId xmlns:a16="http://schemas.microsoft.com/office/drawing/2014/main" id="{F036C8EC-18F6-C1A9-1C2C-AC6550C29354}"/>
              </a:ext>
            </a:extLst>
          </p:cNvPr>
          <p:cNvSpPr/>
          <p:nvPr/>
        </p:nvSpPr>
        <p:spPr>
          <a:xfrm>
            <a:off x="5616853" y="434252"/>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Tree>
    <p:extLst>
      <p:ext uri="{BB962C8B-B14F-4D97-AF65-F5344CB8AC3E}">
        <p14:creationId xmlns:p14="http://schemas.microsoft.com/office/powerpoint/2010/main" val="276092053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4CB03-66D4-92EC-C7A8-7ED90D671040}"/>
              </a:ext>
            </a:extLst>
          </p:cNvPr>
          <p:cNvSpPr>
            <a:spLocks noGrp="1"/>
          </p:cNvSpPr>
          <p:nvPr>
            <p:ph type="title"/>
          </p:nvPr>
        </p:nvSpPr>
        <p:spPr>
          <a:xfrm>
            <a:off x="584200" y="387766"/>
            <a:ext cx="5672544" cy="263149"/>
          </a:xfrm>
        </p:spPr>
        <p:txBody>
          <a:bodyPr/>
          <a:lstStyle/>
          <a:p>
            <a:r>
              <a:rPr lang="en-US" noProof="0">
                <a:solidFill>
                  <a:srgbClr val="0078D4"/>
                </a:solidFill>
              </a:rPr>
              <a:t>Finance |</a:t>
            </a:r>
            <a:r>
              <a:rPr lang="en-US" sz="1800" b="0" i="0" u="none" strike="noStrike" noProof="0">
                <a:solidFill>
                  <a:srgbClr val="000000"/>
                </a:solidFill>
                <a:effectLst/>
                <a:latin typeface="Segoe UI Semibold" panose="020B0702040204020203" pitchFamily="34" charset="0"/>
              </a:rPr>
              <a:t> </a:t>
            </a:r>
            <a:r>
              <a:rPr lang="en-US" noProof="0"/>
              <a:t>Analyze business performance </a:t>
            </a:r>
          </a:p>
        </p:txBody>
      </p:sp>
      <p:sp>
        <p:nvSpPr>
          <p:cNvPr id="4" name="Text Placeholder 3">
            <a:extLst>
              <a:ext uri="{FF2B5EF4-FFF2-40B4-BE49-F238E27FC236}">
                <a16:creationId xmlns:a16="http://schemas.microsoft.com/office/drawing/2014/main" id="{5C33F70C-74E2-37CF-A8B9-61F02B42B322}"/>
              </a:ext>
            </a:extLst>
          </p:cNvPr>
          <p:cNvSpPr>
            <a:spLocks noGrp="1"/>
          </p:cNvSpPr>
          <p:nvPr>
            <p:ph type="body" sz="quarter" idx="11"/>
          </p:nvPr>
        </p:nvSpPr>
        <p:spPr/>
        <p:txBody>
          <a:bodyPr/>
          <a:lstStyle/>
          <a:p>
            <a:r>
              <a:rPr lang="en-US" noProof="0"/>
              <a:t>1. Generate formulas to clean data</a:t>
            </a:r>
          </a:p>
        </p:txBody>
      </p:sp>
      <p:sp>
        <p:nvSpPr>
          <p:cNvPr id="5" name="Text Placeholder 4">
            <a:extLst>
              <a:ext uri="{FF2B5EF4-FFF2-40B4-BE49-F238E27FC236}">
                <a16:creationId xmlns:a16="http://schemas.microsoft.com/office/drawing/2014/main" id="{9DA5D5FB-6173-E6C6-1646-25EBD415F78C}"/>
              </a:ext>
            </a:extLst>
          </p:cNvPr>
          <p:cNvSpPr>
            <a:spLocks noGrp="1"/>
          </p:cNvSpPr>
          <p:nvPr>
            <p:ph type="body" sz="quarter" idx="12"/>
          </p:nvPr>
        </p:nvSpPr>
        <p:spPr/>
        <p:txBody>
          <a:bodyPr/>
          <a:lstStyle/>
          <a:p>
            <a:r>
              <a:rPr lang="en-US" noProof="0"/>
              <a:t>5. Distribute findings</a:t>
            </a:r>
          </a:p>
        </p:txBody>
      </p:sp>
      <p:sp>
        <p:nvSpPr>
          <p:cNvPr id="6" name="Text Placeholder 5">
            <a:extLst>
              <a:ext uri="{FF2B5EF4-FFF2-40B4-BE49-F238E27FC236}">
                <a16:creationId xmlns:a16="http://schemas.microsoft.com/office/drawing/2014/main" id="{27FEFE72-CC11-9EAD-EF21-FDC3DF420688}"/>
              </a:ext>
            </a:extLst>
          </p:cNvPr>
          <p:cNvSpPr>
            <a:spLocks noGrp="1"/>
          </p:cNvSpPr>
          <p:nvPr>
            <p:ph type="body" sz="quarter" idx="13"/>
          </p:nvPr>
        </p:nvSpPr>
        <p:spPr/>
        <p:txBody>
          <a:bodyPr/>
          <a:lstStyle/>
          <a:p>
            <a:r>
              <a:rPr lang="en-US" noProof="0"/>
              <a:t>2. Analyze budget variances</a:t>
            </a: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 name="Text Placeholder 6">
            <a:extLst>
              <a:ext uri="{FF2B5EF4-FFF2-40B4-BE49-F238E27FC236}">
                <a16:creationId xmlns:a16="http://schemas.microsoft.com/office/drawing/2014/main" id="{CB28E237-1165-CEED-3A52-236683974098}"/>
              </a:ext>
            </a:extLst>
          </p:cNvPr>
          <p:cNvSpPr>
            <a:spLocks noGrp="1"/>
          </p:cNvSpPr>
          <p:nvPr>
            <p:ph type="body" sz="quarter" idx="14"/>
          </p:nvPr>
        </p:nvSpPr>
        <p:spPr/>
        <p:txBody>
          <a:bodyPr/>
          <a:lstStyle/>
          <a:p>
            <a:r>
              <a:rPr lang="en-US" noProof="0"/>
              <a:t>4. Report findings</a:t>
            </a:r>
          </a:p>
        </p:txBody>
      </p:sp>
      <p:sp>
        <p:nvSpPr>
          <p:cNvPr id="8" name="Text Placeholder 7">
            <a:extLst>
              <a:ext uri="{FF2B5EF4-FFF2-40B4-BE49-F238E27FC236}">
                <a16:creationId xmlns:a16="http://schemas.microsoft.com/office/drawing/2014/main" id="{2AB728B2-B14B-DD8E-2140-51C20CAA81A6}"/>
              </a:ext>
            </a:extLst>
          </p:cNvPr>
          <p:cNvSpPr>
            <a:spLocks noGrp="1"/>
          </p:cNvSpPr>
          <p:nvPr>
            <p:ph type="body" sz="quarter" idx="15"/>
          </p:nvPr>
        </p:nvSpPr>
        <p:spPr/>
        <p:txBody>
          <a:bodyPr/>
          <a:lstStyle/>
          <a:p>
            <a:r>
              <a:rPr lang="en-US" noProof="0"/>
              <a:t>3. Review discrepancies</a:t>
            </a:r>
          </a:p>
        </p:txBody>
      </p:sp>
      <p:sp>
        <p:nvSpPr>
          <p:cNvPr id="9" name="Text Placeholder 8">
            <a:extLst>
              <a:ext uri="{FF2B5EF4-FFF2-40B4-BE49-F238E27FC236}">
                <a16:creationId xmlns:a16="http://schemas.microsoft.com/office/drawing/2014/main" id="{D947AAE0-9B72-7F0D-0B85-6C7BEB8C2C96}"/>
              </a:ext>
            </a:extLst>
          </p:cNvPr>
          <p:cNvSpPr>
            <a:spLocks noGrp="1"/>
          </p:cNvSpPr>
          <p:nvPr>
            <p:ph type="body" sz="quarter" idx="17"/>
          </p:nvPr>
        </p:nvSpPr>
        <p:spPr/>
        <p:txBody>
          <a:bodyPr/>
          <a:lstStyle/>
          <a:p>
            <a:r>
              <a:rPr lang="en-US" noProof="0"/>
              <a:t>Microsoft 365 Copilot for Finance</a:t>
            </a:r>
          </a:p>
        </p:txBody>
      </p:sp>
      <p:sp>
        <p:nvSpPr>
          <p:cNvPr id="10" name="Text Placeholder 9">
            <a:extLst>
              <a:ext uri="{FF2B5EF4-FFF2-40B4-BE49-F238E27FC236}">
                <a16:creationId xmlns:a16="http://schemas.microsoft.com/office/drawing/2014/main" id="{8CE339F4-D2E9-AB06-2E7E-62C428517B1E}"/>
              </a:ext>
            </a:extLst>
          </p:cNvPr>
          <p:cNvSpPr>
            <a:spLocks noGrp="1"/>
          </p:cNvSpPr>
          <p:nvPr>
            <p:ph type="body" sz="quarter" idx="18"/>
          </p:nvPr>
        </p:nvSpPr>
        <p:spPr/>
        <p:txBody>
          <a:bodyPr/>
          <a:lstStyle/>
          <a:p>
            <a:r>
              <a:rPr lang="en-US" noProof="0"/>
              <a:t>Aggregate budget and spend data into an Excel spreadsheet, then use Copilot for guidance on how to standardize the data formatting.</a:t>
            </a:r>
          </a:p>
        </p:txBody>
      </p:sp>
      <p:sp>
        <p:nvSpPr>
          <p:cNvPr id="11" name="Text Placeholder 10">
            <a:extLst>
              <a:ext uri="{FF2B5EF4-FFF2-40B4-BE49-F238E27FC236}">
                <a16:creationId xmlns:a16="http://schemas.microsoft.com/office/drawing/2014/main" id="{B9DF277C-2F9F-683D-9CFE-DC603FB4C237}"/>
              </a:ext>
            </a:extLst>
          </p:cNvPr>
          <p:cNvSpPr>
            <a:spLocks noGrp="1"/>
          </p:cNvSpPr>
          <p:nvPr>
            <p:ph type="body" sz="quarter" idx="19"/>
          </p:nvPr>
        </p:nvSpPr>
        <p:spPr/>
        <p:txBody>
          <a:bodyPr/>
          <a:lstStyle/>
          <a:p>
            <a:r>
              <a:rPr lang="en-US" noProof="0"/>
              <a:t>Use Copilot for Finance in Excel to streamline the variance analysis process, looking at </a:t>
            </a: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Times New Roman" panose="02020603050405020304" pitchFamily="18" charset="0"/>
                <a:cs typeface="Segoe UI" panose="020B0502040204020203" pitchFamily="34" charset="0"/>
              </a:rPr>
              <a:t>actuals and budgeted figures</a:t>
            </a:r>
            <a:r>
              <a:rPr lang="en-US" noProof="0"/>
              <a:t>.</a:t>
            </a:r>
          </a:p>
        </p:txBody>
      </p:sp>
      <p:sp>
        <p:nvSpPr>
          <p:cNvPr id="12" name="Text Placeholder 11">
            <a:extLst>
              <a:ext uri="{FF2B5EF4-FFF2-40B4-BE49-F238E27FC236}">
                <a16:creationId xmlns:a16="http://schemas.microsoft.com/office/drawing/2014/main" id="{64581602-4FF1-7E41-5FEE-D0CCD0A12A5F}"/>
              </a:ext>
            </a:extLst>
          </p:cNvPr>
          <p:cNvSpPr>
            <a:spLocks noGrp="1"/>
          </p:cNvSpPr>
          <p:nvPr>
            <p:ph type="body" sz="quarter" idx="20"/>
          </p:nvPr>
        </p:nvSpPr>
        <p:spPr/>
        <p:txBody>
          <a:bodyPr/>
          <a:lstStyle/>
          <a:p>
            <a:r>
              <a:rPr lang="en-US" noProof="0"/>
              <a:t>Review the variance analysis summary report for any large or unexpected variances.</a:t>
            </a:r>
          </a:p>
        </p:txBody>
      </p:sp>
      <p:sp>
        <p:nvSpPr>
          <p:cNvPr id="13" name="Text Placeholder 12">
            <a:extLst>
              <a:ext uri="{FF2B5EF4-FFF2-40B4-BE49-F238E27FC236}">
                <a16:creationId xmlns:a16="http://schemas.microsoft.com/office/drawing/2014/main" id="{B0920989-4A4A-9227-81F1-4942F90CD93A}"/>
              </a:ext>
            </a:extLst>
          </p:cNvPr>
          <p:cNvSpPr>
            <a:spLocks noGrp="1"/>
          </p:cNvSpPr>
          <p:nvPr>
            <p:ph type="body" sz="quarter" idx="21"/>
          </p:nvPr>
        </p:nvSpPr>
        <p:spPr/>
        <p:txBody>
          <a:bodyPr/>
          <a:lstStyle/>
          <a:p>
            <a:r>
              <a:rPr lang="en-US" noProof="0"/>
              <a:t>Example prompt: Suggest formulas to standardize the data formatting, including removing trailing spaces and correcting capitalization.</a:t>
            </a:r>
          </a:p>
        </p:txBody>
      </p:sp>
      <p:sp>
        <p:nvSpPr>
          <p:cNvPr id="14" name="Text Placeholder 13">
            <a:extLst>
              <a:ext uri="{FF2B5EF4-FFF2-40B4-BE49-F238E27FC236}">
                <a16:creationId xmlns:a16="http://schemas.microsoft.com/office/drawing/2014/main" id="{4D2F51BB-4BBF-1D4B-601E-208E64EC1F9B}"/>
              </a:ext>
            </a:extLst>
          </p:cNvPr>
          <p:cNvSpPr>
            <a:spLocks noGrp="1"/>
          </p:cNvSpPr>
          <p:nvPr>
            <p:ph type="body" sz="quarter" idx="22"/>
          </p:nvPr>
        </p:nvSpPr>
        <p:spPr/>
        <p:txBody>
          <a:bodyPr/>
          <a:lstStyle/>
          <a:p>
            <a:r>
              <a:rPr lang="en-US" noProof="0"/>
              <a:t>Example prompt: Draft an email to stakeholders based on the following variance analysis summary. </a:t>
            </a:r>
          </a:p>
        </p:txBody>
      </p:sp>
      <p:sp>
        <p:nvSpPr>
          <p:cNvPr id="15" name="Text Placeholder 14">
            <a:extLst>
              <a:ext uri="{FF2B5EF4-FFF2-40B4-BE49-F238E27FC236}">
                <a16:creationId xmlns:a16="http://schemas.microsoft.com/office/drawing/2014/main" id="{6AB6C627-B0BF-C73A-198D-505AE6EC6C1D}"/>
              </a:ext>
            </a:extLst>
          </p:cNvPr>
          <p:cNvSpPr>
            <a:spLocks noGrp="1"/>
          </p:cNvSpPr>
          <p:nvPr>
            <p:ph type="body" sz="quarter" idx="23"/>
          </p:nvPr>
        </p:nvSpPr>
        <p:spPr/>
        <p:txBody>
          <a:bodyPr/>
          <a:lstStyle/>
          <a:p>
            <a:r>
              <a:rPr lang="en-US" noProof="0"/>
              <a:t>Action: Open Copilot for Finance in Excel and select Analyze variances. Define variance threshold.</a:t>
            </a:r>
          </a:p>
        </p:txBody>
      </p:sp>
      <p:sp>
        <p:nvSpPr>
          <p:cNvPr id="16" name="Text Placeholder 15">
            <a:extLst>
              <a:ext uri="{FF2B5EF4-FFF2-40B4-BE49-F238E27FC236}">
                <a16:creationId xmlns:a16="http://schemas.microsoft.com/office/drawing/2014/main" id="{48A063B3-8CDB-682A-B36E-21445FBB3A41}"/>
              </a:ext>
            </a:extLst>
          </p:cNvPr>
          <p:cNvSpPr>
            <a:spLocks noGrp="1"/>
          </p:cNvSpPr>
          <p:nvPr>
            <p:ph type="body" sz="quarter" idx="24"/>
          </p:nvPr>
        </p:nvSpPr>
        <p:spPr/>
        <p:txBody>
          <a:bodyPr/>
          <a:lstStyle/>
          <a:p>
            <a:r>
              <a:rPr lang="en-US" noProof="0"/>
              <a:t>Example prompt: Create a presentation from the following variance analysis summary [Paste summary].</a:t>
            </a:r>
          </a:p>
        </p:txBody>
      </p:sp>
      <p:sp>
        <p:nvSpPr>
          <p:cNvPr id="17" name="Text Placeholder 16">
            <a:extLst>
              <a:ext uri="{FF2B5EF4-FFF2-40B4-BE49-F238E27FC236}">
                <a16:creationId xmlns:a16="http://schemas.microsoft.com/office/drawing/2014/main" id="{8D2C622B-734A-2331-68F9-9F6D28BDF2F6}"/>
              </a:ext>
            </a:extLst>
          </p:cNvPr>
          <p:cNvSpPr>
            <a:spLocks noGrp="1"/>
          </p:cNvSpPr>
          <p:nvPr>
            <p:ph type="body" sz="quarter" idx="25"/>
          </p:nvPr>
        </p:nvSpPr>
        <p:spPr/>
        <p:txBody>
          <a:bodyPr/>
          <a:lstStyle/>
          <a:p>
            <a:r>
              <a:rPr lang="en-US" noProof="0"/>
              <a:t>Action: Review any budget variances using the threshold set in step 2.</a:t>
            </a:r>
          </a:p>
        </p:txBody>
      </p:sp>
      <p:sp>
        <p:nvSpPr>
          <p:cNvPr id="18" name="Text Placeholder 17">
            <a:extLst>
              <a:ext uri="{FF2B5EF4-FFF2-40B4-BE49-F238E27FC236}">
                <a16:creationId xmlns:a16="http://schemas.microsoft.com/office/drawing/2014/main" id="{11710E3A-8D12-A30C-96C3-3D5E57059F37}"/>
              </a:ext>
            </a:extLst>
          </p:cNvPr>
          <p:cNvSpPr>
            <a:spLocks noGrp="1"/>
          </p:cNvSpPr>
          <p:nvPr>
            <p:ph type="body" sz="quarter" idx="27"/>
          </p:nvPr>
        </p:nvSpPr>
        <p:spPr/>
        <p:txBody>
          <a:bodyPr/>
          <a:lstStyle/>
          <a:p>
            <a:r>
              <a:rPr lang="en-US" noProof="0"/>
              <a:t>Use Copilot in Outlook to draft an email summarizing the variance analysis summary. Attach the PowerPoint and share with stakeholders.</a:t>
            </a:r>
          </a:p>
        </p:txBody>
      </p:sp>
      <p:sp>
        <p:nvSpPr>
          <p:cNvPr id="19" name="Text Placeholder 18">
            <a:extLst>
              <a:ext uri="{FF2B5EF4-FFF2-40B4-BE49-F238E27FC236}">
                <a16:creationId xmlns:a16="http://schemas.microsoft.com/office/drawing/2014/main" id="{E267FEE8-370E-7ECB-A9E0-52CCA17AB4CF}"/>
              </a:ext>
            </a:extLst>
          </p:cNvPr>
          <p:cNvSpPr>
            <a:spLocks noGrp="1"/>
          </p:cNvSpPr>
          <p:nvPr>
            <p:ph type="body" sz="quarter" idx="28"/>
          </p:nvPr>
        </p:nvSpPr>
        <p:spPr/>
        <p:txBody>
          <a:bodyPr/>
          <a:lstStyle/>
          <a:p>
            <a:r>
              <a:rPr lang="en-US" noProof="0"/>
              <a:t>Use Copilot in PowerPoint to accelerate the creation of a presentation summarizing key findings from the variance analysis summary. </a:t>
            </a:r>
          </a:p>
        </p:txBody>
      </p:sp>
      <p:sp>
        <p:nvSpPr>
          <p:cNvPr id="20" name="Text Placeholder 19">
            <a:extLst>
              <a:ext uri="{FF2B5EF4-FFF2-40B4-BE49-F238E27FC236}">
                <a16:creationId xmlns:a16="http://schemas.microsoft.com/office/drawing/2014/main" id="{CB67D5DB-F824-7F5B-E12C-396BE2857A23}"/>
              </a:ext>
            </a:extLst>
          </p:cNvPr>
          <p:cNvSpPr>
            <a:spLocks noGrp="1"/>
          </p:cNvSpPr>
          <p:nvPr>
            <p:ph type="body" sz="quarter" idx="30"/>
          </p:nvPr>
        </p:nvSpPr>
        <p:spPr/>
        <p:txBody>
          <a:bodyPr/>
          <a:lstStyle/>
          <a:p>
            <a:r>
              <a:rPr lang="en-US" noProof="0"/>
              <a:t>Extend</a:t>
            </a:r>
          </a:p>
        </p:txBody>
      </p:sp>
      <p:sp>
        <p:nvSpPr>
          <p:cNvPr id="21" name="Text Placeholder 20">
            <a:extLst>
              <a:ext uri="{FF2B5EF4-FFF2-40B4-BE49-F238E27FC236}">
                <a16:creationId xmlns:a16="http://schemas.microsoft.com/office/drawing/2014/main" id="{9D62CDF2-128E-EAFD-6FD5-82892E4C5134}"/>
              </a:ext>
            </a:extLst>
          </p:cNvPr>
          <p:cNvSpPr>
            <a:spLocks noGrp="1"/>
          </p:cNvSpPr>
          <p:nvPr>
            <p:ph type="body" sz="quarter" idx="38"/>
          </p:nvPr>
        </p:nvSpPr>
        <p:spPr>
          <a:solidFill>
            <a:srgbClr val="0078D4"/>
          </a:solidFill>
        </p:spPr>
        <p:txBody>
          <a:bodyPr/>
          <a:lstStyle/>
          <a:p>
            <a:endParaRPr lang="en-US" noProof="0"/>
          </a:p>
        </p:txBody>
      </p:sp>
      <p:sp>
        <p:nvSpPr>
          <p:cNvPr id="22" name="Text Placeholder 21">
            <a:extLst>
              <a:ext uri="{FF2B5EF4-FFF2-40B4-BE49-F238E27FC236}">
                <a16:creationId xmlns:a16="http://schemas.microsoft.com/office/drawing/2014/main" id="{F003A40B-B65E-08D5-EA45-EA16C6F9A14A}"/>
              </a:ext>
            </a:extLst>
          </p:cNvPr>
          <p:cNvSpPr>
            <a:spLocks noGrp="1"/>
          </p:cNvSpPr>
          <p:nvPr>
            <p:ph type="body" sz="quarter" idx="39"/>
          </p:nvPr>
        </p:nvSpPr>
        <p:spPr>
          <a:solidFill>
            <a:srgbClr val="0078D4"/>
          </a:solidFill>
        </p:spPr>
        <p:txBody>
          <a:bodyPr/>
          <a:lstStyle/>
          <a:p>
            <a:endParaRPr lang="en-US" noProof="0"/>
          </a:p>
        </p:txBody>
      </p:sp>
      <p:sp>
        <p:nvSpPr>
          <p:cNvPr id="23" name="Text Placeholder 22">
            <a:extLst>
              <a:ext uri="{FF2B5EF4-FFF2-40B4-BE49-F238E27FC236}">
                <a16:creationId xmlns:a16="http://schemas.microsoft.com/office/drawing/2014/main" id="{671166F7-2D8F-8CD1-488C-B753A4DF55EF}"/>
              </a:ext>
            </a:extLst>
          </p:cNvPr>
          <p:cNvSpPr>
            <a:spLocks noGrp="1"/>
          </p:cNvSpPr>
          <p:nvPr>
            <p:ph type="body" sz="quarter" idx="40"/>
          </p:nvPr>
        </p:nvSpPr>
        <p:spPr>
          <a:solidFill>
            <a:srgbClr val="0078D4"/>
          </a:solidFill>
        </p:spPr>
        <p:txBody>
          <a:bodyPr/>
          <a:lstStyle/>
          <a:p>
            <a:endParaRPr lang="en-US" noProof="0"/>
          </a:p>
        </p:txBody>
      </p:sp>
      <p:sp>
        <p:nvSpPr>
          <p:cNvPr id="24" name="Rectangle: Rounded Corners 6">
            <a:extLst>
              <a:ext uri="{FF2B5EF4-FFF2-40B4-BE49-F238E27FC236}">
                <a16:creationId xmlns:a16="http://schemas.microsoft.com/office/drawing/2014/main" id="{BC8805BE-5C84-67B4-1B54-B4A1F666FB4E}"/>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5" name="Group 24">
            <a:extLst>
              <a:ext uri="{FF2B5EF4-FFF2-40B4-BE49-F238E27FC236}">
                <a16:creationId xmlns:a16="http://schemas.microsoft.com/office/drawing/2014/main" id="{82823DF4-F0E4-3C2D-A4C3-CBCC31FA7BB5}"/>
              </a:ext>
            </a:extLst>
          </p:cNvPr>
          <p:cNvGrpSpPr/>
          <p:nvPr/>
        </p:nvGrpSpPr>
        <p:grpSpPr>
          <a:xfrm>
            <a:off x="1624327" y="1132756"/>
            <a:ext cx="1566157" cy="216000"/>
            <a:chOff x="1198143" y="862657"/>
            <a:chExt cx="1566157" cy="216000"/>
          </a:xfrm>
        </p:grpSpPr>
        <p:sp>
          <p:nvSpPr>
            <p:cNvPr id="26" name="Rectangle: Rounded Corners 6">
              <a:extLst>
                <a:ext uri="{FF2B5EF4-FFF2-40B4-BE49-F238E27FC236}">
                  <a16:creationId xmlns:a16="http://schemas.microsoft.com/office/drawing/2014/main" id="{41548C25-ABDC-F065-ED54-EE11EE6BB806}"/>
                </a:ext>
                <a:ext uri="{C183D7F6-B498-43B3-948B-1728B52AA6E4}">
                  <adec:decorative xmlns:adec="http://schemas.microsoft.com/office/drawing/2017/decorative" val="1"/>
                </a:ext>
              </a:extLst>
            </p:cNvPr>
            <p:cNvSpPr/>
            <p:nvPr/>
          </p:nvSpPr>
          <p:spPr bwMode="auto">
            <a:xfrm>
              <a:off x="1198143" y="862657"/>
              <a:ext cx="1566157"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Decision-making speed</a:t>
              </a:r>
            </a:p>
          </p:txBody>
        </p:sp>
        <p:pic>
          <p:nvPicPr>
            <p:cNvPr id="27" name="Graphic 26">
              <a:extLst>
                <a:ext uri="{FF2B5EF4-FFF2-40B4-BE49-F238E27FC236}">
                  <a16:creationId xmlns:a16="http://schemas.microsoft.com/office/drawing/2014/main" id="{5A9F497B-000F-98AF-0A3D-D5DE6E33711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28" name="Rectangle: Rounded Corners 6">
            <a:extLst>
              <a:ext uri="{FF2B5EF4-FFF2-40B4-BE49-F238E27FC236}">
                <a16:creationId xmlns:a16="http://schemas.microsoft.com/office/drawing/2014/main" id="{B522F935-B8AA-8CBB-67A3-9AEAB0A90FD5}"/>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9" name="Group 28">
            <a:extLst>
              <a:ext uri="{FF2B5EF4-FFF2-40B4-BE49-F238E27FC236}">
                <a16:creationId xmlns:a16="http://schemas.microsoft.com/office/drawing/2014/main" id="{AA447760-50F3-BE21-0CEF-7E2D1DEB36AC}"/>
              </a:ext>
            </a:extLst>
          </p:cNvPr>
          <p:cNvGrpSpPr/>
          <p:nvPr/>
        </p:nvGrpSpPr>
        <p:grpSpPr>
          <a:xfrm>
            <a:off x="3257413" y="1132756"/>
            <a:ext cx="1108154" cy="211018"/>
            <a:chOff x="1198144" y="862657"/>
            <a:chExt cx="1108154" cy="211018"/>
          </a:xfrm>
        </p:grpSpPr>
        <p:sp>
          <p:nvSpPr>
            <p:cNvPr id="30" name="Rectangle: Rounded Corners 6">
              <a:extLst>
                <a:ext uri="{FF2B5EF4-FFF2-40B4-BE49-F238E27FC236}">
                  <a16:creationId xmlns:a16="http://schemas.microsoft.com/office/drawing/2014/main" id="{73EAE3D5-B013-8DC0-D871-8878DDF65C2B}"/>
                </a:ext>
                <a:ext uri="{C183D7F6-B498-43B3-948B-1728B52AA6E4}">
                  <adec:decorative xmlns:adec="http://schemas.microsoft.com/office/drawing/2017/decorative" val="1"/>
                </a:ext>
              </a:extLst>
            </p:cNvPr>
            <p:cNvSpPr/>
            <p:nvPr/>
          </p:nvSpPr>
          <p:spPr bwMode="auto">
            <a:xfrm>
              <a:off x="1198144" y="862657"/>
              <a:ext cx="1108154" cy="211018"/>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Times New Roman" panose="02020603050405020304" pitchFamily="18" charset="0"/>
                  <a:cs typeface="+mn-cs"/>
                </a:rPr>
                <a:t>Profit margin</a:t>
              </a:r>
              <a:endPar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endParaRPr>
            </a:p>
          </p:txBody>
        </p:sp>
        <p:pic>
          <p:nvPicPr>
            <p:cNvPr id="31" name="Graphic 30">
              <a:extLst>
                <a:ext uri="{FF2B5EF4-FFF2-40B4-BE49-F238E27FC236}">
                  <a16:creationId xmlns:a16="http://schemas.microsoft.com/office/drawing/2014/main" id="{739CBAF2-7FDF-02D7-F90C-CEF4271BECA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32" name="Group 31">
            <a:extLst>
              <a:ext uri="{FF2B5EF4-FFF2-40B4-BE49-F238E27FC236}">
                <a16:creationId xmlns:a16="http://schemas.microsoft.com/office/drawing/2014/main" id="{694AD406-1F69-0753-CA16-4FE56187E5C9}"/>
              </a:ext>
            </a:extLst>
          </p:cNvPr>
          <p:cNvGrpSpPr/>
          <p:nvPr/>
        </p:nvGrpSpPr>
        <p:grpSpPr>
          <a:xfrm>
            <a:off x="7511480" y="1127774"/>
            <a:ext cx="1323104" cy="216000"/>
            <a:chOff x="1194743" y="1140160"/>
            <a:chExt cx="1323104" cy="216000"/>
          </a:xfrm>
        </p:grpSpPr>
        <p:sp>
          <p:nvSpPr>
            <p:cNvPr id="33" name="Rectangle: Rounded Corners 6">
              <a:extLst>
                <a:ext uri="{FF2B5EF4-FFF2-40B4-BE49-F238E27FC236}">
                  <a16:creationId xmlns:a16="http://schemas.microsoft.com/office/drawing/2014/main" id="{C0DA3595-7548-D0F1-1460-513CD80B9244}"/>
                </a:ext>
                <a:ext uri="{C183D7F6-B498-43B3-948B-1728B52AA6E4}">
                  <adec:decorative xmlns:adec="http://schemas.microsoft.com/office/drawing/2017/decorative" val="1"/>
                </a:ext>
              </a:extLst>
            </p:cNvPr>
            <p:cNvSpPr/>
            <p:nvPr/>
          </p:nvSpPr>
          <p:spPr bwMode="auto">
            <a:xfrm>
              <a:off x="1194743" y="1140160"/>
              <a:ext cx="132310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Increase revenue</a:t>
              </a:r>
            </a:p>
          </p:txBody>
        </p:sp>
        <p:pic>
          <p:nvPicPr>
            <p:cNvPr id="34" name="Graphic 33">
              <a:extLst>
                <a:ext uri="{FF2B5EF4-FFF2-40B4-BE49-F238E27FC236}">
                  <a16:creationId xmlns:a16="http://schemas.microsoft.com/office/drawing/2014/main" id="{0AB8148F-CD90-D643-D48A-8244D405130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36" name="Group 35">
            <a:extLst>
              <a:ext uri="{FF2B5EF4-FFF2-40B4-BE49-F238E27FC236}">
                <a16:creationId xmlns:a16="http://schemas.microsoft.com/office/drawing/2014/main" id="{200964D5-48C2-C1E0-F557-0C8279977C13}"/>
              </a:ext>
            </a:extLst>
          </p:cNvPr>
          <p:cNvGrpSpPr/>
          <p:nvPr/>
        </p:nvGrpSpPr>
        <p:grpSpPr>
          <a:xfrm>
            <a:off x="883168" y="2669184"/>
            <a:ext cx="2324175" cy="360000"/>
            <a:chOff x="883168" y="2751202"/>
            <a:chExt cx="2324175" cy="360000"/>
          </a:xfrm>
        </p:grpSpPr>
        <p:sp>
          <p:nvSpPr>
            <p:cNvPr id="37" name="TextBox 36">
              <a:extLst>
                <a:ext uri="{FF2B5EF4-FFF2-40B4-BE49-F238E27FC236}">
                  <a16:creationId xmlns:a16="http://schemas.microsoft.com/office/drawing/2014/main" id="{A40CD7E4-E33A-7695-9AD3-B08BC8C19B54}"/>
                </a:ext>
                <a:ext uri="{C183D7F6-B498-43B3-948B-1728B52AA6E4}">
                  <adec:decorative xmlns:adec="http://schemas.microsoft.com/office/drawing/2017/decorative" val="0"/>
                </a:ext>
              </a:extLst>
            </p:cNvPr>
            <p:cNvSpPr txBox="1"/>
            <p:nvPr/>
          </p:nvSpPr>
          <p:spPr>
            <a:xfrm>
              <a:off x="1315159" y="284656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p>
          </p:txBody>
        </p:sp>
        <p:pic>
          <p:nvPicPr>
            <p:cNvPr id="38" name="Picture 37" descr="A green square with white x in it&#10;&#10;Description automatically generated">
              <a:extLst>
                <a:ext uri="{FF2B5EF4-FFF2-40B4-BE49-F238E27FC236}">
                  <a16:creationId xmlns:a16="http://schemas.microsoft.com/office/drawing/2014/main" id="{0C9C7221-C8D1-48C1-1BD2-93170C9A74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3168" y="2751202"/>
              <a:ext cx="360000" cy="360000"/>
            </a:xfrm>
            <a:prstGeom prst="ellipse">
              <a:avLst/>
            </a:prstGeom>
            <a:solidFill>
              <a:schemeClr val="bg1"/>
            </a:solidFill>
          </p:spPr>
        </p:pic>
      </p:grpSp>
      <p:grpSp>
        <p:nvGrpSpPr>
          <p:cNvPr id="39" name="Group 38">
            <a:extLst>
              <a:ext uri="{FF2B5EF4-FFF2-40B4-BE49-F238E27FC236}">
                <a16:creationId xmlns:a16="http://schemas.microsoft.com/office/drawing/2014/main" id="{5BDACC36-C7F9-B002-ABF2-AEBBB08E8C4C}"/>
              </a:ext>
            </a:extLst>
          </p:cNvPr>
          <p:cNvGrpSpPr/>
          <p:nvPr/>
        </p:nvGrpSpPr>
        <p:grpSpPr>
          <a:xfrm>
            <a:off x="4276273" y="2669184"/>
            <a:ext cx="2361959" cy="360000"/>
            <a:chOff x="577439" y="3137252"/>
            <a:chExt cx="2361959" cy="360000"/>
          </a:xfrm>
        </p:grpSpPr>
        <p:pic>
          <p:nvPicPr>
            <p:cNvPr id="40" name="Picture 39">
              <a:extLst>
                <a:ext uri="{FF2B5EF4-FFF2-40B4-BE49-F238E27FC236}">
                  <a16:creationId xmlns:a16="http://schemas.microsoft.com/office/drawing/2014/main" id="{9B7C1EA8-D6FD-FDFE-52D1-E567E7066B0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41" name="TextBox 40">
              <a:extLst>
                <a:ext uri="{FF2B5EF4-FFF2-40B4-BE49-F238E27FC236}">
                  <a16:creationId xmlns:a16="http://schemas.microsoft.com/office/drawing/2014/main" id="{9C7317CA-F441-1FB2-7717-A99783A0DD05}"/>
                </a:ext>
                <a:ext uri="{C183D7F6-B498-43B3-948B-1728B52AA6E4}">
                  <adec:decorative xmlns:adec="http://schemas.microsoft.com/office/drawing/2017/decorative" val="0"/>
                </a:ext>
              </a:extLst>
            </p:cNvPr>
            <p:cNvSpPr txBox="1"/>
            <p:nvPr/>
          </p:nvSpPr>
          <p:spPr>
            <a:xfrm>
              <a:off x="1047214" y="3163364"/>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+Copilot for Finance</a:t>
              </a:r>
              <a:r>
                <a:rPr kumimoji="0" lang="en-US" sz="900" b="0" i="0" u="none" strike="noStrike" kern="1200" cap="none" spc="0" normalizeH="0" baseline="0" noProof="0">
                  <a:ln>
                    <a:noFill/>
                  </a:ln>
                  <a:solidFill>
                    <a:srgbClr val="0078D4"/>
                  </a:solidFill>
                  <a:effectLst/>
                  <a:uLnTx/>
                  <a:uFillTx/>
                  <a:latin typeface="Segoe UI Semibold"/>
                  <a:ea typeface="+mn-ea"/>
                  <a:cs typeface="+mn-cs"/>
                </a:rPr>
                <a:t> </a:t>
              </a:r>
              <a:r>
                <a:rPr kumimoji="0" lang="en-US" sz="900" b="0" i="1"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Preview</a:t>
              </a:r>
              <a:endParaRPr kumimoji="0" lang="en-US" sz="900" b="0" i="0" u="none" strike="noStrike" kern="1200" cap="none" spc="0" normalizeH="0" baseline="30000" noProof="0">
                <a:ln>
                  <a:noFill/>
                </a:ln>
                <a:solidFill>
                  <a:srgbClr val="0070C0"/>
                </a:solidFill>
                <a:effectLst/>
                <a:uLnTx/>
                <a:uFillTx/>
                <a:latin typeface="Segoe UI Semibold"/>
                <a:ea typeface="+mn-ea"/>
                <a:cs typeface="+mn-cs"/>
              </a:endParaRPr>
            </a:p>
          </p:txBody>
        </p:sp>
      </p:grpSp>
      <p:grpSp>
        <p:nvGrpSpPr>
          <p:cNvPr id="42" name="Group 41">
            <a:extLst>
              <a:ext uri="{FF2B5EF4-FFF2-40B4-BE49-F238E27FC236}">
                <a16:creationId xmlns:a16="http://schemas.microsoft.com/office/drawing/2014/main" id="{4AC42484-ABFD-0AB8-58C2-8E9D6057ECAE}"/>
              </a:ext>
            </a:extLst>
          </p:cNvPr>
          <p:cNvGrpSpPr/>
          <p:nvPr/>
        </p:nvGrpSpPr>
        <p:grpSpPr>
          <a:xfrm>
            <a:off x="7813032" y="2669184"/>
            <a:ext cx="2341284" cy="360000"/>
            <a:chOff x="7813032" y="2751202"/>
            <a:chExt cx="2341284" cy="360000"/>
          </a:xfrm>
        </p:grpSpPr>
        <p:sp>
          <p:nvSpPr>
            <p:cNvPr id="43" name="TextBox 42">
              <a:extLst>
                <a:ext uri="{FF2B5EF4-FFF2-40B4-BE49-F238E27FC236}">
                  <a16:creationId xmlns:a16="http://schemas.microsoft.com/office/drawing/2014/main" id="{2E4626F5-5209-C4C5-8C8A-05C36032D7B8}"/>
                </a:ext>
                <a:ext uri="{C183D7F6-B498-43B3-948B-1728B52AA6E4}">
                  <adec:decorative xmlns:adec="http://schemas.microsoft.com/office/drawing/2017/decorative" val="0"/>
                </a:ext>
              </a:extLst>
            </p:cNvPr>
            <p:cNvSpPr txBox="1"/>
            <p:nvPr/>
          </p:nvSpPr>
          <p:spPr>
            <a:xfrm>
              <a:off x="8262132" y="2777314"/>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+Copilot for Finance</a:t>
              </a:r>
              <a:r>
                <a:rPr kumimoji="0" lang="en-US" sz="900" b="0" i="0" u="none" strike="noStrike" kern="1200" cap="none" spc="0" normalizeH="0" baseline="0" noProof="0">
                  <a:ln>
                    <a:noFill/>
                  </a:ln>
                  <a:solidFill>
                    <a:srgbClr val="0078D4"/>
                  </a:solidFill>
                  <a:effectLst/>
                  <a:uLnTx/>
                  <a:uFillTx/>
                  <a:latin typeface="Segoe UI Semibold"/>
                  <a:ea typeface="+mn-ea"/>
                  <a:cs typeface="+mn-cs"/>
                </a:rPr>
                <a:t> </a:t>
              </a:r>
              <a:r>
                <a:rPr kumimoji="0" lang="en-US" sz="900" b="0" i="1"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Preview</a:t>
              </a:r>
              <a:endParaRPr kumimoji="0" lang="en-US" sz="900" b="0" i="0" u="none" strike="noStrike" kern="1200" cap="none" spc="0" normalizeH="0" baseline="30000" noProof="0">
                <a:ln>
                  <a:noFill/>
                </a:ln>
                <a:solidFill>
                  <a:srgbClr val="0070C0"/>
                </a:solidFill>
                <a:effectLst/>
                <a:uLnTx/>
                <a:uFillTx/>
                <a:latin typeface="Segoe UI Semibold"/>
                <a:ea typeface="+mn-ea"/>
                <a:cs typeface="+mn-cs"/>
              </a:endParaRPr>
            </a:p>
          </p:txBody>
        </p:sp>
        <p:pic>
          <p:nvPicPr>
            <p:cNvPr id="44" name="Picture 43">
              <a:extLst>
                <a:ext uri="{FF2B5EF4-FFF2-40B4-BE49-F238E27FC236}">
                  <a16:creationId xmlns:a16="http://schemas.microsoft.com/office/drawing/2014/main" id="{9A331AD2-FB3C-9A5B-F12E-D0F6A25D34F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13032" y="2751202"/>
              <a:ext cx="360000" cy="360000"/>
            </a:xfrm>
            <a:prstGeom prst="ellipse">
              <a:avLst/>
            </a:prstGeom>
            <a:solidFill>
              <a:schemeClr val="bg1"/>
            </a:solidFill>
          </p:spPr>
        </p:pic>
      </p:grpSp>
      <p:grpSp>
        <p:nvGrpSpPr>
          <p:cNvPr id="45" name="Group 44">
            <a:extLst>
              <a:ext uri="{FF2B5EF4-FFF2-40B4-BE49-F238E27FC236}">
                <a16:creationId xmlns:a16="http://schemas.microsoft.com/office/drawing/2014/main" id="{0D21B2D0-5C70-91F9-AD24-B47E3F4F3D7D}"/>
              </a:ext>
            </a:extLst>
          </p:cNvPr>
          <p:cNvGrpSpPr/>
          <p:nvPr/>
        </p:nvGrpSpPr>
        <p:grpSpPr>
          <a:xfrm>
            <a:off x="2544453" y="5178726"/>
            <a:ext cx="2351135" cy="360000"/>
            <a:chOff x="588263" y="1697756"/>
            <a:chExt cx="2351135" cy="360000"/>
          </a:xfrm>
        </p:grpSpPr>
        <p:pic>
          <p:nvPicPr>
            <p:cNvPr id="46" name="Picture 45">
              <a:extLst>
                <a:ext uri="{FF2B5EF4-FFF2-40B4-BE49-F238E27FC236}">
                  <a16:creationId xmlns:a16="http://schemas.microsoft.com/office/drawing/2014/main" id="{ED956052-0258-1D24-B74C-345A40A065D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47" name="TextBox 46">
              <a:extLst>
                <a:ext uri="{FF2B5EF4-FFF2-40B4-BE49-F238E27FC236}">
                  <a16:creationId xmlns:a16="http://schemas.microsoft.com/office/drawing/2014/main" id="{1B0F6CCA-EE07-E8A7-27AD-4909147D834D}"/>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48" name="Group 47">
            <a:extLst>
              <a:ext uri="{FF2B5EF4-FFF2-40B4-BE49-F238E27FC236}">
                <a16:creationId xmlns:a16="http://schemas.microsoft.com/office/drawing/2014/main" id="{1D0AD9B8-1937-9483-88EF-82F24B55EC52}"/>
              </a:ext>
            </a:extLst>
          </p:cNvPr>
          <p:cNvGrpSpPr/>
          <p:nvPr/>
        </p:nvGrpSpPr>
        <p:grpSpPr>
          <a:xfrm>
            <a:off x="6065721" y="5235784"/>
            <a:ext cx="2294077" cy="245885"/>
            <a:chOff x="645321" y="1274982"/>
            <a:chExt cx="2294077" cy="245885"/>
          </a:xfrm>
        </p:grpSpPr>
        <p:pic>
          <p:nvPicPr>
            <p:cNvPr id="49" name="Picture 181">
              <a:hlinkClick r:id="rId8"/>
              <a:extLst>
                <a:ext uri="{FF2B5EF4-FFF2-40B4-BE49-F238E27FC236}">
                  <a16:creationId xmlns:a16="http://schemas.microsoft.com/office/drawing/2014/main" id="{B2E24344-4C07-269A-9D6C-E8A9D5062C5F}"/>
                </a:ext>
              </a:extLst>
            </p:cNvPr>
            <p:cNvPicPr>
              <a:picLocks noChangeAspect="1" noChangeArrowheads="1"/>
            </p:cNvPicPr>
            <p:nvPr/>
          </p:nvPicPr>
          <p:blipFill rotWithShape="1">
            <a:blip r:embed="rId9">
              <a:extLst>
                <a:ext uri="{96DAC541-7B7A-43D3-8B79-37D633B846F1}">
                  <asvg:svgBlip xmlns:asvg="http://schemas.microsoft.com/office/drawing/2016/SVG/main" r:embed="rId10"/>
                </a:ext>
              </a:extLst>
            </a:blip>
            <a:srcRect/>
            <a:stretch/>
          </p:blipFill>
          <p:spPr bwMode="auto">
            <a:xfrm>
              <a:off x="645321" y="1274982"/>
              <a:ext cx="245885" cy="245885"/>
            </a:xfrm>
            <a:prstGeom prst="ellipse">
              <a:avLst/>
            </a:prstGeom>
            <a:solidFill>
              <a:srgbClr val="FFFFFF"/>
            </a:solidFill>
          </p:spPr>
        </p:pic>
        <p:sp>
          <p:nvSpPr>
            <p:cNvPr id="50" name="TextBox 49">
              <a:extLst>
                <a:ext uri="{FF2B5EF4-FFF2-40B4-BE49-F238E27FC236}">
                  <a16:creationId xmlns:a16="http://schemas.microsoft.com/office/drawing/2014/main" id="{627B9EB3-E063-7E05-CCAE-1F1175167DEB}"/>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p>
          </p:txBody>
        </p:sp>
      </p:grpSp>
    </p:spTree>
    <p:extLst>
      <p:ext uri="{BB962C8B-B14F-4D97-AF65-F5344CB8AC3E}">
        <p14:creationId xmlns:p14="http://schemas.microsoft.com/office/powerpoint/2010/main" val="299435526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5FDDA-D777-F530-C10B-4A9885BDE5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B382AF-E555-6C7F-B92C-A214E9723C42}"/>
              </a:ext>
            </a:extLst>
          </p:cNvPr>
          <p:cNvSpPr>
            <a:spLocks noGrp="1"/>
          </p:cNvSpPr>
          <p:nvPr>
            <p:ph type="title"/>
          </p:nvPr>
        </p:nvSpPr>
        <p:spPr>
          <a:xfrm>
            <a:off x="584200" y="387766"/>
            <a:ext cx="5672544" cy="263149"/>
          </a:xfrm>
        </p:spPr>
        <p:txBody>
          <a:bodyPr/>
          <a:lstStyle/>
          <a:p>
            <a:r>
              <a:rPr lang="en-US" noProof="0">
                <a:solidFill>
                  <a:srgbClr val="0078D4"/>
                </a:solidFill>
              </a:rPr>
              <a:t>Finance |</a:t>
            </a:r>
            <a:r>
              <a:rPr lang="en-US" sz="1800" b="0" i="0" u="none" strike="noStrike" noProof="0">
                <a:solidFill>
                  <a:srgbClr val="000000"/>
                </a:solidFill>
                <a:effectLst/>
                <a:latin typeface="Segoe UI Semibold" panose="020B0702040204020203" pitchFamily="34" charset="0"/>
              </a:rPr>
              <a:t> </a:t>
            </a:r>
            <a:r>
              <a:rPr lang="en-US" noProof="0"/>
              <a:t>Analyze cashflow variances</a:t>
            </a:r>
          </a:p>
        </p:txBody>
      </p:sp>
      <p:sp>
        <p:nvSpPr>
          <p:cNvPr id="3" name="Text Placeholder 2">
            <a:extLst>
              <a:ext uri="{FF2B5EF4-FFF2-40B4-BE49-F238E27FC236}">
                <a16:creationId xmlns:a16="http://schemas.microsoft.com/office/drawing/2014/main" id="{68C9399A-3CCD-1971-2795-309B1135E34A}"/>
              </a:ext>
            </a:extLst>
          </p:cNvPr>
          <p:cNvSpPr>
            <a:spLocks noGrp="1"/>
          </p:cNvSpPr>
          <p:nvPr>
            <p:ph type="body" sz="quarter" idx="11"/>
          </p:nvPr>
        </p:nvSpPr>
        <p:spPr/>
        <p:txBody>
          <a:bodyPr/>
          <a:lstStyle/>
          <a:p>
            <a:r>
              <a:rPr lang="en-US" noProof="0"/>
              <a:t>1. Generate formulas to clean data</a:t>
            </a:r>
          </a:p>
        </p:txBody>
      </p:sp>
      <p:sp>
        <p:nvSpPr>
          <p:cNvPr id="4" name="Text Placeholder 3">
            <a:extLst>
              <a:ext uri="{FF2B5EF4-FFF2-40B4-BE49-F238E27FC236}">
                <a16:creationId xmlns:a16="http://schemas.microsoft.com/office/drawing/2014/main" id="{535415F6-55BD-585E-05B0-65A534C91952}"/>
              </a:ext>
            </a:extLst>
          </p:cNvPr>
          <p:cNvSpPr>
            <a:spLocks noGrp="1"/>
          </p:cNvSpPr>
          <p:nvPr>
            <p:ph type="body" sz="quarter" idx="12"/>
          </p:nvPr>
        </p:nvSpPr>
        <p:spPr/>
        <p:txBody>
          <a:bodyPr/>
          <a:lstStyle/>
          <a:p>
            <a:r>
              <a:rPr lang="en-US" noProof="0"/>
              <a:t>6. Distribute summary</a:t>
            </a:r>
          </a:p>
        </p:txBody>
      </p:sp>
      <p:sp>
        <p:nvSpPr>
          <p:cNvPr id="5" name="Text Placeholder 4">
            <a:extLst>
              <a:ext uri="{FF2B5EF4-FFF2-40B4-BE49-F238E27FC236}">
                <a16:creationId xmlns:a16="http://schemas.microsoft.com/office/drawing/2014/main" id="{0BFE0256-CFEA-59AE-4A70-9E186E8BDA28}"/>
              </a:ext>
            </a:extLst>
          </p:cNvPr>
          <p:cNvSpPr>
            <a:spLocks noGrp="1"/>
          </p:cNvSpPr>
          <p:nvPr>
            <p:ph type="body" sz="quarter" idx="13"/>
          </p:nvPr>
        </p:nvSpPr>
        <p:spPr/>
        <p:txBody>
          <a:bodyPr/>
          <a:lstStyle/>
          <a:p>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2. Analyze cashflow patterns</a:t>
            </a:r>
          </a:p>
        </p:txBody>
      </p:sp>
      <p:sp>
        <p:nvSpPr>
          <p:cNvPr id="6" name="Text Placeholder 5">
            <a:extLst>
              <a:ext uri="{FF2B5EF4-FFF2-40B4-BE49-F238E27FC236}">
                <a16:creationId xmlns:a16="http://schemas.microsoft.com/office/drawing/2014/main" id="{6BAE83E7-4DCC-83A2-6039-F74566683915}"/>
              </a:ext>
            </a:extLst>
          </p:cNvPr>
          <p:cNvSpPr>
            <a:spLocks noGrp="1"/>
          </p:cNvSpPr>
          <p:nvPr>
            <p:ph type="body" sz="quarter" idx="14"/>
          </p:nvPr>
        </p:nvSpPr>
        <p:spPr/>
        <p:txBody>
          <a:bodyPr/>
          <a:lstStyle/>
          <a:p>
            <a:r>
              <a:rPr lang="en-US" noProof="0"/>
              <a:t>5. Generate premeeting report</a:t>
            </a:r>
          </a:p>
        </p:txBody>
      </p:sp>
      <p:sp>
        <p:nvSpPr>
          <p:cNvPr id="7" name="Text Placeholder 6">
            <a:extLst>
              <a:ext uri="{FF2B5EF4-FFF2-40B4-BE49-F238E27FC236}">
                <a16:creationId xmlns:a16="http://schemas.microsoft.com/office/drawing/2014/main" id="{36E8D8A3-BCEB-B1B6-F52B-8A31A62BF165}"/>
              </a:ext>
            </a:extLst>
          </p:cNvPr>
          <p:cNvSpPr>
            <a:spLocks noGrp="1"/>
          </p:cNvSpPr>
          <p:nvPr>
            <p:ph type="body" sz="quarter" idx="15"/>
          </p:nvPr>
        </p:nvSpPr>
        <p:spPr/>
        <p:txBody>
          <a:bodyPr/>
          <a:lstStyle/>
          <a:p>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3. Review cashflow analysis</a:t>
            </a:r>
          </a:p>
        </p:txBody>
      </p:sp>
      <p:sp>
        <p:nvSpPr>
          <p:cNvPr id="8" name="Text Placeholder 7">
            <a:extLst>
              <a:ext uri="{FF2B5EF4-FFF2-40B4-BE49-F238E27FC236}">
                <a16:creationId xmlns:a16="http://schemas.microsoft.com/office/drawing/2014/main" id="{9AB9E21D-5772-70B2-FD1C-21216D6B1046}"/>
              </a:ext>
            </a:extLst>
          </p:cNvPr>
          <p:cNvSpPr>
            <a:spLocks noGrp="1"/>
          </p:cNvSpPr>
          <p:nvPr>
            <p:ph type="body" sz="quarter" idx="16"/>
          </p:nvPr>
        </p:nvSpPr>
        <p:spPr/>
        <p:txBody>
          <a:bodyPr/>
          <a:lstStyle/>
          <a:p>
            <a:pPr marL="0" marR="0" lvl="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4. Review Teams conversations</a:t>
            </a:r>
          </a:p>
        </p:txBody>
      </p:sp>
      <p:sp>
        <p:nvSpPr>
          <p:cNvPr id="9" name="Text Placeholder 8">
            <a:extLst>
              <a:ext uri="{FF2B5EF4-FFF2-40B4-BE49-F238E27FC236}">
                <a16:creationId xmlns:a16="http://schemas.microsoft.com/office/drawing/2014/main" id="{81BAF855-BA07-A9BF-567C-CFC2202DD704}"/>
              </a:ext>
            </a:extLst>
          </p:cNvPr>
          <p:cNvSpPr>
            <a:spLocks noGrp="1"/>
          </p:cNvSpPr>
          <p:nvPr>
            <p:ph type="body" sz="quarter" idx="17"/>
          </p:nvPr>
        </p:nvSpPr>
        <p:spPr/>
        <p:txBody>
          <a:bodyPr/>
          <a:lstStyle/>
          <a:p>
            <a:r>
              <a:rPr lang="en-US" noProof="0"/>
              <a:t>Microsoft 365 Copilot for Finance</a:t>
            </a:r>
          </a:p>
        </p:txBody>
      </p:sp>
      <p:sp>
        <p:nvSpPr>
          <p:cNvPr id="22" name="Text Placeholder 21">
            <a:extLst>
              <a:ext uri="{FF2B5EF4-FFF2-40B4-BE49-F238E27FC236}">
                <a16:creationId xmlns:a16="http://schemas.microsoft.com/office/drawing/2014/main" id="{5F17CC4C-AAD2-A511-F4F3-1462D753B7A1}"/>
              </a:ext>
            </a:extLst>
          </p:cNvPr>
          <p:cNvSpPr>
            <a:spLocks noGrp="1"/>
          </p:cNvSpPr>
          <p:nvPr>
            <p:ph type="body" sz="quarter" idx="30"/>
          </p:nvPr>
        </p:nvSpPr>
        <p:spPr/>
        <p:txBody>
          <a:bodyPr/>
          <a:lstStyle/>
          <a:p>
            <a:r>
              <a:rPr lang="en-US" noProof="0"/>
              <a:t>Extend</a:t>
            </a:r>
          </a:p>
        </p:txBody>
      </p:sp>
      <p:sp>
        <p:nvSpPr>
          <p:cNvPr id="23" name="Text Placeholder 22">
            <a:extLst>
              <a:ext uri="{FF2B5EF4-FFF2-40B4-BE49-F238E27FC236}">
                <a16:creationId xmlns:a16="http://schemas.microsoft.com/office/drawing/2014/main" id="{972B427D-FA04-5BFE-1D74-80FDF27B5019}"/>
              </a:ext>
            </a:extLst>
          </p:cNvPr>
          <p:cNvSpPr>
            <a:spLocks noGrp="1"/>
          </p:cNvSpPr>
          <p:nvPr>
            <p:ph type="body" sz="quarter" idx="38"/>
          </p:nvPr>
        </p:nvSpPr>
        <p:spPr>
          <a:solidFill>
            <a:srgbClr val="0078D4"/>
          </a:solidFill>
        </p:spPr>
        <p:txBody>
          <a:bodyPr/>
          <a:lstStyle/>
          <a:p>
            <a:endParaRPr lang="en-US" noProof="0"/>
          </a:p>
        </p:txBody>
      </p:sp>
      <p:sp>
        <p:nvSpPr>
          <p:cNvPr id="24" name="Text Placeholder 23">
            <a:extLst>
              <a:ext uri="{FF2B5EF4-FFF2-40B4-BE49-F238E27FC236}">
                <a16:creationId xmlns:a16="http://schemas.microsoft.com/office/drawing/2014/main" id="{E0849321-2515-0B44-5AA2-60F9D345EBFE}"/>
              </a:ext>
            </a:extLst>
          </p:cNvPr>
          <p:cNvSpPr>
            <a:spLocks noGrp="1"/>
          </p:cNvSpPr>
          <p:nvPr>
            <p:ph type="body" sz="quarter" idx="39"/>
          </p:nvPr>
        </p:nvSpPr>
        <p:spPr>
          <a:solidFill>
            <a:srgbClr val="0078D4"/>
          </a:solidFill>
        </p:spPr>
        <p:txBody>
          <a:bodyPr/>
          <a:lstStyle/>
          <a:p>
            <a:endParaRPr lang="en-US" noProof="0"/>
          </a:p>
        </p:txBody>
      </p:sp>
      <p:sp>
        <p:nvSpPr>
          <p:cNvPr id="25" name="Text Placeholder 24">
            <a:extLst>
              <a:ext uri="{FF2B5EF4-FFF2-40B4-BE49-F238E27FC236}">
                <a16:creationId xmlns:a16="http://schemas.microsoft.com/office/drawing/2014/main" id="{5089824F-2284-9BA4-2482-8A594D866FD8}"/>
              </a:ext>
            </a:extLst>
          </p:cNvPr>
          <p:cNvSpPr>
            <a:spLocks noGrp="1"/>
          </p:cNvSpPr>
          <p:nvPr>
            <p:ph type="body" sz="quarter" idx="40"/>
          </p:nvPr>
        </p:nvSpPr>
        <p:spPr>
          <a:solidFill>
            <a:srgbClr val="0078D4"/>
          </a:solidFill>
        </p:spPr>
        <p:txBody>
          <a:bodyPr/>
          <a:lstStyle/>
          <a:p>
            <a:endParaRPr lang="en-US" noProof="0"/>
          </a:p>
        </p:txBody>
      </p:sp>
      <p:pic>
        <p:nvPicPr>
          <p:cNvPr id="58" name="Picture 57">
            <a:extLst>
              <a:ext uri="{FF2B5EF4-FFF2-40B4-BE49-F238E27FC236}">
                <a16:creationId xmlns:a16="http://schemas.microsoft.com/office/drawing/2014/main" id="{87337F44-E59F-8727-45C3-0C87A0100D7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77646" y="4357708"/>
            <a:ext cx="1914354" cy="2500291"/>
          </a:xfrm>
          <a:prstGeom prst="rect">
            <a:avLst/>
          </a:prstGeom>
        </p:spPr>
      </p:pic>
      <p:sp>
        <p:nvSpPr>
          <p:cNvPr id="26" name="Rectangle: Rounded Corners 6">
            <a:extLst>
              <a:ext uri="{FF2B5EF4-FFF2-40B4-BE49-F238E27FC236}">
                <a16:creationId xmlns:a16="http://schemas.microsoft.com/office/drawing/2014/main" id="{BF6AFE92-6E3B-7F6A-6C6C-812C3B234F7A}"/>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30" name="Group 29">
            <a:extLst>
              <a:ext uri="{FF2B5EF4-FFF2-40B4-BE49-F238E27FC236}">
                <a16:creationId xmlns:a16="http://schemas.microsoft.com/office/drawing/2014/main" id="{45561CCB-BAA2-E886-8FF9-BE8F7EBF6584}"/>
              </a:ext>
            </a:extLst>
          </p:cNvPr>
          <p:cNvGrpSpPr/>
          <p:nvPr/>
        </p:nvGrpSpPr>
        <p:grpSpPr>
          <a:xfrm>
            <a:off x="1624327" y="1129417"/>
            <a:ext cx="1703770" cy="216000"/>
            <a:chOff x="1198143" y="859318"/>
            <a:chExt cx="1703770" cy="216000"/>
          </a:xfrm>
        </p:grpSpPr>
        <p:sp>
          <p:nvSpPr>
            <p:cNvPr id="31" name="Rectangle: Rounded Corners 6">
              <a:extLst>
                <a:ext uri="{FF2B5EF4-FFF2-40B4-BE49-F238E27FC236}">
                  <a16:creationId xmlns:a16="http://schemas.microsoft.com/office/drawing/2014/main" id="{36A63D3C-BD43-6B00-348C-6B8F3C8E341B}"/>
                </a:ext>
                <a:ext uri="{C183D7F6-B498-43B3-948B-1728B52AA6E4}">
                  <adec:decorative xmlns:adec="http://schemas.microsoft.com/office/drawing/2017/decorative" val="1"/>
                </a:ext>
              </a:extLst>
            </p:cNvPr>
            <p:cNvSpPr/>
            <p:nvPr/>
          </p:nvSpPr>
          <p:spPr bwMode="auto">
            <a:xfrm>
              <a:off x="1198143" y="859318"/>
              <a:ext cx="170377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Times New Roman" panose="02020603050405020304" pitchFamily="18" charset="0"/>
                  <a:cs typeface="+mn-cs"/>
                </a:rPr>
                <a:t>Operating cash flow ratio</a:t>
              </a:r>
              <a:endPar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endParaRPr>
            </a:p>
          </p:txBody>
        </p:sp>
        <p:pic>
          <p:nvPicPr>
            <p:cNvPr id="32" name="Graphic 31">
              <a:extLst>
                <a:ext uri="{FF2B5EF4-FFF2-40B4-BE49-F238E27FC236}">
                  <a16:creationId xmlns:a16="http://schemas.microsoft.com/office/drawing/2014/main" id="{5FC2B6CB-92B3-0CC2-26BA-2160F3D5B62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sp>
        <p:nvSpPr>
          <p:cNvPr id="33" name="Rectangle: Rounded Corners 6">
            <a:extLst>
              <a:ext uri="{FF2B5EF4-FFF2-40B4-BE49-F238E27FC236}">
                <a16:creationId xmlns:a16="http://schemas.microsoft.com/office/drawing/2014/main" id="{17D5EDDF-3903-D13D-3761-E1A358352B4A}"/>
              </a:ext>
              <a:ext uri="{C183D7F6-B498-43B3-948B-1728B52AA6E4}">
                <adec:decorative xmlns:adec="http://schemas.microsoft.com/office/drawing/2017/decorative" val="1"/>
              </a:ext>
            </a:extLst>
          </p:cNvPr>
          <p:cNvSpPr/>
          <p:nvPr/>
        </p:nvSpPr>
        <p:spPr bwMode="auto">
          <a:xfrm>
            <a:off x="7274465" y="1118767"/>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772009C0-BFA1-A30E-09BF-4A1F45642589}"/>
              </a:ext>
            </a:extLst>
          </p:cNvPr>
          <p:cNvGrpSpPr/>
          <p:nvPr/>
        </p:nvGrpSpPr>
        <p:grpSpPr>
          <a:xfrm>
            <a:off x="3403797" y="1132756"/>
            <a:ext cx="1786211" cy="216000"/>
            <a:chOff x="1198143" y="862657"/>
            <a:chExt cx="1786211" cy="216000"/>
          </a:xfrm>
        </p:grpSpPr>
        <p:sp>
          <p:nvSpPr>
            <p:cNvPr id="35" name="Rectangle: Rounded Corners 6">
              <a:extLst>
                <a:ext uri="{FF2B5EF4-FFF2-40B4-BE49-F238E27FC236}">
                  <a16:creationId xmlns:a16="http://schemas.microsoft.com/office/drawing/2014/main" id="{F21D73FE-A2BA-E6BA-964B-A882AD9076C5}"/>
                </a:ext>
                <a:ext uri="{C183D7F6-B498-43B3-948B-1728B52AA6E4}">
                  <adec:decorative xmlns:adec="http://schemas.microsoft.com/office/drawing/2017/decorative" val="1"/>
                </a:ext>
              </a:extLst>
            </p:cNvPr>
            <p:cNvSpPr/>
            <p:nvPr/>
          </p:nvSpPr>
          <p:spPr bwMode="auto">
            <a:xfrm>
              <a:off x="1198143" y="862657"/>
              <a:ext cx="1786211"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Times New Roman" panose="02020603050405020304" pitchFamily="18" charset="0"/>
                  <a:cs typeface="+mn-cs"/>
                </a:rPr>
                <a:t>Days sales outstanding</a:t>
              </a:r>
              <a:endPar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endParaRPr>
            </a:p>
          </p:txBody>
        </p:sp>
        <p:pic>
          <p:nvPicPr>
            <p:cNvPr id="36" name="Graphic 35">
              <a:extLst>
                <a:ext uri="{FF2B5EF4-FFF2-40B4-BE49-F238E27FC236}">
                  <a16:creationId xmlns:a16="http://schemas.microsoft.com/office/drawing/2014/main" id="{C3FD5303-3B42-F6B0-AE9C-C1FC1AC6E5E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37" name="Group 36">
            <a:extLst>
              <a:ext uri="{FF2B5EF4-FFF2-40B4-BE49-F238E27FC236}">
                <a16:creationId xmlns:a16="http://schemas.microsoft.com/office/drawing/2014/main" id="{995456C2-0BE5-86A9-2042-29D1AA0F8D82}"/>
              </a:ext>
            </a:extLst>
          </p:cNvPr>
          <p:cNvGrpSpPr/>
          <p:nvPr/>
        </p:nvGrpSpPr>
        <p:grpSpPr>
          <a:xfrm>
            <a:off x="8316447" y="1118767"/>
            <a:ext cx="1323104" cy="216000"/>
            <a:chOff x="1194743" y="1140160"/>
            <a:chExt cx="1323104" cy="216000"/>
          </a:xfrm>
        </p:grpSpPr>
        <p:sp>
          <p:nvSpPr>
            <p:cNvPr id="38" name="Rectangle: Rounded Corners 6">
              <a:extLst>
                <a:ext uri="{FF2B5EF4-FFF2-40B4-BE49-F238E27FC236}">
                  <a16:creationId xmlns:a16="http://schemas.microsoft.com/office/drawing/2014/main" id="{9082C9B7-6FAE-4BF7-F090-106CB78E9548}"/>
                </a:ext>
                <a:ext uri="{C183D7F6-B498-43B3-948B-1728B52AA6E4}">
                  <adec:decorative xmlns:adec="http://schemas.microsoft.com/office/drawing/2017/decorative" val="1"/>
                </a:ext>
              </a:extLst>
            </p:cNvPr>
            <p:cNvSpPr/>
            <p:nvPr/>
          </p:nvSpPr>
          <p:spPr bwMode="auto">
            <a:xfrm>
              <a:off x="1194743" y="1140160"/>
              <a:ext cx="132310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Increase revenue</a:t>
              </a:r>
            </a:p>
          </p:txBody>
        </p:sp>
        <p:pic>
          <p:nvPicPr>
            <p:cNvPr id="39" name="Graphic 38">
              <a:extLst>
                <a:ext uri="{FF2B5EF4-FFF2-40B4-BE49-F238E27FC236}">
                  <a16:creationId xmlns:a16="http://schemas.microsoft.com/office/drawing/2014/main" id="{96D828A1-4C55-EBA6-9C25-A6AC0304F60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69" name="Group 68">
            <a:extLst>
              <a:ext uri="{FF2B5EF4-FFF2-40B4-BE49-F238E27FC236}">
                <a16:creationId xmlns:a16="http://schemas.microsoft.com/office/drawing/2014/main" id="{8DC5D742-3484-1159-722A-E228C8F5B016}"/>
              </a:ext>
            </a:extLst>
          </p:cNvPr>
          <p:cNvGrpSpPr/>
          <p:nvPr/>
        </p:nvGrpSpPr>
        <p:grpSpPr>
          <a:xfrm>
            <a:off x="5289683" y="1129417"/>
            <a:ext cx="1566157" cy="216000"/>
            <a:chOff x="1198143" y="862657"/>
            <a:chExt cx="1566157" cy="216000"/>
          </a:xfrm>
        </p:grpSpPr>
        <p:sp>
          <p:nvSpPr>
            <p:cNvPr id="70" name="Rectangle: Rounded Corners 6">
              <a:extLst>
                <a:ext uri="{FF2B5EF4-FFF2-40B4-BE49-F238E27FC236}">
                  <a16:creationId xmlns:a16="http://schemas.microsoft.com/office/drawing/2014/main" id="{BE8FD94C-096E-15EC-C190-19864A8D86CB}"/>
                </a:ext>
                <a:ext uri="{C183D7F6-B498-43B3-948B-1728B52AA6E4}">
                  <adec:decorative xmlns:adec="http://schemas.microsoft.com/office/drawing/2017/decorative" val="1"/>
                </a:ext>
              </a:extLst>
            </p:cNvPr>
            <p:cNvSpPr/>
            <p:nvPr/>
          </p:nvSpPr>
          <p:spPr bwMode="auto">
            <a:xfrm>
              <a:off x="1198143" y="862657"/>
              <a:ext cx="1566157"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Decision-making speed</a:t>
              </a:r>
            </a:p>
          </p:txBody>
        </p:sp>
        <p:pic>
          <p:nvPicPr>
            <p:cNvPr id="71" name="Graphic 70">
              <a:extLst>
                <a:ext uri="{FF2B5EF4-FFF2-40B4-BE49-F238E27FC236}">
                  <a16:creationId xmlns:a16="http://schemas.microsoft.com/office/drawing/2014/main" id="{9EE6B86B-A83C-0430-6F86-BE305C39016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sp>
        <p:nvSpPr>
          <p:cNvPr id="96" name="Text Placeholder 34">
            <a:extLst>
              <a:ext uri="{FF2B5EF4-FFF2-40B4-BE49-F238E27FC236}">
                <a16:creationId xmlns:a16="http://schemas.microsoft.com/office/drawing/2014/main" id="{E38F42B3-876F-81F0-A153-F326C770E65E}"/>
              </a:ext>
            </a:extLst>
          </p:cNvPr>
          <p:cNvSpPr>
            <a:spLocks noGrp="1"/>
          </p:cNvSpPr>
          <p:nvPr>
            <p:ph type="body" sz="quarter" idx="18"/>
          </p:nvPr>
        </p:nvSpPr>
        <p:spPr>
          <a:xfrm>
            <a:off x="584199" y="2032188"/>
            <a:ext cx="3010383" cy="626701"/>
          </a:xfrm>
        </p:spPr>
        <p:txBody>
          <a:bodyPr/>
          <a:lstStyle/>
          <a:p>
            <a:r>
              <a:rPr lang="en-US" noProof="0"/>
              <a:t>Aggregate customer and supplier invoice and payment data into an Excel spreadsheet, then use Copilot for guidance on how to standardize the data formatting.</a:t>
            </a:r>
          </a:p>
        </p:txBody>
      </p:sp>
      <p:sp>
        <p:nvSpPr>
          <p:cNvPr id="97" name="Text Placeholder 35">
            <a:extLst>
              <a:ext uri="{FF2B5EF4-FFF2-40B4-BE49-F238E27FC236}">
                <a16:creationId xmlns:a16="http://schemas.microsoft.com/office/drawing/2014/main" id="{C294B396-9079-F896-D223-29F9020ACDB6}"/>
              </a:ext>
            </a:extLst>
          </p:cNvPr>
          <p:cNvSpPr>
            <a:spLocks noGrp="1"/>
          </p:cNvSpPr>
          <p:nvPr>
            <p:ph type="body" sz="quarter" idx="19"/>
          </p:nvPr>
        </p:nvSpPr>
        <p:spPr>
          <a:xfrm>
            <a:off x="4047840" y="2032188"/>
            <a:ext cx="2808000" cy="626701"/>
          </a:xfrm>
        </p:spPr>
        <p:txBody>
          <a:bodyPr/>
          <a:lstStyle/>
          <a:p>
            <a:r>
              <a:rPr lang="en-US" noProof="0"/>
              <a:t>Use Copilot for Finance in Excel to analyze variances across a 12-month rolling average to better understand seasonality shifts. </a:t>
            </a:r>
          </a:p>
        </p:txBody>
      </p:sp>
      <p:sp>
        <p:nvSpPr>
          <p:cNvPr id="98" name="Text Placeholder 36">
            <a:extLst>
              <a:ext uri="{FF2B5EF4-FFF2-40B4-BE49-F238E27FC236}">
                <a16:creationId xmlns:a16="http://schemas.microsoft.com/office/drawing/2014/main" id="{8DF4C37F-CBDC-55DA-680A-F409F34E2BAA}"/>
              </a:ext>
            </a:extLst>
          </p:cNvPr>
          <p:cNvSpPr>
            <a:spLocks noGrp="1"/>
          </p:cNvSpPr>
          <p:nvPr>
            <p:ph type="body" sz="quarter" idx="20"/>
          </p:nvPr>
        </p:nvSpPr>
        <p:spPr>
          <a:xfrm>
            <a:off x="7511481" y="2032188"/>
            <a:ext cx="2808000" cy="626701"/>
          </a:xfrm>
        </p:spPr>
        <p:txBody>
          <a:bodyPr anchor="t"/>
          <a:lstStyle/>
          <a:p>
            <a:r>
              <a:rPr lang="en-US" noProof="0"/>
              <a:t>Review the variance analysis report for any major discrepancies.</a:t>
            </a:r>
          </a:p>
        </p:txBody>
      </p:sp>
      <p:sp>
        <p:nvSpPr>
          <p:cNvPr id="99" name="Text Placeholder 92">
            <a:extLst>
              <a:ext uri="{FF2B5EF4-FFF2-40B4-BE49-F238E27FC236}">
                <a16:creationId xmlns:a16="http://schemas.microsoft.com/office/drawing/2014/main" id="{77E1F9A6-4E36-BB8E-6B1C-6704CEE617AF}"/>
              </a:ext>
            </a:extLst>
          </p:cNvPr>
          <p:cNvSpPr>
            <a:spLocks noGrp="1"/>
          </p:cNvSpPr>
          <p:nvPr>
            <p:ph type="body" sz="quarter" idx="21"/>
          </p:nvPr>
        </p:nvSpPr>
        <p:spPr>
          <a:xfrm>
            <a:off x="584200" y="3228227"/>
            <a:ext cx="2808000" cy="626701"/>
          </a:xfrm>
        </p:spPr>
        <p:txBody>
          <a:bodyPr anchor="t">
            <a:noAutofit/>
          </a:bodyPr>
          <a:lstStyle/>
          <a:p>
            <a:r>
              <a:rPr lang="en-US" noProof="0"/>
              <a:t>Example prompt: Suggest formulas to standardize the data formatting, including removing trailing spaces and correcting capitalization.</a:t>
            </a:r>
          </a:p>
        </p:txBody>
      </p:sp>
      <p:sp>
        <p:nvSpPr>
          <p:cNvPr id="100" name="Text Placeholder 94">
            <a:extLst>
              <a:ext uri="{FF2B5EF4-FFF2-40B4-BE49-F238E27FC236}">
                <a16:creationId xmlns:a16="http://schemas.microsoft.com/office/drawing/2014/main" id="{2408DB95-5D22-BC47-4B34-56538C762E62}"/>
              </a:ext>
            </a:extLst>
          </p:cNvPr>
          <p:cNvSpPr txBox="1">
            <a:spLocks/>
          </p:cNvSpPr>
          <p:nvPr/>
        </p:nvSpPr>
        <p:spPr>
          <a:xfrm>
            <a:off x="4047840" y="3228227"/>
            <a:ext cx="2808000" cy="626701"/>
          </a:xfrm>
          <a:prstGeom prst="roundRect">
            <a:avLst>
              <a:gd name="adj" fmla="val 10035"/>
            </a:avLst>
          </a:prstGeom>
          <a:solidFill>
            <a:srgbClr val="FFFFFF">
              <a:alpha val="70046"/>
            </a:srgbClr>
          </a:solidFill>
          <a:ln w="12700">
            <a:solidFill>
              <a:schemeClr val="bg1"/>
            </a:solidFill>
          </a:ln>
        </p:spPr>
        <p:txBody>
          <a:bodyPr vert="horz" wrap="square" lIns="90000" tIns="36000" rIns="90000" bIns="36000" rtlCol="0" anchor="t"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Action: Open Copilot for Finance in Excel and select Analyze variances. Define the threshold, e.g. 10%. </a:t>
            </a:r>
          </a:p>
        </p:txBody>
      </p:sp>
      <p:sp>
        <p:nvSpPr>
          <p:cNvPr id="101" name="Text Placeholder 72">
            <a:extLst>
              <a:ext uri="{FF2B5EF4-FFF2-40B4-BE49-F238E27FC236}">
                <a16:creationId xmlns:a16="http://schemas.microsoft.com/office/drawing/2014/main" id="{F834E0A4-67B0-BCE3-C59B-24811601DAE1}"/>
              </a:ext>
            </a:extLst>
          </p:cNvPr>
          <p:cNvSpPr txBox="1">
            <a:spLocks/>
          </p:cNvSpPr>
          <p:nvPr/>
        </p:nvSpPr>
        <p:spPr>
          <a:xfrm>
            <a:off x="7511481" y="3228227"/>
            <a:ext cx="2808000" cy="626701"/>
          </a:xfrm>
          <a:prstGeom prst="roundRect">
            <a:avLst>
              <a:gd name="adj" fmla="val 10035"/>
            </a:avLst>
          </a:prstGeom>
          <a:solidFill>
            <a:srgbClr val="FFFFFF">
              <a:alpha val="70046"/>
            </a:srgbClr>
          </a:solidFill>
          <a:ln w="12700">
            <a:solidFill>
              <a:schemeClr val="bg1"/>
            </a:solidFill>
          </a:ln>
        </p:spPr>
        <p:txBody>
          <a:bodyPr vert="horz" wrap="square" lIns="90000" tIns="36000" rIns="90000" bIns="36000" rtlCol="0" anchor="t"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Action: Review variances across a 12-month period, highlighting major variances to explore further.</a:t>
            </a:r>
          </a:p>
        </p:txBody>
      </p:sp>
      <p:grpSp>
        <p:nvGrpSpPr>
          <p:cNvPr id="102" name="Group 101">
            <a:extLst>
              <a:ext uri="{FF2B5EF4-FFF2-40B4-BE49-F238E27FC236}">
                <a16:creationId xmlns:a16="http://schemas.microsoft.com/office/drawing/2014/main" id="{0E73F0DA-DAD8-E62E-2304-4033A3B92E56}"/>
              </a:ext>
            </a:extLst>
          </p:cNvPr>
          <p:cNvGrpSpPr/>
          <p:nvPr/>
        </p:nvGrpSpPr>
        <p:grpSpPr>
          <a:xfrm>
            <a:off x="4276273" y="2669184"/>
            <a:ext cx="2361959" cy="360000"/>
            <a:chOff x="577439" y="3137252"/>
            <a:chExt cx="2361959" cy="360000"/>
          </a:xfrm>
        </p:grpSpPr>
        <p:pic>
          <p:nvPicPr>
            <p:cNvPr id="103" name="Picture 102">
              <a:extLst>
                <a:ext uri="{FF2B5EF4-FFF2-40B4-BE49-F238E27FC236}">
                  <a16:creationId xmlns:a16="http://schemas.microsoft.com/office/drawing/2014/main" id="{8CD444D2-101C-C595-B2D9-4450E126D7C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04" name="TextBox 103">
              <a:extLst>
                <a:ext uri="{FF2B5EF4-FFF2-40B4-BE49-F238E27FC236}">
                  <a16:creationId xmlns:a16="http://schemas.microsoft.com/office/drawing/2014/main" id="{938932A0-9921-073F-D17E-6807DDF80A95}"/>
                </a:ext>
                <a:ext uri="{C183D7F6-B498-43B3-948B-1728B52AA6E4}">
                  <adec:decorative xmlns:adec="http://schemas.microsoft.com/office/drawing/2017/decorative" val="0"/>
                </a:ext>
              </a:extLst>
            </p:cNvPr>
            <p:cNvSpPr txBox="1"/>
            <p:nvPr/>
          </p:nvSpPr>
          <p:spPr>
            <a:xfrm>
              <a:off x="1047214" y="3163364"/>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+Copilot for Finance</a:t>
              </a:r>
              <a:r>
                <a:rPr kumimoji="0" lang="en-US" sz="900" b="0" i="0" u="none" strike="noStrike" kern="1200" cap="none" spc="0" normalizeH="0" baseline="0" noProof="0">
                  <a:ln>
                    <a:noFill/>
                  </a:ln>
                  <a:solidFill>
                    <a:srgbClr val="0078D4"/>
                  </a:solidFill>
                  <a:effectLst/>
                  <a:uLnTx/>
                  <a:uFillTx/>
                  <a:latin typeface="Segoe UI Semibold"/>
                  <a:ea typeface="+mn-ea"/>
                  <a:cs typeface="+mn-cs"/>
                </a:rPr>
                <a:t> </a:t>
              </a:r>
              <a:r>
                <a:rPr kumimoji="0" lang="en-US" sz="900" b="0" i="1"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Preview</a:t>
              </a:r>
              <a:endParaRPr kumimoji="0" lang="en-US" sz="900" b="0" i="0" u="none" strike="noStrike" kern="1200" cap="none" spc="0" normalizeH="0" baseline="30000" noProof="0">
                <a:ln>
                  <a:noFill/>
                </a:ln>
                <a:solidFill>
                  <a:srgbClr val="0070C0"/>
                </a:solidFill>
                <a:effectLst/>
                <a:uLnTx/>
                <a:uFillTx/>
                <a:latin typeface="Segoe UI Semibold"/>
                <a:ea typeface="+mn-ea"/>
                <a:cs typeface="+mn-cs"/>
              </a:endParaRPr>
            </a:p>
          </p:txBody>
        </p:sp>
      </p:grpSp>
      <p:grpSp>
        <p:nvGrpSpPr>
          <p:cNvPr id="105" name="Group 104">
            <a:extLst>
              <a:ext uri="{FF2B5EF4-FFF2-40B4-BE49-F238E27FC236}">
                <a16:creationId xmlns:a16="http://schemas.microsoft.com/office/drawing/2014/main" id="{18623855-D236-345F-8719-45516399495B}"/>
              </a:ext>
            </a:extLst>
          </p:cNvPr>
          <p:cNvGrpSpPr/>
          <p:nvPr/>
        </p:nvGrpSpPr>
        <p:grpSpPr>
          <a:xfrm>
            <a:off x="883168" y="2669184"/>
            <a:ext cx="2324175" cy="360000"/>
            <a:chOff x="883168" y="2751202"/>
            <a:chExt cx="2324175" cy="360000"/>
          </a:xfrm>
        </p:grpSpPr>
        <p:sp>
          <p:nvSpPr>
            <p:cNvPr id="106" name="TextBox 105">
              <a:extLst>
                <a:ext uri="{FF2B5EF4-FFF2-40B4-BE49-F238E27FC236}">
                  <a16:creationId xmlns:a16="http://schemas.microsoft.com/office/drawing/2014/main" id="{1B3F8D98-B7D0-6063-DE0B-D4944647D6C1}"/>
                </a:ext>
                <a:ext uri="{C183D7F6-B498-43B3-948B-1728B52AA6E4}">
                  <adec:decorative xmlns:adec="http://schemas.microsoft.com/office/drawing/2017/decorative" val="0"/>
                </a:ext>
              </a:extLst>
            </p:cNvPr>
            <p:cNvSpPr txBox="1"/>
            <p:nvPr/>
          </p:nvSpPr>
          <p:spPr>
            <a:xfrm>
              <a:off x="1315159" y="284656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p>
          </p:txBody>
        </p:sp>
        <p:pic>
          <p:nvPicPr>
            <p:cNvPr id="107" name="Picture 106" descr="A green square with white x in it&#10;&#10;Description automatically generated">
              <a:extLst>
                <a:ext uri="{FF2B5EF4-FFF2-40B4-BE49-F238E27FC236}">
                  <a16:creationId xmlns:a16="http://schemas.microsoft.com/office/drawing/2014/main" id="{A8DED485-8C2E-2770-132A-556DEAF7DCB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3168" y="2751202"/>
              <a:ext cx="360000" cy="360000"/>
            </a:xfrm>
            <a:prstGeom prst="ellipse">
              <a:avLst/>
            </a:prstGeom>
            <a:solidFill>
              <a:schemeClr val="bg1"/>
            </a:solidFill>
          </p:spPr>
        </p:pic>
      </p:grpSp>
      <p:grpSp>
        <p:nvGrpSpPr>
          <p:cNvPr id="108" name="Group 107">
            <a:extLst>
              <a:ext uri="{FF2B5EF4-FFF2-40B4-BE49-F238E27FC236}">
                <a16:creationId xmlns:a16="http://schemas.microsoft.com/office/drawing/2014/main" id="{075FEA0F-8755-83CC-8F2E-B7C539E179AA}"/>
              </a:ext>
            </a:extLst>
          </p:cNvPr>
          <p:cNvGrpSpPr/>
          <p:nvPr/>
        </p:nvGrpSpPr>
        <p:grpSpPr>
          <a:xfrm>
            <a:off x="7813032" y="2669184"/>
            <a:ext cx="2341284" cy="360000"/>
            <a:chOff x="7813032" y="2751202"/>
            <a:chExt cx="2341284" cy="360000"/>
          </a:xfrm>
        </p:grpSpPr>
        <p:sp>
          <p:nvSpPr>
            <p:cNvPr id="109" name="TextBox 108">
              <a:extLst>
                <a:ext uri="{FF2B5EF4-FFF2-40B4-BE49-F238E27FC236}">
                  <a16:creationId xmlns:a16="http://schemas.microsoft.com/office/drawing/2014/main" id="{B57F1C4B-4233-550D-023B-A95460D73124}"/>
                </a:ext>
                <a:ext uri="{C183D7F6-B498-43B3-948B-1728B52AA6E4}">
                  <adec:decorative xmlns:adec="http://schemas.microsoft.com/office/drawing/2017/decorative" val="0"/>
                </a:ext>
              </a:extLst>
            </p:cNvPr>
            <p:cNvSpPr txBox="1"/>
            <p:nvPr/>
          </p:nvSpPr>
          <p:spPr>
            <a:xfrm>
              <a:off x="8262132" y="2777314"/>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+Copilot for Finance</a:t>
              </a:r>
              <a:r>
                <a:rPr kumimoji="0" lang="en-US" sz="900" b="0" i="0" u="none" strike="noStrike" kern="1200" cap="none" spc="0" normalizeH="0" baseline="0" noProof="0">
                  <a:ln>
                    <a:noFill/>
                  </a:ln>
                  <a:solidFill>
                    <a:srgbClr val="0078D4"/>
                  </a:solidFill>
                  <a:effectLst/>
                  <a:uLnTx/>
                  <a:uFillTx/>
                  <a:latin typeface="Segoe UI Semibold"/>
                  <a:ea typeface="+mn-ea"/>
                  <a:cs typeface="+mn-cs"/>
                </a:rPr>
                <a:t> </a:t>
              </a:r>
              <a:r>
                <a:rPr kumimoji="0" lang="en-US" sz="900" b="0" i="1"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Preview</a:t>
              </a:r>
              <a:endParaRPr kumimoji="0" lang="en-US" sz="900" b="0" i="0" u="none" strike="noStrike" kern="1200" cap="none" spc="0" normalizeH="0" baseline="30000" noProof="0">
                <a:ln>
                  <a:noFill/>
                </a:ln>
                <a:solidFill>
                  <a:srgbClr val="0070C0"/>
                </a:solidFill>
                <a:effectLst/>
                <a:uLnTx/>
                <a:uFillTx/>
                <a:latin typeface="Segoe UI Semibold"/>
                <a:ea typeface="+mn-ea"/>
                <a:cs typeface="+mn-cs"/>
              </a:endParaRPr>
            </a:p>
          </p:txBody>
        </p:sp>
        <p:pic>
          <p:nvPicPr>
            <p:cNvPr id="110" name="Picture 109">
              <a:extLst>
                <a:ext uri="{FF2B5EF4-FFF2-40B4-BE49-F238E27FC236}">
                  <a16:creationId xmlns:a16="http://schemas.microsoft.com/office/drawing/2014/main" id="{1F9C0E44-2977-93CD-95DF-756F4543286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13032" y="2751202"/>
              <a:ext cx="360000" cy="360000"/>
            </a:xfrm>
            <a:prstGeom prst="ellipse">
              <a:avLst/>
            </a:prstGeom>
            <a:solidFill>
              <a:schemeClr val="bg1"/>
            </a:solidFill>
          </p:spPr>
        </p:pic>
      </p:grpSp>
      <p:sp>
        <p:nvSpPr>
          <p:cNvPr id="111" name="Text Placeholder 37">
            <a:extLst>
              <a:ext uri="{FF2B5EF4-FFF2-40B4-BE49-F238E27FC236}">
                <a16:creationId xmlns:a16="http://schemas.microsoft.com/office/drawing/2014/main" id="{D29939CA-D9F9-81EF-7DD1-B365BD36FBDC}"/>
              </a:ext>
            </a:extLst>
          </p:cNvPr>
          <p:cNvSpPr>
            <a:spLocks noGrp="1"/>
          </p:cNvSpPr>
          <p:nvPr>
            <p:ph type="body" sz="quarter" idx="22"/>
          </p:nvPr>
        </p:nvSpPr>
        <p:spPr>
          <a:xfrm>
            <a:off x="584200" y="5641938"/>
            <a:ext cx="2808000" cy="626701"/>
          </a:xfrm>
        </p:spPr>
        <p:txBody>
          <a:bodyPr anchor="t"/>
          <a:lstStyle/>
          <a:p>
            <a:r>
              <a:rPr lang="en-US" noProof="0"/>
              <a:t>Example prompt: Recap the meeting and list any action items.</a:t>
            </a:r>
          </a:p>
        </p:txBody>
      </p:sp>
      <p:sp>
        <p:nvSpPr>
          <p:cNvPr id="112" name="Text Placeholder 73">
            <a:extLst>
              <a:ext uri="{FF2B5EF4-FFF2-40B4-BE49-F238E27FC236}">
                <a16:creationId xmlns:a16="http://schemas.microsoft.com/office/drawing/2014/main" id="{18DDD80D-90C9-B5BE-A9C9-725BAF43F69A}"/>
              </a:ext>
            </a:extLst>
          </p:cNvPr>
          <p:cNvSpPr txBox="1">
            <a:spLocks/>
          </p:cNvSpPr>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vert="horz" wrap="square" lIns="90000" tIns="36000" rIns="90000" bIns="36000" rtlCol="0" anchor="t"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Example prompt: Summarize the key conversation points and questions from the last 3 months regarding cashflow.</a:t>
            </a:r>
          </a:p>
        </p:txBody>
      </p:sp>
      <p:sp>
        <p:nvSpPr>
          <p:cNvPr id="113" name="Text Placeholder 68">
            <a:extLst>
              <a:ext uri="{FF2B5EF4-FFF2-40B4-BE49-F238E27FC236}">
                <a16:creationId xmlns:a16="http://schemas.microsoft.com/office/drawing/2014/main" id="{E2AE0D81-05B1-F3D1-9393-8B9BAF673519}"/>
              </a:ext>
            </a:extLst>
          </p:cNvPr>
          <p:cNvSpPr txBox="1">
            <a:spLocks/>
          </p:cNvSpPr>
          <p:nvPr/>
        </p:nvSpPr>
        <p:spPr>
          <a:xfrm>
            <a:off x="584200" y="4488366"/>
            <a:ext cx="2808000" cy="626701"/>
          </a:xfrm>
          <a:prstGeom prst="rect">
            <a:avLst/>
          </a:prstGeom>
          <a:ln>
            <a:solidFill>
              <a:schemeClr val="bg1"/>
            </a:solidFill>
          </a:ln>
        </p:spPr>
        <p:txBody>
          <a:bodyPr vert="horz" wrap="square" lIns="90000" tIns="36000" rIns="90000" bIns="36000" rtlCol="0">
            <a:norm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After your meeting, use Copilot in Teams to share a summary of your meeting and next steps.</a:t>
            </a:r>
          </a:p>
        </p:txBody>
      </p:sp>
      <p:sp>
        <p:nvSpPr>
          <p:cNvPr id="114" name="Text Placeholder 58">
            <a:extLst>
              <a:ext uri="{FF2B5EF4-FFF2-40B4-BE49-F238E27FC236}">
                <a16:creationId xmlns:a16="http://schemas.microsoft.com/office/drawing/2014/main" id="{8E526EFD-A9E9-17D3-A8B7-953CCF4A9E44}"/>
              </a:ext>
            </a:extLst>
          </p:cNvPr>
          <p:cNvSpPr txBox="1">
            <a:spLocks/>
          </p:cNvSpPr>
          <p:nvPr/>
        </p:nvSpPr>
        <p:spPr>
          <a:xfrm>
            <a:off x="4047841" y="4488366"/>
            <a:ext cx="2808000" cy="626701"/>
          </a:xfrm>
          <a:prstGeom prst="rect">
            <a:avLst/>
          </a:prstGeom>
        </p:spPr>
        <p:txBody>
          <a:bodyPr vert="horz" wrap="square" lIns="90000" tIns="36000" rIns="90000" bIns="36000" rtlCol="0">
            <a:norm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Use Copilot in Word to draft a premeeting report.</a:t>
            </a:r>
          </a:p>
        </p:txBody>
      </p:sp>
      <p:sp>
        <p:nvSpPr>
          <p:cNvPr id="115" name="Text Placeholder 59">
            <a:extLst>
              <a:ext uri="{FF2B5EF4-FFF2-40B4-BE49-F238E27FC236}">
                <a16:creationId xmlns:a16="http://schemas.microsoft.com/office/drawing/2014/main" id="{A90A16C8-B62D-F070-DE24-3A79DD233318}"/>
              </a:ext>
            </a:extLst>
          </p:cNvPr>
          <p:cNvSpPr txBox="1">
            <a:spLocks/>
          </p:cNvSpPr>
          <p:nvPr/>
        </p:nvSpPr>
        <p:spPr>
          <a:xfrm>
            <a:off x="7511481" y="4488366"/>
            <a:ext cx="2808000" cy="626701"/>
          </a:xfrm>
          <a:prstGeom prst="rect">
            <a:avLst/>
          </a:prstGeom>
        </p:spPr>
        <p:txBody>
          <a:bodyPr vert="horz" wrap="square" lIns="90000" tIns="36000" rIns="90000" bIns="36000" rtlCol="0">
            <a:norm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Review Teams conversations for specific questions related to cashflow.</a:t>
            </a:r>
          </a:p>
        </p:txBody>
      </p:sp>
      <p:grpSp>
        <p:nvGrpSpPr>
          <p:cNvPr id="116" name="Group 115">
            <a:extLst>
              <a:ext uri="{FF2B5EF4-FFF2-40B4-BE49-F238E27FC236}">
                <a16:creationId xmlns:a16="http://schemas.microsoft.com/office/drawing/2014/main" id="{ECF01B61-9D0E-A1A2-DB53-C2746E6243A5}"/>
              </a:ext>
            </a:extLst>
          </p:cNvPr>
          <p:cNvGrpSpPr/>
          <p:nvPr/>
        </p:nvGrpSpPr>
        <p:grpSpPr>
          <a:xfrm>
            <a:off x="4210633" y="5115708"/>
            <a:ext cx="1589945" cy="360000"/>
            <a:chOff x="588263" y="2657420"/>
            <a:chExt cx="1589945" cy="360000"/>
          </a:xfrm>
        </p:grpSpPr>
        <p:pic>
          <p:nvPicPr>
            <p:cNvPr id="117" name="Picture 116">
              <a:extLst>
                <a:ext uri="{FF2B5EF4-FFF2-40B4-BE49-F238E27FC236}">
                  <a16:creationId xmlns:a16="http://schemas.microsoft.com/office/drawing/2014/main" id="{B6C979D1-C5EF-548D-D89F-B6191FCFA5D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18" name="TextBox 117">
              <a:extLst>
                <a:ext uri="{FF2B5EF4-FFF2-40B4-BE49-F238E27FC236}">
                  <a16:creationId xmlns:a16="http://schemas.microsoft.com/office/drawing/2014/main" id="{D411BFA0-900D-5301-7C58-7509E25A48F2}"/>
                </a:ext>
                <a:ext uri="{C183D7F6-B498-43B3-948B-1728B52AA6E4}">
                  <adec:decorative xmlns:adec="http://schemas.microsoft.com/office/drawing/2017/decorative" val="0"/>
                </a:ext>
              </a:extLst>
            </p:cNvPr>
            <p:cNvSpPr txBox="1"/>
            <p:nvPr/>
          </p:nvSpPr>
          <p:spPr>
            <a:xfrm>
              <a:off x="1047214" y="2752782"/>
              <a:ext cx="113099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19" name="Group 118">
            <a:extLst>
              <a:ext uri="{FF2B5EF4-FFF2-40B4-BE49-F238E27FC236}">
                <a16:creationId xmlns:a16="http://schemas.microsoft.com/office/drawing/2014/main" id="{055D7BD8-9716-2B8E-6FAC-88207CD470E0}"/>
              </a:ext>
            </a:extLst>
          </p:cNvPr>
          <p:cNvGrpSpPr/>
          <p:nvPr/>
        </p:nvGrpSpPr>
        <p:grpSpPr>
          <a:xfrm>
            <a:off x="7878761" y="5188614"/>
            <a:ext cx="1562665" cy="259814"/>
            <a:chOff x="615543" y="2730326"/>
            <a:chExt cx="1562665" cy="259814"/>
          </a:xfrm>
        </p:grpSpPr>
        <p:pic>
          <p:nvPicPr>
            <p:cNvPr id="120" name="Picture 65">
              <a:extLst>
                <a:ext uri="{FF2B5EF4-FFF2-40B4-BE49-F238E27FC236}">
                  <a16:creationId xmlns:a16="http://schemas.microsoft.com/office/drawing/2014/main" id="{7CFDAC0F-0F10-2CBD-21D3-957C1E5091F2}"/>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615543" y="2730326"/>
              <a:ext cx="259814" cy="259814"/>
            </a:xfrm>
            <a:prstGeom prst="ellipse">
              <a:avLst/>
            </a:prstGeom>
            <a:solidFill>
              <a:srgbClr val="FFFFFF"/>
            </a:solidFill>
          </p:spPr>
        </p:pic>
        <p:sp>
          <p:nvSpPr>
            <p:cNvPr id="121" name="TextBox 120">
              <a:extLst>
                <a:ext uri="{FF2B5EF4-FFF2-40B4-BE49-F238E27FC236}">
                  <a16:creationId xmlns:a16="http://schemas.microsoft.com/office/drawing/2014/main" id="{FE08224C-ED1F-4D21-0D2A-A19BBB248FB0}"/>
                </a:ext>
                <a:ext uri="{C183D7F6-B498-43B3-948B-1728B52AA6E4}">
                  <adec:decorative xmlns:adec="http://schemas.microsoft.com/office/drawing/2017/decorative" val="0"/>
                </a:ext>
              </a:extLst>
            </p:cNvPr>
            <p:cNvSpPr txBox="1"/>
            <p:nvPr/>
          </p:nvSpPr>
          <p:spPr>
            <a:xfrm>
              <a:off x="1047214" y="2752782"/>
              <a:ext cx="113099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2" name="Group 121">
            <a:extLst>
              <a:ext uri="{FF2B5EF4-FFF2-40B4-BE49-F238E27FC236}">
                <a16:creationId xmlns:a16="http://schemas.microsoft.com/office/drawing/2014/main" id="{A37D54C3-EA42-014E-D62C-8C60FF33E15C}"/>
              </a:ext>
            </a:extLst>
          </p:cNvPr>
          <p:cNvGrpSpPr/>
          <p:nvPr/>
        </p:nvGrpSpPr>
        <p:grpSpPr>
          <a:xfrm>
            <a:off x="882974" y="5188614"/>
            <a:ext cx="1562665" cy="259814"/>
            <a:chOff x="615543" y="2730326"/>
            <a:chExt cx="1562665" cy="259814"/>
          </a:xfrm>
        </p:grpSpPr>
        <p:pic>
          <p:nvPicPr>
            <p:cNvPr id="123" name="Picture 65">
              <a:extLst>
                <a:ext uri="{FF2B5EF4-FFF2-40B4-BE49-F238E27FC236}">
                  <a16:creationId xmlns:a16="http://schemas.microsoft.com/office/drawing/2014/main" id="{FDB1A108-129F-7BAE-41CE-A5F9E1C5C709}"/>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615543" y="2730326"/>
              <a:ext cx="259814" cy="259814"/>
            </a:xfrm>
            <a:prstGeom prst="ellipse">
              <a:avLst/>
            </a:prstGeom>
            <a:solidFill>
              <a:srgbClr val="FFFFFF"/>
            </a:solidFill>
          </p:spPr>
        </p:pic>
        <p:sp>
          <p:nvSpPr>
            <p:cNvPr id="124" name="TextBox 123">
              <a:extLst>
                <a:ext uri="{FF2B5EF4-FFF2-40B4-BE49-F238E27FC236}">
                  <a16:creationId xmlns:a16="http://schemas.microsoft.com/office/drawing/2014/main" id="{98BDE9DF-658B-9E8A-1711-105532E9CA91}"/>
                </a:ext>
                <a:ext uri="{C183D7F6-B498-43B3-948B-1728B52AA6E4}">
                  <adec:decorative xmlns:adec="http://schemas.microsoft.com/office/drawing/2017/decorative" val="0"/>
                </a:ext>
              </a:extLst>
            </p:cNvPr>
            <p:cNvSpPr txBox="1"/>
            <p:nvPr/>
          </p:nvSpPr>
          <p:spPr>
            <a:xfrm>
              <a:off x="1047214" y="2752782"/>
              <a:ext cx="113099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125" name="Text Placeholder 38">
            <a:extLst>
              <a:ext uri="{FF2B5EF4-FFF2-40B4-BE49-F238E27FC236}">
                <a16:creationId xmlns:a16="http://schemas.microsoft.com/office/drawing/2014/main" id="{3B6A7F30-06EA-590C-F1B4-2D7A27F9F1F2}"/>
              </a:ext>
            </a:extLst>
          </p:cNvPr>
          <p:cNvSpPr txBox="1">
            <a:spLocks/>
          </p:cNvSpPr>
          <p:nvPr/>
        </p:nvSpPr>
        <p:spPr>
          <a:xfrm>
            <a:off x="4047840" y="5641938"/>
            <a:ext cx="2808000" cy="843689"/>
          </a:xfrm>
          <a:prstGeom prst="roundRect">
            <a:avLst>
              <a:gd name="adj" fmla="val 10035"/>
            </a:avLst>
          </a:prstGeom>
          <a:solidFill>
            <a:srgbClr val="FFFFFF">
              <a:alpha val="70046"/>
            </a:srgbClr>
          </a:solidFill>
          <a:ln w="12700">
            <a:solidFill>
              <a:schemeClr val="bg1"/>
            </a:solidFill>
          </a:ln>
        </p:spPr>
        <p:txBody>
          <a:bodyPr vert="horz" wrap="square" lIns="90000" tIns="36000" rIns="90000" bIns="36000" rtlCol="0" anchor="t"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Example prompt: Generate a premeeting report with a meeting agenda, key highlights from the cashflow analysis, and key questions for discussion. [Paste cashflow analysis summary and summary from Teams conversations.]</a:t>
            </a:r>
          </a:p>
        </p:txBody>
      </p:sp>
    </p:spTree>
    <p:extLst>
      <p:ext uri="{BB962C8B-B14F-4D97-AF65-F5344CB8AC3E}">
        <p14:creationId xmlns:p14="http://schemas.microsoft.com/office/powerpoint/2010/main" val="60699297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7D5F7-6528-800E-352A-BEC8426785C3}"/>
              </a:ext>
            </a:extLst>
          </p:cNvPr>
          <p:cNvSpPr>
            <a:spLocks noGrp="1"/>
          </p:cNvSpPr>
          <p:nvPr>
            <p:ph type="title"/>
          </p:nvPr>
        </p:nvSpPr>
        <p:spPr>
          <a:xfrm>
            <a:off x="584200" y="387766"/>
            <a:ext cx="5672544" cy="263149"/>
          </a:xfrm>
        </p:spPr>
        <p:txBody>
          <a:bodyPr/>
          <a:lstStyle/>
          <a:p>
            <a:r>
              <a:rPr lang="en-US" noProof="0">
                <a:solidFill>
                  <a:srgbClr val="0078D4"/>
                </a:solidFill>
              </a:rPr>
              <a:t>Finance |</a:t>
            </a:r>
            <a:r>
              <a:rPr lang="en-US" sz="1800" b="0" i="0" u="none" strike="noStrike" noProof="0">
                <a:solidFill>
                  <a:srgbClr val="000000"/>
                </a:solidFill>
                <a:effectLst/>
                <a:latin typeface="Segoe UI Semibold" panose="020B0702040204020203" pitchFamily="34" charset="0"/>
              </a:rPr>
              <a:t> Intelligent sales forecasting</a:t>
            </a:r>
            <a:r>
              <a:rPr lang="en-US" sz="1800" b="0" i="0" noProof="0">
                <a:solidFill>
                  <a:srgbClr val="000000"/>
                </a:solidFill>
                <a:effectLst/>
                <a:latin typeface="Segoe UI Semibold" panose="020B0702040204020203" pitchFamily="34" charset="0"/>
              </a:rPr>
              <a:t>​</a:t>
            </a:r>
            <a:endParaRPr lang="en-US" noProof="0"/>
          </a:p>
        </p:txBody>
      </p:sp>
      <p:sp>
        <p:nvSpPr>
          <p:cNvPr id="3" name="Text Placeholder 2">
            <a:extLst>
              <a:ext uri="{FF2B5EF4-FFF2-40B4-BE49-F238E27FC236}">
                <a16:creationId xmlns:a16="http://schemas.microsoft.com/office/drawing/2014/main" id="{31A8EB65-789E-928F-75C9-1C2EA8AAAB48}"/>
              </a:ext>
            </a:extLst>
          </p:cNvPr>
          <p:cNvSpPr>
            <a:spLocks noGrp="1"/>
          </p:cNvSpPr>
          <p:nvPr>
            <p:ph type="body" sz="quarter" idx="11"/>
          </p:nvPr>
        </p:nvSpPr>
        <p:spPr/>
        <p:txBody>
          <a:bodyPr/>
          <a:lstStyle/>
          <a:p>
            <a:r>
              <a:rPr lang="en-US" noProof="0"/>
              <a:t>1. Prepare and cleanse data​</a:t>
            </a:r>
          </a:p>
        </p:txBody>
      </p:sp>
      <p:sp>
        <p:nvSpPr>
          <p:cNvPr id="4" name="Text Placeholder 3">
            <a:extLst>
              <a:ext uri="{FF2B5EF4-FFF2-40B4-BE49-F238E27FC236}">
                <a16:creationId xmlns:a16="http://schemas.microsoft.com/office/drawing/2014/main" id="{15751818-A0C0-FB4A-0BB0-3B19BCC6E46E}"/>
              </a:ext>
            </a:extLst>
          </p:cNvPr>
          <p:cNvSpPr>
            <a:spLocks noGrp="1"/>
          </p:cNvSpPr>
          <p:nvPr>
            <p:ph type="body" sz="quarter" idx="12"/>
          </p:nvPr>
        </p:nvSpPr>
        <p:spPr/>
        <p:txBody>
          <a:bodyPr/>
          <a:lstStyle/>
          <a:p>
            <a:r>
              <a:rPr lang="en-US" noProof="0"/>
              <a:t>6. Communicate forecasts​</a:t>
            </a:r>
          </a:p>
        </p:txBody>
      </p:sp>
      <p:sp>
        <p:nvSpPr>
          <p:cNvPr id="5" name="Text Placeholder 4">
            <a:extLst>
              <a:ext uri="{FF2B5EF4-FFF2-40B4-BE49-F238E27FC236}">
                <a16:creationId xmlns:a16="http://schemas.microsoft.com/office/drawing/2014/main" id="{8CA96BBA-BEDE-7A6C-26C0-BDF987A77ABC}"/>
              </a:ext>
            </a:extLst>
          </p:cNvPr>
          <p:cNvSpPr>
            <a:spLocks noGrp="1"/>
          </p:cNvSpPr>
          <p:nvPr>
            <p:ph type="body" sz="quarter" idx="13"/>
          </p:nvPr>
        </p:nvSpPr>
        <p:spPr/>
        <p:txBody>
          <a:bodyPr/>
          <a:lstStyle/>
          <a:p>
            <a:r>
              <a:rPr lang="en-US" noProof="0"/>
              <a:t>2. Analyze sales patterns​</a:t>
            </a:r>
          </a:p>
        </p:txBody>
      </p:sp>
      <p:sp>
        <p:nvSpPr>
          <p:cNvPr id="6" name="Text Placeholder 5">
            <a:extLst>
              <a:ext uri="{FF2B5EF4-FFF2-40B4-BE49-F238E27FC236}">
                <a16:creationId xmlns:a16="http://schemas.microsoft.com/office/drawing/2014/main" id="{407351DF-8C19-90E6-F51F-46F3A078D13E}"/>
              </a:ext>
            </a:extLst>
          </p:cNvPr>
          <p:cNvSpPr>
            <a:spLocks noGrp="1"/>
          </p:cNvSpPr>
          <p:nvPr>
            <p:ph type="body" sz="quarter" idx="14"/>
          </p:nvPr>
        </p:nvSpPr>
        <p:spPr/>
        <p:txBody>
          <a:bodyPr/>
          <a:lstStyle/>
          <a:p>
            <a:r>
              <a:rPr lang="en-US" noProof="0"/>
              <a:t>5. Evaluate and adjust forecasts​</a:t>
            </a:r>
          </a:p>
        </p:txBody>
      </p:sp>
      <p:sp>
        <p:nvSpPr>
          <p:cNvPr id="7" name="Text Placeholder 6">
            <a:extLst>
              <a:ext uri="{FF2B5EF4-FFF2-40B4-BE49-F238E27FC236}">
                <a16:creationId xmlns:a16="http://schemas.microsoft.com/office/drawing/2014/main" id="{07EC60D1-734C-3544-A7A7-E008CF9D9E49}"/>
              </a:ext>
            </a:extLst>
          </p:cNvPr>
          <p:cNvSpPr>
            <a:spLocks noGrp="1"/>
          </p:cNvSpPr>
          <p:nvPr>
            <p:ph type="body" sz="quarter" idx="15"/>
          </p:nvPr>
        </p:nvSpPr>
        <p:spPr/>
        <p:txBody>
          <a:bodyPr/>
          <a:lstStyle/>
          <a:p>
            <a:r>
              <a:rPr lang="en-US" noProof="0"/>
              <a:t>3. Query the data​</a:t>
            </a:r>
          </a:p>
        </p:txBody>
      </p:sp>
      <p:sp>
        <p:nvSpPr>
          <p:cNvPr id="8" name="Text Placeholder 7">
            <a:extLst>
              <a:ext uri="{FF2B5EF4-FFF2-40B4-BE49-F238E27FC236}">
                <a16:creationId xmlns:a16="http://schemas.microsoft.com/office/drawing/2014/main" id="{DEAA0E92-D8FD-3AB3-8E67-CA5C490DD008}"/>
              </a:ext>
            </a:extLst>
          </p:cNvPr>
          <p:cNvSpPr>
            <a:spLocks noGrp="1"/>
          </p:cNvSpPr>
          <p:nvPr>
            <p:ph type="body" sz="quarter" idx="16"/>
          </p:nvPr>
        </p:nvSpPr>
        <p:spPr/>
        <p:txBody>
          <a:bodyPr/>
          <a:lstStyle/>
          <a:p>
            <a:r>
              <a:rPr lang="en-US" noProof="0"/>
              <a:t>4. Forecast annual sales​</a:t>
            </a:r>
          </a:p>
        </p:txBody>
      </p:sp>
      <p:sp>
        <p:nvSpPr>
          <p:cNvPr id="9" name="Text Placeholder 8">
            <a:extLst>
              <a:ext uri="{FF2B5EF4-FFF2-40B4-BE49-F238E27FC236}">
                <a16:creationId xmlns:a16="http://schemas.microsoft.com/office/drawing/2014/main" id="{B8AC4C62-CFA6-FA5E-1FAA-CC4237A22F5F}"/>
              </a:ext>
            </a:extLst>
          </p:cNvPr>
          <p:cNvSpPr>
            <a:spLocks noGrp="1"/>
          </p:cNvSpPr>
          <p:nvPr>
            <p:ph type="body" sz="quarter" idx="17"/>
          </p:nvPr>
        </p:nvSpPr>
        <p:spPr/>
        <p:txBody>
          <a:bodyPr/>
          <a:lstStyle/>
          <a:p>
            <a:r>
              <a:rPr lang="en-US" noProof="0"/>
              <a:t>Microsoft 365 Copilot</a:t>
            </a:r>
          </a:p>
        </p:txBody>
      </p:sp>
      <p:sp>
        <p:nvSpPr>
          <p:cNvPr id="10" name="Text Placeholder 9">
            <a:extLst>
              <a:ext uri="{FF2B5EF4-FFF2-40B4-BE49-F238E27FC236}">
                <a16:creationId xmlns:a16="http://schemas.microsoft.com/office/drawing/2014/main" id="{42B53324-3B52-54D3-3743-DDF2DBFB8D8B}"/>
              </a:ext>
            </a:extLst>
          </p:cNvPr>
          <p:cNvSpPr>
            <a:spLocks noGrp="1"/>
          </p:cNvSpPr>
          <p:nvPr>
            <p:ph type="body" sz="quarter" idx="18"/>
          </p:nvPr>
        </p:nvSpPr>
        <p:spPr/>
        <p:txBody>
          <a:bodyPr/>
          <a:lstStyle/>
          <a:p>
            <a:r>
              <a:rPr lang="en-US" noProof="0"/>
              <a:t>Aggregate historical sales data into an Excel spreadsheet, then use Copilot for guidance on how to standardize the data formatting.​</a:t>
            </a:r>
          </a:p>
        </p:txBody>
      </p:sp>
      <p:sp>
        <p:nvSpPr>
          <p:cNvPr id="11" name="Text Placeholder 10">
            <a:extLst>
              <a:ext uri="{FF2B5EF4-FFF2-40B4-BE49-F238E27FC236}">
                <a16:creationId xmlns:a16="http://schemas.microsoft.com/office/drawing/2014/main" id="{C2C4867A-9819-1328-8015-54954830D6E1}"/>
              </a:ext>
            </a:extLst>
          </p:cNvPr>
          <p:cNvSpPr>
            <a:spLocks noGrp="1"/>
          </p:cNvSpPr>
          <p:nvPr>
            <p:ph type="body" sz="quarter" idx="19"/>
          </p:nvPr>
        </p:nvSpPr>
        <p:spPr/>
        <p:txBody>
          <a:bodyPr/>
          <a:lstStyle/>
          <a:p>
            <a:r>
              <a:rPr lang="en-US" noProof="0"/>
              <a:t>Use Copilot in Excel to run an advanced analysis on the data, getting deeper analysis results using Python.​</a:t>
            </a:r>
          </a:p>
        </p:txBody>
      </p:sp>
      <p:sp>
        <p:nvSpPr>
          <p:cNvPr id="12" name="Text Placeholder 11">
            <a:extLst>
              <a:ext uri="{FF2B5EF4-FFF2-40B4-BE49-F238E27FC236}">
                <a16:creationId xmlns:a16="http://schemas.microsoft.com/office/drawing/2014/main" id="{2860C88C-DC22-9FF2-9249-FF4F683BE84F}"/>
              </a:ext>
            </a:extLst>
          </p:cNvPr>
          <p:cNvSpPr>
            <a:spLocks noGrp="1"/>
          </p:cNvSpPr>
          <p:nvPr>
            <p:ph type="body" sz="quarter" idx="20"/>
          </p:nvPr>
        </p:nvSpPr>
        <p:spPr/>
        <p:txBody>
          <a:bodyPr/>
          <a:lstStyle/>
          <a:p>
            <a:r>
              <a:rPr lang="en-US" noProof="0"/>
              <a:t>Use Copilot in Excel to ask specific questions about the data.​</a:t>
            </a:r>
          </a:p>
        </p:txBody>
      </p:sp>
      <p:sp>
        <p:nvSpPr>
          <p:cNvPr id="13" name="Text Placeholder 12">
            <a:extLst>
              <a:ext uri="{FF2B5EF4-FFF2-40B4-BE49-F238E27FC236}">
                <a16:creationId xmlns:a16="http://schemas.microsoft.com/office/drawing/2014/main" id="{EA87C7C7-E26B-894D-C089-6C254EBECC3A}"/>
              </a:ext>
            </a:extLst>
          </p:cNvPr>
          <p:cNvSpPr>
            <a:spLocks noGrp="1"/>
          </p:cNvSpPr>
          <p:nvPr>
            <p:ph type="body" sz="quarter" idx="21"/>
          </p:nvPr>
        </p:nvSpPr>
        <p:spPr/>
        <p:txBody>
          <a:bodyPr/>
          <a:lstStyle/>
          <a:p>
            <a:r>
              <a:rPr lang="en-US" noProof="0"/>
              <a:t>Example prompt: Suggest formulas to standardize the data formatting, including removing trailing spaces and correcting capitalization.​</a:t>
            </a:r>
          </a:p>
        </p:txBody>
      </p:sp>
      <p:sp>
        <p:nvSpPr>
          <p:cNvPr id="14" name="Text Placeholder 13">
            <a:extLst>
              <a:ext uri="{FF2B5EF4-FFF2-40B4-BE49-F238E27FC236}">
                <a16:creationId xmlns:a16="http://schemas.microsoft.com/office/drawing/2014/main" id="{E6A13F13-E6BB-0C4E-FAFC-AB98A9D8B8D0}"/>
              </a:ext>
            </a:extLst>
          </p:cNvPr>
          <p:cNvSpPr>
            <a:spLocks noGrp="1"/>
          </p:cNvSpPr>
          <p:nvPr>
            <p:ph type="body" sz="quarter" idx="22"/>
          </p:nvPr>
        </p:nvSpPr>
        <p:spPr/>
        <p:txBody>
          <a:bodyPr/>
          <a:lstStyle/>
          <a:p>
            <a:r>
              <a:rPr lang="en-US" noProof="0"/>
              <a:t>Example prompt: Create a summary of the forecast highlighting the top three product categories.​</a:t>
            </a:r>
          </a:p>
        </p:txBody>
      </p:sp>
      <p:sp>
        <p:nvSpPr>
          <p:cNvPr id="15" name="Text Placeholder 14">
            <a:extLst>
              <a:ext uri="{FF2B5EF4-FFF2-40B4-BE49-F238E27FC236}">
                <a16:creationId xmlns:a16="http://schemas.microsoft.com/office/drawing/2014/main" id="{B44194D1-EA94-4C63-8D86-0FD954B3A2BF}"/>
              </a:ext>
            </a:extLst>
          </p:cNvPr>
          <p:cNvSpPr>
            <a:spLocks noGrp="1"/>
          </p:cNvSpPr>
          <p:nvPr>
            <p:ph type="body" sz="quarter" idx="23"/>
          </p:nvPr>
        </p:nvSpPr>
        <p:spPr/>
        <p:txBody>
          <a:bodyPr/>
          <a:lstStyle/>
          <a:p>
            <a:r>
              <a:rPr lang="en-US" noProof="0"/>
              <a:t>Example prompt: Suggest formulas to standardize the data formatting, including removing trailing spaces and correcting capitalization.​</a:t>
            </a:r>
          </a:p>
        </p:txBody>
      </p:sp>
      <p:sp>
        <p:nvSpPr>
          <p:cNvPr id="16" name="Text Placeholder 15">
            <a:extLst>
              <a:ext uri="{FF2B5EF4-FFF2-40B4-BE49-F238E27FC236}">
                <a16:creationId xmlns:a16="http://schemas.microsoft.com/office/drawing/2014/main" id="{FDE56448-081F-F435-B2FA-44E722D58684}"/>
              </a:ext>
            </a:extLst>
          </p:cNvPr>
          <p:cNvSpPr>
            <a:spLocks noGrp="1"/>
          </p:cNvSpPr>
          <p:nvPr>
            <p:ph type="body" sz="quarter" idx="24"/>
          </p:nvPr>
        </p:nvSpPr>
        <p:spPr/>
        <p:txBody>
          <a:bodyPr/>
          <a:lstStyle/>
          <a:p>
            <a:r>
              <a:rPr lang="en-US" noProof="0"/>
              <a:t>Action: Adjust the Python code in the workbook to refine and rerun the forecast as needed.​</a:t>
            </a:r>
          </a:p>
        </p:txBody>
      </p:sp>
      <p:sp>
        <p:nvSpPr>
          <p:cNvPr id="17" name="Text Placeholder 16">
            <a:extLst>
              <a:ext uri="{FF2B5EF4-FFF2-40B4-BE49-F238E27FC236}">
                <a16:creationId xmlns:a16="http://schemas.microsoft.com/office/drawing/2014/main" id="{8AD87BB6-EB96-05D1-2E5F-C5F6FBD8E302}"/>
              </a:ext>
            </a:extLst>
          </p:cNvPr>
          <p:cNvSpPr>
            <a:spLocks noGrp="1"/>
          </p:cNvSpPr>
          <p:nvPr>
            <p:ph type="body" sz="quarter" idx="25"/>
          </p:nvPr>
        </p:nvSpPr>
        <p:spPr/>
        <p:txBody>
          <a:bodyPr/>
          <a:lstStyle/>
          <a:p>
            <a:r>
              <a:rPr lang="en-US" noProof="0"/>
              <a:t>Example prompt: What are my top 3 product categories, by revenue, over the last 3 years?​</a:t>
            </a:r>
          </a:p>
        </p:txBody>
      </p:sp>
      <p:sp>
        <p:nvSpPr>
          <p:cNvPr id="18" name="Text Placeholder 17">
            <a:extLst>
              <a:ext uri="{FF2B5EF4-FFF2-40B4-BE49-F238E27FC236}">
                <a16:creationId xmlns:a16="http://schemas.microsoft.com/office/drawing/2014/main" id="{7095C841-7F91-25E2-11EA-5F671C5DB321}"/>
              </a:ext>
            </a:extLst>
          </p:cNvPr>
          <p:cNvSpPr>
            <a:spLocks noGrp="1"/>
          </p:cNvSpPr>
          <p:nvPr>
            <p:ph type="body" sz="quarter" idx="26"/>
          </p:nvPr>
        </p:nvSpPr>
        <p:spPr/>
        <p:txBody>
          <a:bodyPr/>
          <a:lstStyle/>
          <a:p>
            <a:r>
              <a:rPr lang="en-US" noProof="0"/>
              <a:t>Example prompt: Forecast revenue by category for the next two years, with historic data in a single chart.​</a:t>
            </a:r>
          </a:p>
        </p:txBody>
      </p:sp>
      <p:sp>
        <p:nvSpPr>
          <p:cNvPr id="19" name="Text Placeholder 18">
            <a:extLst>
              <a:ext uri="{FF2B5EF4-FFF2-40B4-BE49-F238E27FC236}">
                <a16:creationId xmlns:a16="http://schemas.microsoft.com/office/drawing/2014/main" id="{5D67DC02-A9AD-7497-15C0-804CB5DD7518}"/>
              </a:ext>
            </a:extLst>
          </p:cNvPr>
          <p:cNvSpPr>
            <a:spLocks noGrp="1"/>
          </p:cNvSpPr>
          <p:nvPr>
            <p:ph type="body" sz="quarter" idx="27"/>
          </p:nvPr>
        </p:nvSpPr>
        <p:spPr/>
        <p:txBody>
          <a:bodyPr/>
          <a:lstStyle/>
          <a:p>
            <a:r>
              <a:rPr lang="en-US" noProof="0"/>
              <a:t>Create a summary of the forecast and share the results with the team.</a:t>
            </a:r>
          </a:p>
        </p:txBody>
      </p:sp>
      <p:sp>
        <p:nvSpPr>
          <p:cNvPr id="20" name="Text Placeholder 19">
            <a:extLst>
              <a:ext uri="{FF2B5EF4-FFF2-40B4-BE49-F238E27FC236}">
                <a16:creationId xmlns:a16="http://schemas.microsoft.com/office/drawing/2014/main" id="{5AAB3699-3927-B12C-287C-6B73C7434EBA}"/>
              </a:ext>
            </a:extLst>
          </p:cNvPr>
          <p:cNvSpPr>
            <a:spLocks noGrp="1"/>
          </p:cNvSpPr>
          <p:nvPr>
            <p:ph type="body" sz="quarter" idx="28"/>
          </p:nvPr>
        </p:nvSpPr>
        <p:spPr/>
        <p:txBody>
          <a:bodyPr/>
          <a:lstStyle/>
          <a:p>
            <a:r>
              <a:rPr lang="en-US" noProof="0"/>
              <a:t>Evaluate the forecast output and adjust the forecast model if needed.​</a:t>
            </a:r>
          </a:p>
        </p:txBody>
      </p:sp>
      <p:sp>
        <p:nvSpPr>
          <p:cNvPr id="21" name="Text Placeholder 20">
            <a:extLst>
              <a:ext uri="{FF2B5EF4-FFF2-40B4-BE49-F238E27FC236}">
                <a16:creationId xmlns:a16="http://schemas.microsoft.com/office/drawing/2014/main" id="{1126574E-0915-8728-D3BD-DF4310624073}"/>
              </a:ext>
            </a:extLst>
          </p:cNvPr>
          <p:cNvSpPr>
            <a:spLocks noGrp="1"/>
          </p:cNvSpPr>
          <p:nvPr>
            <p:ph type="body" sz="quarter" idx="29"/>
          </p:nvPr>
        </p:nvSpPr>
        <p:spPr/>
        <p:txBody>
          <a:bodyPr/>
          <a:lstStyle/>
          <a:p>
            <a:r>
              <a:rPr lang="en-US" noProof="0"/>
              <a:t>Use Copilot in Excel to forecast annual sales.​</a:t>
            </a:r>
          </a:p>
        </p:txBody>
      </p:sp>
      <p:sp>
        <p:nvSpPr>
          <p:cNvPr id="22" name="Text Placeholder 21">
            <a:extLst>
              <a:ext uri="{FF2B5EF4-FFF2-40B4-BE49-F238E27FC236}">
                <a16:creationId xmlns:a16="http://schemas.microsoft.com/office/drawing/2014/main" id="{F60D13C2-F77D-8F6E-377C-4AE5172D20E2}"/>
              </a:ext>
            </a:extLst>
          </p:cNvPr>
          <p:cNvSpPr>
            <a:spLocks noGrp="1"/>
          </p:cNvSpPr>
          <p:nvPr>
            <p:ph type="body" sz="quarter" idx="30"/>
          </p:nvPr>
        </p:nvSpPr>
        <p:spPr/>
        <p:txBody>
          <a:bodyPr/>
          <a:lstStyle/>
          <a:p>
            <a:r>
              <a:rPr lang="en-US" noProof="0"/>
              <a:t>Buy</a:t>
            </a:r>
          </a:p>
        </p:txBody>
      </p:sp>
      <p:sp>
        <p:nvSpPr>
          <p:cNvPr id="23" name="Text Placeholder 22">
            <a:extLst>
              <a:ext uri="{FF2B5EF4-FFF2-40B4-BE49-F238E27FC236}">
                <a16:creationId xmlns:a16="http://schemas.microsoft.com/office/drawing/2014/main" id="{028904FA-4D2C-C441-E32F-9329545EE330}"/>
              </a:ext>
            </a:extLst>
          </p:cNvPr>
          <p:cNvSpPr>
            <a:spLocks noGrp="1"/>
          </p:cNvSpPr>
          <p:nvPr>
            <p:ph type="body" sz="quarter" idx="38"/>
          </p:nvPr>
        </p:nvSpPr>
        <p:spPr>
          <a:solidFill>
            <a:srgbClr val="0078D4"/>
          </a:solidFill>
        </p:spPr>
        <p:txBody>
          <a:bodyPr/>
          <a:lstStyle/>
          <a:p>
            <a:endParaRPr lang="en-US" noProof="0"/>
          </a:p>
        </p:txBody>
      </p:sp>
      <p:sp>
        <p:nvSpPr>
          <p:cNvPr id="24" name="Text Placeholder 23">
            <a:extLst>
              <a:ext uri="{FF2B5EF4-FFF2-40B4-BE49-F238E27FC236}">
                <a16:creationId xmlns:a16="http://schemas.microsoft.com/office/drawing/2014/main" id="{54C4FEBB-EB57-8DAB-B4B5-6BA472175F88}"/>
              </a:ext>
            </a:extLst>
          </p:cNvPr>
          <p:cNvSpPr>
            <a:spLocks noGrp="1"/>
          </p:cNvSpPr>
          <p:nvPr>
            <p:ph type="body" sz="quarter" idx="39"/>
          </p:nvPr>
        </p:nvSpPr>
        <p:spPr>
          <a:solidFill>
            <a:srgbClr val="0078D4"/>
          </a:solidFill>
        </p:spPr>
        <p:txBody>
          <a:bodyPr/>
          <a:lstStyle/>
          <a:p>
            <a:endParaRPr lang="en-US" noProof="0"/>
          </a:p>
        </p:txBody>
      </p:sp>
      <p:sp>
        <p:nvSpPr>
          <p:cNvPr id="25" name="Text Placeholder 24">
            <a:extLst>
              <a:ext uri="{FF2B5EF4-FFF2-40B4-BE49-F238E27FC236}">
                <a16:creationId xmlns:a16="http://schemas.microsoft.com/office/drawing/2014/main" id="{FBA771CA-467F-43FB-A2C4-8E4AA7C9EBA4}"/>
              </a:ext>
            </a:extLst>
          </p:cNvPr>
          <p:cNvSpPr>
            <a:spLocks noGrp="1"/>
          </p:cNvSpPr>
          <p:nvPr>
            <p:ph type="body" sz="quarter" idx="40"/>
          </p:nvPr>
        </p:nvSpPr>
        <p:spPr/>
        <p:txBody>
          <a:bodyPr/>
          <a:lstStyle/>
          <a:p>
            <a:endParaRPr lang="en-US" noProof="0"/>
          </a:p>
        </p:txBody>
      </p:sp>
      <p:grpSp>
        <p:nvGrpSpPr>
          <p:cNvPr id="40" name="Group 39">
            <a:extLst>
              <a:ext uri="{FF2B5EF4-FFF2-40B4-BE49-F238E27FC236}">
                <a16:creationId xmlns:a16="http://schemas.microsoft.com/office/drawing/2014/main" id="{A490FBFA-1946-51E9-F33C-9B2D3281AE68}"/>
              </a:ext>
            </a:extLst>
          </p:cNvPr>
          <p:cNvGrpSpPr/>
          <p:nvPr/>
        </p:nvGrpSpPr>
        <p:grpSpPr>
          <a:xfrm>
            <a:off x="7742143" y="2696146"/>
            <a:ext cx="2361959" cy="360000"/>
            <a:chOff x="577439" y="3137252"/>
            <a:chExt cx="2361959" cy="360000"/>
          </a:xfrm>
        </p:grpSpPr>
        <p:pic>
          <p:nvPicPr>
            <p:cNvPr id="56" name="Picture 55">
              <a:extLst>
                <a:ext uri="{FF2B5EF4-FFF2-40B4-BE49-F238E27FC236}">
                  <a16:creationId xmlns:a16="http://schemas.microsoft.com/office/drawing/2014/main" id="{2FE33A1F-9D9A-ADBF-F138-BD1AECF279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57" name="TextBox 26">
              <a:extLst>
                <a:ext uri="{FF2B5EF4-FFF2-40B4-BE49-F238E27FC236}">
                  <a16:creationId xmlns:a16="http://schemas.microsoft.com/office/drawing/2014/main" id="{55A45D43-7DEB-C19A-C498-6FE3754E887C}"/>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41" name="Group 40">
            <a:extLst>
              <a:ext uri="{FF2B5EF4-FFF2-40B4-BE49-F238E27FC236}">
                <a16:creationId xmlns:a16="http://schemas.microsoft.com/office/drawing/2014/main" id="{279CE68D-E6B5-1D72-6DC0-E743375FA6DE}"/>
              </a:ext>
            </a:extLst>
          </p:cNvPr>
          <p:cNvGrpSpPr/>
          <p:nvPr/>
        </p:nvGrpSpPr>
        <p:grpSpPr>
          <a:xfrm>
            <a:off x="4282251" y="2702447"/>
            <a:ext cx="2361959" cy="360000"/>
            <a:chOff x="577439" y="3137252"/>
            <a:chExt cx="2361959" cy="360000"/>
          </a:xfrm>
        </p:grpSpPr>
        <p:pic>
          <p:nvPicPr>
            <p:cNvPr id="54" name="Picture 53">
              <a:extLst>
                <a:ext uri="{FF2B5EF4-FFF2-40B4-BE49-F238E27FC236}">
                  <a16:creationId xmlns:a16="http://schemas.microsoft.com/office/drawing/2014/main" id="{AABB1180-8082-6C3D-87F0-0C192C1EF7A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55" name="TextBox 48">
              <a:extLst>
                <a:ext uri="{FF2B5EF4-FFF2-40B4-BE49-F238E27FC236}">
                  <a16:creationId xmlns:a16="http://schemas.microsoft.com/office/drawing/2014/main" id="{51C1D4E6-AD72-B0C1-7952-10B3C9EDC6DF}"/>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p>
          </p:txBody>
        </p:sp>
      </p:grpSp>
      <p:grpSp>
        <p:nvGrpSpPr>
          <p:cNvPr id="42" name="Group 41">
            <a:extLst>
              <a:ext uri="{FF2B5EF4-FFF2-40B4-BE49-F238E27FC236}">
                <a16:creationId xmlns:a16="http://schemas.microsoft.com/office/drawing/2014/main" id="{4E38EE7A-6DA0-6187-C6F4-0821E72A2415}"/>
              </a:ext>
            </a:extLst>
          </p:cNvPr>
          <p:cNvGrpSpPr/>
          <p:nvPr/>
        </p:nvGrpSpPr>
        <p:grpSpPr>
          <a:xfrm>
            <a:off x="889146" y="2702447"/>
            <a:ext cx="2324175" cy="360000"/>
            <a:chOff x="883168" y="2751202"/>
            <a:chExt cx="2324175" cy="360000"/>
          </a:xfrm>
        </p:grpSpPr>
        <p:sp>
          <p:nvSpPr>
            <p:cNvPr id="52" name="TextBox 53">
              <a:extLst>
                <a:ext uri="{FF2B5EF4-FFF2-40B4-BE49-F238E27FC236}">
                  <a16:creationId xmlns:a16="http://schemas.microsoft.com/office/drawing/2014/main" id="{CE0D4649-74E1-5915-65B4-BDAEF59F5258}"/>
                </a:ext>
                <a:ext uri="{C183D7F6-B498-43B3-948B-1728B52AA6E4}">
                  <adec:decorative xmlns:adec="http://schemas.microsoft.com/office/drawing/2017/decorative" val="0"/>
                </a:ext>
              </a:extLst>
            </p:cNvPr>
            <p:cNvSpPr txBox="1"/>
            <p:nvPr/>
          </p:nvSpPr>
          <p:spPr>
            <a:xfrm>
              <a:off x="1315159" y="2846564"/>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p>
          </p:txBody>
        </p:sp>
        <p:pic>
          <p:nvPicPr>
            <p:cNvPr id="53" name="Picture 52" descr="A green square with white x in it&#10;&#10;Description automatically generated">
              <a:extLst>
                <a:ext uri="{FF2B5EF4-FFF2-40B4-BE49-F238E27FC236}">
                  <a16:creationId xmlns:a16="http://schemas.microsoft.com/office/drawing/2014/main" id="{C50B94FE-E2DF-789B-76AF-F4FA705300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3168" y="2751202"/>
              <a:ext cx="360000" cy="360000"/>
            </a:xfrm>
            <a:prstGeom prst="ellipse">
              <a:avLst/>
            </a:prstGeom>
            <a:solidFill>
              <a:schemeClr val="bg1"/>
            </a:solidFill>
          </p:spPr>
        </p:pic>
      </p:grpSp>
      <p:grpSp>
        <p:nvGrpSpPr>
          <p:cNvPr id="43" name="Group 42">
            <a:extLst>
              <a:ext uri="{FF2B5EF4-FFF2-40B4-BE49-F238E27FC236}">
                <a16:creationId xmlns:a16="http://schemas.microsoft.com/office/drawing/2014/main" id="{69B2CC33-8ABE-9E60-B131-741392159ADB}"/>
              </a:ext>
            </a:extLst>
          </p:cNvPr>
          <p:cNvGrpSpPr/>
          <p:nvPr/>
        </p:nvGrpSpPr>
        <p:grpSpPr>
          <a:xfrm>
            <a:off x="7742143" y="5078077"/>
            <a:ext cx="2361959" cy="360000"/>
            <a:chOff x="577439" y="3137252"/>
            <a:chExt cx="2361959" cy="360000"/>
          </a:xfrm>
        </p:grpSpPr>
        <p:pic>
          <p:nvPicPr>
            <p:cNvPr id="50" name="Picture 49">
              <a:extLst>
                <a:ext uri="{FF2B5EF4-FFF2-40B4-BE49-F238E27FC236}">
                  <a16:creationId xmlns:a16="http://schemas.microsoft.com/office/drawing/2014/main" id="{8D281C57-BA26-D751-B9D1-6AA8C23087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51" name="TextBox 67">
              <a:extLst>
                <a:ext uri="{FF2B5EF4-FFF2-40B4-BE49-F238E27FC236}">
                  <a16:creationId xmlns:a16="http://schemas.microsoft.com/office/drawing/2014/main" id="{8263FC6C-3DB5-B971-3DE9-3E707079BB70}"/>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44" name="Group 43">
            <a:extLst>
              <a:ext uri="{FF2B5EF4-FFF2-40B4-BE49-F238E27FC236}">
                <a16:creationId xmlns:a16="http://schemas.microsoft.com/office/drawing/2014/main" id="{EEB3F296-0B99-28F3-EA67-08F451010B91}"/>
              </a:ext>
            </a:extLst>
          </p:cNvPr>
          <p:cNvGrpSpPr/>
          <p:nvPr/>
        </p:nvGrpSpPr>
        <p:grpSpPr>
          <a:xfrm>
            <a:off x="4282251" y="5078077"/>
            <a:ext cx="2361959" cy="360000"/>
            <a:chOff x="577439" y="3137252"/>
            <a:chExt cx="2361959" cy="360000"/>
          </a:xfrm>
        </p:grpSpPr>
        <p:pic>
          <p:nvPicPr>
            <p:cNvPr id="48" name="Picture 47">
              <a:extLst>
                <a:ext uri="{FF2B5EF4-FFF2-40B4-BE49-F238E27FC236}">
                  <a16:creationId xmlns:a16="http://schemas.microsoft.com/office/drawing/2014/main" id="{5822091F-C1C6-8B6B-D57E-2E121F13DD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49" name="TextBox 71">
              <a:extLst>
                <a:ext uri="{FF2B5EF4-FFF2-40B4-BE49-F238E27FC236}">
                  <a16:creationId xmlns:a16="http://schemas.microsoft.com/office/drawing/2014/main" id="{E6232CDB-DA04-D94A-9B84-614545D2C3E5}"/>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p>
          </p:txBody>
        </p:sp>
      </p:grpSp>
      <p:grpSp>
        <p:nvGrpSpPr>
          <p:cNvPr id="45" name="Group 44">
            <a:extLst>
              <a:ext uri="{FF2B5EF4-FFF2-40B4-BE49-F238E27FC236}">
                <a16:creationId xmlns:a16="http://schemas.microsoft.com/office/drawing/2014/main" id="{191B6404-3883-EC55-84C6-4147EFCB2AB5}"/>
              </a:ext>
            </a:extLst>
          </p:cNvPr>
          <p:cNvGrpSpPr/>
          <p:nvPr/>
        </p:nvGrpSpPr>
        <p:grpSpPr>
          <a:xfrm>
            <a:off x="887457" y="5073869"/>
            <a:ext cx="2361959" cy="360000"/>
            <a:chOff x="577439" y="3137252"/>
            <a:chExt cx="2361959" cy="360000"/>
          </a:xfrm>
        </p:grpSpPr>
        <p:pic>
          <p:nvPicPr>
            <p:cNvPr id="46" name="Picture 45">
              <a:extLst>
                <a:ext uri="{FF2B5EF4-FFF2-40B4-BE49-F238E27FC236}">
                  <a16:creationId xmlns:a16="http://schemas.microsoft.com/office/drawing/2014/main" id="{9726D423-DA8F-EF18-6C50-E7AB45944E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47" name="TextBox 76">
              <a:extLst>
                <a:ext uri="{FF2B5EF4-FFF2-40B4-BE49-F238E27FC236}">
                  <a16:creationId xmlns:a16="http://schemas.microsoft.com/office/drawing/2014/main" id="{3A2A6EE7-1F8A-661E-5E63-75D3F2288A06}"/>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p>
          </p:txBody>
        </p:sp>
      </p:grpSp>
      <p:pic>
        <p:nvPicPr>
          <p:cNvPr id="58" name="Picture 57">
            <a:extLst>
              <a:ext uri="{FF2B5EF4-FFF2-40B4-BE49-F238E27FC236}">
                <a16:creationId xmlns:a16="http://schemas.microsoft.com/office/drawing/2014/main" id="{24A9249E-9AFA-5A97-AC0E-CDF3D271D3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77646" y="4357708"/>
            <a:ext cx="1914354" cy="2500291"/>
          </a:xfrm>
          <a:prstGeom prst="rect">
            <a:avLst/>
          </a:prstGeom>
        </p:spPr>
      </p:pic>
      <p:sp>
        <p:nvSpPr>
          <p:cNvPr id="60" name="Graphic 2">
            <a:hlinkClick r:id="rId4"/>
            <a:extLst>
              <a:ext uri="{FF2B5EF4-FFF2-40B4-BE49-F238E27FC236}">
                <a16:creationId xmlns:a16="http://schemas.microsoft.com/office/drawing/2014/main" id="{C4F07335-E81E-6B69-D238-C66C734A9A1C}"/>
              </a:ext>
            </a:extLst>
          </p:cNvPr>
          <p:cNvSpPr/>
          <p:nvPr/>
        </p:nvSpPr>
        <p:spPr>
          <a:xfrm>
            <a:off x="4752026" y="437935"/>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
        <p:nvSpPr>
          <p:cNvPr id="27" name="Rectangle: Rounded Corners 26">
            <a:extLst>
              <a:ext uri="{FF2B5EF4-FFF2-40B4-BE49-F238E27FC236}">
                <a16:creationId xmlns:a16="http://schemas.microsoft.com/office/drawing/2014/main" id="{1955928E-137B-947C-05BF-787E4ED9B6DB}"/>
              </a:ext>
              <a:ext uri="{C183D7F6-B498-43B3-948B-1728B52AA6E4}">
                <adec:decorative xmlns:adec="http://schemas.microsoft.com/office/drawing/2017/decorative" val="1"/>
              </a:ext>
            </a:extLst>
          </p:cNvPr>
          <p:cNvSpPr/>
          <p:nvPr/>
        </p:nvSpPr>
        <p:spPr bwMode="auto">
          <a:xfrm>
            <a:off x="622507" y="1077939"/>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18288" rIns="0" bIns="360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8" name="Group 27">
            <a:extLst>
              <a:ext uri="{FF2B5EF4-FFF2-40B4-BE49-F238E27FC236}">
                <a16:creationId xmlns:a16="http://schemas.microsoft.com/office/drawing/2014/main" id="{C00EBA3E-20C0-324D-0950-8267665746A7}"/>
              </a:ext>
            </a:extLst>
          </p:cNvPr>
          <p:cNvGrpSpPr/>
          <p:nvPr/>
        </p:nvGrpSpPr>
        <p:grpSpPr>
          <a:xfrm>
            <a:off x="1676381" y="1072957"/>
            <a:ext cx="1536940" cy="220982"/>
            <a:chOff x="1198144" y="857675"/>
            <a:chExt cx="1536940" cy="220982"/>
          </a:xfrm>
        </p:grpSpPr>
        <p:sp>
          <p:nvSpPr>
            <p:cNvPr id="67" name="Rectangle: Rounded Corners 66">
              <a:extLst>
                <a:ext uri="{FF2B5EF4-FFF2-40B4-BE49-F238E27FC236}">
                  <a16:creationId xmlns:a16="http://schemas.microsoft.com/office/drawing/2014/main" id="{30BFD82F-A10D-2DA9-FFB5-BCD33270A4AD}"/>
                </a:ext>
                <a:ext uri="{C183D7F6-B498-43B3-948B-1728B52AA6E4}">
                  <adec:decorative xmlns:adec="http://schemas.microsoft.com/office/drawing/2017/decorative" val="1"/>
                </a:ext>
              </a:extLst>
            </p:cNvPr>
            <p:cNvSpPr/>
            <p:nvPr/>
          </p:nvSpPr>
          <p:spPr bwMode="auto">
            <a:xfrm>
              <a:off x="1198144" y="857675"/>
              <a:ext cx="1536940" cy="220982"/>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216000" tIns="18288" rIns="36000" bIns="360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Risk management</a:t>
              </a:r>
            </a:p>
          </p:txBody>
        </p:sp>
        <p:pic>
          <p:nvPicPr>
            <p:cNvPr id="68" name="Graphic 214">
              <a:extLst>
                <a:ext uri="{FF2B5EF4-FFF2-40B4-BE49-F238E27FC236}">
                  <a16:creationId xmlns:a16="http://schemas.microsoft.com/office/drawing/2014/main" id="{FDD23430-EDF8-093A-43F2-05D084C9589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4929" y="898657"/>
              <a:ext cx="144000" cy="144000"/>
            </a:xfrm>
            <a:prstGeom prst="rect">
              <a:avLst/>
            </a:prstGeom>
          </p:spPr>
        </p:pic>
      </p:grpSp>
      <p:grpSp>
        <p:nvGrpSpPr>
          <p:cNvPr id="29" name="Group 28">
            <a:extLst>
              <a:ext uri="{FF2B5EF4-FFF2-40B4-BE49-F238E27FC236}">
                <a16:creationId xmlns:a16="http://schemas.microsoft.com/office/drawing/2014/main" id="{A2A81402-E1C5-EAEF-197E-96C243A0E5FA}"/>
              </a:ext>
            </a:extLst>
          </p:cNvPr>
          <p:cNvGrpSpPr/>
          <p:nvPr/>
        </p:nvGrpSpPr>
        <p:grpSpPr>
          <a:xfrm>
            <a:off x="3279529" y="1077939"/>
            <a:ext cx="1574611" cy="239470"/>
            <a:chOff x="1198143" y="862657"/>
            <a:chExt cx="1453045" cy="220982"/>
          </a:xfrm>
        </p:grpSpPr>
        <p:sp>
          <p:nvSpPr>
            <p:cNvPr id="65" name="Rectangle: Rounded Corners 64">
              <a:extLst>
                <a:ext uri="{FF2B5EF4-FFF2-40B4-BE49-F238E27FC236}">
                  <a16:creationId xmlns:a16="http://schemas.microsoft.com/office/drawing/2014/main" id="{5DB013DE-6539-5291-E053-5EB0BC51652F}"/>
                </a:ext>
                <a:ext uri="{C183D7F6-B498-43B3-948B-1728B52AA6E4}">
                  <adec:decorative xmlns:adec="http://schemas.microsoft.com/office/drawing/2017/decorative" val="1"/>
                </a:ext>
              </a:extLst>
            </p:cNvPr>
            <p:cNvSpPr/>
            <p:nvPr/>
          </p:nvSpPr>
          <p:spPr bwMode="auto">
            <a:xfrm>
              <a:off x="1198143" y="862657"/>
              <a:ext cx="1453045" cy="220982"/>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216000" tIns="18288" rIns="36000" bIns="360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Times New Roman" panose="02020603050405020304" pitchFamily="18" charset="0"/>
                  <a:cs typeface="+mn-cs"/>
                </a:rPr>
                <a:t>Improve profit margin</a:t>
              </a:r>
              <a:endPar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endParaRPr>
            </a:p>
          </p:txBody>
        </p:sp>
        <p:pic>
          <p:nvPicPr>
            <p:cNvPr id="66" name="Graphic 221">
              <a:extLst>
                <a:ext uri="{FF2B5EF4-FFF2-40B4-BE49-F238E27FC236}">
                  <a16:creationId xmlns:a16="http://schemas.microsoft.com/office/drawing/2014/main" id="{51DB1657-225F-5EC1-B776-6ED723EEFB9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4929" y="898657"/>
              <a:ext cx="144000" cy="144000"/>
            </a:xfrm>
            <a:prstGeom prst="rect">
              <a:avLst/>
            </a:prstGeom>
          </p:spPr>
        </p:pic>
      </p:grpSp>
      <p:sp>
        <p:nvSpPr>
          <p:cNvPr id="61" name="Rectangle: Rounded Corners 60">
            <a:extLst>
              <a:ext uri="{FF2B5EF4-FFF2-40B4-BE49-F238E27FC236}">
                <a16:creationId xmlns:a16="http://schemas.microsoft.com/office/drawing/2014/main" id="{F369A97B-C4D6-AC2C-C62E-CE3D931EC508}"/>
              </a:ext>
              <a:ext uri="{C183D7F6-B498-43B3-948B-1728B52AA6E4}">
                <adec:decorative xmlns:adec="http://schemas.microsoft.com/office/drawing/2017/decorative" val="1"/>
              </a:ext>
            </a:extLst>
          </p:cNvPr>
          <p:cNvSpPr/>
          <p:nvPr/>
        </p:nvSpPr>
        <p:spPr bwMode="auto">
          <a:xfrm>
            <a:off x="6521551" y="1072957"/>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18288" rIns="0" bIns="360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62" name="Group 61">
            <a:extLst>
              <a:ext uri="{FF2B5EF4-FFF2-40B4-BE49-F238E27FC236}">
                <a16:creationId xmlns:a16="http://schemas.microsoft.com/office/drawing/2014/main" id="{E2F8D0B3-4368-E225-13A6-3E0F06DFB5DA}"/>
              </a:ext>
            </a:extLst>
          </p:cNvPr>
          <p:cNvGrpSpPr/>
          <p:nvPr/>
        </p:nvGrpSpPr>
        <p:grpSpPr>
          <a:xfrm>
            <a:off x="7563533" y="1072957"/>
            <a:ext cx="1323104" cy="216000"/>
            <a:chOff x="1194743" y="1140160"/>
            <a:chExt cx="1323104" cy="216000"/>
          </a:xfrm>
        </p:grpSpPr>
        <p:sp>
          <p:nvSpPr>
            <p:cNvPr id="63" name="Rectangle: Rounded Corners 62">
              <a:extLst>
                <a:ext uri="{FF2B5EF4-FFF2-40B4-BE49-F238E27FC236}">
                  <a16:creationId xmlns:a16="http://schemas.microsoft.com/office/drawing/2014/main" id="{200CEA49-E364-642F-FF07-FAF35F2428D3}"/>
                </a:ext>
                <a:ext uri="{C183D7F6-B498-43B3-948B-1728B52AA6E4}">
                  <adec:decorative xmlns:adec="http://schemas.microsoft.com/office/drawing/2017/decorative" val="1"/>
                </a:ext>
              </a:extLst>
            </p:cNvPr>
            <p:cNvSpPr/>
            <p:nvPr/>
          </p:nvSpPr>
          <p:spPr bwMode="auto">
            <a:xfrm>
              <a:off x="1194743" y="1140160"/>
              <a:ext cx="132310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216000" tIns="18288" rIns="36000" bIns="360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Increase revenue</a:t>
              </a:r>
            </a:p>
          </p:txBody>
        </p:sp>
        <p:pic>
          <p:nvPicPr>
            <p:cNvPr id="64" name="Graphic 19">
              <a:extLst>
                <a:ext uri="{FF2B5EF4-FFF2-40B4-BE49-F238E27FC236}">
                  <a16:creationId xmlns:a16="http://schemas.microsoft.com/office/drawing/2014/main" id="{07933CD6-DE0D-6569-FF38-87DB50DB346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grpSp>
        <p:nvGrpSpPr>
          <p:cNvPr id="26" name="Group 25">
            <a:extLst>
              <a:ext uri="{FF2B5EF4-FFF2-40B4-BE49-F238E27FC236}">
                <a16:creationId xmlns:a16="http://schemas.microsoft.com/office/drawing/2014/main" id="{27D2F562-F3CF-7DF7-5FA6-828814E528B7}"/>
              </a:ext>
            </a:extLst>
          </p:cNvPr>
          <p:cNvGrpSpPr/>
          <p:nvPr/>
        </p:nvGrpSpPr>
        <p:grpSpPr>
          <a:xfrm>
            <a:off x="8954542" y="1068903"/>
            <a:ext cx="1323104" cy="216000"/>
            <a:chOff x="1194743" y="1140160"/>
            <a:chExt cx="1323104" cy="216000"/>
          </a:xfrm>
        </p:grpSpPr>
        <p:sp>
          <p:nvSpPr>
            <p:cNvPr id="30" name="Rectangle: Rounded Corners 29">
              <a:extLst>
                <a:ext uri="{FF2B5EF4-FFF2-40B4-BE49-F238E27FC236}">
                  <a16:creationId xmlns:a16="http://schemas.microsoft.com/office/drawing/2014/main" id="{CD5CEABF-B2E0-767B-4176-C07952C3887D}"/>
                </a:ext>
                <a:ext uri="{C183D7F6-B498-43B3-948B-1728B52AA6E4}">
                  <adec:decorative xmlns:adec="http://schemas.microsoft.com/office/drawing/2017/decorative" val="1"/>
                </a:ext>
              </a:extLst>
            </p:cNvPr>
            <p:cNvSpPr/>
            <p:nvPr/>
          </p:nvSpPr>
          <p:spPr bwMode="auto">
            <a:xfrm>
              <a:off x="1194743" y="1140160"/>
              <a:ext cx="132310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216000" tIns="18288" rIns="36000" bIns="360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1" name="Graphic 19">
              <a:extLst>
                <a:ext uri="{FF2B5EF4-FFF2-40B4-BE49-F238E27FC236}">
                  <a16:creationId xmlns:a16="http://schemas.microsoft.com/office/drawing/2014/main" id="{D485E8D1-CE31-C56F-0AE9-645456E16A2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spTree>
    <p:extLst>
      <p:ext uri="{BB962C8B-B14F-4D97-AF65-F5344CB8AC3E}">
        <p14:creationId xmlns:p14="http://schemas.microsoft.com/office/powerpoint/2010/main" val="124443281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a:xfrm>
            <a:off x="584200" y="387350"/>
            <a:ext cx="5672138" cy="263149"/>
          </a:xfrm>
        </p:spPr>
        <p:txBody>
          <a:bodyPr/>
          <a:lstStyle/>
          <a:p>
            <a:r>
              <a:rPr lang="en-US" noProof="0" dirty="0">
                <a:solidFill>
                  <a:srgbClr val="0078D4"/>
                </a:solidFill>
              </a:rPr>
              <a:t>Finance | </a:t>
            </a:r>
            <a:r>
              <a:rPr lang="en-US" noProof="0" dirty="0"/>
              <a:t>Contract review</a:t>
            </a:r>
          </a:p>
        </p:txBody>
      </p:sp>
      <p:sp>
        <p:nvSpPr>
          <p:cNvPr id="6" name="Text Placeholder 5">
            <a:extLst>
              <a:ext uri="{FF2B5EF4-FFF2-40B4-BE49-F238E27FC236}">
                <a16:creationId xmlns:a16="http://schemas.microsoft.com/office/drawing/2014/main" id="{D66E64E6-DACB-9E61-4FB5-2DF95508666A}"/>
              </a:ext>
            </a:extLst>
          </p:cNvPr>
          <p:cNvSpPr>
            <a:spLocks noGrp="1"/>
          </p:cNvSpPr>
          <p:nvPr>
            <p:ph type="body" sz="quarter" idx="11"/>
          </p:nvPr>
        </p:nvSpPr>
        <p:spPr>
          <a:xfrm>
            <a:off x="584200" y="1593881"/>
            <a:ext cx="2808000" cy="345600"/>
          </a:xfrm>
        </p:spPr>
        <p:txBody>
          <a:bodyPr/>
          <a:lstStyle/>
          <a:p>
            <a:r>
              <a:rPr lang="en-US" noProof="0"/>
              <a:t>1. Find the asks in your emails</a:t>
            </a:r>
          </a:p>
        </p:txBody>
      </p:sp>
      <p:sp>
        <p:nvSpPr>
          <p:cNvPr id="7" name="Text Placeholder 6">
            <a:extLst>
              <a:ext uri="{FF2B5EF4-FFF2-40B4-BE49-F238E27FC236}">
                <a16:creationId xmlns:a16="http://schemas.microsoft.com/office/drawing/2014/main" id="{EA62AF6B-8392-19D6-4008-8B9EDDD439E9}"/>
              </a:ext>
            </a:extLst>
          </p:cNvPr>
          <p:cNvSpPr>
            <a:spLocks noGrp="1"/>
          </p:cNvSpPr>
          <p:nvPr>
            <p:ph type="body" sz="quarter" idx="12"/>
          </p:nvPr>
        </p:nvSpPr>
        <p:spPr>
          <a:xfrm>
            <a:off x="584200" y="4052218"/>
            <a:ext cx="2808000" cy="345600"/>
          </a:xfrm>
        </p:spPr>
        <p:txBody>
          <a:bodyPr/>
          <a:lstStyle/>
          <a:p>
            <a:r>
              <a:rPr lang="en-US" noProof="0"/>
              <a:t>6. Create an email with a response</a:t>
            </a:r>
          </a:p>
        </p:txBody>
      </p:sp>
      <p:sp>
        <p:nvSpPr>
          <p:cNvPr id="8" name="Text Placeholder 7">
            <a:extLst>
              <a:ext uri="{FF2B5EF4-FFF2-40B4-BE49-F238E27FC236}">
                <a16:creationId xmlns:a16="http://schemas.microsoft.com/office/drawing/2014/main" id="{8B43261E-C01B-AAF7-FB79-BCB449EDE012}"/>
              </a:ext>
            </a:extLst>
          </p:cNvPr>
          <p:cNvSpPr>
            <a:spLocks noGrp="1"/>
          </p:cNvSpPr>
          <p:nvPr>
            <p:ph type="body" sz="quarter" idx="13"/>
          </p:nvPr>
        </p:nvSpPr>
        <p:spPr>
          <a:xfrm>
            <a:off x="4047840" y="1593881"/>
            <a:ext cx="2808000" cy="345600"/>
          </a:xfrm>
        </p:spPr>
        <p:txBody>
          <a:bodyPr/>
          <a:lstStyle/>
          <a:p>
            <a:r>
              <a:rPr lang="en-US" noProof="0"/>
              <a:t>2. Recap a meeting </a:t>
            </a:r>
          </a:p>
        </p:txBody>
      </p:sp>
      <p:sp>
        <p:nvSpPr>
          <p:cNvPr id="9" name="Text Placeholder 8">
            <a:extLst>
              <a:ext uri="{FF2B5EF4-FFF2-40B4-BE49-F238E27FC236}">
                <a16:creationId xmlns:a16="http://schemas.microsoft.com/office/drawing/2014/main" id="{5D07F03A-7B5E-43DB-6297-704D97B841E9}"/>
              </a:ext>
            </a:extLst>
          </p:cNvPr>
          <p:cNvSpPr>
            <a:spLocks noGrp="1"/>
          </p:cNvSpPr>
          <p:nvPr>
            <p:ph type="body" sz="quarter" idx="14"/>
          </p:nvPr>
        </p:nvSpPr>
        <p:spPr>
          <a:xfrm>
            <a:off x="4047840" y="4052218"/>
            <a:ext cx="2808000" cy="345600"/>
          </a:xfrm>
        </p:spPr>
        <p:txBody>
          <a:bodyPr/>
          <a:lstStyle/>
          <a:p>
            <a:r>
              <a:rPr lang="en-US" noProof="0"/>
              <a:t>5. Prep for a meeting</a:t>
            </a:r>
          </a:p>
        </p:txBody>
      </p:sp>
      <p:sp>
        <p:nvSpPr>
          <p:cNvPr id="10" name="Text Placeholder 9">
            <a:extLst>
              <a:ext uri="{FF2B5EF4-FFF2-40B4-BE49-F238E27FC236}">
                <a16:creationId xmlns:a16="http://schemas.microsoft.com/office/drawing/2014/main" id="{5DB7B1D6-90AA-812D-38AC-4FC308D82589}"/>
              </a:ext>
            </a:extLst>
          </p:cNvPr>
          <p:cNvSpPr>
            <a:spLocks noGrp="1"/>
          </p:cNvSpPr>
          <p:nvPr>
            <p:ph type="body" sz="quarter" idx="15"/>
          </p:nvPr>
        </p:nvSpPr>
        <p:spPr>
          <a:xfrm>
            <a:off x="7511481" y="1593881"/>
            <a:ext cx="2808000" cy="345600"/>
          </a:xfrm>
        </p:spPr>
        <p:txBody>
          <a:bodyPr/>
          <a:lstStyle/>
          <a:p>
            <a:r>
              <a:rPr lang="en-US" noProof="0"/>
              <a:t>3. Summarize the contract</a:t>
            </a:r>
          </a:p>
        </p:txBody>
      </p:sp>
      <p:sp>
        <p:nvSpPr>
          <p:cNvPr id="11" name="Text Placeholder 10">
            <a:extLst>
              <a:ext uri="{FF2B5EF4-FFF2-40B4-BE49-F238E27FC236}">
                <a16:creationId xmlns:a16="http://schemas.microsoft.com/office/drawing/2014/main" id="{159A6375-D732-AEEC-8F08-CB20AB56EF1E}"/>
              </a:ext>
            </a:extLst>
          </p:cNvPr>
          <p:cNvSpPr>
            <a:spLocks noGrp="1"/>
          </p:cNvSpPr>
          <p:nvPr>
            <p:ph type="body" sz="quarter" idx="16"/>
          </p:nvPr>
        </p:nvSpPr>
        <p:spPr>
          <a:xfrm>
            <a:off x="7511481" y="4052218"/>
            <a:ext cx="2808000" cy="345600"/>
          </a:xfrm>
        </p:spPr>
        <p:txBody>
          <a:bodyPr/>
          <a:lstStyle/>
          <a:p>
            <a:r>
              <a:rPr lang="en-US" noProof="0"/>
              <a:t>4. Collaborate with team</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519107" y="521099"/>
            <a:ext cx="3599821" cy="169277"/>
          </a:xfrm>
        </p:spPr>
        <p:txBody>
          <a:bodyPr/>
          <a:lstStyle/>
          <a:p>
            <a:r>
              <a:rPr lang="en-US" noProof="0"/>
              <a:t>Microsoft 365 Copilot</a:t>
            </a:r>
          </a:p>
        </p:txBody>
      </p:sp>
      <p:sp>
        <p:nvSpPr>
          <p:cNvPr id="53" name="Text Placeholder 52">
            <a:extLst>
              <a:ext uri="{FF2B5EF4-FFF2-40B4-BE49-F238E27FC236}">
                <a16:creationId xmlns:a16="http://schemas.microsoft.com/office/drawing/2014/main" id="{2BE8FDD5-3947-AE79-31E1-9368E038843E}"/>
              </a:ext>
            </a:extLst>
          </p:cNvPr>
          <p:cNvSpPr>
            <a:spLocks noGrp="1"/>
          </p:cNvSpPr>
          <p:nvPr>
            <p:ph type="body" sz="quarter" idx="18"/>
          </p:nvPr>
        </p:nvSpPr>
        <p:spPr/>
        <p:txBody>
          <a:bodyPr/>
          <a:lstStyle/>
          <a:p>
            <a:r>
              <a:rPr lang="en-US" noProof="0">
                <a:solidFill>
                  <a:srgbClr val="000000"/>
                </a:solidFill>
                <a:latin typeface="Segoe UI"/>
                <a:cs typeface="Segoe UI"/>
              </a:rPr>
              <a:t>Use Copilot</a:t>
            </a:r>
            <a:r>
              <a:rPr kumimoji="0" lang="en-US" sz="900" b="0" i="0" u="none" strike="noStrike" kern="1200" cap="none" spc="0" normalizeH="0" baseline="0" noProof="0">
                <a:ln>
                  <a:noFill/>
                </a:ln>
                <a:solidFill>
                  <a:srgbClr val="000000"/>
                </a:solidFill>
                <a:effectLst/>
                <a:uLnTx/>
                <a:uFillTx/>
                <a:latin typeface="Segoe UI"/>
                <a:ea typeface="+mn-ea"/>
                <a:cs typeface="Segoe UI"/>
              </a:rPr>
              <a:t> to catch up on emails regarding the latest professional services contract to prepare for a consultation with an internal deal stakeholder.</a:t>
            </a:r>
          </a:p>
        </p:txBody>
      </p:sp>
      <p:sp>
        <p:nvSpPr>
          <p:cNvPr id="54" name="Text Placeholder 53">
            <a:extLst>
              <a:ext uri="{FF2B5EF4-FFF2-40B4-BE49-F238E27FC236}">
                <a16:creationId xmlns:a16="http://schemas.microsoft.com/office/drawing/2014/main" id="{5EDA6F83-FCCF-A488-D906-31E3359E298D}"/>
              </a:ext>
            </a:extLst>
          </p:cNvPr>
          <p:cNvSpPr>
            <a:spLocks noGrp="1"/>
          </p:cNvSpPr>
          <p:nvPr>
            <p:ph type="body" sz="quarter" idx="19"/>
          </p:nvPr>
        </p:nvSpPr>
        <p:spPr>
          <a:xfrm>
            <a:off x="4047840" y="2032188"/>
            <a:ext cx="2808000" cy="824843"/>
          </a:xfrm>
        </p:spPr>
        <p:txBody>
          <a:bodyPr>
            <a:normAutofit/>
          </a:bodyPr>
          <a:lstStyle/>
          <a:p>
            <a:r>
              <a:rPr kumimoji="0" lang="en-US" sz="900" b="0" i="0" u="none" strike="noStrike" kern="1200" cap="none" spc="0" normalizeH="0" baseline="0" noProof="0" dirty="0">
                <a:ln>
                  <a:noFill/>
                </a:ln>
                <a:solidFill>
                  <a:srgbClr val="000000"/>
                </a:solidFill>
                <a:effectLst/>
                <a:uLnTx/>
                <a:uFillTx/>
                <a:latin typeface="Segoe UI"/>
                <a:ea typeface="+mn-ea"/>
                <a:cs typeface="Segoe UI"/>
              </a:rPr>
              <a:t>Catch up on the last meeting with the stakeholder using Copilot in Teams to ensure clarity on their latest requests. Use Teams Rooms for the meeting to enable a transcript with proper attributions from a conference room.</a:t>
            </a:r>
          </a:p>
        </p:txBody>
      </p:sp>
      <p:sp>
        <p:nvSpPr>
          <p:cNvPr id="55" name="Text Placeholder 54">
            <a:extLst>
              <a:ext uri="{FF2B5EF4-FFF2-40B4-BE49-F238E27FC236}">
                <a16:creationId xmlns:a16="http://schemas.microsoft.com/office/drawing/2014/main" id="{0E758B42-45A9-C123-0ECF-B1EB7C75BAF2}"/>
              </a:ext>
            </a:extLst>
          </p:cNvPr>
          <p:cNvSpPr>
            <a:spLocks noGrp="1"/>
          </p:cNvSpPr>
          <p:nvPr>
            <p:ph type="body" sz="quarter" idx="20"/>
          </p:nvPr>
        </p:nvSpPr>
        <p:spPr/>
        <p:txBody>
          <a:bodyPr>
            <a:normAutofit/>
          </a:bodyPr>
          <a:lstStyle/>
          <a:p>
            <a:r>
              <a:rPr kumimoji="0" lang="en-US" sz="900" b="0" i="0" u="none" strike="noStrike" kern="0" cap="none" spc="0" normalizeH="0" baseline="0" noProof="0">
                <a:ln>
                  <a:noFill/>
                </a:ln>
                <a:solidFill>
                  <a:srgbClr val="000000"/>
                </a:solidFill>
                <a:effectLst/>
                <a:uLnTx/>
                <a:uFillTx/>
                <a:latin typeface="Segoe UI"/>
                <a:ea typeface="+mn-ea"/>
                <a:cs typeface="Segoe UI"/>
              </a:rPr>
              <a:t>Review the new contract with Copilot in Word, extracting key insights, tender documents, and amendments for the deal and associated revenue impacting terms/conditions.</a:t>
            </a:r>
            <a:endParaRPr kumimoji="0" lang="en-US" sz="900" b="0" i="0" u="none" strike="noStrike" kern="0" cap="none" spc="0" normalizeH="0" baseline="0" noProof="0">
              <a:ln>
                <a:noFill/>
              </a:ln>
              <a:solidFill>
                <a:srgbClr val="1A1A1A"/>
              </a:solidFill>
              <a:effectLst/>
              <a:uLnTx/>
              <a:uFillTx/>
              <a:latin typeface="Segoe UI"/>
              <a:cs typeface="Segoe UI" pitchFamily="34" charset="0"/>
            </a:endParaRPr>
          </a:p>
        </p:txBody>
      </p:sp>
      <p:sp>
        <p:nvSpPr>
          <p:cNvPr id="56" name="Text Placeholder 55">
            <a:extLst>
              <a:ext uri="{FF2B5EF4-FFF2-40B4-BE49-F238E27FC236}">
                <a16:creationId xmlns:a16="http://schemas.microsoft.com/office/drawing/2014/main" id="{E6888BA6-A198-776E-880D-0EB42EABAAA0}"/>
              </a:ext>
            </a:extLst>
          </p:cNvPr>
          <p:cNvSpPr>
            <a:spLocks noGrp="1"/>
          </p:cNvSpPr>
          <p:nvPr>
            <p:ph type="body" sz="quarter" idx="21"/>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Catch me up</a:t>
            </a:r>
            <a:r>
              <a:rPr kumimoji="0" lang="en-US" sz="900" b="0" i="0" u="none" strike="noStrike" kern="1200" cap="none" spc="0" normalizeH="0" baseline="0" noProof="0">
                <a:ln>
                  <a:noFill/>
                </a:ln>
                <a:solidFill>
                  <a:srgbClr val="000000"/>
                </a:solidFill>
                <a:effectLst/>
                <a:uLnTx/>
                <a:uFillTx/>
                <a:latin typeface="Segoe UI"/>
                <a:ea typeface="+mn-ea"/>
                <a:cs typeface="+mn-cs"/>
              </a:rPr>
              <a:t> on the emails about the contract. Summarize the latest requests. </a:t>
            </a:r>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57" name="Text Placeholder 56">
            <a:extLst>
              <a:ext uri="{FF2B5EF4-FFF2-40B4-BE49-F238E27FC236}">
                <a16:creationId xmlns:a16="http://schemas.microsoft.com/office/drawing/2014/main" id="{ACD872E4-37C0-9F6F-3FA1-802CB8FFA1FA}"/>
              </a:ext>
            </a:extLst>
          </p:cNvPr>
          <p:cNvSpPr>
            <a:spLocks noGrp="1"/>
          </p:cNvSpPr>
          <p:nvPr>
            <p:ph type="body" sz="quarter" idx="22"/>
          </p:nvPr>
        </p:nvSpPr>
        <p:spPr/>
        <p:txBody>
          <a:bodyPr>
            <a:normAutofit lnSpcReduction="10000"/>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“Draft with Copilot” </a:t>
            </a:r>
            <a:r>
              <a:rPr kumimoji="0" lang="en-US" sz="900" b="0" i="0" u="none" strike="noStrike" kern="1200" cap="none" spc="0" normalizeH="0" baseline="0" noProof="0">
                <a:ln>
                  <a:noFill/>
                </a:ln>
                <a:solidFill>
                  <a:srgbClr val="000000"/>
                </a:solidFill>
                <a:effectLst/>
                <a:uLnTx/>
                <a:uFillTx/>
                <a:latin typeface="Segoe UI"/>
                <a:ea typeface="+mn-ea"/>
                <a:cs typeface="+mn-cs"/>
              </a:rPr>
              <a:t>a reply with a bulleted list of the team’s recommendations, associated rationale, and next steps. Tone is Formal and Length is Short.</a:t>
            </a:r>
          </a:p>
        </p:txBody>
      </p:sp>
      <p:sp>
        <p:nvSpPr>
          <p:cNvPr id="58" name="Text Placeholder 57">
            <a:extLst>
              <a:ext uri="{FF2B5EF4-FFF2-40B4-BE49-F238E27FC236}">
                <a16:creationId xmlns:a16="http://schemas.microsoft.com/office/drawing/2014/main" id="{CE68D7EE-91A3-380F-8E75-92DE0692A08C}"/>
              </a:ext>
            </a:extLst>
          </p:cNvPr>
          <p:cNvSpPr>
            <a:spLocks noGrp="1"/>
          </p:cNvSpPr>
          <p:nvPr>
            <p:ph type="body" sz="quarter" idx="23"/>
          </p:nvPr>
        </p:nvSpPr>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i="0" u="none" strike="noStrike" kern="1200" cap="none" spc="0" normalizeH="0" baseline="0" noProof="0">
                <a:ln>
                  <a:noFill/>
                </a:ln>
                <a:solidFill>
                  <a:srgbClr val="000000"/>
                </a:solidFill>
                <a:effectLst/>
                <a:uLnTx/>
                <a:uFillTx/>
                <a:latin typeface="Segoe UI"/>
                <a:ea typeface="+mn-ea"/>
                <a:cs typeface="+mn-cs"/>
              </a:rPr>
              <a:t>Example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Summarize this meeting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and provide the key points and action items.</a:t>
            </a:r>
          </a:p>
        </p:txBody>
      </p:sp>
      <p:sp>
        <p:nvSpPr>
          <p:cNvPr id="59" name="Text Placeholder 58">
            <a:extLst>
              <a:ext uri="{FF2B5EF4-FFF2-40B4-BE49-F238E27FC236}">
                <a16:creationId xmlns:a16="http://schemas.microsoft.com/office/drawing/2014/main" id="{C33AD4F3-78A7-86C9-B182-C862D445ACB1}"/>
              </a:ext>
            </a:extLst>
          </p:cNvPr>
          <p:cNvSpPr>
            <a:spLocks noGrp="1"/>
          </p:cNvSpPr>
          <p:nvPr>
            <p:ph type="body" sz="quarter" idx="24"/>
          </p:nvPr>
        </p:nvSpPr>
        <p:spPr/>
        <p:txBody>
          <a:bodyPr>
            <a:normAutofit lnSpcReduction="10000"/>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Create a meeting agenda</a:t>
            </a:r>
            <a:r>
              <a:rPr kumimoji="0" lang="en-US" sz="900" b="0" i="0" u="none" strike="noStrike" kern="1200" cap="none" spc="0" normalizeH="0" baseline="0" noProof="0">
                <a:ln>
                  <a:noFill/>
                </a:ln>
                <a:solidFill>
                  <a:srgbClr val="000000"/>
                </a:solidFill>
                <a:effectLst/>
                <a:uLnTx/>
                <a:uFillTx/>
                <a:latin typeface="Segoe UI"/>
                <a:ea typeface="+mn-ea"/>
                <a:cs typeface="+mn-cs"/>
              </a:rPr>
              <a:t> based on the latest contract review meeting and email with the objective of aligning on the accounting recommendations for the deal.</a:t>
            </a:r>
          </a:p>
        </p:txBody>
      </p:sp>
      <p:sp>
        <p:nvSpPr>
          <p:cNvPr id="60" name="Text Placeholder 59">
            <a:extLst>
              <a:ext uri="{FF2B5EF4-FFF2-40B4-BE49-F238E27FC236}">
                <a16:creationId xmlns:a16="http://schemas.microsoft.com/office/drawing/2014/main" id="{54B75DCC-C124-683B-7B84-D38E21F2D938}"/>
              </a:ext>
            </a:extLst>
          </p:cNvPr>
          <p:cNvSpPr>
            <a:spLocks noGrp="1"/>
          </p:cNvSpPr>
          <p:nvPr>
            <p:ph type="body" sz="quarter" idx="25"/>
          </p:nvPr>
        </p:nvSpPr>
        <p:spPr/>
        <p:txBody>
          <a:bodyPr>
            <a:normAutofit lnSpcReduction="10000"/>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Ask Copilot a series of prompts: </a:t>
            </a:r>
            <a:r>
              <a:rPr kumimoji="0" lang="en-US" sz="900" b="0" i="0" u="none" strike="noStrike" kern="0" cap="none" spc="0" normalizeH="0" baseline="0" noProof="0">
                <a:ln>
                  <a:noFill/>
                </a:ln>
                <a:solidFill>
                  <a:srgbClr val="1A1A1A"/>
                </a:solidFill>
                <a:effectLst/>
                <a:uLnTx/>
                <a:uFillTx/>
                <a:latin typeface="Segoe UI"/>
                <a:ea typeface="+mn-ea"/>
                <a:cs typeface="+mn-cs"/>
              </a:rPr>
              <a:t>“What is the commitment and monthly fee?”, “What are the T&amp;Cs for invoicing?”, “What is the license term?”</a:t>
            </a: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sp>
        <p:nvSpPr>
          <p:cNvPr id="61" name="Text Placeholder 60">
            <a:extLst>
              <a:ext uri="{FF2B5EF4-FFF2-40B4-BE49-F238E27FC236}">
                <a16:creationId xmlns:a16="http://schemas.microsoft.com/office/drawing/2014/main" id="{9674A8C3-7A9C-5340-B0DC-7C866B96B8FF}"/>
              </a:ext>
            </a:extLst>
          </p:cNvPr>
          <p:cNvSpPr>
            <a:spLocks noGrp="1"/>
          </p:cNvSpPr>
          <p:nvPr>
            <p:ph type="body" sz="quarter" idx="26"/>
          </p:nvPr>
        </p:nvSpPr>
        <p:spPr/>
        <p:txBody>
          <a:bodyPr>
            <a:normAutofit lnSpcReduction="10000"/>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Generate a space </a:t>
            </a:r>
            <a:r>
              <a:rPr kumimoji="0" lang="en-US" sz="900" b="0" i="0" u="none" strike="noStrike" kern="1200" cap="none" spc="0" normalizeH="0" baseline="0" noProof="0">
                <a:ln>
                  <a:noFill/>
                </a:ln>
                <a:solidFill>
                  <a:srgbClr val="000000"/>
                </a:solidFill>
                <a:effectLst/>
                <a:uLnTx/>
                <a:uFillTx/>
                <a:latin typeface="Segoe UI"/>
                <a:ea typeface="+mn-ea"/>
                <a:cs typeface="+mn-cs"/>
              </a:rPr>
              <a:t>for team members to dynamically contribute and ideate on deal structure recommendations. “Create a list </a:t>
            </a:r>
            <a:br>
              <a:rPr kumimoji="0" lang="en-US" sz="900" b="0" i="0" u="none" strike="noStrike" kern="1200" cap="none" spc="0" normalizeH="0" baseline="0" noProof="0">
                <a:ln>
                  <a:noFill/>
                </a:ln>
                <a:solidFill>
                  <a:srgbClr val="000000"/>
                </a:solidFill>
                <a:effectLst/>
                <a:uLnTx/>
                <a:uFillTx/>
                <a:latin typeface="Segoe UI"/>
                <a:ea typeface="+mn-ea"/>
                <a:cs typeface="+mn-cs"/>
              </a:rPr>
            </a:br>
            <a:r>
              <a:rPr kumimoji="0" lang="en-US" sz="900" b="0" i="0" u="none" strike="noStrike" kern="1200" cap="none" spc="0" normalizeH="0" baseline="0" noProof="0">
                <a:ln>
                  <a:noFill/>
                </a:ln>
                <a:solidFill>
                  <a:srgbClr val="000000"/>
                </a:solidFill>
                <a:effectLst/>
                <a:uLnTx/>
                <a:uFillTx/>
                <a:latin typeface="Segoe UI"/>
                <a:ea typeface="+mn-ea"/>
                <a:cs typeface="+mn-cs"/>
              </a:rPr>
              <a:t>of topics to discuss for a contract review.”</a:t>
            </a:r>
          </a:p>
        </p:txBody>
      </p:sp>
      <p:sp>
        <p:nvSpPr>
          <p:cNvPr id="62" name="Text Placeholder 61">
            <a:extLst>
              <a:ext uri="{FF2B5EF4-FFF2-40B4-BE49-F238E27FC236}">
                <a16:creationId xmlns:a16="http://schemas.microsoft.com/office/drawing/2014/main" id="{A905B546-D8B9-623B-0D9A-F4DD95EEEE34}"/>
              </a:ext>
            </a:extLst>
          </p:cNvPr>
          <p:cNvSpPr>
            <a:spLocks noGrp="1"/>
          </p:cNvSpPr>
          <p:nvPr>
            <p:ph type="body" sz="quarter" idx="27"/>
          </p:nvPr>
        </p:nvSpPr>
        <p:spPr/>
        <p:txBody>
          <a:bodyPr/>
          <a:lstStyle/>
          <a:p>
            <a:r>
              <a:rPr kumimoji="0" lang="en-US" sz="900" b="0" i="0" u="none" strike="noStrike" kern="1200" cap="none" spc="0" normalizeH="0" baseline="0" noProof="0">
                <a:ln>
                  <a:noFill/>
                </a:ln>
                <a:solidFill>
                  <a:srgbClr val="000000"/>
                </a:solidFill>
                <a:effectLst/>
                <a:uLnTx/>
                <a:uFillTx/>
                <a:latin typeface="Segoe UI"/>
                <a:ea typeface="+mn-ea"/>
                <a:cs typeface="Segoe UI"/>
              </a:rPr>
              <a:t>Reply to the stakeholder using Copilot in Outlook with a concise but thorough summary of the recommended agreement updates.</a:t>
            </a:r>
          </a:p>
        </p:txBody>
      </p:sp>
      <p:sp>
        <p:nvSpPr>
          <p:cNvPr id="63" name="Text Placeholder 62">
            <a:extLst>
              <a:ext uri="{FF2B5EF4-FFF2-40B4-BE49-F238E27FC236}">
                <a16:creationId xmlns:a16="http://schemas.microsoft.com/office/drawing/2014/main" id="{97CF5089-1725-09DF-8A79-E4A7D5A932B3}"/>
              </a:ext>
            </a:extLst>
          </p:cNvPr>
          <p:cNvSpPr>
            <a:spLocks noGrp="1"/>
          </p:cNvSpPr>
          <p:nvPr>
            <p:ph type="body" sz="quarter" idx="28"/>
          </p:nvPr>
        </p:nvSpPr>
        <p:spPr/>
        <p:txBody>
          <a:bodyPr/>
          <a:lstStyle/>
          <a:p>
            <a:r>
              <a:rPr kumimoji="0" lang="en-US" sz="900" b="0" i="0" u="none" strike="noStrike" kern="1200" cap="none" spc="0" normalizeH="0" baseline="0" noProof="0">
                <a:ln>
                  <a:noFill/>
                </a:ln>
                <a:solidFill>
                  <a:srgbClr val="000000"/>
                </a:solidFill>
                <a:effectLst/>
                <a:uLnTx/>
                <a:uFillTx/>
                <a:latin typeface="Segoe UI"/>
                <a:ea typeface="+mn-ea"/>
                <a:cs typeface="Segoe UI"/>
              </a:rPr>
              <a:t>Gain alignment with the stakeholders on the recommended accounting guidance, prompting Copilot</a:t>
            </a:r>
            <a:r>
              <a:rPr kumimoji="0" lang="en-US" sz="900" b="0" i="0" u="none" strike="noStrike" kern="1200" cap="none" spc="0" normalizeH="0" noProof="0">
                <a:ln>
                  <a:noFill/>
                </a:ln>
                <a:solidFill>
                  <a:srgbClr val="000000"/>
                </a:solidFill>
                <a:effectLst/>
                <a:uLnTx/>
                <a:uFillTx/>
                <a:latin typeface="Segoe UI"/>
                <a:ea typeface="+mn-ea"/>
                <a:cs typeface="Segoe UI"/>
              </a:rPr>
              <a:t> for a meeting agenda.</a:t>
            </a:r>
            <a:endParaRPr kumimoji="0" lang="en-US" sz="900" b="0" i="0" u="none" strike="noStrike" kern="1200" cap="none" spc="0" normalizeH="0" baseline="0" noProof="0">
              <a:ln>
                <a:noFill/>
              </a:ln>
              <a:solidFill>
                <a:srgbClr val="000000"/>
              </a:solidFill>
              <a:effectLst/>
              <a:uLnTx/>
              <a:uFillTx/>
              <a:latin typeface="Segoe UI"/>
              <a:ea typeface="+mn-ea"/>
              <a:cs typeface="Segoe UI"/>
            </a:endParaRPr>
          </a:p>
        </p:txBody>
      </p:sp>
      <p:sp>
        <p:nvSpPr>
          <p:cNvPr id="128" name="Text Placeholder 127">
            <a:extLst>
              <a:ext uri="{FF2B5EF4-FFF2-40B4-BE49-F238E27FC236}">
                <a16:creationId xmlns:a16="http://schemas.microsoft.com/office/drawing/2014/main" id="{34EEF201-5C23-3A9B-9D61-6750A893739B}"/>
              </a:ext>
            </a:extLst>
          </p:cNvPr>
          <p:cNvSpPr>
            <a:spLocks noGrp="1"/>
          </p:cNvSpPr>
          <p:nvPr>
            <p:ph type="body" sz="quarter" idx="29"/>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Solicit input with Copilot in Loop and finalize with team on the technical accounting guidance for the draft customer agreement</a:t>
            </a:r>
            <a:r>
              <a:rPr lang="en-US" kern="0" noProof="0">
                <a:solidFill>
                  <a:srgbClr val="1A1A1A"/>
                </a:solidFill>
                <a:latin typeface="Segoe UI"/>
              </a:rPr>
              <a:t>.</a:t>
            </a:r>
            <a:endParaRPr kumimoji="0" lang="en-US" sz="900" b="0" i="0" u="none" strike="noStrike" kern="0" cap="none" spc="0" normalizeH="0" baseline="0" noProof="0">
              <a:ln>
                <a:noFill/>
              </a:ln>
              <a:solidFill>
                <a:srgbClr val="1A1A1A"/>
              </a:solidFill>
              <a:effectLst/>
              <a:uLnTx/>
              <a:uFillTx/>
              <a:latin typeface="Segoe UI"/>
              <a:cs typeface="Segoe UI" pitchFamily="34" charset="0"/>
            </a:endParaRPr>
          </a:p>
        </p:txBody>
      </p:sp>
      <p:grpSp>
        <p:nvGrpSpPr>
          <p:cNvPr id="149" name="Group 148">
            <a:extLst>
              <a:ext uri="{FF2B5EF4-FFF2-40B4-BE49-F238E27FC236}">
                <a16:creationId xmlns:a16="http://schemas.microsoft.com/office/drawing/2014/main" id="{C489FA92-6378-BF8B-1B5F-ABB4B2C05779}"/>
              </a:ext>
            </a:extLst>
          </p:cNvPr>
          <p:cNvGrpSpPr/>
          <p:nvPr/>
        </p:nvGrpSpPr>
        <p:grpSpPr>
          <a:xfrm>
            <a:off x="7739914" y="2761669"/>
            <a:ext cx="2351135" cy="360000"/>
            <a:chOff x="588263" y="2657420"/>
            <a:chExt cx="2351135" cy="360000"/>
          </a:xfrm>
        </p:grpSpPr>
        <p:pic>
          <p:nvPicPr>
            <p:cNvPr id="150" name="Picture 149">
              <a:extLst>
                <a:ext uri="{FF2B5EF4-FFF2-40B4-BE49-F238E27FC236}">
                  <a16:creationId xmlns:a16="http://schemas.microsoft.com/office/drawing/2014/main" id="{1FF825B6-68A1-9448-195D-BACA3D7B2F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51" name="TextBox 150">
              <a:extLst>
                <a:ext uri="{FF2B5EF4-FFF2-40B4-BE49-F238E27FC236}">
                  <a16:creationId xmlns:a16="http://schemas.microsoft.com/office/drawing/2014/main" id="{0C3304F2-A9B5-58BB-E8A9-FAABFA7D0ADC}"/>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52" name="Group 151">
            <a:extLst>
              <a:ext uri="{FF2B5EF4-FFF2-40B4-BE49-F238E27FC236}">
                <a16:creationId xmlns:a16="http://schemas.microsoft.com/office/drawing/2014/main" id="{7ACD44B1-36A3-84F4-5421-5EF68433D2E1}"/>
              </a:ext>
            </a:extLst>
          </p:cNvPr>
          <p:cNvGrpSpPr/>
          <p:nvPr/>
        </p:nvGrpSpPr>
        <p:grpSpPr>
          <a:xfrm>
            <a:off x="4276273" y="2761669"/>
            <a:ext cx="2351135" cy="360000"/>
            <a:chOff x="588263" y="3617084"/>
            <a:chExt cx="2351135" cy="360000"/>
          </a:xfrm>
        </p:grpSpPr>
        <p:pic>
          <p:nvPicPr>
            <p:cNvPr id="153" name="Picture 152">
              <a:extLst>
                <a:ext uri="{FF2B5EF4-FFF2-40B4-BE49-F238E27FC236}">
                  <a16:creationId xmlns:a16="http://schemas.microsoft.com/office/drawing/2014/main" id="{811C9176-845B-C5C7-56FC-D5F9D04EB6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54" name="TextBox 153">
              <a:extLst>
                <a:ext uri="{FF2B5EF4-FFF2-40B4-BE49-F238E27FC236}">
                  <a16:creationId xmlns:a16="http://schemas.microsoft.com/office/drawing/2014/main" id="{9FC2E212-638A-50B1-44AC-194636ABA4EB}"/>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55" name="Group 154">
            <a:extLst>
              <a:ext uri="{FF2B5EF4-FFF2-40B4-BE49-F238E27FC236}">
                <a16:creationId xmlns:a16="http://schemas.microsoft.com/office/drawing/2014/main" id="{899ECED7-E692-A303-F475-5DFEFA9DADD2}"/>
              </a:ext>
            </a:extLst>
          </p:cNvPr>
          <p:cNvGrpSpPr/>
          <p:nvPr/>
        </p:nvGrpSpPr>
        <p:grpSpPr>
          <a:xfrm>
            <a:off x="804187" y="5158847"/>
            <a:ext cx="2351135" cy="360000"/>
            <a:chOff x="588263" y="1697756"/>
            <a:chExt cx="2351135" cy="360000"/>
          </a:xfrm>
        </p:grpSpPr>
        <p:pic>
          <p:nvPicPr>
            <p:cNvPr id="156" name="Picture 155">
              <a:extLst>
                <a:ext uri="{FF2B5EF4-FFF2-40B4-BE49-F238E27FC236}">
                  <a16:creationId xmlns:a16="http://schemas.microsoft.com/office/drawing/2014/main" id="{0DCB5DED-9AEA-1D76-3E64-E0EDB2DD72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57" name="TextBox 156">
              <a:extLst>
                <a:ext uri="{FF2B5EF4-FFF2-40B4-BE49-F238E27FC236}">
                  <a16:creationId xmlns:a16="http://schemas.microsoft.com/office/drawing/2014/main" id="{0C70921B-AC91-4D04-87C6-D71271665BFD}"/>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58" name="Group 157">
            <a:extLst>
              <a:ext uri="{FF2B5EF4-FFF2-40B4-BE49-F238E27FC236}">
                <a16:creationId xmlns:a16="http://schemas.microsoft.com/office/drawing/2014/main" id="{F1DCE747-096F-A3D9-7B31-7F769DAC3C82}"/>
              </a:ext>
            </a:extLst>
          </p:cNvPr>
          <p:cNvGrpSpPr/>
          <p:nvPr/>
        </p:nvGrpSpPr>
        <p:grpSpPr>
          <a:xfrm>
            <a:off x="4276273" y="5158847"/>
            <a:ext cx="2351135" cy="360000"/>
            <a:chOff x="588263" y="1217924"/>
            <a:chExt cx="2351135" cy="360000"/>
          </a:xfrm>
        </p:grpSpPr>
        <p:pic>
          <p:nvPicPr>
            <p:cNvPr id="159" name="Picture 158" descr="Zip Co logo SVG free download, id: 101874 - Brandlogos.net">
              <a:hlinkClick r:id="rId5"/>
              <a:extLst>
                <a:ext uri="{FF2B5EF4-FFF2-40B4-BE49-F238E27FC236}">
                  <a16:creationId xmlns:a16="http://schemas.microsoft.com/office/drawing/2014/main" id="{71EF0A77-F364-B408-A568-C5AC9C7C7204}"/>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60" name="TextBox 159">
              <a:extLst>
                <a:ext uri="{FF2B5EF4-FFF2-40B4-BE49-F238E27FC236}">
                  <a16:creationId xmlns:a16="http://schemas.microsoft.com/office/drawing/2014/main" id="{ACEEE18D-856F-6CEF-CF8B-3A79A76B9540}"/>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61" name="Group 160">
            <a:extLst>
              <a:ext uri="{FF2B5EF4-FFF2-40B4-BE49-F238E27FC236}">
                <a16:creationId xmlns:a16="http://schemas.microsoft.com/office/drawing/2014/main" id="{4C5EA671-D52A-9C49-C89E-DAB1209D22CD}"/>
              </a:ext>
            </a:extLst>
          </p:cNvPr>
          <p:cNvGrpSpPr/>
          <p:nvPr/>
        </p:nvGrpSpPr>
        <p:grpSpPr>
          <a:xfrm>
            <a:off x="7739914" y="5158847"/>
            <a:ext cx="2368026" cy="360000"/>
            <a:chOff x="3277688" y="2657420"/>
            <a:chExt cx="2368026" cy="360000"/>
          </a:xfrm>
        </p:grpSpPr>
        <p:grpSp>
          <p:nvGrpSpPr>
            <p:cNvPr id="162" name="Group 161">
              <a:extLst>
                <a:ext uri="{FF2B5EF4-FFF2-40B4-BE49-F238E27FC236}">
                  <a16:creationId xmlns:a16="http://schemas.microsoft.com/office/drawing/2014/main" id="{5C6232C8-6C9C-DAC5-9C0E-9C81309BD630}"/>
                </a:ext>
              </a:extLst>
            </p:cNvPr>
            <p:cNvGrpSpPr>
              <a:grpSpLocks noChangeAspect="1"/>
            </p:cNvGrpSpPr>
            <p:nvPr/>
          </p:nvGrpSpPr>
          <p:grpSpPr>
            <a:xfrm>
              <a:off x="3277688" y="2657420"/>
              <a:ext cx="360000" cy="360000"/>
              <a:chOff x="2746466" y="3838485"/>
              <a:chExt cx="396000" cy="396000"/>
            </a:xfrm>
          </p:grpSpPr>
          <p:sp>
            <p:nvSpPr>
              <p:cNvPr id="164" name="Oval 163">
                <a:extLst>
                  <a:ext uri="{FF2B5EF4-FFF2-40B4-BE49-F238E27FC236}">
                    <a16:creationId xmlns:a16="http://schemas.microsoft.com/office/drawing/2014/main" id="{F7551207-86B3-BB4B-EBFB-FF786361012E}"/>
                  </a:ext>
                </a:extLst>
              </p:cNvPr>
              <p:cNvSpPr>
                <a:spLocks noChangeAspect="1"/>
              </p:cNvSpPr>
              <p:nvPr/>
            </p:nvSpPr>
            <p:spPr bwMode="auto">
              <a:xfrm>
                <a:off x="2746466" y="3838485"/>
                <a:ext cx="396000" cy="3960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1100" noProof="0">
                  <a:solidFill>
                    <a:srgbClr val="FFFFFF"/>
                  </a:solidFill>
                  <a:ea typeface="Segoe UI" pitchFamily="34" charset="0"/>
                  <a:cs typeface="Segoe UI" pitchFamily="34" charset="0"/>
                </a:endParaRPr>
              </a:p>
            </p:txBody>
          </p:sp>
          <p:pic>
            <p:nvPicPr>
              <p:cNvPr id="165" name="Graphic 164">
                <a:extLst>
                  <a:ext uri="{FF2B5EF4-FFF2-40B4-BE49-F238E27FC236}">
                    <a16:creationId xmlns:a16="http://schemas.microsoft.com/office/drawing/2014/main" id="{F8A40D02-837C-6F1D-AEBA-D043533F8A0E}"/>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838176" y="3904068"/>
                <a:ext cx="229999" cy="229999"/>
              </a:xfrm>
              <a:prstGeom prst="rect">
                <a:avLst/>
              </a:prstGeom>
              <a:effectLst/>
            </p:spPr>
          </p:pic>
        </p:grpSp>
        <p:sp>
          <p:nvSpPr>
            <p:cNvPr id="163" name="TextBox 162">
              <a:extLst>
                <a:ext uri="{FF2B5EF4-FFF2-40B4-BE49-F238E27FC236}">
                  <a16:creationId xmlns:a16="http://schemas.microsoft.com/office/drawing/2014/main" id="{4F930EBD-3E31-2796-3FA0-CB1FB8E28664}"/>
                </a:ext>
                <a:ext uri="{C183D7F6-B498-43B3-948B-1728B52AA6E4}">
                  <adec:decorative xmlns:adec="http://schemas.microsoft.com/office/drawing/2017/decorative" val="0"/>
                </a:ext>
              </a:extLst>
            </p:cNvPr>
            <p:cNvSpPr txBox="1"/>
            <p:nvPr/>
          </p:nvSpPr>
          <p:spPr>
            <a:xfrm>
              <a:off x="3753530"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Loop</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3" name="Text Placeholder 40">
            <a:extLst>
              <a:ext uri="{FF2B5EF4-FFF2-40B4-BE49-F238E27FC236}">
                <a16:creationId xmlns:a16="http://schemas.microsoft.com/office/drawing/2014/main" id="{81C65831-6C4D-9C88-18BF-3467C401DD13}"/>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5" name="Text Placeholder 41">
            <a:extLst>
              <a:ext uri="{FF2B5EF4-FFF2-40B4-BE49-F238E27FC236}">
                <a16:creationId xmlns:a16="http://schemas.microsoft.com/office/drawing/2014/main" id="{232CC37D-D142-4A35-C227-38388F52C962}"/>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12" name="Text Placeholder 42">
            <a:extLst>
              <a:ext uri="{FF2B5EF4-FFF2-40B4-BE49-F238E27FC236}">
                <a16:creationId xmlns:a16="http://schemas.microsoft.com/office/drawing/2014/main" id="{7F62A232-3171-4AFC-7BD8-6B742ED50E9C}"/>
              </a:ext>
            </a:extLst>
          </p:cNvPr>
          <p:cNvSpPr>
            <a:spLocks noGrp="1"/>
          </p:cNvSpPr>
          <p:nvPr>
            <p:ph type="body" sz="quarter" idx="40"/>
          </p:nvPr>
        </p:nvSpPr>
        <p:spPr>
          <a:xfrm>
            <a:off x="11760200" y="357645"/>
            <a:ext cx="127000" cy="125999"/>
          </a:xfrm>
        </p:spPr>
        <p:txBody>
          <a:bodyPr/>
          <a:lstStyle/>
          <a:p>
            <a:endParaRPr lang="en-US" noProof="0"/>
          </a:p>
        </p:txBody>
      </p:sp>
      <p:sp>
        <p:nvSpPr>
          <p:cNvPr id="2" name="Rectangle: Rounded Corners 6">
            <a:extLst>
              <a:ext uri="{FF2B5EF4-FFF2-40B4-BE49-F238E27FC236}">
                <a16:creationId xmlns:a16="http://schemas.microsoft.com/office/drawing/2014/main" id="{1C277F2B-B580-8501-D53B-6E84F7750B80}"/>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14" name="Group 13">
            <a:extLst>
              <a:ext uri="{FF2B5EF4-FFF2-40B4-BE49-F238E27FC236}">
                <a16:creationId xmlns:a16="http://schemas.microsoft.com/office/drawing/2014/main" id="{C9BD4478-63F2-038A-D8FB-A44BCFACDF98}"/>
              </a:ext>
            </a:extLst>
          </p:cNvPr>
          <p:cNvGrpSpPr/>
          <p:nvPr/>
        </p:nvGrpSpPr>
        <p:grpSpPr>
          <a:xfrm>
            <a:off x="1624328" y="1132756"/>
            <a:ext cx="1332000" cy="216000"/>
            <a:chOff x="1198144" y="862657"/>
            <a:chExt cx="1332000" cy="216000"/>
          </a:xfrm>
        </p:grpSpPr>
        <p:sp>
          <p:nvSpPr>
            <p:cNvPr id="15" name="Rectangle: Rounded Corners 6">
              <a:extLst>
                <a:ext uri="{FF2B5EF4-FFF2-40B4-BE49-F238E27FC236}">
                  <a16:creationId xmlns:a16="http://schemas.microsoft.com/office/drawing/2014/main" id="{0FB79518-5189-ABA7-C8E5-3B9E11479587}"/>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Reduce spending</a:t>
              </a:r>
            </a:p>
          </p:txBody>
        </p:sp>
        <p:pic>
          <p:nvPicPr>
            <p:cNvPr id="16" name="Graphic 15">
              <a:extLst>
                <a:ext uri="{FF2B5EF4-FFF2-40B4-BE49-F238E27FC236}">
                  <a16:creationId xmlns:a16="http://schemas.microsoft.com/office/drawing/2014/main" id="{14C7B323-22FC-CC27-03FF-2EA663DE2796}"/>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4929" y="898657"/>
              <a:ext cx="144000" cy="144000"/>
            </a:xfrm>
            <a:prstGeom prst="rect">
              <a:avLst/>
            </a:prstGeom>
          </p:spPr>
        </p:pic>
      </p:grpSp>
      <p:grpSp>
        <p:nvGrpSpPr>
          <p:cNvPr id="17" name="Group 16">
            <a:extLst>
              <a:ext uri="{FF2B5EF4-FFF2-40B4-BE49-F238E27FC236}">
                <a16:creationId xmlns:a16="http://schemas.microsoft.com/office/drawing/2014/main" id="{C4B8210E-7BF6-0929-B041-E220993C98EA}"/>
              </a:ext>
            </a:extLst>
          </p:cNvPr>
          <p:cNvGrpSpPr/>
          <p:nvPr/>
        </p:nvGrpSpPr>
        <p:grpSpPr>
          <a:xfrm>
            <a:off x="3022536" y="1132756"/>
            <a:ext cx="1280160" cy="216000"/>
            <a:chOff x="2707850" y="862657"/>
            <a:chExt cx="1280160" cy="216000"/>
          </a:xfrm>
        </p:grpSpPr>
        <p:sp>
          <p:nvSpPr>
            <p:cNvPr id="18" name="Rectangle: Rounded Corners 6">
              <a:extLst>
                <a:ext uri="{FF2B5EF4-FFF2-40B4-BE49-F238E27FC236}">
                  <a16:creationId xmlns:a16="http://schemas.microsoft.com/office/drawing/2014/main" id="{708B8175-4D34-F314-6062-5C956270EA0A}"/>
                </a:ext>
                <a:ext uri="{C183D7F6-B498-43B3-948B-1728B52AA6E4}">
                  <adec:decorative xmlns:adec="http://schemas.microsoft.com/office/drawing/2017/decorative" val="1"/>
                </a:ext>
              </a:extLst>
            </p:cNvPr>
            <p:cNvSpPr/>
            <p:nvPr/>
          </p:nvSpPr>
          <p:spPr bwMode="auto">
            <a:xfrm>
              <a:off x="2707850" y="862657"/>
              <a:ext cx="128016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Risk management</a:t>
              </a:r>
            </a:p>
          </p:txBody>
        </p:sp>
        <p:pic>
          <p:nvPicPr>
            <p:cNvPr id="19" name="Graphic 18">
              <a:extLst>
                <a:ext uri="{FF2B5EF4-FFF2-40B4-BE49-F238E27FC236}">
                  <a16:creationId xmlns:a16="http://schemas.microsoft.com/office/drawing/2014/main" id="{56CF2527-C20F-98F5-C98A-6A2367D5CD20}"/>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754635" y="898657"/>
              <a:ext cx="144000" cy="144000"/>
            </a:xfrm>
            <a:prstGeom prst="rect">
              <a:avLst/>
            </a:prstGeom>
          </p:spPr>
        </p:pic>
      </p:grpSp>
      <p:sp>
        <p:nvSpPr>
          <p:cNvPr id="20" name="Rectangle: Rounded Corners 6">
            <a:extLst>
              <a:ext uri="{FF2B5EF4-FFF2-40B4-BE49-F238E27FC236}">
                <a16:creationId xmlns:a16="http://schemas.microsoft.com/office/drawing/2014/main" id="{93205F21-5AA6-E579-B230-5090E481423E}"/>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1" name="Group 20">
            <a:extLst>
              <a:ext uri="{FF2B5EF4-FFF2-40B4-BE49-F238E27FC236}">
                <a16:creationId xmlns:a16="http://schemas.microsoft.com/office/drawing/2014/main" id="{EA6D676C-F29D-53AF-45CD-D47A74C3ACEA}"/>
              </a:ext>
            </a:extLst>
          </p:cNvPr>
          <p:cNvGrpSpPr/>
          <p:nvPr/>
        </p:nvGrpSpPr>
        <p:grpSpPr>
          <a:xfrm>
            <a:off x="7523373" y="1127774"/>
            <a:ext cx="1260000" cy="216000"/>
            <a:chOff x="1194743" y="1140160"/>
            <a:chExt cx="1260000" cy="216000"/>
          </a:xfrm>
        </p:grpSpPr>
        <p:sp>
          <p:nvSpPr>
            <p:cNvPr id="40" name="Rectangle: Rounded Corners 6">
              <a:extLst>
                <a:ext uri="{FF2B5EF4-FFF2-40B4-BE49-F238E27FC236}">
                  <a16:creationId xmlns:a16="http://schemas.microsoft.com/office/drawing/2014/main" id="{AF73574A-5AA5-7BE1-C3B5-7A191854C7BE}"/>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41" name="Graphic 40">
              <a:extLst>
                <a:ext uri="{FF2B5EF4-FFF2-40B4-BE49-F238E27FC236}">
                  <a16:creationId xmlns:a16="http://schemas.microsoft.com/office/drawing/2014/main" id="{111195DC-335E-B34D-3469-0C798234BFE5}"/>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41527" y="1176160"/>
              <a:ext cx="144000" cy="144000"/>
            </a:xfrm>
            <a:prstGeom prst="rect">
              <a:avLst/>
            </a:prstGeom>
          </p:spPr>
        </p:pic>
      </p:grpSp>
      <p:grpSp>
        <p:nvGrpSpPr>
          <p:cNvPr id="42" name="Group 41">
            <a:extLst>
              <a:ext uri="{FF2B5EF4-FFF2-40B4-BE49-F238E27FC236}">
                <a16:creationId xmlns:a16="http://schemas.microsoft.com/office/drawing/2014/main" id="{A273B49A-C6EC-17F7-A2C8-F0E8B21103A2}"/>
              </a:ext>
            </a:extLst>
          </p:cNvPr>
          <p:cNvGrpSpPr/>
          <p:nvPr/>
        </p:nvGrpSpPr>
        <p:grpSpPr>
          <a:xfrm>
            <a:off x="8868697" y="1127774"/>
            <a:ext cx="1450784" cy="216000"/>
            <a:chOff x="1194743" y="1140160"/>
            <a:chExt cx="1450784" cy="216000"/>
          </a:xfrm>
        </p:grpSpPr>
        <p:sp>
          <p:nvSpPr>
            <p:cNvPr id="43" name="Rectangle: Rounded Corners 6">
              <a:extLst>
                <a:ext uri="{FF2B5EF4-FFF2-40B4-BE49-F238E27FC236}">
                  <a16:creationId xmlns:a16="http://schemas.microsoft.com/office/drawing/2014/main" id="{1003D9AC-D44A-AD42-3EEF-5272D30069C2}"/>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44" name="Graphic 43">
              <a:extLst>
                <a:ext uri="{FF2B5EF4-FFF2-40B4-BE49-F238E27FC236}">
                  <a16:creationId xmlns:a16="http://schemas.microsoft.com/office/drawing/2014/main" id="{A38F0A6B-AFD0-D6CA-9A8A-CE99EFBEE400}"/>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41527" y="1176160"/>
              <a:ext cx="144000" cy="144000"/>
            </a:xfrm>
            <a:prstGeom prst="rect">
              <a:avLst/>
            </a:prstGeom>
          </p:spPr>
        </p:pic>
      </p:grpSp>
      <p:sp>
        <p:nvSpPr>
          <p:cNvPr id="46" name="Text Placeholder 45">
            <a:extLst>
              <a:ext uri="{FF2B5EF4-FFF2-40B4-BE49-F238E27FC236}">
                <a16:creationId xmlns:a16="http://schemas.microsoft.com/office/drawing/2014/main" id="{B69F1A17-553B-E1DD-C759-E36C5A35E517}"/>
              </a:ext>
            </a:extLst>
          </p:cNvPr>
          <p:cNvSpPr>
            <a:spLocks noGrp="1"/>
          </p:cNvSpPr>
          <p:nvPr>
            <p:ph type="body" sz="quarter" idx="30"/>
          </p:nvPr>
        </p:nvSpPr>
        <p:spPr>
          <a:ln>
            <a:solidFill>
              <a:schemeClr val="bg1"/>
            </a:solidFill>
          </a:ln>
        </p:spPr>
        <p:txBody>
          <a:bodyPr/>
          <a:lstStyle/>
          <a:p>
            <a:endParaRPr lang="en-US" noProof="0"/>
          </a:p>
        </p:txBody>
      </p:sp>
      <p:pic>
        <p:nvPicPr>
          <p:cNvPr id="13" name="Picture 12">
            <a:extLst>
              <a:ext uri="{FF2B5EF4-FFF2-40B4-BE49-F238E27FC236}">
                <a16:creationId xmlns:a16="http://schemas.microsoft.com/office/drawing/2014/main" id="{EE3BCA74-3BC0-C0AF-2173-81CECE51B735}"/>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0277646" y="4357708"/>
            <a:ext cx="1914354" cy="2500291"/>
          </a:xfrm>
          <a:prstGeom prst="rect">
            <a:avLst/>
          </a:prstGeom>
        </p:spPr>
      </p:pic>
      <p:grpSp>
        <p:nvGrpSpPr>
          <p:cNvPr id="26" name="Group 25">
            <a:extLst>
              <a:ext uri="{FF2B5EF4-FFF2-40B4-BE49-F238E27FC236}">
                <a16:creationId xmlns:a16="http://schemas.microsoft.com/office/drawing/2014/main" id="{63F4DADE-F05C-4540-0901-231514488377}"/>
              </a:ext>
            </a:extLst>
          </p:cNvPr>
          <p:cNvGrpSpPr/>
          <p:nvPr/>
        </p:nvGrpSpPr>
        <p:grpSpPr>
          <a:xfrm>
            <a:off x="1263138" y="2692612"/>
            <a:ext cx="2351135" cy="360000"/>
            <a:chOff x="588263" y="1217924"/>
            <a:chExt cx="2351135" cy="360000"/>
          </a:xfrm>
        </p:grpSpPr>
        <p:pic>
          <p:nvPicPr>
            <p:cNvPr id="27" name="Picture 26" descr="Zip Co logo SVG free download, id: 101874 - Brandlogos.net">
              <a:hlinkClick r:id="rId5"/>
              <a:extLst>
                <a:ext uri="{FF2B5EF4-FFF2-40B4-BE49-F238E27FC236}">
                  <a16:creationId xmlns:a16="http://schemas.microsoft.com/office/drawing/2014/main" id="{B08628BE-100D-DD1F-2329-3D7E3FD38699}"/>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8" name="TextBox 27">
              <a:extLst>
                <a:ext uri="{FF2B5EF4-FFF2-40B4-BE49-F238E27FC236}">
                  <a16:creationId xmlns:a16="http://schemas.microsoft.com/office/drawing/2014/main" id="{826BC38A-5CEE-46BE-5332-A9654930C4D9}"/>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spTree>
    <p:extLst>
      <p:ext uri="{BB962C8B-B14F-4D97-AF65-F5344CB8AC3E}">
        <p14:creationId xmlns:p14="http://schemas.microsoft.com/office/powerpoint/2010/main" val="145894502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FBB30-15A0-B2E4-AB85-9B6B7435F3CB}"/>
              </a:ext>
            </a:extLst>
          </p:cNvPr>
          <p:cNvSpPr>
            <a:spLocks noGrp="1"/>
          </p:cNvSpPr>
          <p:nvPr>
            <p:ph type="title"/>
          </p:nvPr>
        </p:nvSpPr>
        <p:spPr>
          <a:xfrm>
            <a:off x="588263" y="457200"/>
            <a:ext cx="11018520" cy="553998"/>
          </a:xfrm>
        </p:spPr>
        <p:txBody>
          <a:bodyPr/>
          <a:lstStyle/>
          <a:p>
            <a:r>
              <a:rPr lang="en-US" noProof="0" dirty="0"/>
              <a:t>Copilot value journey</a:t>
            </a:r>
          </a:p>
        </p:txBody>
      </p:sp>
      <p:sp>
        <p:nvSpPr>
          <p:cNvPr id="38" name="Freeform: Shape 61">
            <a:extLst>
              <a:ext uri="{FF2B5EF4-FFF2-40B4-BE49-F238E27FC236}">
                <a16:creationId xmlns:a16="http://schemas.microsoft.com/office/drawing/2014/main" id="{E7305B75-9D42-0D47-9CA9-C37A49B65AAB}"/>
              </a:ext>
              <a:ext uri="{C183D7F6-B498-43B3-948B-1728B52AA6E4}">
                <adec:decorative xmlns:adec="http://schemas.microsoft.com/office/drawing/2017/decorative" val="1"/>
              </a:ext>
            </a:extLst>
          </p:cNvPr>
          <p:cNvSpPr/>
          <p:nvPr/>
        </p:nvSpPr>
        <p:spPr>
          <a:xfrm>
            <a:off x="2769691" y="2415352"/>
            <a:ext cx="3576379" cy="3496392"/>
          </a:xfrm>
          <a:custGeom>
            <a:avLst/>
            <a:gdLst>
              <a:gd name="connsiteX0" fmla="*/ 1631724 w 3263446"/>
              <a:gd name="connsiteY0" fmla="*/ 0 h 3190456"/>
              <a:gd name="connsiteX1" fmla="*/ 1736196 w 3263446"/>
              <a:gd name="connsiteY1" fmla="*/ 59492 h 3190456"/>
              <a:gd name="connsiteX2" fmla="*/ 1760976 w 3263446"/>
              <a:gd name="connsiteY2" fmla="*/ 109837 h 3190456"/>
              <a:gd name="connsiteX3" fmla="*/ 1763413 w 3263446"/>
              <a:gd name="connsiteY3" fmla="*/ 108594 h 3190456"/>
              <a:gd name="connsiteX4" fmla="*/ 2960089 w 3263446"/>
              <a:gd name="connsiteY4" fmla="*/ 2455421 h 3190456"/>
              <a:gd name="connsiteX5" fmla="*/ 2958569 w 3263446"/>
              <a:gd name="connsiteY5" fmla="*/ 2456196 h 3190456"/>
              <a:gd name="connsiteX6" fmla="*/ 3253343 w 3263446"/>
              <a:gd name="connsiteY6" fmla="*/ 3051800 h 3190456"/>
              <a:gd name="connsiteX7" fmla="*/ 3249136 w 3263446"/>
              <a:gd name="connsiteY7" fmla="*/ 3144978 h 3190456"/>
              <a:gd name="connsiteX8" fmla="*/ 3167818 w 3263446"/>
              <a:gd name="connsiteY8" fmla="*/ 3190456 h 3190456"/>
              <a:gd name="connsiteX9" fmla="*/ 95629 w 3263446"/>
              <a:gd name="connsiteY9" fmla="*/ 3190456 h 3190456"/>
              <a:gd name="connsiteX10" fmla="*/ 14311 w 3263446"/>
              <a:gd name="connsiteY10" fmla="*/ 3144978 h 3190456"/>
              <a:gd name="connsiteX11" fmla="*/ 10103 w 3263446"/>
              <a:gd name="connsiteY11" fmla="*/ 3051800 h 3190456"/>
              <a:gd name="connsiteX12" fmla="*/ 314988 w 3263446"/>
              <a:gd name="connsiteY12" fmla="*/ 2435767 h 3190456"/>
              <a:gd name="connsiteX13" fmla="*/ 314398 w 3263446"/>
              <a:gd name="connsiteY13" fmla="*/ 2435467 h 3190456"/>
              <a:gd name="connsiteX14" fmla="*/ 1500898 w 3263446"/>
              <a:gd name="connsiteY14" fmla="*/ 108595 h 3190456"/>
              <a:gd name="connsiteX15" fmla="*/ 1502644 w 3263446"/>
              <a:gd name="connsiteY15" fmla="*/ 109486 h 3190456"/>
              <a:gd name="connsiteX16" fmla="*/ 1527251 w 3263446"/>
              <a:gd name="connsiteY16" fmla="*/ 59492 h 3190456"/>
              <a:gd name="connsiteX17" fmla="*/ 1631724 w 3263446"/>
              <a:gd name="connsiteY17"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02644 w 3263446"/>
              <a:gd name="connsiteY14" fmla="*/ 109486 h 3190456"/>
              <a:gd name="connsiteX15" fmla="*/ 1527251 w 3263446"/>
              <a:gd name="connsiteY15" fmla="*/ 59492 h 3190456"/>
              <a:gd name="connsiteX16" fmla="*/ 1631724 w 3263446"/>
              <a:gd name="connsiteY16"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27251 w 3263446"/>
              <a:gd name="connsiteY14" fmla="*/ 59492 h 3190456"/>
              <a:gd name="connsiteX15" fmla="*/ 1631724 w 3263446"/>
              <a:gd name="connsiteY15"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1500898 w 3263446"/>
              <a:gd name="connsiteY12" fmla="*/ 108595 h 3190456"/>
              <a:gd name="connsiteX13" fmla="*/ 1527251 w 3263446"/>
              <a:gd name="connsiteY13" fmla="*/ 59492 h 3190456"/>
              <a:gd name="connsiteX14" fmla="*/ 1631724 w 3263446"/>
              <a:gd name="connsiteY14"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3253343 w 3263446"/>
              <a:gd name="connsiteY4" fmla="*/ 3051800 h 3190456"/>
              <a:gd name="connsiteX5" fmla="*/ 3249136 w 3263446"/>
              <a:gd name="connsiteY5" fmla="*/ 3144978 h 3190456"/>
              <a:gd name="connsiteX6" fmla="*/ 3167818 w 3263446"/>
              <a:gd name="connsiteY6" fmla="*/ 3190456 h 3190456"/>
              <a:gd name="connsiteX7" fmla="*/ 95629 w 3263446"/>
              <a:gd name="connsiteY7" fmla="*/ 3190456 h 3190456"/>
              <a:gd name="connsiteX8" fmla="*/ 14311 w 3263446"/>
              <a:gd name="connsiteY8" fmla="*/ 3144978 h 3190456"/>
              <a:gd name="connsiteX9" fmla="*/ 10103 w 3263446"/>
              <a:gd name="connsiteY9" fmla="*/ 3051800 h 3190456"/>
              <a:gd name="connsiteX10" fmla="*/ 314988 w 3263446"/>
              <a:gd name="connsiteY10" fmla="*/ 2435767 h 3190456"/>
              <a:gd name="connsiteX11" fmla="*/ 1500898 w 3263446"/>
              <a:gd name="connsiteY11" fmla="*/ 108595 h 3190456"/>
              <a:gd name="connsiteX12" fmla="*/ 1527251 w 3263446"/>
              <a:gd name="connsiteY12" fmla="*/ 59492 h 3190456"/>
              <a:gd name="connsiteX13" fmla="*/ 1631724 w 3263446"/>
              <a:gd name="connsiteY13"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314988 w 3263446"/>
              <a:gd name="connsiteY9" fmla="*/ 2435767 h 3190456"/>
              <a:gd name="connsiteX10" fmla="*/ 1500898 w 3263446"/>
              <a:gd name="connsiteY10" fmla="*/ 108595 h 3190456"/>
              <a:gd name="connsiteX11" fmla="*/ 1527251 w 3263446"/>
              <a:gd name="connsiteY11" fmla="*/ 59492 h 3190456"/>
              <a:gd name="connsiteX12" fmla="*/ 1631724 w 3263446"/>
              <a:gd name="connsiteY12"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1500898 w 3263446"/>
              <a:gd name="connsiteY9" fmla="*/ 108595 h 3190456"/>
              <a:gd name="connsiteX10" fmla="*/ 1527251 w 3263446"/>
              <a:gd name="connsiteY10" fmla="*/ 59492 h 3190456"/>
              <a:gd name="connsiteX11" fmla="*/ 1631724 w 3263446"/>
              <a:gd name="connsiteY11" fmla="*/ 0 h 31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3446" h="3190456">
                <a:moveTo>
                  <a:pt x="1631724" y="0"/>
                </a:moveTo>
                <a:cubicBezTo>
                  <a:pt x="1674037" y="0"/>
                  <a:pt x="1716350" y="19831"/>
                  <a:pt x="1736196" y="59492"/>
                </a:cubicBezTo>
                <a:lnTo>
                  <a:pt x="1760976" y="109837"/>
                </a:lnTo>
                <a:lnTo>
                  <a:pt x="3253343" y="3051800"/>
                </a:lnTo>
                <a:cubicBezTo>
                  <a:pt x="3268182" y="3081465"/>
                  <a:pt x="3266588" y="3116737"/>
                  <a:pt x="3249136" y="3144978"/>
                </a:cubicBezTo>
                <a:cubicBezTo>
                  <a:pt x="3231684" y="3173244"/>
                  <a:pt x="3200956" y="3190456"/>
                  <a:pt x="3167818" y="3190456"/>
                </a:cubicBezTo>
                <a:lnTo>
                  <a:pt x="95629" y="3190456"/>
                </a:lnTo>
                <a:cubicBezTo>
                  <a:pt x="62489" y="3190456"/>
                  <a:pt x="31765" y="3173244"/>
                  <a:pt x="14311" y="3144978"/>
                </a:cubicBezTo>
                <a:cubicBezTo>
                  <a:pt x="-3143" y="3116737"/>
                  <a:pt x="-4736" y="3081465"/>
                  <a:pt x="10103" y="3051800"/>
                </a:cubicBezTo>
                <a:lnTo>
                  <a:pt x="1500898" y="108595"/>
                </a:lnTo>
                <a:lnTo>
                  <a:pt x="1527251" y="59492"/>
                </a:lnTo>
                <a:cubicBezTo>
                  <a:pt x="1547098" y="19831"/>
                  <a:pt x="1589411" y="0"/>
                  <a:pt x="1631724" y="0"/>
                </a:cubicBezTo>
                <a:close/>
              </a:path>
            </a:pathLst>
          </a:custGeom>
          <a:no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9" name="Freeform: Shape 46">
            <a:extLst>
              <a:ext uri="{FF2B5EF4-FFF2-40B4-BE49-F238E27FC236}">
                <a16:creationId xmlns:a16="http://schemas.microsoft.com/office/drawing/2014/main" id="{0BF7F6AD-67CB-EC42-2334-D2F6B8EAE3A9}"/>
              </a:ext>
            </a:extLst>
          </p:cNvPr>
          <p:cNvSpPr/>
          <p:nvPr/>
        </p:nvSpPr>
        <p:spPr>
          <a:xfrm>
            <a:off x="4089794" y="2588710"/>
            <a:ext cx="936172" cy="944200"/>
          </a:xfrm>
          <a:custGeom>
            <a:avLst/>
            <a:gdLst>
              <a:gd name="connsiteX0" fmla="*/ 1710353 w 1900426"/>
              <a:gd name="connsiteY0" fmla="*/ 1916724 h 1916723"/>
              <a:gd name="connsiteX1" fmla="*/ 1871984 w 1900426"/>
              <a:gd name="connsiteY1" fmla="*/ 1826382 h 1916723"/>
              <a:gd name="connsiteX2" fmla="*/ 1880346 w 1900426"/>
              <a:gd name="connsiteY2" fmla="*/ 1641179 h 1916723"/>
              <a:gd name="connsiteX3" fmla="*/ 1120206 w 1900426"/>
              <a:gd name="connsiteY3" fmla="*/ 96803 h 1916723"/>
              <a:gd name="connsiteX4" fmla="*/ 780221 w 1900426"/>
              <a:gd name="connsiteY4" fmla="*/ 96803 h 1916723"/>
              <a:gd name="connsiteX5" fmla="*/ 20081 w 1900426"/>
              <a:gd name="connsiteY5" fmla="*/ 1641179 h 1916723"/>
              <a:gd name="connsiteX6" fmla="*/ 28443 w 1900426"/>
              <a:gd name="connsiteY6" fmla="*/ 1826382 h 1916723"/>
              <a:gd name="connsiteX7" fmla="*/ 190074 w 1900426"/>
              <a:gd name="connsiteY7" fmla="*/ 1916724 h 19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26" h="1916723">
                <a:moveTo>
                  <a:pt x="1710353" y="1916724"/>
                </a:moveTo>
                <a:cubicBezTo>
                  <a:pt x="1776219" y="1916724"/>
                  <a:pt x="1837296" y="1882514"/>
                  <a:pt x="1871984" y="1826382"/>
                </a:cubicBezTo>
                <a:cubicBezTo>
                  <a:pt x="1906672" y="1770199"/>
                  <a:pt x="1909839" y="1700142"/>
                  <a:pt x="1880346" y="1641179"/>
                </a:cubicBezTo>
                <a:lnTo>
                  <a:pt x="1120206" y="96803"/>
                </a:lnTo>
                <a:cubicBezTo>
                  <a:pt x="1055620" y="-32268"/>
                  <a:pt x="844807" y="-32268"/>
                  <a:pt x="780221" y="96803"/>
                </a:cubicBezTo>
                <a:lnTo>
                  <a:pt x="20081" y="1641179"/>
                </a:lnTo>
                <a:cubicBezTo>
                  <a:pt x="-9412" y="1700142"/>
                  <a:pt x="-6245" y="1770199"/>
                  <a:pt x="28443" y="1826382"/>
                </a:cubicBezTo>
                <a:cubicBezTo>
                  <a:pt x="63130" y="1882514"/>
                  <a:pt x="124208" y="1916724"/>
                  <a:pt x="190074" y="191672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Org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0" name="Freeform: Shape 48">
            <a:extLst>
              <a:ext uri="{FF2B5EF4-FFF2-40B4-BE49-F238E27FC236}">
                <a16:creationId xmlns:a16="http://schemas.microsoft.com/office/drawing/2014/main" id="{69B8F5CA-1C2D-D859-92A7-8F626BB4CAD0}"/>
              </a:ext>
            </a:extLst>
          </p:cNvPr>
          <p:cNvSpPr/>
          <p:nvPr/>
        </p:nvSpPr>
        <p:spPr>
          <a:xfrm>
            <a:off x="3528123" y="3720503"/>
            <a:ext cx="2059514" cy="937941"/>
          </a:xfrm>
          <a:custGeom>
            <a:avLst/>
            <a:gdLst>
              <a:gd name="connsiteX0" fmla="*/ 780214 w 4180809"/>
              <a:gd name="connsiteY0" fmla="*/ 105219 h 1904017"/>
              <a:gd name="connsiteX1" fmla="*/ 20123 w 4180809"/>
              <a:gd name="connsiteY1" fmla="*/ 1628473 h 1904017"/>
              <a:gd name="connsiteX2" fmla="*/ 28438 w 4180809"/>
              <a:gd name="connsiteY2" fmla="*/ 1813676 h 1904017"/>
              <a:gd name="connsiteX3" fmla="*/ 190117 w 4180809"/>
              <a:gd name="connsiteY3" fmla="*/ 1904017 h 1904017"/>
              <a:gd name="connsiteX4" fmla="*/ 3990714 w 4180809"/>
              <a:gd name="connsiteY4" fmla="*/ 1904017 h 1904017"/>
              <a:gd name="connsiteX5" fmla="*/ 4152396 w 4180809"/>
              <a:gd name="connsiteY5" fmla="*/ 1813676 h 1904017"/>
              <a:gd name="connsiteX6" fmla="*/ 4160707 w 4180809"/>
              <a:gd name="connsiteY6" fmla="*/ 1628473 h 1904017"/>
              <a:gd name="connsiteX7" fmla="*/ 3400567 w 4180809"/>
              <a:gd name="connsiteY7" fmla="*/ 105219 h 1904017"/>
              <a:gd name="connsiteX8" fmla="*/ 3230625 w 4180809"/>
              <a:gd name="connsiteY8" fmla="*/ 0 h 1904017"/>
              <a:gd name="connsiteX9" fmla="*/ 950206 w 4180809"/>
              <a:gd name="connsiteY9" fmla="*/ 0 h 1904017"/>
              <a:gd name="connsiteX10" fmla="*/ 780214 w 4180809"/>
              <a:gd name="connsiteY10" fmla="*/ 105219 h 190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0809" h="1904017">
                <a:moveTo>
                  <a:pt x="780214" y="105219"/>
                </a:moveTo>
                <a:lnTo>
                  <a:pt x="20123" y="1628473"/>
                </a:lnTo>
                <a:cubicBezTo>
                  <a:pt x="-9421" y="1687436"/>
                  <a:pt x="-6254" y="1757493"/>
                  <a:pt x="28438" y="1813676"/>
                </a:cubicBezTo>
                <a:cubicBezTo>
                  <a:pt x="63179" y="1869807"/>
                  <a:pt x="124200" y="1904017"/>
                  <a:pt x="190117" y="1904017"/>
                </a:cubicBezTo>
                <a:lnTo>
                  <a:pt x="3990714" y="1904017"/>
                </a:lnTo>
                <a:cubicBezTo>
                  <a:pt x="4056580" y="1904017"/>
                  <a:pt x="4117657" y="1869807"/>
                  <a:pt x="4152396" y="1813676"/>
                </a:cubicBezTo>
                <a:cubicBezTo>
                  <a:pt x="4187084" y="1757493"/>
                  <a:pt x="4190200" y="1687436"/>
                  <a:pt x="4160707" y="1628473"/>
                </a:cubicBezTo>
                <a:lnTo>
                  <a:pt x="3400567" y="105219"/>
                </a:lnTo>
                <a:cubicBezTo>
                  <a:pt x="3368299" y="40709"/>
                  <a:pt x="3302636" y="0"/>
                  <a:pt x="3230625" y="0"/>
                </a:cubicBezTo>
                <a:lnTo>
                  <a:pt x="950206" y="0"/>
                </a:lnTo>
                <a:cubicBezTo>
                  <a:pt x="878246" y="0"/>
                  <a:pt x="812532" y="40709"/>
                  <a:pt x="780214" y="10521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Functional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4" name="TextBox 43">
            <a:extLst>
              <a:ext uri="{FF2B5EF4-FFF2-40B4-BE49-F238E27FC236}">
                <a16:creationId xmlns:a16="http://schemas.microsoft.com/office/drawing/2014/main" id="{C9AF1F4F-0411-47FB-052A-93A96167E2C2}"/>
              </a:ext>
            </a:extLst>
          </p:cNvPr>
          <p:cNvSpPr txBox="1">
            <a:spLocks/>
          </p:cNvSpPr>
          <p:nvPr/>
        </p:nvSpPr>
        <p:spPr>
          <a:xfrm>
            <a:off x="6581651" y="2753033"/>
            <a:ext cx="5786812" cy="615553"/>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Autonomous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Industry scenarios</a:t>
            </a:r>
          </a:p>
        </p:txBody>
      </p:sp>
      <p:sp>
        <p:nvSpPr>
          <p:cNvPr id="54" name="TextBox 53">
            <a:extLst>
              <a:ext uri="{FF2B5EF4-FFF2-40B4-BE49-F238E27FC236}">
                <a16:creationId xmlns:a16="http://schemas.microsoft.com/office/drawing/2014/main" id="{33B96745-28BD-B2E0-E246-0BB14256D55C}"/>
              </a:ext>
            </a:extLst>
          </p:cNvPr>
          <p:cNvSpPr txBox="1">
            <a:spLocks/>
          </p:cNvSpPr>
          <p:nvPr/>
        </p:nvSpPr>
        <p:spPr>
          <a:xfrm>
            <a:off x="6581650" y="3620643"/>
            <a:ext cx="5257423" cy="1025922"/>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Copilot Studio</a:t>
            </a:r>
          </a:p>
          <a:p>
            <a:pPr>
              <a:spcAft>
                <a:spcPts val="400"/>
              </a:spcAft>
              <a:defRPr/>
            </a:pPr>
            <a:r>
              <a:rPr lang="en-US" sz="2000" kern="0" dirty="0">
                <a:solidFill>
                  <a:srgbClr val="1A1A1A"/>
                </a:solidFill>
                <a:latin typeface="Segoe UI"/>
              </a:rPr>
              <a:t>Role-based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Functional scenarios</a:t>
            </a:r>
          </a:p>
        </p:txBody>
      </p:sp>
      <p:sp>
        <p:nvSpPr>
          <p:cNvPr id="58" name="Freeform: Shape 50">
            <a:extLst>
              <a:ext uri="{FF2B5EF4-FFF2-40B4-BE49-F238E27FC236}">
                <a16:creationId xmlns:a16="http://schemas.microsoft.com/office/drawing/2014/main" id="{C5A2B28E-5A64-4A9E-98FA-BB295EEFF429}"/>
              </a:ext>
            </a:extLst>
          </p:cNvPr>
          <p:cNvSpPr/>
          <p:nvPr/>
        </p:nvSpPr>
        <p:spPr>
          <a:xfrm>
            <a:off x="2960217" y="4846038"/>
            <a:ext cx="3195326" cy="944219"/>
          </a:xfrm>
          <a:custGeom>
            <a:avLst/>
            <a:gdLst>
              <a:gd name="connsiteX0" fmla="*/ 28446 w 6486503"/>
              <a:gd name="connsiteY0" fmla="*/ 1826369 h 1916761"/>
              <a:gd name="connsiteX1" fmla="*/ 190074 w 6486503"/>
              <a:gd name="connsiteY1" fmla="*/ 1916762 h 1916761"/>
              <a:gd name="connsiteX2" fmla="*/ 6296430 w 6486503"/>
              <a:gd name="connsiteY2" fmla="*/ 1916762 h 1916761"/>
              <a:gd name="connsiteX3" fmla="*/ 6458061 w 6486503"/>
              <a:gd name="connsiteY3" fmla="*/ 1826369 h 1916761"/>
              <a:gd name="connsiteX4" fmla="*/ 6466422 w 6486503"/>
              <a:gd name="connsiteY4" fmla="*/ 1641167 h 1916761"/>
              <a:gd name="connsiteX5" fmla="*/ 5706283 w 6486503"/>
              <a:gd name="connsiteY5" fmla="*/ 105270 h 1916761"/>
              <a:gd name="connsiteX6" fmla="*/ 5536290 w 6486503"/>
              <a:gd name="connsiteY6" fmla="*/ 0 h 1916761"/>
              <a:gd name="connsiteX7" fmla="*/ 950214 w 6486503"/>
              <a:gd name="connsiteY7" fmla="*/ 0 h 1916761"/>
              <a:gd name="connsiteX8" fmla="*/ 780221 w 6486503"/>
              <a:gd name="connsiteY8" fmla="*/ 105270 h 1916761"/>
              <a:gd name="connsiteX9" fmla="*/ 20082 w 6486503"/>
              <a:gd name="connsiteY9" fmla="*/ 1641167 h 1916761"/>
              <a:gd name="connsiteX10" fmla="*/ 28446 w 6486503"/>
              <a:gd name="connsiteY10" fmla="*/ 1826369 h 19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6503" h="1916761">
                <a:moveTo>
                  <a:pt x="28446" y="1826369"/>
                </a:moveTo>
                <a:cubicBezTo>
                  <a:pt x="63137" y="1882552"/>
                  <a:pt x="124206" y="1916762"/>
                  <a:pt x="190074" y="1916762"/>
                </a:cubicBezTo>
                <a:lnTo>
                  <a:pt x="6296430" y="1916762"/>
                </a:lnTo>
                <a:cubicBezTo>
                  <a:pt x="6362296" y="1916762"/>
                  <a:pt x="6423373" y="1882552"/>
                  <a:pt x="6458061" y="1826369"/>
                </a:cubicBezTo>
                <a:cubicBezTo>
                  <a:pt x="6492748" y="1770237"/>
                  <a:pt x="6495916" y="1700130"/>
                  <a:pt x="6466422" y="1641167"/>
                </a:cubicBezTo>
                <a:lnTo>
                  <a:pt x="5706283" y="105270"/>
                </a:lnTo>
                <a:cubicBezTo>
                  <a:pt x="5674015" y="40709"/>
                  <a:pt x="5608300" y="0"/>
                  <a:pt x="5536290" y="0"/>
                </a:cubicBezTo>
                <a:lnTo>
                  <a:pt x="950214" y="0"/>
                </a:lnTo>
                <a:cubicBezTo>
                  <a:pt x="878208" y="0"/>
                  <a:pt x="812488" y="40709"/>
                  <a:pt x="780221" y="105270"/>
                </a:cubicBezTo>
                <a:lnTo>
                  <a:pt x="20082" y="1641167"/>
                </a:lnTo>
                <a:cubicBezTo>
                  <a:pt x="-9413" y="1700130"/>
                  <a:pt x="-6246" y="1770237"/>
                  <a:pt x="28446" y="182636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Individual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65" name="TextBox 64">
            <a:extLst>
              <a:ext uri="{FF2B5EF4-FFF2-40B4-BE49-F238E27FC236}">
                <a16:creationId xmlns:a16="http://schemas.microsoft.com/office/drawing/2014/main" id="{32A67932-B4E3-7BA1-6370-57B1A46D622E}"/>
              </a:ext>
            </a:extLst>
          </p:cNvPr>
          <p:cNvSpPr txBox="1">
            <a:spLocks/>
          </p:cNvSpPr>
          <p:nvPr/>
        </p:nvSpPr>
        <p:spPr>
          <a:xfrm>
            <a:off x="6581651" y="4805186"/>
            <a:ext cx="5257423" cy="1025922"/>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Copilot Studio agent builder</a:t>
            </a:r>
          </a:p>
          <a:p>
            <a:pPr>
              <a:spcAft>
                <a:spcPts val="400"/>
              </a:spcAft>
              <a:defRPr/>
            </a:pPr>
            <a:r>
              <a:rPr lang="en-US" sz="2000" kern="0" dirty="0">
                <a:solidFill>
                  <a:srgbClr val="1A1A1A"/>
                </a:solidFill>
                <a:latin typeface="Segoe UI"/>
              </a:rPr>
              <a:t>Day in the Life scenarios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Prompt library</a:t>
            </a:r>
          </a:p>
        </p:txBody>
      </p:sp>
      <p:sp>
        <p:nvSpPr>
          <p:cNvPr id="69" name="Rectangle 68">
            <a:extLst>
              <a:ext uri="{FF2B5EF4-FFF2-40B4-BE49-F238E27FC236}">
                <a16:creationId xmlns:a16="http://schemas.microsoft.com/office/drawing/2014/main" id="{EA46EEC3-5C6B-211E-01F9-F6790ABA582A}"/>
              </a:ext>
              <a:ext uri="{C183D7F6-B498-43B3-948B-1728B52AA6E4}">
                <adec:decorative xmlns:adec="http://schemas.microsoft.com/office/drawing/2017/decorative" val="0"/>
              </a:ext>
            </a:extLst>
          </p:cNvPr>
          <p:cNvSpPr>
            <a:spLocks/>
          </p:cNvSpPr>
          <p:nvPr/>
        </p:nvSpPr>
        <p:spPr bwMode="auto">
          <a:xfrm>
            <a:off x="1260476" y="1434017"/>
            <a:ext cx="9674224" cy="55399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300"/>
              </a:spcBef>
              <a:spcAft>
                <a:spcPts val="200"/>
              </a:spcAft>
              <a:buClrTx/>
              <a:buSzTx/>
              <a:buFontTx/>
              <a:buNone/>
              <a:tabLst/>
              <a:defRPr/>
            </a:pPr>
            <a:r>
              <a:rPr kumimoji="0" lang="en-US" sz="1800" b="0" i="0" u="none" strike="noStrike" kern="1200" cap="none" spc="0" normalizeH="0" baseline="0" noProof="0">
                <a:ln>
                  <a:noFill/>
                </a:ln>
                <a:gradFill>
                  <a:gsLst>
                    <a:gs pos="48000">
                      <a:srgbClr val="000000"/>
                    </a:gs>
                    <a:gs pos="100000">
                      <a:srgbClr val="000000"/>
                    </a:gs>
                  </a:gsLst>
                  <a:lin ang="10800000" scaled="1"/>
                </a:gradFill>
                <a:effectLst/>
                <a:uLnTx/>
                <a:uFillTx/>
                <a:latin typeface="Segoe UI Semibold"/>
                <a:ea typeface="+mn-ea"/>
                <a:cs typeface="+mn-cs"/>
              </a:rPr>
              <a:t>Grow value from a base of solid usage and individual productivity and then extend through agents to impact organizational KPIs.</a:t>
            </a:r>
          </a:p>
        </p:txBody>
      </p:sp>
    </p:spTree>
    <p:extLst>
      <p:ext uri="{BB962C8B-B14F-4D97-AF65-F5344CB8AC3E}">
        <p14:creationId xmlns:p14="http://schemas.microsoft.com/office/powerpoint/2010/main" val="232381038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a:xfrm>
            <a:off x="584200" y="387350"/>
            <a:ext cx="5672138" cy="263149"/>
          </a:xfrm>
        </p:spPr>
        <p:txBody>
          <a:bodyPr/>
          <a:lstStyle/>
          <a:p>
            <a:r>
              <a:rPr lang="en-US" noProof="0" dirty="0">
                <a:solidFill>
                  <a:srgbClr val="0078D4"/>
                </a:solidFill>
              </a:rPr>
              <a:t>Finance | </a:t>
            </a:r>
            <a:r>
              <a:rPr lang="en-US" noProof="0" dirty="0"/>
              <a:t>Collections coordination</a:t>
            </a:r>
          </a:p>
        </p:txBody>
      </p:sp>
      <p:sp>
        <p:nvSpPr>
          <p:cNvPr id="6" name="Text Placeholder 5">
            <a:extLst>
              <a:ext uri="{FF2B5EF4-FFF2-40B4-BE49-F238E27FC236}">
                <a16:creationId xmlns:a16="http://schemas.microsoft.com/office/drawing/2014/main" id="{D66E64E6-DACB-9E61-4FB5-2DF95508666A}"/>
              </a:ext>
            </a:extLst>
          </p:cNvPr>
          <p:cNvSpPr>
            <a:spLocks noGrp="1"/>
          </p:cNvSpPr>
          <p:nvPr>
            <p:ph type="body" sz="quarter" idx="11"/>
          </p:nvPr>
        </p:nvSpPr>
        <p:spPr>
          <a:xfrm>
            <a:off x="584200" y="1593881"/>
            <a:ext cx="2808000" cy="345600"/>
          </a:xfrm>
        </p:spPr>
        <p:txBody>
          <a:bodyPr/>
          <a:lstStyle/>
          <a:p>
            <a:r>
              <a:rPr lang="en-US" noProof="0"/>
              <a:t>1. Surface outstanding invoices</a:t>
            </a:r>
          </a:p>
        </p:txBody>
      </p:sp>
      <p:sp>
        <p:nvSpPr>
          <p:cNvPr id="7" name="Text Placeholder 6">
            <a:extLst>
              <a:ext uri="{FF2B5EF4-FFF2-40B4-BE49-F238E27FC236}">
                <a16:creationId xmlns:a16="http://schemas.microsoft.com/office/drawing/2014/main" id="{EA62AF6B-8392-19D6-4008-8B9EDDD439E9}"/>
              </a:ext>
            </a:extLst>
          </p:cNvPr>
          <p:cNvSpPr>
            <a:spLocks noGrp="1"/>
          </p:cNvSpPr>
          <p:nvPr>
            <p:ph type="body" sz="quarter" idx="12"/>
          </p:nvPr>
        </p:nvSpPr>
        <p:spPr>
          <a:xfrm>
            <a:off x="584200" y="4052218"/>
            <a:ext cx="2808000" cy="345600"/>
          </a:xfrm>
        </p:spPr>
        <p:txBody>
          <a:bodyPr/>
          <a:lstStyle/>
          <a:p>
            <a:r>
              <a:rPr lang="en-US" noProof="0"/>
              <a:t>6. Update legal team</a:t>
            </a:r>
          </a:p>
        </p:txBody>
      </p:sp>
      <p:sp>
        <p:nvSpPr>
          <p:cNvPr id="8" name="Text Placeholder 7">
            <a:extLst>
              <a:ext uri="{FF2B5EF4-FFF2-40B4-BE49-F238E27FC236}">
                <a16:creationId xmlns:a16="http://schemas.microsoft.com/office/drawing/2014/main" id="{8B43261E-C01B-AAF7-FB79-BCB449EDE012}"/>
              </a:ext>
            </a:extLst>
          </p:cNvPr>
          <p:cNvSpPr>
            <a:spLocks noGrp="1"/>
          </p:cNvSpPr>
          <p:nvPr>
            <p:ph type="body" sz="quarter" idx="13"/>
          </p:nvPr>
        </p:nvSpPr>
        <p:spPr>
          <a:xfrm>
            <a:off x="4047840" y="1593881"/>
            <a:ext cx="2808000" cy="345600"/>
          </a:xfrm>
        </p:spPr>
        <p:txBody>
          <a:bodyPr/>
          <a:lstStyle/>
          <a:p>
            <a:r>
              <a:rPr lang="en-US" noProof="0"/>
              <a:t>2. Build call script</a:t>
            </a:r>
          </a:p>
        </p:txBody>
      </p:sp>
      <p:sp>
        <p:nvSpPr>
          <p:cNvPr id="9" name="Text Placeholder 8">
            <a:extLst>
              <a:ext uri="{FF2B5EF4-FFF2-40B4-BE49-F238E27FC236}">
                <a16:creationId xmlns:a16="http://schemas.microsoft.com/office/drawing/2014/main" id="{5D07F03A-7B5E-43DB-6297-704D97B841E9}"/>
              </a:ext>
            </a:extLst>
          </p:cNvPr>
          <p:cNvSpPr>
            <a:spLocks noGrp="1"/>
          </p:cNvSpPr>
          <p:nvPr>
            <p:ph type="body" sz="quarter" idx="14"/>
          </p:nvPr>
        </p:nvSpPr>
        <p:spPr>
          <a:xfrm>
            <a:off x="4047840" y="4052218"/>
            <a:ext cx="2808000" cy="345600"/>
          </a:xfrm>
        </p:spPr>
        <p:txBody>
          <a:bodyPr/>
          <a:lstStyle/>
          <a:p>
            <a:r>
              <a:rPr lang="en-US" noProof="0"/>
              <a:t>5. Update financial data</a:t>
            </a:r>
          </a:p>
        </p:txBody>
      </p:sp>
      <p:sp>
        <p:nvSpPr>
          <p:cNvPr id="10" name="Text Placeholder 9">
            <a:extLst>
              <a:ext uri="{FF2B5EF4-FFF2-40B4-BE49-F238E27FC236}">
                <a16:creationId xmlns:a16="http://schemas.microsoft.com/office/drawing/2014/main" id="{5DB7B1D6-90AA-812D-38AC-4FC308D82589}"/>
              </a:ext>
            </a:extLst>
          </p:cNvPr>
          <p:cNvSpPr>
            <a:spLocks noGrp="1"/>
          </p:cNvSpPr>
          <p:nvPr>
            <p:ph type="body" sz="quarter" idx="15"/>
          </p:nvPr>
        </p:nvSpPr>
        <p:spPr>
          <a:xfrm>
            <a:off x="7511481" y="1593881"/>
            <a:ext cx="2808000" cy="345600"/>
          </a:xfrm>
        </p:spPr>
        <p:txBody>
          <a:bodyPr/>
          <a:lstStyle/>
          <a:p>
            <a:r>
              <a:rPr lang="en-US" noProof="0"/>
              <a:t>3. Call customers</a:t>
            </a:r>
          </a:p>
        </p:txBody>
      </p:sp>
      <p:sp>
        <p:nvSpPr>
          <p:cNvPr id="11" name="Text Placeholder 10">
            <a:extLst>
              <a:ext uri="{FF2B5EF4-FFF2-40B4-BE49-F238E27FC236}">
                <a16:creationId xmlns:a16="http://schemas.microsoft.com/office/drawing/2014/main" id="{159A6375-D732-AEEC-8F08-CB20AB56EF1E}"/>
              </a:ext>
            </a:extLst>
          </p:cNvPr>
          <p:cNvSpPr>
            <a:spLocks noGrp="1"/>
          </p:cNvSpPr>
          <p:nvPr>
            <p:ph type="body" sz="quarter" idx="16"/>
          </p:nvPr>
        </p:nvSpPr>
        <p:spPr>
          <a:xfrm>
            <a:off x="7511481" y="4052218"/>
            <a:ext cx="2808000" cy="345600"/>
          </a:xfrm>
        </p:spPr>
        <p:txBody>
          <a:bodyPr/>
          <a:lstStyle/>
          <a:p>
            <a:r>
              <a:rPr lang="en-US" noProof="0"/>
              <a:t>4. Send payment reminders</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5994401" y="521099"/>
            <a:ext cx="4124528" cy="169277"/>
          </a:xfrm>
        </p:spPr>
        <p:txBody>
          <a:bodyPr/>
          <a:lstStyle/>
          <a:p>
            <a:pPr marL="0" marR="0" lvl="0" indent="0" algn="r"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1100" b="1" i="0" u="none" strike="noStrike" kern="1200" cap="none" spc="-20" normalizeH="0" baseline="0" noProof="0">
                <a:ln>
                  <a:noFill/>
                </a:ln>
                <a:solidFill>
                  <a:srgbClr val="C03BC4"/>
                </a:solidFill>
                <a:effectLst/>
                <a:uLnTx/>
                <a:uFillTx/>
                <a:latin typeface="Segoe UI Semibold" panose="020B0502040204020203" pitchFamily="34" charset="0"/>
                <a:ea typeface="+mn-ea"/>
                <a:cs typeface="Segoe UI Semibold" panose="020B0502040204020203" pitchFamily="34" charset="0"/>
              </a:rPr>
              <a:t>Microsoft 365 Copilot for Finance</a:t>
            </a:r>
            <a:endParaRPr kumimoji="0" lang="en-US" sz="800" b="1" i="1" u="none" strike="noStrike" kern="1200" cap="none" spc="-20" normalizeH="0" baseline="0" noProof="0">
              <a:ln>
                <a:noFill/>
              </a:ln>
              <a:solidFill>
                <a:srgbClr val="C03BC4"/>
              </a:solidFill>
              <a:effectLst/>
              <a:uLnTx/>
              <a:uFillTx/>
              <a:latin typeface="Segoe UI Semibold" panose="020B0502040204020203" pitchFamily="34" charset="0"/>
              <a:ea typeface="+mn-ea"/>
              <a:cs typeface="Segoe UI Semibold" panose="020B0502040204020203" pitchFamily="34" charset="0"/>
            </a:endParaRPr>
          </a:p>
        </p:txBody>
      </p:sp>
      <p:sp>
        <p:nvSpPr>
          <p:cNvPr id="12" name="Text Placeholder 11">
            <a:extLst>
              <a:ext uri="{FF2B5EF4-FFF2-40B4-BE49-F238E27FC236}">
                <a16:creationId xmlns:a16="http://schemas.microsoft.com/office/drawing/2014/main" id="{4DE598EE-5406-B032-5748-83EC5542E8D8}"/>
              </a:ext>
            </a:extLst>
          </p:cNvPr>
          <p:cNvSpPr>
            <a:spLocks noGrp="1"/>
          </p:cNvSpPr>
          <p:nvPr>
            <p:ph type="body" sz="quarter" idx="18"/>
          </p:nvPr>
        </p:nvSpPr>
        <p:spPr>
          <a:xfrm>
            <a:off x="584200" y="2032188"/>
            <a:ext cx="2808000" cy="626701"/>
          </a:xfrm>
        </p:spPr>
        <p:txBody>
          <a:bodyPr>
            <a:normAutofit/>
          </a:bodyPr>
          <a:lstStyle/>
          <a:p>
            <a:r>
              <a:rPr lang="en-US" noProof="0"/>
              <a:t>Use Copilot in Outlook to summarize recent email threads with customers. Use Copilot for Finance to identify outstanding invoices and related insights pulled directly from your ERP system.</a:t>
            </a:r>
          </a:p>
        </p:txBody>
      </p:sp>
      <p:sp>
        <p:nvSpPr>
          <p:cNvPr id="13" name="Text Placeholder 12">
            <a:extLst>
              <a:ext uri="{FF2B5EF4-FFF2-40B4-BE49-F238E27FC236}">
                <a16:creationId xmlns:a16="http://schemas.microsoft.com/office/drawing/2014/main" id="{4516C6C2-314E-AF2C-89EC-42F58B9E3182}"/>
              </a:ext>
            </a:extLst>
          </p:cNvPr>
          <p:cNvSpPr>
            <a:spLocks noGrp="1"/>
          </p:cNvSpPr>
          <p:nvPr>
            <p:ph type="body" sz="quarter" idx="19"/>
          </p:nvPr>
        </p:nvSpPr>
        <p:spPr>
          <a:xfrm>
            <a:off x="4047840" y="2032188"/>
            <a:ext cx="2808000" cy="626701"/>
          </a:xfrm>
        </p:spPr>
        <p:txBody>
          <a:bodyPr/>
          <a:lstStyle/>
          <a:p>
            <a:r>
              <a:rPr lang="en-US" noProof="0"/>
              <a:t>Prompt Copilot to generate a call script. Use Copilot in Word to refine the call script and save as a template to be used again.</a:t>
            </a:r>
          </a:p>
        </p:txBody>
      </p:sp>
      <p:sp>
        <p:nvSpPr>
          <p:cNvPr id="147" name="Text Placeholder 146">
            <a:extLst>
              <a:ext uri="{FF2B5EF4-FFF2-40B4-BE49-F238E27FC236}">
                <a16:creationId xmlns:a16="http://schemas.microsoft.com/office/drawing/2014/main" id="{FB3D5C3A-BD8F-2CD7-C443-06E7198B11E8}"/>
              </a:ext>
            </a:extLst>
          </p:cNvPr>
          <p:cNvSpPr>
            <a:spLocks noGrp="1"/>
          </p:cNvSpPr>
          <p:nvPr>
            <p:ph type="body" sz="quarter" idx="20"/>
          </p:nvPr>
        </p:nvSpPr>
        <p:spPr/>
        <p:txBody>
          <a:bodyPr/>
          <a:lstStyle/>
          <a:p>
            <a:r>
              <a:rPr kumimoji="0" lang="en-US" sz="900" b="0" i="0" u="none" strike="noStrike" kern="0" cap="none" spc="0" normalizeH="0" baseline="0" noProof="0" dirty="0">
                <a:ln>
                  <a:noFill/>
                </a:ln>
                <a:solidFill>
                  <a:srgbClr val="1A1A1A"/>
                </a:solidFill>
                <a:effectLst/>
                <a:uLnTx/>
                <a:uFillTx/>
                <a:latin typeface="Segoe UI"/>
                <a:cs typeface="Segoe UI" pitchFamily="34" charset="0"/>
              </a:rPr>
              <a:t>Call customers who have outstanding balances, using Copilot in </a:t>
            </a:r>
            <a:r>
              <a:rPr kumimoji="0" lang="en-US" sz="900" b="0" i="0" u="none" strike="noStrike" kern="0" cap="none" spc="0" normalizeH="0" baseline="0" noProof="0">
                <a:ln>
                  <a:noFill/>
                </a:ln>
                <a:solidFill>
                  <a:srgbClr val="1A1A1A"/>
                </a:solidFill>
                <a:effectLst/>
                <a:uLnTx/>
                <a:uFillTx/>
                <a:latin typeface="Segoe UI"/>
                <a:cs typeface="Segoe UI" pitchFamily="34" charset="0"/>
              </a:rPr>
              <a:t>Teams Phone to </a:t>
            </a:r>
            <a:r>
              <a:rPr kumimoji="0" lang="en-US" sz="900" b="0" i="0" u="none" strike="noStrike" kern="0" cap="none" spc="0" normalizeH="0" baseline="0" noProof="0" dirty="0">
                <a:ln>
                  <a:noFill/>
                </a:ln>
                <a:solidFill>
                  <a:srgbClr val="1A1A1A"/>
                </a:solidFill>
                <a:effectLst/>
                <a:uLnTx/>
                <a:uFillTx/>
                <a:latin typeface="Segoe UI"/>
                <a:cs typeface="Segoe UI" pitchFamily="34" charset="0"/>
              </a:rPr>
              <a:t>take meeting notes.</a:t>
            </a:r>
          </a:p>
        </p:txBody>
      </p:sp>
      <p:sp>
        <p:nvSpPr>
          <p:cNvPr id="15" name="Text Placeholder 14">
            <a:extLst>
              <a:ext uri="{FF2B5EF4-FFF2-40B4-BE49-F238E27FC236}">
                <a16:creationId xmlns:a16="http://schemas.microsoft.com/office/drawing/2014/main" id="{EFE09640-9805-348A-DD62-E43A74C2579D}"/>
              </a:ext>
            </a:extLst>
          </p:cNvPr>
          <p:cNvSpPr>
            <a:spLocks noGrp="1"/>
          </p:cNvSpPr>
          <p:nvPr>
            <p:ph type="body" sz="quarter" idx="21"/>
          </p:nvPr>
        </p:nvSpPr>
        <p:spPr>
          <a:xfrm>
            <a:off x="584200" y="3208260"/>
            <a:ext cx="2808000" cy="626701"/>
          </a:xfrm>
        </p:spPr>
        <p:txBody>
          <a:bodyPr/>
          <a:lstStyle/>
          <a:p>
            <a:r>
              <a:rPr lang="en-US" noProof="0"/>
              <a:t>Benefit: </a:t>
            </a:r>
            <a:r>
              <a:rPr lang="en-US" b="1" noProof="0"/>
              <a:t>Speed analysis </a:t>
            </a:r>
            <a:r>
              <a:rPr lang="en-US" noProof="0"/>
              <a:t>and streamline customer communications by connecting your ERP and financial system data.</a:t>
            </a:r>
          </a:p>
        </p:txBody>
      </p:sp>
      <p:sp>
        <p:nvSpPr>
          <p:cNvPr id="16" name="Text Placeholder 15">
            <a:extLst>
              <a:ext uri="{FF2B5EF4-FFF2-40B4-BE49-F238E27FC236}">
                <a16:creationId xmlns:a16="http://schemas.microsoft.com/office/drawing/2014/main" id="{53F47823-A125-6F94-AC86-369F418FBEAF}"/>
              </a:ext>
            </a:extLst>
          </p:cNvPr>
          <p:cNvSpPr>
            <a:spLocks noGrp="1"/>
          </p:cNvSpPr>
          <p:nvPr>
            <p:ph type="body" sz="quarter" idx="22"/>
          </p:nvPr>
        </p:nvSpPr>
        <p:spPr>
          <a:xfrm>
            <a:off x="584200" y="5641938"/>
            <a:ext cx="2808000" cy="626701"/>
          </a:xfrm>
        </p:spPr>
        <p:txBody>
          <a:bodyPr/>
          <a:lstStyle/>
          <a:p>
            <a:r>
              <a:rPr lang="en-US" noProof="0"/>
              <a:t>Benefit: </a:t>
            </a:r>
            <a:r>
              <a:rPr lang="en-US" b="1" noProof="0"/>
              <a:t>Quickly find and summarize documents </a:t>
            </a:r>
            <a:br>
              <a:rPr lang="en-US" noProof="0"/>
            </a:br>
            <a:r>
              <a:rPr lang="en-US" noProof="0"/>
              <a:t>related to a customer.</a:t>
            </a:r>
          </a:p>
        </p:txBody>
      </p:sp>
      <p:sp>
        <p:nvSpPr>
          <p:cNvPr id="17" name="Text Placeholder 16">
            <a:extLst>
              <a:ext uri="{FF2B5EF4-FFF2-40B4-BE49-F238E27FC236}">
                <a16:creationId xmlns:a16="http://schemas.microsoft.com/office/drawing/2014/main" id="{6C5CEE7E-DFE4-EFC8-3C53-41BC41423342}"/>
              </a:ext>
            </a:extLst>
          </p:cNvPr>
          <p:cNvSpPr>
            <a:spLocks noGrp="1"/>
          </p:cNvSpPr>
          <p:nvPr>
            <p:ph type="body" sz="quarter" idx="23"/>
          </p:nvPr>
        </p:nvSpPr>
        <p:spPr>
          <a:xfrm>
            <a:off x="4047840" y="3208260"/>
            <a:ext cx="2808000" cy="626701"/>
          </a:xfrm>
        </p:spPr>
        <p:txBody>
          <a:bodyPr>
            <a:normAutofit lnSpcReduction="10000"/>
          </a:bodyPr>
          <a:lstStyle/>
          <a:p>
            <a:r>
              <a:rPr lang="en-US" noProof="0"/>
              <a:t>Benefit: </a:t>
            </a:r>
            <a:r>
              <a:rPr lang="en-US" b="1" noProof="0"/>
              <a:t>Build conversation script, </a:t>
            </a:r>
            <a:r>
              <a:rPr lang="en-US" noProof="0"/>
              <a:t>suggesting the most effective and policy compliant approach to collect outstanding invoices and negotiate payment terms.</a:t>
            </a:r>
          </a:p>
        </p:txBody>
      </p:sp>
      <p:sp>
        <p:nvSpPr>
          <p:cNvPr id="148" name="Text Placeholder 147">
            <a:extLst>
              <a:ext uri="{FF2B5EF4-FFF2-40B4-BE49-F238E27FC236}">
                <a16:creationId xmlns:a16="http://schemas.microsoft.com/office/drawing/2014/main" id="{E82CA640-36AF-748C-B6B9-2600E247818E}"/>
              </a:ext>
            </a:extLst>
          </p:cNvPr>
          <p:cNvSpPr>
            <a:spLocks noGrp="1"/>
          </p:cNvSpPr>
          <p:nvPr>
            <p:ph type="body" sz="quarter" idx="24"/>
          </p:nvPr>
        </p:nvSpPr>
        <p:spPr/>
        <p:txBody>
          <a:bodyPr/>
          <a:lstStyle/>
          <a:p>
            <a:r>
              <a:rPr lang="en-US" noProof="0"/>
              <a:t>Benefit: </a:t>
            </a:r>
            <a:r>
              <a:rPr kumimoji="0" lang="en-US" sz="900" b="1" i="0" u="none" strike="noStrike" kern="1200" cap="none" spc="0" normalizeH="0" baseline="0" noProof="0">
                <a:ln>
                  <a:noFill/>
                </a:ln>
                <a:solidFill>
                  <a:srgbClr val="000000"/>
                </a:solidFill>
                <a:effectLst/>
                <a:uLnTx/>
                <a:uFillTx/>
                <a:latin typeface="Segoe UI"/>
                <a:ea typeface="+mn-ea"/>
                <a:cs typeface="+mn-cs"/>
              </a:rPr>
              <a:t>Simplify record updates </a:t>
            </a:r>
            <a:r>
              <a:rPr kumimoji="0" lang="en-US" sz="900" b="0" i="0" u="none" strike="noStrike" kern="1200" cap="none" spc="0" normalizeH="0" baseline="0" noProof="0">
                <a:ln>
                  <a:noFill/>
                </a:ln>
                <a:solidFill>
                  <a:srgbClr val="000000"/>
                </a:solidFill>
                <a:effectLst/>
                <a:uLnTx/>
                <a:uFillTx/>
                <a:latin typeface="Segoe UI"/>
                <a:ea typeface="+mn-ea"/>
                <a:cs typeface="+mn-cs"/>
              </a:rPr>
              <a:t>by updating ERP records from directly within Outlook. </a:t>
            </a:r>
          </a:p>
        </p:txBody>
      </p:sp>
      <p:sp>
        <p:nvSpPr>
          <p:cNvPr id="149" name="Text Placeholder 148">
            <a:extLst>
              <a:ext uri="{FF2B5EF4-FFF2-40B4-BE49-F238E27FC236}">
                <a16:creationId xmlns:a16="http://schemas.microsoft.com/office/drawing/2014/main" id="{7BDD29A1-FE19-88B4-660A-BB60498A70F4}"/>
              </a:ext>
            </a:extLst>
          </p:cNvPr>
          <p:cNvSpPr>
            <a:spLocks noGrp="1"/>
          </p:cNvSpPr>
          <p:nvPr>
            <p:ph type="body" sz="quarter" idx="25"/>
          </p:nvPr>
        </p:nvSpPr>
        <p:spPr/>
        <p:txBody>
          <a:bodyPr/>
          <a:lstStyle/>
          <a:p>
            <a:r>
              <a:rPr lang="en-US" noProof="0"/>
              <a:t>Benefit: </a:t>
            </a:r>
            <a:r>
              <a:rPr kumimoji="0" lang="en-US" sz="900" b="1" i="0" u="none" strike="noStrike" kern="1200" cap="none" spc="0" normalizeH="0" baseline="0" noProof="0">
                <a:ln>
                  <a:noFill/>
                </a:ln>
                <a:solidFill>
                  <a:srgbClr val="1A1A1A"/>
                </a:solidFill>
                <a:effectLst/>
                <a:uLnTx/>
                <a:uFillTx/>
                <a:latin typeface="Segoe UI"/>
                <a:ea typeface="+mn-ea"/>
                <a:cs typeface="Segoe UI" pitchFamily="34" charset="0"/>
              </a:rPr>
              <a:t>Simplify capture </a:t>
            </a:r>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of customer intent with generated call notes.</a:t>
            </a:r>
          </a:p>
        </p:txBody>
      </p:sp>
      <p:sp>
        <p:nvSpPr>
          <p:cNvPr id="150" name="Text Placeholder 149">
            <a:extLst>
              <a:ext uri="{FF2B5EF4-FFF2-40B4-BE49-F238E27FC236}">
                <a16:creationId xmlns:a16="http://schemas.microsoft.com/office/drawing/2014/main" id="{50936D86-A943-FC88-4A26-BBBC812E9B71}"/>
              </a:ext>
            </a:extLst>
          </p:cNvPr>
          <p:cNvSpPr>
            <a:spLocks noGrp="1"/>
          </p:cNvSpPr>
          <p:nvPr>
            <p:ph type="body" sz="quarter" idx="26"/>
          </p:nvPr>
        </p:nvSpPr>
        <p:spPr/>
        <p:txBody>
          <a:bodyPr>
            <a:normAutofit/>
          </a:bodyPr>
          <a:lstStyle/>
          <a:p>
            <a:r>
              <a:rPr lang="en-US" noProof="0"/>
              <a:t>Benefit: </a:t>
            </a:r>
            <a:r>
              <a:rPr kumimoji="0" lang="en-US" sz="900" b="1" i="0" u="none" strike="noStrike" kern="1200" cap="none" spc="0" normalizeH="0" baseline="0" noProof="0">
                <a:ln>
                  <a:noFill/>
                </a:ln>
                <a:solidFill>
                  <a:srgbClr val="000000"/>
                </a:solidFill>
                <a:effectLst/>
                <a:uLnTx/>
                <a:uFillTx/>
                <a:latin typeface="Segoe UI"/>
                <a:ea typeface="+mn-ea"/>
                <a:cs typeface="+mn-cs"/>
              </a:rPr>
              <a:t>Automate drafting of emails </a:t>
            </a:r>
            <a:r>
              <a:rPr kumimoji="0" lang="en-US" sz="900" b="0" i="0" u="none" strike="noStrike" kern="1200" cap="none" spc="0" normalizeH="0" baseline="0" noProof="0">
                <a:ln>
                  <a:noFill/>
                </a:ln>
                <a:solidFill>
                  <a:srgbClr val="000000"/>
                </a:solidFill>
                <a:effectLst/>
                <a:uLnTx/>
                <a:uFillTx/>
                <a:latin typeface="Segoe UI"/>
                <a:ea typeface="+mn-ea"/>
                <a:cs typeface="+mn-cs"/>
              </a:rPr>
              <a:t>and use </a:t>
            </a:r>
            <a:br>
              <a:rPr kumimoji="0" lang="en-US" sz="900" b="0" i="0" u="none" strike="noStrike" kern="1200" cap="none" spc="0" normalizeH="0" baseline="0" noProof="0">
                <a:ln>
                  <a:noFill/>
                </a:ln>
                <a:solidFill>
                  <a:srgbClr val="000000"/>
                </a:solidFill>
                <a:effectLst/>
                <a:uLnTx/>
                <a:uFillTx/>
                <a:latin typeface="Segoe UI"/>
                <a:ea typeface="+mn-ea"/>
                <a:cs typeface="+mn-cs"/>
              </a:rPr>
            </a:br>
            <a:r>
              <a:rPr kumimoji="0" lang="en-US" sz="900" b="0" i="0" u="none" strike="noStrike" kern="1200" cap="none" spc="0" normalizeH="0" baseline="0" noProof="0">
                <a:ln>
                  <a:noFill/>
                </a:ln>
                <a:solidFill>
                  <a:srgbClr val="000000"/>
                </a:solidFill>
                <a:effectLst/>
                <a:uLnTx/>
                <a:uFillTx/>
                <a:latin typeface="Segoe UI"/>
                <a:ea typeface="+mn-ea"/>
                <a:cs typeface="+mn-cs"/>
              </a:rPr>
              <a:t>Copilot to review the tone and customize </a:t>
            </a:r>
            <a:br>
              <a:rPr kumimoji="0" lang="en-US" sz="900" b="0" i="0" u="none" strike="noStrike" kern="1200" cap="none" spc="0" normalizeH="0" baseline="0" noProof="0">
                <a:ln>
                  <a:noFill/>
                </a:ln>
                <a:solidFill>
                  <a:srgbClr val="000000"/>
                </a:solidFill>
                <a:effectLst/>
                <a:uLnTx/>
                <a:uFillTx/>
                <a:latin typeface="Segoe UI"/>
                <a:ea typeface="+mn-ea"/>
                <a:cs typeface="+mn-cs"/>
              </a:rPr>
            </a:br>
            <a:r>
              <a:rPr kumimoji="0" lang="en-US" sz="900" b="0" i="0" u="none" strike="noStrike" kern="1200" cap="none" spc="0" normalizeH="0" baseline="0" noProof="0">
                <a:ln>
                  <a:noFill/>
                </a:ln>
                <a:solidFill>
                  <a:srgbClr val="000000"/>
                </a:solidFill>
                <a:effectLst/>
                <a:uLnTx/>
                <a:uFillTx/>
                <a:latin typeface="Segoe UI"/>
                <a:ea typeface="+mn-ea"/>
                <a:cs typeface="+mn-cs"/>
              </a:rPr>
              <a:t>emails with relevant records and insight.</a:t>
            </a:r>
          </a:p>
        </p:txBody>
      </p:sp>
      <p:sp>
        <p:nvSpPr>
          <p:cNvPr id="21" name="Text Placeholder 20">
            <a:extLst>
              <a:ext uri="{FF2B5EF4-FFF2-40B4-BE49-F238E27FC236}">
                <a16:creationId xmlns:a16="http://schemas.microsoft.com/office/drawing/2014/main" id="{8D4AC425-B156-DDFF-8C88-CC16474618C2}"/>
              </a:ext>
            </a:extLst>
          </p:cNvPr>
          <p:cNvSpPr>
            <a:spLocks noGrp="1"/>
          </p:cNvSpPr>
          <p:nvPr>
            <p:ph type="body" sz="quarter" idx="27"/>
          </p:nvPr>
        </p:nvSpPr>
        <p:spPr>
          <a:xfrm>
            <a:off x="584200" y="4488366"/>
            <a:ext cx="2808000" cy="626701"/>
          </a:xfrm>
        </p:spPr>
        <p:txBody>
          <a:bodyPr/>
          <a:lstStyle/>
          <a:p>
            <a:r>
              <a:rPr lang="en-US" noProof="0"/>
              <a:t>Draft a summary of the collections cycle for </a:t>
            </a:r>
            <a:br>
              <a:rPr lang="en-US" noProof="0"/>
            </a:br>
            <a:r>
              <a:rPr lang="en-US" noProof="0"/>
              <a:t>the legal team. Draft the message with Copilot </a:t>
            </a:r>
            <a:br>
              <a:rPr lang="en-US" noProof="0"/>
            </a:br>
            <a:r>
              <a:rPr lang="en-US" noProof="0"/>
              <a:t>in Word, including references to associated documents and emails.</a:t>
            </a:r>
          </a:p>
        </p:txBody>
      </p:sp>
      <p:sp>
        <p:nvSpPr>
          <p:cNvPr id="151" name="Text Placeholder 150">
            <a:extLst>
              <a:ext uri="{FF2B5EF4-FFF2-40B4-BE49-F238E27FC236}">
                <a16:creationId xmlns:a16="http://schemas.microsoft.com/office/drawing/2014/main" id="{BB0DEC31-25C1-EFF4-BC2E-08EFBA0440FA}"/>
              </a:ext>
            </a:extLst>
          </p:cNvPr>
          <p:cNvSpPr>
            <a:spLocks noGrp="1"/>
          </p:cNvSpPr>
          <p:nvPr>
            <p:ph type="body" sz="quarter" idx="28"/>
          </p:nvPr>
        </p:nvSpPr>
        <p:spPr/>
        <p:txBody>
          <a:bodyPr>
            <a:normAutofit/>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Prompt Copilot in Outlook to summarize recent payment updates. </a:t>
            </a:r>
            <a:r>
              <a:rPr lang="en-US" kern="0" noProof="0">
                <a:solidFill>
                  <a:srgbClr val="1A1A1A"/>
                </a:solidFill>
                <a:latin typeface="Segoe UI"/>
              </a:rPr>
              <a:t>U</a:t>
            </a:r>
            <a:r>
              <a:rPr kumimoji="0" lang="en-US" sz="900" b="0" i="0" u="none" strike="noStrike" kern="0" cap="none" spc="0" normalizeH="0" baseline="0" noProof="0">
                <a:ln>
                  <a:noFill/>
                </a:ln>
                <a:solidFill>
                  <a:srgbClr val="1A1A1A"/>
                </a:solidFill>
                <a:effectLst/>
                <a:uLnTx/>
                <a:uFillTx/>
                <a:latin typeface="Segoe UI"/>
                <a:cs typeface="Segoe UI" pitchFamily="34" charset="0"/>
              </a:rPr>
              <a:t>se Copilot for Finance to update your ERP system directly from Outlook with the latest payment plans and promise to pay dates. </a:t>
            </a:r>
          </a:p>
        </p:txBody>
      </p:sp>
      <p:sp>
        <p:nvSpPr>
          <p:cNvPr id="152" name="Text Placeholder 151">
            <a:extLst>
              <a:ext uri="{FF2B5EF4-FFF2-40B4-BE49-F238E27FC236}">
                <a16:creationId xmlns:a16="http://schemas.microsoft.com/office/drawing/2014/main" id="{EDD0CF00-3F00-A96B-9ACB-7B09B38B68DB}"/>
              </a:ext>
            </a:extLst>
          </p:cNvPr>
          <p:cNvSpPr>
            <a:spLocks noGrp="1"/>
          </p:cNvSpPr>
          <p:nvPr>
            <p:ph type="body" sz="quarter" idx="29"/>
          </p:nvPr>
        </p:nvSpPr>
        <p:spPr/>
        <p:txBody>
          <a:bodyPr/>
          <a:lstStyle/>
          <a:p>
            <a:r>
              <a:rPr kumimoji="0" lang="en-US" sz="900" b="0" i="0" u="none" strike="noStrike" kern="1200" cap="none" spc="0" normalizeH="0" baseline="0" noProof="0">
                <a:ln>
                  <a:noFill/>
                </a:ln>
                <a:solidFill>
                  <a:srgbClr val="000000"/>
                </a:solidFill>
                <a:effectLst/>
                <a:uLnTx/>
                <a:uFillTx/>
                <a:latin typeface="Segoe UI"/>
                <a:ea typeface="Aptos" panose="020B0004020202020204" pitchFamily="34" charset="0"/>
                <a:cs typeface="Aptos" panose="020B0004020202020204" pitchFamily="34" charset="0"/>
              </a:rPr>
              <a:t>Use Copilot in Outlook to draft follow up emails to customers. With Copilot for Finance, view and attach related records and financial insight directly within Outlook.</a:t>
            </a:r>
            <a:endParaRPr kumimoji="0" lang="en-US" sz="900" b="0" i="0" u="none" strike="noStrike" kern="0" cap="none" spc="0" normalizeH="0" baseline="0" noProof="0">
              <a:ln>
                <a:noFill/>
              </a:ln>
              <a:solidFill>
                <a:srgbClr val="1A1A1A"/>
              </a:solidFill>
              <a:effectLst/>
              <a:uLnTx/>
              <a:uFillTx/>
              <a:latin typeface="Segoe UI"/>
              <a:cs typeface="Segoe UI" pitchFamily="34" charset="0"/>
            </a:endParaRPr>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554480" cy="216000"/>
            <a:chOff x="1198144" y="862657"/>
            <a:chExt cx="155448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55448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Days sales outstanding</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93" name="Group 192">
            <a:extLst>
              <a:ext uri="{FF2B5EF4-FFF2-40B4-BE49-F238E27FC236}">
                <a16:creationId xmlns:a16="http://schemas.microsoft.com/office/drawing/2014/main" id="{4D5F7BCA-60BA-37FF-B065-CE18B1EB2733}"/>
              </a:ext>
            </a:extLst>
          </p:cNvPr>
          <p:cNvGrpSpPr/>
          <p:nvPr/>
        </p:nvGrpSpPr>
        <p:grpSpPr>
          <a:xfrm>
            <a:off x="804187" y="5158847"/>
            <a:ext cx="2351135" cy="360000"/>
            <a:chOff x="588263" y="2657420"/>
            <a:chExt cx="2351135" cy="360000"/>
          </a:xfrm>
        </p:grpSpPr>
        <p:pic>
          <p:nvPicPr>
            <p:cNvPr id="194" name="Picture 193">
              <a:extLst>
                <a:ext uri="{FF2B5EF4-FFF2-40B4-BE49-F238E27FC236}">
                  <a16:creationId xmlns:a16="http://schemas.microsoft.com/office/drawing/2014/main" id="{54B99548-C9E6-3D77-8088-B6804EA4FA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95" name="TextBox 194">
              <a:extLst>
                <a:ext uri="{FF2B5EF4-FFF2-40B4-BE49-F238E27FC236}">
                  <a16:creationId xmlns:a16="http://schemas.microsoft.com/office/drawing/2014/main" id="{4D754603-0031-6E81-EF49-31F63C9ED352}"/>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96" name="Group 195">
            <a:extLst>
              <a:ext uri="{FF2B5EF4-FFF2-40B4-BE49-F238E27FC236}">
                <a16:creationId xmlns:a16="http://schemas.microsoft.com/office/drawing/2014/main" id="{C7140EF7-2093-6DE6-CFEF-A9F00E4B203E}"/>
              </a:ext>
            </a:extLst>
          </p:cNvPr>
          <p:cNvGrpSpPr/>
          <p:nvPr/>
        </p:nvGrpSpPr>
        <p:grpSpPr>
          <a:xfrm>
            <a:off x="7739914" y="2761669"/>
            <a:ext cx="2351135" cy="360000"/>
            <a:chOff x="588263" y="3617084"/>
            <a:chExt cx="2351135" cy="360000"/>
          </a:xfrm>
        </p:grpSpPr>
        <p:pic>
          <p:nvPicPr>
            <p:cNvPr id="197" name="Picture 196">
              <a:extLst>
                <a:ext uri="{FF2B5EF4-FFF2-40B4-BE49-F238E27FC236}">
                  <a16:creationId xmlns:a16="http://schemas.microsoft.com/office/drawing/2014/main" id="{5AE38A54-7642-52BB-0541-6FEFB3C6C2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98" name="TextBox 197">
              <a:extLst>
                <a:ext uri="{FF2B5EF4-FFF2-40B4-BE49-F238E27FC236}">
                  <a16:creationId xmlns:a16="http://schemas.microsoft.com/office/drawing/2014/main" id="{E0E78998-BA24-C35E-FE13-E91F365A8FA4}"/>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00" name="Group 199">
            <a:extLst>
              <a:ext uri="{FF2B5EF4-FFF2-40B4-BE49-F238E27FC236}">
                <a16:creationId xmlns:a16="http://schemas.microsoft.com/office/drawing/2014/main" id="{AEBAC513-8147-E75E-B7F5-0C010484FD37}"/>
              </a:ext>
            </a:extLst>
          </p:cNvPr>
          <p:cNvGrpSpPr/>
          <p:nvPr/>
        </p:nvGrpSpPr>
        <p:grpSpPr>
          <a:xfrm>
            <a:off x="4276273" y="2754741"/>
            <a:ext cx="1092889" cy="366928"/>
            <a:chOff x="588263" y="1210996"/>
            <a:chExt cx="1092889" cy="366928"/>
          </a:xfrm>
        </p:grpSpPr>
        <p:pic>
          <p:nvPicPr>
            <p:cNvPr id="201" name="Picture 200" descr="Zip Co logo SVG free download, id: 101874 - Brandlogos.net">
              <a:hlinkClick r:id="rId6"/>
              <a:extLst>
                <a:ext uri="{FF2B5EF4-FFF2-40B4-BE49-F238E27FC236}">
                  <a16:creationId xmlns:a16="http://schemas.microsoft.com/office/drawing/2014/main" id="{35BCABCD-8D57-50A9-E502-6BA3D5EC7C6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02" name="TextBox 201">
              <a:extLst>
                <a:ext uri="{FF2B5EF4-FFF2-40B4-BE49-F238E27FC236}">
                  <a16:creationId xmlns:a16="http://schemas.microsoft.com/office/drawing/2014/main" id="{6F872863-AAA0-A99B-27C2-785D87D90529}"/>
                </a:ext>
                <a:ext uri="{C183D7F6-B498-43B3-948B-1728B52AA6E4}">
                  <adec:decorative xmlns:adec="http://schemas.microsoft.com/office/drawing/2017/decorative" val="0"/>
                </a:ext>
              </a:extLst>
            </p:cNvPr>
            <p:cNvSpPr txBox="1"/>
            <p:nvPr/>
          </p:nvSpPr>
          <p:spPr>
            <a:xfrm>
              <a:off x="1047214" y="1210996"/>
              <a:ext cx="633938" cy="338554"/>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grpSp>
      <p:grpSp>
        <p:nvGrpSpPr>
          <p:cNvPr id="206" name="Group 205">
            <a:extLst>
              <a:ext uri="{FF2B5EF4-FFF2-40B4-BE49-F238E27FC236}">
                <a16:creationId xmlns:a16="http://schemas.microsoft.com/office/drawing/2014/main" id="{AA2D9A06-FA41-4CD8-F53C-1FA038C0A170}"/>
              </a:ext>
            </a:extLst>
          </p:cNvPr>
          <p:cNvGrpSpPr/>
          <p:nvPr/>
        </p:nvGrpSpPr>
        <p:grpSpPr>
          <a:xfrm>
            <a:off x="7739914" y="5158847"/>
            <a:ext cx="2351135" cy="360000"/>
            <a:chOff x="588263" y="1697756"/>
            <a:chExt cx="2351135" cy="360000"/>
          </a:xfrm>
        </p:grpSpPr>
        <p:pic>
          <p:nvPicPr>
            <p:cNvPr id="207" name="Picture 206">
              <a:extLst>
                <a:ext uri="{FF2B5EF4-FFF2-40B4-BE49-F238E27FC236}">
                  <a16:creationId xmlns:a16="http://schemas.microsoft.com/office/drawing/2014/main" id="{7D067952-0F00-4E5B-519C-CE526450525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08" name="TextBox 207">
              <a:extLst>
                <a:ext uri="{FF2B5EF4-FFF2-40B4-BE49-F238E27FC236}">
                  <a16:creationId xmlns:a16="http://schemas.microsoft.com/office/drawing/2014/main" id="{1412159D-4754-BD1C-2FF0-E73CE3D40C52}"/>
                </a:ext>
                <a:ext uri="{C183D7F6-B498-43B3-948B-1728B52AA6E4}">
                  <adec:decorative xmlns:adec="http://schemas.microsoft.com/office/drawing/2017/decorative" val="0"/>
                </a:ext>
              </a:extLst>
            </p:cNvPr>
            <p:cNvSpPr txBox="1"/>
            <p:nvPr/>
          </p:nvSpPr>
          <p:spPr>
            <a:xfrm>
              <a:off x="1047214" y="1723868"/>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br>
                <a:rPr kumimoji="0" lang="en-US" sz="1100" b="0" i="0" u="none" strike="noStrike" kern="1200" cap="none" spc="0" normalizeH="0" baseline="0" noProof="0">
                  <a:ln>
                    <a:noFill/>
                  </a:ln>
                  <a:solidFill>
                    <a:prstClr val="black"/>
                  </a:solidFill>
                  <a:effectLst/>
                  <a:uLnTx/>
                  <a:uFillTx/>
                  <a:latin typeface="Segoe UI Semibold"/>
                  <a:ea typeface="+mn-ea"/>
                  <a:cs typeface="+mn-cs"/>
                </a:rPr>
              </a:br>
              <a:r>
                <a:rPr lang="en-US" sz="900" noProof="0">
                  <a:solidFill>
                    <a:srgbClr val="0078D4"/>
                  </a:solidFill>
                  <a:latin typeface="Segoe UI Semibold"/>
                </a:rPr>
                <a:t>+Copilot for Finance </a:t>
              </a:r>
              <a:r>
                <a:rPr lang="en-US" sz="900" i="1" noProof="0">
                  <a:solidFill>
                    <a:srgbClr val="0078D4"/>
                  </a:solidFill>
                  <a:latin typeface="Segoe UI" panose="020B0502040204020203" pitchFamily="34" charset="0"/>
                  <a:cs typeface="Segoe UI" panose="020B0502040204020203" pitchFamily="34" charset="0"/>
                </a:rPr>
                <a:t>Preview</a:t>
              </a:r>
            </a:p>
          </p:txBody>
        </p:sp>
      </p:grpSp>
      <p:grpSp>
        <p:nvGrpSpPr>
          <p:cNvPr id="209" name="Group 208">
            <a:extLst>
              <a:ext uri="{FF2B5EF4-FFF2-40B4-BE49-F238E27FC236}">
                <a16:creationId xmlns:a16="http://schemas.microsoft.com/office/drawing/2014/main" id="{C2469642-1FB5-BB12-45DA-D3F3D34AA458}"/>
              </a:ext>
            </a:extLst>
          </p:cNvPr>
          <p:cNvGrpSpPr/>
          <p:nvPr/>
        </p:nvGrpSpPr>
        <p:grpSpPr>
          <a:xfrm>
            <a:off x="5369162" y="2761669"/>
            <a:ext cx="1002587" cy="360000"/>
            <a:chOff x="588263" y="2657420"/>
            <a:chExt cx="1002587" cy="360000"/>
          </a:xfrm>
        </p:grpSpPr>
        <p:pic>
          <p:nvPicPr>
            <p:cNvPr id="210" name="Picture 209">
              <a:extLst>
                <a:ext uri="{FF2B5EF4-FFF2-40B4-BE49-F238E27FC236}">
                  <a16:creationId xmlns:a16="http://schemas.microsoft.com/office/drawing/2014/main" id="{B655F0E9-C63B-EE44-69B0-87585CD15F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11" name="TextBox 210">
              <a:extLst>
                <a:ext uri="{FF2B5EF4-FFF2-40B4-BE49-F238E27FC236}">
                  <a16:creationId xmlns:a16="http://schemas.microsoft.com/office/drawing/2014/main" id="{FDD875AE-CB86-3C05-2B1B-C17ADD8EBEA1}"/>
                </a:ext>
                <a:ext uri="{C183D7F6-B498-43B3-948B-1728B52AA6E4}">
                  <adec:decorative xmlns:adec="http://schemas.microsoft.com/office/drawing/2017/decorative" val="0"/>
                </a:ext>
              </a:extLst>
            </p:cNvPr>
            <p:cNvSpPr txBox="1"/>
            <p:nvPr/>
          </p:nvSpPr>
          <p:spPr>
            <a:xfrm>
              <a:off x="1047214" y="2668144"/>
              <a:ext cx="543636"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12" name="Group 211">
            <a:extLst>
              <a:ext uri="{FF2B5EF4-FFF2-40B4-BE49-F238E27FC236}">
                <a16:creationId xmlns:a16="http://schemas.microsoft.com/office/drawing/2014/main" id="{3BD7EC55-774D-6A9D-4FBD-11503720C5BB}"/>
              </a:ext>
            </a:extLst>
          </p:cNvPr>
          <p:cNvGrpSpPr/>
          <p:nvPr/>
        </p:nvGrpSpPr>
        <p:grpSpPr>
          <a:xfrm>
            <a:off x="4381143" y="5228096"/>
            <a:ext cx="2474697" cy="360000"/>
            <a:chOff x="588263" y="1697756"/>
            <a:chExt cx="2474697" cy="360000"/>
          </a:xfrm>
        </p:grpSpPr>
        <p:pic>
          <p:nvPicPr>
            <p:cNvPr id="213" name="Picture 212">
              <a:extLst>
                <a:ext uri="{FF2B5EF4-FFF2-40B4-BE49-F238E27FC236}">
                  <a16:creationId xmlns:a16="http://schemas.microsoft.com/office/drawing/2014/main" id="{608D0CC5-1C36-B639-CEEA-76E5ED47A1F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14" name="TextBox 213">
              <a:extLst>
                <a:ext uri="{FF2B5EF4-FFF2-40B4-BE49-F238E27FC236}">
                  <a16:creationId xmlns:a16="http://schemas.microsoft.com/office/drawing/2014/main" id="{D7794FBB-F4B9-F677-4267-A0F43C79D7AA}"/>
                </a:ext>
                <a:ext uri="{C183D7F6-B498-43B3-948B-1728B52AA6E4}">
                  <adec:decorative xmlns:adec="http://schemas.microsoft.com/office/drawing/2017/decorative" val="0"/>
                </a:ext>
              </a:extLst>
            </p:cNvPr>
            <p:cNvSpPr txBox="1"/>
            <p:nvPr/>
          </p:nvSpPr>
          <p:spPr>
            <a:xfrm>
              <a:off x="1047214" y="1723869"/>
              <a:ext cx="2015746"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br>
                <a:rPr kumimoji="0" lang="en-US" sz="1100" b="0" i="0" u="none" strike="noStrike" kern="1200" cap="none" spc="0" normalizeH="0" baseline="0" noProof="0">
                  <a:ln>
                    <a:noFill/>
                  </a:ln>
                  <a:solidFill>
                    <a:prstClr val="black"/>
                  </a:solidFill>
                  <a:effectLst/>
                  <a:uLnTx/>
                  <a:uFillTx/>
                  <a:latin typeface="Segoe UI Semibold"/>
                  <a:ea typeface="+mn-ea"/>
                  <a:cs typeface="+mn-cs"/>
                </a:rPr>
              </a:br>
              <a:r>
                <a:rPr lang="en-US" sz="900" noProof="0">
                  <a:solidFill>
                    <a:srgbClr val="0078D4"/>
                  </a:solidFill>
                  <a:latin typeface="Segoe UI Semibold"/>
                </a:rPr>
                <a:t>+Copilot for Finance </a:t>
              </a:r>
              <a:r>
                <a:rPr lang="en-US" sz="900" i="1" noProof="0">
                  <a:solidFill>
                    <a:srgbClr val="0078D4"/>
                  </a:solidFill>
                  <a:latin typeface="Segoe UI" panose="020B0502040204020203" pitchFamily="34" charset="0"/>
                  <a:cs typeface="Segoe UI" panose="020B0502040204020203" pitchFamily="34" charset="0"/>
                </a:rPr>
                <a:t>Preview</a:t>
              </a:r>
            </a:p>
          </p:txBody>
        </p:sp>
      </p:grpSp>
      <p:sp>
        <p:nvSpPr>
          <p:cNvPr id="217" name="TextBox 216">
            <a:extLst>
              <a:ext uri="{FF2B5EF4-FFF2-40B4-BE49-F238E27FC236}">
                <a16:creationId xmlns:a16="http://schemas.microsoft.com/office/drawing/2014/main" id="{60512CDA-AA52-050D-4854-27D7264BBE5C}"/>
              </a:ext>
              <a:ext uri="{C183D7F6-B498-43B3-948B-1728B52AA6E4}">
                <adec:decorative xmlns:adec="http://schemas.microsoft.com/office/drawing/2017/decorative" val="0"/>
              </a:ext>
            </a:extLst>
          </p:cNvPr>
          <p:cNvSpPr txBox="1"/>
          <p:nvPr/>
        </p:nvSpPr>
        <p:spPr>
          <a:xfrm>
            <a:off x="1263138" y="2787781"/>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br>
              <a:rPr kumimoji="0" lang="en-US" sz="1100" b="0" i="0" u="none" strike="noStrike" kern="1200" cap="none" spc="0" normalizeH="0" baseline="0" noProof="0">
                <a:ln>
                  <a:noFill/>
                </a:ln>
                <a:solidFill>
                  <a:prstClr val="black"/>
                </a:solidFill>
                <a:effectLst/>
                <a:uLnTx/>
                <a:uFillTx/>
                <a:latin typeface="Segoe UI Semibold"/>
                <a:ea typeface="+mn-ea"/>
                <a:cs typeface="+mn-cs"/>
              </a:rPr>
            </a:br>
            <a:r>
              <a:rPr lang="en-US" sz="900" noProof="0">
                <a:solidFill>
                  <a:srgbClr val="0078D4"/>
                </a:solidFill>
                <a:latin typeface="Segoe UI Semibold"/>
              </a:rPr>
              <a:t>+Copilot for Finance </a:t>
            </a:r>
            <a:r>
              <a:rPr lang="en-US" sz="900" i="1" noProof="0">
                <a:solidFill>
                  <a:srgbClr val="0078D4"/>
                </a:solidFill>
                <a:latin typeface="Segoe UI" panose="020B0502040204020203" pitchFamily="34" charset="0"/>
                <a:cs typeface="Segoe UI" panose="020B0502040204020203" pitchFamily="34" charset="0"/>
              </a:rPr>
              <a:t>Preview</a:t>
            </a:r>
          </a:p>
        </p:txBody>
      </p:sp>
      <p:sp>
        <p:nvSpPr>
          <p:cNvPr id="3" name="Text Placeholder 40">
            <a:extLst>
              <a:ext uri="{FF2B5EF4-FFF2-40B4-BE49-F238E27FC236}">
                <a16:creationId xmlns:a16="http://schemas.microsoft.com/office/drawing/2014/main" id="{67F59E6E-D6A8-644A-1D2F-53B1D156CA54}"/>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5" name="Text Placeholder 41">
            <a:extLst>
              <a:ext uri="{FF2B5EF4-FFF2-40B4-BE49-F238E27FC236}">
                <a16:creationId xmlns:a16="http://schemas.microsoft.com/office/drawing/2014/main" id="{23B213C8-9361-C978-E396-AB85D97BBE7C}"/>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14" name="Text Placeholder 42">
            <a:extLst>
              <a:ext uri="{FF2B5EF4-FFF2-40B4-BE49-F238E27FC236}">
                <a16:creationId xmlns:a16="http://schemas.microsoft.com/office/drawing/2014/main" id="{32AC16CD-27CF-D21E-D1A0-62B037C9820D}"/>
              </a:ext>
            </a:extLst>
          </p:cNvPr>
          <p:cNvSpPr>
            <a:spLocks noGrp="1"/>
          </p:cNvSpPr>
          <p:nvPr>
            <p:ph type="body" sz="quarter" idx="40"/>
          </p:nvPr>
        </p:nvSpPr>
        <p:spPr>
          <a:xfrm>
            <a:off x="11760200" y="357645"/>
            <a:ext cx="127000" cy="125999"/>
          </a:xfrm>
          <a:solidFill>
            <a:srgbClr val="0078D4"/>
          </a:solidFill>
        </p:spPr>
        <p:txBody>
          <a:bodyPr/>
          <a:lstStyle/>
          <a:p>
            <a:endParaRPr lang="en-US" noProof="0"/>
          </a:p>
        </p:txBody>
      </p:sp>
      <p:sp>
        <p:nvSpPr>
          <p:cNvPr id="20" name="Text Placeholder 19">
            <a:extLst>
              <a:ext uri="{FF2B5EF4-FFF2-40B4-BE49-F238E27FC236}">
                <a16:creationId xmlns:a16="http://schemas.microsoft.com/office/drawing/2014/main" id="{206AD2B3-B7E8-3E6B-46CB-D8F577E063A3}"/>
              </a:ext>
            </a:extLst>
          </p:cNvPr>
          <p:cNvSpPr>
            <a:spLocks noGrp="1"/>
          </p:cNvSpPr>
          <p:nvPr>
            <p:ph type="body" sz="quarter" idx="30"/>
          </p:nvPr>
        </p:nvSpPr>
        <p:spPr/>
        <p:txBody>
          <a:bodyPr/>
          <a:lstStyle/>
          <a:p>
            <a:r>
              <a:rPr lang="en-US" noProof="0"/>
              <a:t>Extend</a:t>
            </a:r>
          </a:p>
        </p:txBody>
      </p:sp>
      <p:grpSp>
        <p:nvGrpSpPr>
          <p:cNvPr id="43" name="Group 42">
            <a:extLst>
              <a:ext uri="{FF2B5EF4-FFF2-40B4-BE49-F238E27FC236}">
                <a16:creationId xmlns:a16="http://schemas.microsoft.com/office/drawing/2014/main" id="{5A2CB828-D743-1097-4F25-D4C3ECA408D0}"/>
              </a:ext>
            </a:extLst>
          </p:cNvPr>
          <p:cNvGrpSpPr/>
          <p:nvPr/>
        </p:nvGrpSpPr>
        <p:grpSpPr>
          <a:xfrm>
            <a:off x="7523373" y="1127774"/>
            <a:ext cx="1260000" cy="216000"/>
            <a:chOff x="1194743" y="1140160"/>
            <a:chExt cx="1260000" cy="216000"/>
          </a:xfrm>
        </p:grpSpPr>
        <p:sp>
          <p:nvSpPr>
            <p:cNvPr id="44" name="Rectangle: Rounded Corners 6">
              <a:extLst>
                <a:ext uri="{FF2B5EF4-FFF2-40B4-BE49-F238E27FC236}">
                  <a16:creationId xmlns:a16="http://schemas.microsoft.com/office/drawing/2014/main" id="{3B54E191-C794-16DF-1756-6334CABECBBB}"/>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45" name="Graphic 44">
              <a:extLst>
                <a:ext uri="{FF2B5EF4-FFF2-40B4-BE49-F238E27FC236}">
                  <a16:creationId xmlns:a16="http://schemas.microsoft.com/office/drawing/2014/main" id="{9A35C079-802F-DD19-4FE3-1A4B508B4808}"/>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grpSp>
        <p:nvGrpSpPr>
          <p:cNvPr id="46" name="Group 45">
            <a:extLst>
              <a:ext uri="{FF2B5EF4-FFF2-40B4-BE49-F238E27FC236}">
                <a16:creationId xmlns:a16="http://schemas.microsoft.com/office/drawing/2014/main" id="{76C08259-BE34-3BA1-B22C-ADBDB9B862D9}"/>
              </a:ext>
            </a:extLst>
          </p:cNvPr>
          <p:cNvGrpSpPr/>
          <p:nvPr/>
        </p:nvGrpSpPr>
        <p:grpSpPr>
          <a:xfrm>
            <a:off x="8868697" y="1127774"/>
            <a:ext cx="1260000" cy="216000"/>
            <a:chOff x="1194743" y="1140160"/>
            <a:chExt cx="1260000" cy="216000"/>
          </a:xfrm>
        </p:grpSpPr>
        <p:sp>
          <p:nvSpPr>
            <p:cNvPr id="47" name="Rectangle: Rounded Corners 6">
              <a:extLst>
                <a:ext uri="{FF2B5EF4-FFF2-40B4-BE49-F238E27FC236}">
                  <a16:creationId xmlns:a16="http://schemas.microsoft.com/office/drawing/2014/main" id="{BB159726-CEF4-C849-1BE3-22054619FF94}"/>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Revenue Growth</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48" name="Graphic 47">
              <a:extLst>
                <a:ext uri="{FF2B5EF4-FFF2-40B4-BE49-F238E27FC236}">
                  <a16:creationId xmlns:a16="http://schemas.microsoft.com/office/drawing/2014/main" id="{800AA7F8-1C7C-486D-17AC-09F204FE190B}"/>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sp>
        <p:nvSpPr>
          <p:cNvPr id="19" name="Graphic 2">
            <a:hlinkClick r:id="rId11"/>
            <a:extLst>
              <a:ext uri="{FF2B5EF4-FFF2-40B4-BE49-F238E27FC236}">
                <a16:creationId xmlns:a16="http://schemas.microsoft.com/office/drawing/2014/main" id="{51BA0CC8-CF2D-10D7-DED8-67FEC2C12E00}"/>
              </a:ext>
            </a:extLst>
          </p:cNvPr>
          <p:cNvSpPr/>
          <p:nvPr/>
        </p:nvSpPr>
        <p:spPr>
          <a:xfrm>
            <a:off x="4152943" y="415804"/>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pic>
        <p:nvPicPr>
          <p:cNvPr id="18" name="Picture 17">
            <a:extLst>
              <a:ext uri="{FF2B5EF4-FFF2-40B4-BE49-F238E27FC236}">
                <a16:creationId xmlns:a16="http://schemas.microsoft.com/office/drawing/2014/main" id="{E334B777-32F9-2043-C930-7572CD9397A7}"/>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0277646" y="4357708"/>
            <a:ext cx="1914354" cy="2500291"/>
          </a:xfrm>
          <a:prstGeom prst="rect">
            <a:avLst/>
          </a:prstGeom>
        </p:spPr>
      </p:pic>
      <p:pic>
        <p:nvPicPr>
          <p:cNvPr id="31" name="Picture 30">
            <a:extLst>
              <a:ext uri="{FF2B5EF4-FFF2-40B4-BE49-F238E27FC236}">
                <a16:creationId xmlns:a16="http://schemas.microsoft.com/office/drawing/2014/main" id="{EBD660BF-59D5-8A5D-8229-D44A3D79D18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4187" y="2749437"/>
            <a:ext cx="360000" cy="360000"/>
          </a:xfrm>
          <a:prstGeom prst="ellipse">
            <a:avLst/>
          </a:prstGeom>
          <a:solidFill>
            <a:srgbClr val="FFFFFF"/>
          </a:solidFill>
        </p:spPr>
      </p:pic>
    </p:spTree>
    <p:extLst>
      <p:ext uri="{BB962C8B-B14F-4D97-AF65-F5344CB8AC3E}">
        <p14:creationId xmlns:p14="http://schemas.microsoft.com/office/powerpoint/2010/main" val="112061616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FC9F2-96C7-DE85-4010-9DAD885D2E41}"/>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C3A6350A-8FDE-12FB-9D5E-0BD3A9B380E9}"/>
              </a:ext>
            </a:extLst>
          </p:cNvPr>
          <p:cNvSpPr>
            <a:spLocks noGrp="1"/>
          </p:cNvSpPr>
          <p:nvPr>
            <p:ph type="title"/>
          </p:nvPr>
        </p:nvSpPr>
        <p:spPr/>
        <p:txBody>
          <a:bodyPr/>
          <a:lstStyle/>
          <a:p>
            <a:r>
              <a:rPr lang="en-US" noProof="0">
                <a:solidFill>
                  <a:srgbClr val="0078D4"/>
                </a:solidFill>
              </a:rPr>
              <a:t>Finance | </a:t>
            </a:r>
            <a:r>
              <a:rPr lang="en-US" noProof="0"/>
              <a:t>Accounting document evaluation</a:t>
            </a:r>
          </a:p>
        </p:txBody>
      </p:sp>
      <p:sp>
        <p:nvSpPr>
          <p:cNvPr id="23" name="Text Placeholder 22">
            <a:extLst>
              <a:ext uri="{FF2B5EF4-FFF2-40B4-BE49-F238E27FC236}">
                <a16:creationId xmlns:a16="http://schemas.microsoft.com/office/drawing/2014/main" id="{B5AA8D99-429A-7F76-DE41-00679061043F}"/>
              </a:ext>
            </a:extLst>
          </p:cNvPr>
          <p:cNvSpPr>
            <a:spLocks noGrp="1"/>
          </p:cNvSpPr>
          <p:nvPr>
            <p:ph type="body" sz="quarter" idx="11"/>
          </p:nvPr>
        </p:nvSpPr>
        <p:spPr/>
        <p:txBody>
          <a:bodyPr/>
          <a:lstStyle/>
          <a:p>
            <a:r>
              <a:rPr lang="en-US" noProof="0"/>
              <a:t>1. Summarize requirements</a:t>
            </a:r>
          </a:p>
        </p:txBody>
      </p:sp>
      <p:sp>
        <p:nvSpPr>
          <p:cNvPr id="25" name="Text Placeholder 24">
            <a:extLst>
              <a:ext uri="{FF2B5EF4-FFF2-40B4-BE49-F238E27FC236}">
                <a16:creationId xmlns:a16="http://schemas.microsoft.com/office/drawing/2014/main" id="{5D47FFAB-2964-AFC3-33E2-F3199DFC622B}"/>
              </a:ext>
            </a:extLst>
          </p:cNvPr>
          <p:cNvSpPr>
            <a:spLocks noGrp="1"/>
          </p:cNvSpPr>
          <p:nvPr>
            <p:ph type="body" sz="quarter" idx="12"/>
          </p:nvPr>
        </p:nvSpPr>
        <p:spPr/>
        <p:txBody>
          <a:bodyPr/>
          <a:lstStyle/>
          <a:p>
            <a:r>
              <a:rPr lang="en-US" noProof="0"/>
              <a:t>6. Draft an email</a:t>
            </a:r>
          </a:p>
        </p:txBody>
      </p:sp>
      <p:sp>
        <p:nvSpPr>
          <p:cNvPr id="26" name="Text Placeholder 25">
            <a:extLst>
              <a:ext uri="{FF2B5EF4-FFF2-40B4-BE49-F238E27FC236}">
                <a16:creationId xmlns:a16="http://schemas.microsoft.com/office/drawing/2014/main" id="{74A99F2E-14A6-EEE5-0E55-D8B810AAE894}"/>
              </a:ext>
            </a:extLst>
          </p:cNvPr>
          <p:cNvSpPr>
            <a:spLocks noGrp="1"/>
          </p:cNvSpPr>
          <p:nvPr>
            <p:ph type="body" sz="quarter" idx="13"/>
          </p:nvPr>
        </p:nvSpPr>
        <p:spPr/>
        <p:txBody>
          <a:bodyPr/>
          <a:lstStyle/>
          <a:p>
            <a:r>
              <a:rPr lang="en-US" noProof="0"/>
              <a:t>2. Discover documents</a:t>
            </a:r>
          </a:p>
        </p:txBody>
      </p:sp>
      <p:sp>
        <p:nvSpPr>
          <p:cNvPr id="27" name="Text Placeholder 26">
            <a:extLst>
              <a:ext uri="{FF2B5EF4-FFF2-40B4-BE49-F238E27FC236}">
                <a16:creationId xmlns:a16="http://schemas.microsoft.com/office/drawing/2014/main" id="{219307D6-561F-1809-0ED6-802CBA7AF989}"/>
              </a:ext>
            </a:extLst>
          </p:cNvPr>
          <p:cNvSpPr>
            <a:spLocks noGrp="1"/>
          </p:cNvSpPr>
          <p:nvPr>
            <p:ph type="body" sz="quarter" idx="14"/>
          </p:nvPr>
        </p:nvSpPr>
        <p:spPr/>
        <p:txBody>
          <a:bodyPr/>
          <a:lstStyle/>
          <a:p>
            <a:r>
              <a:rPr lang="en-US" noProof="0"/>
              <a:t>5. Summarize updates</a:t>
            </a:r>
          </a:p>
        </p:txBody>
      </p:sp>
      <p:sp>
        <p:nvSpPr>
          <p:cNvPr id="28" name="Text Placeholder 27">
            <a:extLst>
              <a:ext uri="{FF2B5EF4-FFF2-40B4-BE49-F238E27FC236}">
                <a16:creationId xmlns:a16="http://schemas.microsoft.com/office/drawing/2014/main" id="{74D22A66-9FDB-15CC-38E7-6087838BBA22}"/>
              </a:ext>
            </a:extLst>
          </p:cNvPr>
          <p:cNvSpPr>
            <a:spLocks noGrp="1"/>
          </p:cNvSpPr>
          <p:nvPr>
            <p:ph type="body" sz="quarter" idx="15"/>
          </p:nvPr>
        </p:nvSpPr>
        <p:spPr/>
        <p:txBody>
          <a:bodyPr/>
          <a:lstStyle/>
          <a:p>
            <a:r>
              <a:rPr lang="en-US" noProof="0"/>
              <a:t>3. Make updates</a:t>
            </a:r>
          </a:p>
        </p:txBody>
      </p:sp>
      <p:sp>
        <p:nvSpPr>
          <p:cNvPr id="29" name="Text Placeholder 28">
            <a:extLst>
              <a:ext uri="{FF2B5EF4-FFF2-40B4-BE49-F238E27FC236}">
                <a16:creationId xmlns:a16="http://schemas.microsoft.com/office/drawing/2014/main" id="{C3610E93-C5AD-4AF9-1DD6-F17452A0A686}"/>
              </a:ext>
            </a:extLst>
          </p:cNvPr>
          <p:cNvSpPr>
            <a:spLocks noGrp="1"/>
          </p:cNvSpPr>
          <p:nvPr>
            <p:ph type="body" sz="quarter" idx="16"/>
          </p:nvPr>
        </p:nvSpPr>
        <p:spPr/>
        <p:txBody>
          <a:bodyPr/>
          <a:lstStyle/>
          <a:p>
            <a:r>
              <a:rPr lang="en-US" noProof="0"/>
              <a:t>4. Recap meeting</a:t>
            </a:r>
          </a:p>
        </p:txBody>
      </p:sp>
      <p:sp>
        <p:nvSpPr>
          <p:cNvPr id="77" name="Text Placeholder 76">
            <a:extLst>
              <a:ext uri="{FF2B5EF4-FFF2-40B4-BE49-F238E27FC236}">
                <a16:creationId xmlns:a16="http://schemas.microsoft.com/office/drawing/2014/main" id="{A50F404A-D4A3-86F5-ECD2-515546EF8120}"/>
              </a:ext>
            </a:extLst>
          </p:cNvPr>
          <p:cNvSpPr>
            <a:spLocks noGrp="1"/>
          </p:cNvSpPr>
          <p:nvPr>
            <p:ph type="body" sz="quarter" idx="18"/>
          </p:nvPr>
        </p:nvSpPr>
        <p:spPr/>
        <p:txBody>
          <a:bodyPr/>
          <a:lstStyle/>
          <a:p>
            <a:r>
              <a:rPr lang="en-US" noProof="0">
                <a:solidFill>
                  <a:srgbClr val="000000"/>
                </a:solidFill>
                <a:latin typeface="Segoe UI"/>
                <a:cs typeface="Segoe UI"/>
              </a:rPr>
              <a:t>Prompt Copilot to find</a:t>
            </a:r>
            <a:r>
              <a:rPr kumimoji="0" lang="en-US" sz="900" b="0" i="0" u="none" strike="noStrike" kern="1200" cap="none" spc="0" normalizeH="0" baseline="0" noProof="0">
                <a:ln>
                  <a:noFill/>
                </a:ln>
                <a:solidFill>
                  <a:srgbClr val="000000"/>
                </a:solidFill>
                <a:effectLst/>
                <a:uLnTx/>
                <a:uFillTx/>
                <a:latin typeface="Segoe UI"/>
                <a:ea typeface="+mn-ea"/>
                <a:cs typeface="Segoe UI"/>
              </a:rPr>
              <a:t> and reference the most recent accounting standards changes related to cloud computing.</a:t>
            </a:r>
            <a:endParaRPr lang="en-US" noProof="0"/>
          </a:p>
        </p:txBody>
      </p:sp>
      <p:sp>
        <p:nvSpPr>
          <p:cNvPr id="78" name="Text Placeholder 77">
            <a:extLst>
              <a:ext uri="{FF2B5EF4-FFF2-40B4-BE49-F238E27FC236}">
                <a16:creationId xmlns:a16="http://schemas.microsoft.com/office/drawing/2014/main" id="{243E5FC8-C57E-54ED-424C-30A15D1E5293}"/>
              </a:ext>
            </a:extLst>
          </p:cNvPr>
          <p:cNvSpPr>
            <a:spLocks noGrp="1"/>
          </p:cNvSpPr>
          <p:nvPr>
            <p:ph type="body" sz="quarter" idx="19"/>
          </p:nvPr>
        </p:nvSpPr>
        <p:spPr/>
        <p:txBody>
          <a:bodyPr/>
          <a:lstStyle/>
          <a:p>
            <a:r>
              <a:rPr kumimoji="0" lang="en-US" sz="900" b="0" i="0" u="none" strike="noStrike" kern="1200" cap="none" spc="0" normalizeH="0" baseline="0" noProof="0">
                <a:ln>
                  <a:noFill/>
                </a:ln>
                <a:solidFill>
                  <a:srgbClr val="000000"/>
                </a:solidFill>
                <a:effectLst/>
                <a:uLnTx/>
                <a:uFillTx/>
                <a:latin typeface="Segoe UI"/>
                <a:ea typeface="+mn-ea"/>
                <a:cs typeface="Segoe UI"/>
              </a:rPr>
              <a:t>Ask Copilot to find the relevant work documents that need updating.</a:t>
            </a:r>
            <a:endParaRPr kumimoji="0" lang="en-US" sz="900" b="0" i="0" u="none" strike="noStrike" kern="0" cap="none" spc="0" normalizeH="0" baseline="0" noProof="0">
              <a:ln>
                <a:noFill/>
              </a:ln>
              <a:solidFill>
                <a:srgbClr val="1A1A1A"/>
              </a:solidFill>
              <a:effectLst/>
              <a:uLnTx/>
              <a:uFillTx/>
              <a:latin typeface="Segoe UI"/>
              <a:cs typeface="Segoe UI" pitchFamily="34" charset="0"/>
            </a:endParaRPr>
          </a:p>
        </p:txBody>
      </p:sp>
      <p:sp>
        <p:nvSpPr>
          <p:cNvPr id="79" name="Text Placeholder 78">
            <a:extLst>
              <a:ext uri="{FF2B5EF4-FFF2-40B4-BE49-F238E27FC236}">
                <a16:creationId xmlns:a16="http://schemas.microsoft.com/office/drawing/2014/main" id="{33198BAE-3125-D52B-74A7-6E43C393DF62}"/>
              </a:ext>
            </a:extLst>
          </p:cNvPr>
          <p:cNvSpPr>
            <a:spLocks noGrp="1"/>
          </p:cNvSpPr>
          <p:nvPr>
            <p:ph type="body" sz="quarter" idx="20"/>
          </p:nvPr>
        </p:nvSpPr>
        <p:spPr/>
        <p:txBody>
          <a:bodyPr/>
          <a:lstStyle/>
          <a:p>
            <a:r>
              <a:rPr lang="en-US" noProof="0">
                <a:ln w="3175">
                  <a:noFill/>
                </a:ln>
                <a:solidFill>
                  <a:prstClr val="black"/>
                </a:solidFill>
                <a:latin typeface="Segoe UI"/>
              </a:rPr>
              <a:t>Make updates to the relevant documents based on the new standards, leveraging suggestions from Copilot to edit the Word document.</a:t>
            </a:r>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80" name="Text Placeholder 79">
            <a:extLst>
              <a:ext uri="{FF2B5EF4-FFF2-40B4-BE49-F238E27FC236}">
                <a16:creationId xmlns:a16="http://schemas.microsoft.com/office/drawing/2014/main" id="{4D4B4E4D-9CEE-6F5C-8E9A-E4BF616B395C}"/>
              </a:ext>
            </a:extLst>
          </p:cNvPr>
          <p:cNvSpPr>
            <a:spLocks noGrp="1"/>
          </p:cNvSpPr>
          <p:nvPr>
            <p:ph type="body" sz="quarter" idx="21"/>
          </p:nvPr>
        </p:nvSpPr>
        <p:spPr/>
        <p:txBody>
          <a:bodyPr>
            <a:normAutofit/>
          </a:bodyPr>
          <a:lstStyle/>
          <a:p>
            <a:r>
              <a:rPr lang="en-US" noProof="0"/>
              <a:t>Example prompt: </a:t>
            </a:r>
            <a:r>
              <a:rPr lang="en-US" b="1" noProof="0">
                <a:solidFill>
                  <a:srgbClr val="000000"/>
                </a:solidFill>
                <a:latin typeface="Segoe UI"/>
                <a:cs typeface="+mn-cs"/>
              </a:rPr>
              <a:t>Find and summarize </a:t>
            </a:r>
            <a:r>
              <a:rPr lang="en-US" noProof="0">
                <a:solidFill>
                  <a:srgbClr val="000000"/>
                </a:solidFill>
                <a:latin typeface="Segoe UI"/>
                <a:cs typeface="+mn-cs"/>
              </a:rPr>
              <a:t>information from the web on the latest accounting regulations.</a:t>
            </a: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sp>
        <p:nvSpPr>
          <p:cNvPr id="81" name="Text Placeholder 80">
            <a:extLst>
              <a:ext uri="{FF2B5EF4-FFF2-40B4-BE49-F238E27FC236}">
                <a16:creationId xmlns:a16="http://schemas.microsoft.com/office/drawing/2014/main" id="{E023917D-0D76-9F43-63A8-C5D0D6E8D857}"/>
              </a:ext>
            </a:extLst>
          </p:cNvPr>
          <p:cNvSpPr>
            <a:spLocks noGrp="1"/>
          </p:cNvSpPr>
          <p:nvPr>
            <p:ph type="body" sz="quarter" idx="22"/>
          </p:nvPr>
        </p:nvSpPr>
        <p:spPr/>
        <p:txBody>
          <a:bodyPr/>
          <a:lstStyle/>
          <a:p>
            <a:r>
              <a:rPr lang="en-US" noProof="0"/>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Draft an email</a:t>
            </a:r>
            <a:r>
              <a:rPr kumimoji="0" lang="en-US" sz="900" i="0" u="none" strike="noStrike" kern="0" cap="none" spc="0" normalizeH="0" baseline="0" noProof="0">
                <a:ln>
                  <a:noFill/>
                </a:ln>
                <a:solidFill>
                  <a:srgbClr val="1A1A1A"/>
                </a:solidFill>
                <a:effectLst/>
                <a:uLnTx/>
                <a:uFillTx/>
                <a:latin typeface="Segoe UI"/>
                <a:ea typeface="+mn-ea"/>
                <a:cs typeface="+mn-cs"/>
              </a:rPr>
              <a:t> outlining key changes to the document and next steps for review.</a:t>
            </a:r>
            <a:endParaRPr kumimoji="0" lang="en-US" sz="900" b="0" i="0" u="none" strike="noStrike" kern="0" cap="none" spc="0" normalizeH="0" baseline="0" noProof="0">
              <a:ln>
                <a:noFill/>
              </a:ln>
              <a:solidFill>
                <a:srgbClr val="1A1A1A"/>
              </a:solidFill>
              <a:effectLst/>
              <a:uLnTx/>
              <a:uFillTx/>
              <a:latin typeface="Segoe UI"/>
              <a:ea typeface="+mn-ea"/>
              <a:cs typeface="+mn-cs"/>
            </a:endParaRPr>
          </a:p>
        </p:txBody>
      </p:sp>
      <p:sp>
        <p:nvSpPr>
          <p:cNvPr id="82" name="Text Placeholder 81">
            <a:extLst>
              <a:ext uri="{FF2B5EF4-FFF2-40B4-BE49-F238E27FC236}">
                <a16:creationId xmlns:a16="http://schemas.microsoft.com/office/drawing/2014/main" id="{BA6AF516-807F-2FD3-56DF-A3DCE2F01221}"/>
              </a:ext>
            </a:extLst>
          </p:cNvPr>
          <p:cNvSpPr>
            <a:spLocks noGrp="1"/>
          </p:cNvSpPr>
          <p:nvPr>
            <p:ph type="body" sz="quarter" idx="23"/>
          </p:nvPr>
        </p:nvSpPr>
        <p:spPr/>
        <p:txBody>
          <a:bodyPr>
            <a:normAutofit lnSpcReduction="10000"/>
          </a:bodyPr>
          <a:lstStyle/>
          <a:p>
            <a:r>
              <a:rPr lang="en-US" noProof="0"/>
              <a:t>Example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Find documents </a:t>
            </a:r>
            <a:r>
              <a:rPr kumimoji="0" lang="en-US" sz="900" i="0" u="none" strike="noStrike" kern="1200" cap="none" spc="0" normalizeH="0" baseline="0" noProof="0">
                <a:ln>
                  <a:noFill/>
                </a:ln>
                <a:solidFill>
                  <a:srgbClr val="000000"/>
                </a:solidFill>
                <a:effectLst/>
                <a:uLnTx/>
                <a:uFillTx/>
                <a:latin typeface="Segoe UI"/>
                <a:ea typeface="+mn-ea"/>
                <a:cs typeface="+mn-cs"/>
              </a:rPr>
              <a:t>that are relevant to the modified standards</a:t>
            </a:r>
            <a:r>
              <a:rPr lang="en-US" noProof="0">
                <a:solidFill>
                  <a:srgbClr val="000000"/>
                </a:solidFill>
                <a:latin typeface="Segoe UI"/>
                <a:cs typeface="+mn-cs"/>
              </a:rPr>
              <a:t>. Suggest changes to the documents to align with new regulations.</a:t>
            </a: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sp>
        <p:nvSpPr>
          <p:cNvPr id="83" name="Text Placeholder 82">
            <a:extLst>
              <a:ext uri="{FF2B5EF4-FFF2-40B4-BE49-F238E27FC236}">
                <a16:creationId xmlns:a16="http://schemas.microsoft.com/office/drawing/2014/main" id="{C6B5B282-17AC-E4AB-709B-EA5D9132A5DB}"/>
              </a:ext>
            </a:extLst>
          </p:cNvPr>
          <p:cNvSpPr>
            <a:spLocks noGrp="1"/>
          </p:cNvSpPr>
          <p:nvPr>
            <p:ph type="body" sz="quarter" idx="24"/>
          </p:nvPr>
        </p:nvSpPr>
        <p:spPr/>
        <p:txBody>
          <a:bodyPr/>
          <a:lstStyle/>
          <a:p>
            <a:r>
              <a:rPr lang="en-US" noProof="0"/>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Generate a bulleted list </a:t>
            </a:r>
            <a:r>
              <a:rPr kumimoji="0" lang="en-US" sz="900" i="0" u="none" strike="noStrike" kern="0" cap="none" spc="0" normalizeH="0" baseline="0" noProof="0">
                <a:ln>
                  <a:noFill/>
                </a:ln>
                <a:solidFill>
                  <a:srgbClr val="1A1A1A"/>
                </a:solidFill>
                <a:effectLst/>
                <a:uLnTx/>
                <a:uFillTx/>
                <a:latin typeface="Segoe UI"/>
                <a:ea typeface="+mn-ea"/>
                <a:cs typeface="+mn-cs"/>
              </a:rPr>
              <a:t>that summarizes the updated section in [document.docx] about cloud computing.</a:t>
            </a: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sp>
        <p:nvSpPr>
          <p:cNvPr id="84" name="Text Placeholder 83">
            <a:extLst>
              <a:ext uri="{FF2B5EF4-FFF2-40B4-BE49-F238E27FC236}">
                <a16:creationId xmlns:a16="http://schemas.microsoft.com/office/drawing/2014/main" id="{7DB46FD2-7F0B-3B5F-7DDC-70803E12D6EB}"/>
              </a:ext>
            </a:extLst>
          </p:cNvPr>
          <p:cNvSpPr>
            <a:spLocks noGrp="1"/>
          </p:cNvSpPr>
          <p:nvPr>
            <p:ph type="body" sz="quarter" idx="25"/>
          </p:nvPr>
        </p:nvSpPr>
        <p:spPr/>
        <p:txBody>
          <a:bodyPr>
            <a:normAutofit lnSpcReduction="10000"/>
          </a:bodyPr>
          <a:lstStyle/>
          <a:p>
            <a:r>
              <a:rPr lang="en-US" noProof="0"/>
              <a:t>Example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Suggest updates </a:t>
            </a:r>
            <a:r>
              <a:rPr kumimoji="0" lang="en-US" sz="900" b="0" i="0" u="none" strike="noStrike" kern="1200" cap="none" spc="0" normalizeH="0" baseline="0" noProof="0">
                <a:ln>
                  <a:noFill/>
                </a:ln>
                <a:solidFill>
                  <a:srgbClr val="000000"/>
                </a:solidFill>
                <a:effectLst/>
                <a:uLnTx/>
                <a:uFillTx/>
                <a:latin typeface="Segoe UI"/>
                <a:ea typeface="+mn-ea"/>
                <a:cs typeface="+mn-cs"/>
              </a:rPr>
              <a:t>to [Document.docx] </a:t>
            </a:r>
            <a:br>
              <a:rPr kumimoji="0" lang="en-US" sz="900" b="0" i="0" u="none" strike="noStrike" kern="1200" cap="none" spc="0" normalizeH="0" baseline="0" noProof="0">
                <a:ln>
                  <a:noFill/>
                </a:ln>
                <a:solidFill>
                  <a:srgbClr val="000000"/>
                </a:solidFill>
                <a:effectLst/>
                <a:uLnTx/>
                <a:uFillTx/>
                <a:latin typeface="Segoe UI"/>
                <a:ea typeface="+mn-ea"/>
                <a:cs typeface="+mn-cs"/>
              </a:rPr>
            </a:br>
            <a:r>
              <a:rPr kumimoji="0" lang="en-US" sz="900" b="0" i="0" u="none" strike="noStrike" kern="1200" cap="none" spc="0" normalizeH="0" baseline="0" noProof="0">
                <a:ln>
                  <a:noFill/>
                </a:ln>
                <a:solidFill>
                  <a:srgbClr val="000000"/>
                </a:solidFill>
                <a:effectLst/>
                <a:uLnTx/>
                <a:uFillTx/>
                <a:latin typeface="Segoe UI"/>
                <a:ea typeface="+mn-ea"/>
                <a:cs typeface="+mn-cs"/>
              </a:rPr>
              <a:t>based on [U.S. GAAP ASU 1234-56 </a:t>
            </a:r>
            <a:br>
              <a:rPr kumimoji="0" lang="en-US" sz="900" b="0" i="0" u="none" strike="noStrike" kern="1200" cap="none" spc="0" normalizeH="0" baseline="0" noProof="0">
                <a:ln>
                  <a:noFill/>
                </a:ln>
                <a:solidFill>
                  <a:srgbClr val="000000"/>
                </a:solidFill>
                <a:effectLst/>
                <a:uLnTx/>
                <a:uFillTx/>
                <a:latin typeface="Segoe UI"/>
                <a:ea typeface="+mn-ea"/>
                <a:cs typeface="+mn-cs"/>
              </a:rPr>
            </a:br>
            <a:r>
              <a:rPr kumimoji="0" lang="en-US" sz="900" b="0" i="0" u="none" strike="noStrike" kern="1200" cap="none" spc="0" normalizeH="0" baseline="0" noProof="0">
                <a:ln>
                  <a:noFill/>
                </a:ln>
                <a:solidFill>
                  <a:srgbClr val="000000"/>
                </a:solidFill>
                <a:effectLst/>
                <a:uLnTx/>
                <a:uFillTx/>
                <a:latin typeface="Segoe UI"/>
                <a:ea typeface="+mn-ea"/>
                <a:cs typeface="+mn-cs"/>
              </a:rPr>
              <a:t>Subtopic 123-45].</a:t>
            </a:r>
          </a:p>
        </p:txBody>
      </p:sp>
      <p:sp>
        <p:nvSpPr>
          <p:cNvPr id="85" name="Text Placeholder 84">
            <a:extLst>
              <a:ext uri="{FF2B5EF4-FFF2-40B4-BE49-F238E27FC236}">
                <a16:creationId xmlns:a16="http://schemas.microsoft.com/office/drawing/2014/main" id="{9D207202-DFA7-48F3-D04E-71B5377F9FF7}"/>
              </a:ext>
            </a:extLst>
          </p:cNvPr>
          <p:cNvSpPr>
            <a:spLocks noGrp="1"/>
          </p:cNvSpPr>
          <p:nvPr>
            <p:ph type="body" sz="quarter" idx="26"/>
          </p:nvPr>
        </p:nvSpPr>
        <p:spPr/>
        <p:txBody>
          <a:bodyPr>
            <a:normAutofit/>
          </a:bodyPr>
          <a:lstStyle/>
          <a:p>
            <a:r>
              <a:rPr lang="en-US" noProof="0"/>
              <a:t>Example prompt: </a:t>
            </a:r>
            <a:r>
              <a:rPr kumimoji="0" lang="en-US" sz="900" b="1" i="0" u="none" strike="noStrike" kern="1200" cap="none" spc="0" normalizeH="0" baseline="0" noProof="0">
                <a:ln>
                  <a:noFill/>
                </a:ln>
                <a:solidFill>
                  <a:srgbClr val="000000"/>
                </a:solidFill>
                <a:effectLst/>
                <a:uLnTx/>
                <a:uFillTx/>
                <a:latin typeface="Segoe UI"/>
                <a:ea typeface="+mn-ea"/>
                <a:cs typeface="Segoe UI"/>
              </a:rPr>
              <a:t>Recap the last meeting </a:t>
            </a:r>
            <a:r>
              <a:rPr kumimoji="0" lang="en-US" sz="900" i="0" u="none" strike="noStrike" kern="1200" cap="none" spc="0" normalizeH="0" baseline="0" noProof="0">
                <a:ln>
                  <a:noFill/>
                </a:ln>
                <a:solidFill>
                  <a:srgbClr val="000000"/>
                </a:solidFill>
                <a:effectLst/>
                <a:uLnTx/>
                <a:uFillTx/>
                <a:latin typeface="Segoe UI"/>
                <a:ea typeface="+mn-ea"/>
                <a:cs typeface="Segoe UI"/>
              </a:rPr>
              <a:t>with my manager, highlighting action items.</a:t>
            </a:r>
            <a:endParaRPr kumimoji="0" lang="en-US" sz="900" b="1" i="0" u="none" strike="noStrike" kern="1200" cap="none" spc="0" normalizeH="0" baseline="0" noProof="0">
              <a:ln>
                <a:noFill/>
              </a:ln>
              <a:solidFill>
                <a:srgbClr val="000000"/>
              </a:solidFill>
              <a:effectLst/>
              <a:uLnTx/>
              <a:uFillTx/>
              <a:latin typeface="Segoe UI"/>
              <a:ea typeface="+mn-ea"/>
              <a:cs typeface="Segoe UI"/>
            </a:endParaRPr>
          </a:p>
        </p:txBody>
      </p:sp>
      <p:sp>
        <p:nvSpPr>
          <p:cNvPr id="86" name="Text Placeholder 85">
            <a:extLst>
              <a:ext uri="{FF2B5EF4-FFF2-40B4-BE49-F238E27FC236}">
                <a16:creationId xmlns:a16="http://schemas.microsoft.com/office/drawing/2014/main" id="{6B80188A-35D4-5B2C-3B47-0E6A87EB8C29}"/>
              </a:ext>
            </a:extLst>
          </p:cNvPr>
          <p:cNvSpPr>
            <a:spLocks noGrp="1"/>
          </p:cNvSpPr>
          <p:nvPr>
            <p:ph type="body" sz="quarter" idx="27"/>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Use Copilot in Outlook to draft an email to your manager, including a summary of the updates you made and next steps.</a:t>
            </a:r>
          </a:p>
        </p:txBody>
      </p:sp>
      <p:sp>
        <p:nvSpPr>
          <p:cNvPr id="87" name="Text Placeholder 86">
            <a:extLst>
              <a:ext uri="{FF2B5EF4-FFF2-40B4-BE49-F238E27FC236}">
                <a16:creationId xmlns:a16="http://schemas.microsoft.com/office/drawing/2014/main" id="{619536F7-C989-14CB-6D59-A5FFA6DE4AE6}"/>
              </a:ext>
            </a:extLst>
          </p:cNvPr>
          <p:cNvSpPr>
            <a:spLocks noGrp="1"/>
          </p:cNvSpPr>
          <p:nvPr>
            <p:ph type="body" sz="quarter" idx="28"/>
          </p:nvPr>
        </p:nvSpPr>
        <p:spPr/>
        <p:txBody>
          <a:bodyPr/>
          <a:lstStyle/>
          <a:p>
            <a:r>
              <a:rPr lang="en-US" kern="0" noProof="0">
                <a:solidFill>
                  <a:srgbClr val="000000"/>
                </a:solidFill>
                <a:latin typeface="Segoe UI"/>
                <a:cs typeface="Segoe UI"/>
              </a:rPr>
              <a:t>Summarize the updated document using Copilot in Word.</a:t>
            </a:r>
            <a:endParaRPr kumimoji="0" lang="en-US" sz="900" b="0" i="0" u="none" strike="noStrike" kern="0" cap="none" spc="0" normalizeH="0" baseline="0" noProof="0">
              <a:ln>
                <a:noFill/>
              </a:ln>
              <a:solidFill>
                <a:srgbClr val="1A1A1A"/>
              </a:solidFill>
              <a:effectLst/>
              <a:uLnTx/>
              <a:uFillTx/>
              <a:latin typeface="Segoe UI"/>
              <a:cs typeface="Segoe UI" pitchFamily="34" charset="0"/>
            </a:endParaRPr>
          </a:p>
        </p:txBody>
      </p:sp>
      <p:sp>
        <p:nvSpPr>
          <p:cNvPr id="2" name="Text Placeholder 185">
            <a:extLst>
              <a:ext uri="{FF2B5EF4-FFF2-40B4-BE49-F238E27FC236}">
                <a16:creationId xmlns:a16="http://schemas.microsoft.com/office/drawing/2014/main" id="{C94A2D02-9686-099F-666F-1C5FAED5FFD7}"/>
              </a:ext>
            </a:extLst>
          </p:cNvPr>
          <p:cNvSpPr>
            <a:spLocks noGrp="1"/>
          </p:cNvSpPr>
          <p:nvPr>
            <p:ph type="body" sz="quarter" idx="29"/>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Use Copilot</a:t>
            </a:r>
            <a:r>
              <a:rPr lang="en-US" baseline="30000" noProof="0">
                <a:solidFill>
                  <a:srgbClr val="000000"/>
                </a:solidFill>
                <a:latin typeface="Segoe UI"/>
                <a:cs typeface="Segoe UI"/>
              </a:rPr>
              <a:t> </a:t>
            </a:r>
            <a:r>
              <a:rPr lang="en-US" kern="0" noProof="0">
                <a:solidFill>
                  <a:srgbClr val="1A1A1A"/>
                </a:solidFill>
                <a:latin typeface="Segoe UI"/>
              </a:rPr>
              <a:t>to </a:t>
            </a:r>
            <a:r>
              <a:rPr kumimoji="0" lang="en-US" sz="900" b="0" i="0" u="none" strike="noStrike" kern="0" cap="none" spc="0" normalizeH="0" baseline="0" noProof="0">
                <a:ln>
                  <a:noFill/>
                </a:ln>
                <a:solidFill>
                  <a:srgbClr val="1A1A1A"/>
                </a:solidFill>
                <a:effectLst/>
                <a:uLnTx/>
                <a:uFillTx/>
                <a:latin typeface="Segoe UI"/>
                <a:cs typeface="Segoe UI" pitchFamily="34" charset="0"/>
              </a:rPr>
              <a:t>review necessary steps and action items from an earlier meeting with your manager where they outlined their request to update a document based on new accounting guidance. </a:t>
            </a:r>
          </a:p>
        </p:txBody>
      </p:sp>
      <p:sp>
        <p:nvSpPr>
          <p:cNvPr id="35" name="Text Placeholder 34">
            <a:extLst>
              <a:ext uri="{FF2B5EF4-FFF2-40B4-BE49-F238E27FC236}">
                <a16:creationId xmlns:a16="http://schemas.microsoft.com/office/drawing/2014/main" id="{3AD33350-D418-E7A1-7128-C7A010352E39}"/>
              </a:ext>
            </a:extLst>
          </p:cNvPr>
          <p:cNvSpPr>
            <a:spLocks noGrp="1"/>
          </p:cNvSpPr>
          <p:nvPr>
            <p:ph type="body" sz="quarter" idx="30"/>
          </p:nvPr>
        </p:nvSpPr>
        <p:spPr>
          <a:ln>
            <a:solidFill>
              <a:schemeClr val="bg1"/>
            </a:solidFill>
          </a:ln>
        </p:spPr>
        <p:txBody>
          <a:bodyPr/>
          <a:lstStyle/>
          <a:p>
            <a:endParaRPr lang="en-US" noProof="0"/>
          </a:p>
        </p:txBody>
      </p:sp>
      <p:sp>
        <p:nvSpPr>
          <p:cNvPr id="36" name="Text Placeholder 35">
            <a:extLst>
              <a:ext uri="{FF2B5EF4-FFF2-40B4-BE49-F238E27FC236}">
                <a16:creationId xmlns:a16="http://schemas.microsoft.com/office/drawing/2014/main" id="{814ACAAC-B549-1464-07AF-8CF18C3563A3}"/>
              </a:ext>
            </a:extLst>
          </p:cNvPr>
          <p:cNvSpPr>
            <a:spLocks noGrp="1"/>
          </p:cNvSpPr>
          <p:nvPr>
            <p:ph type="body" sz="quarter" idx="38"/>
          </p:nvPr>
        </p:nvSpPr>
        <p:spPr>
          <a:solidFill>
            <a:srgbClr val="0070C0"/>
          </a:solidFill>
        </p:spPr>
        <p:txBody>
          <a:bodyPr/>
          <a:lstStyle/>
          <a:p>
            <a:endParaRPr lang="en-US" noProof="0"/>
          </a:p>
        </p:txBody>
      </p:sp>
      <p:sp>
        <p:nvSpPr>
          <p:cNvPr id="37" name="Text Placeholder 36">
            <a:extLst>
              <a:ext uri="{FF2B5EF4-FFF2-40B4-BE49-F238E27FC236}">
                <a16:creationId xmlns:a16="http://schemas.microsoft.com/office/drawing/2014/main" id="{0134AF54-17E7-A3F4-7465-BC7992E63666}"/>
              </a:ext>
            </a:extLst>
          </p:cNvPr>
          <p:cNvSpPr>
            <a:spLocks noGrp="1"/>
          </p:cNvSpPr>
          <p:nvPr>
            <p:ph type="body" sz="quarter" idx="39"/>
          </p:nvPr>
        </p:nvSpPr>
        <p:spPr>
          <a:solidFill>
            <a:srgbClr val="0078D4"/>
          </a:solidFill>
        </p:spPr>
        <p:txBody>
          <a:bodyPr/>
          <a:lstStyle/>
          <a:p>
            <a:endParaRPr lang="en-US" noProof="0"/>
          </a:p>
        </p:txBody>
      </p:sp>
      <p:sp>
        <p:nvSpPr>
          <p:cNvPr id="31" name="Text Placeholder 30">
            <a:extLst>
              <a:ext uri="{FF2B5EF4-FFF2-40B4-BE49-F238E27FC236}">
                <a16:creationId xmlns:a16="http://schemas.microsoft.com/office/drawing/2014/main" id="{87D939F2-20C8-117F-B3FD-DAD051A1DB41}"/>
              </a:ext>
            </a:extLst>
          </p:cNvPr>
          <p:cNvSpPr>
            <a:spLocks noGrp="1"/>
          </p:cNvSpPr>
          <p:nvPr>
            <p:ph type="body" sz="quarter" idx="40"/>
          </p:nvPr>
        </p:nvSpPr>
        <p:spPr/>
        <p:txBody>
          <a:bodyPr/>
          <a:lstStyle/>
          <a:p>
            <a:r>
              <a:rPr lang="en-US" noProof="0"/>
              <a:t>Get started</a:t>
            </a:r>
          </a:p>
        </p:txBody>
      </p:sp>
      <p:grpSp>
        <p:nvGrpSpPr>
          <p:cNvPr id="155" name="Group 154">
            <a:extLst>
              <a:ext uri="{FF2B5EF4-FFF2-40B4-BE49-F238E27FC236}">
                <a16:creationId xmlns:a16="http://schemas.microsoft.com/office/drawing/2014/main" id="{3CAA847E-DE81-7A45-A459-BB62287F8CBC}"/>
              </a:ext>
            </a:extLst>
          </p:cNvPr>
          <p:cNvGrpSpPr/>
          <p:nvPr/>
        </p:nvGrpSpPr>
        <p:grpSpPr>
          <a:xfrm>
            <a:off x="4276273" y="2761669"/>
            <a:ext cx="2351135" cy="360000"/>
            <a:chOff x="588263" y="1217924"/>
            <a:chExt cx="2351135" cy="360000"/>
          </a:xfrm>
        </p:grpSpPr>
        <p:pic>
          <p:nvPicPr>
            <p:cNvPr id="156" name="Picture 155" descr="Zip Co logo SVG free download, id: 101874 - Brandlogos.net">
              <a:hlinkClick r:id="rId3"/>
              <a:extLst>
                <a:ext uri="{FF2B5EF4-FFF2-40B4-BE49-F238E27FC236}">
                  <a16:creationId xmlns:a16="http://schemas.microsoft.com/office/drawing/2014/main" id="{936D14D2-B6B5-0620-E832-C3EF4DE52A0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57" name="TextBox 156">
              <a:extLst>
                <a:ext uri="{FF2B5EF4-FFF2-40B4-BE49-F238E27FC236}">
                  <a16:creationId xmlns:a16="http://schemas.microsoft.com/office/drawing/2014/main" id="{FF0ABA1A-47F7-17CB-E637-595995169A82}"/>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58" name="Group 157">
            <a:extLst>
              <a:ext uri="{FF2B5EF4-FFF2-40B4-BE49-F238E27FC236}">
                <a16:creationId xmlns:a16="http://schemas.microsoft.com/office/drawing/2014/main" id="{AAF70052-3D73-B5A9-99CF-1C159A3F04C9}"/>
              </a:ext>
            </a:extLst>
          </p:cNvPr>
          <p:cNvGrpSpPr/>
          <p:nvPr/>
        </p:nvGrpSpPr>
        <p:grpSpPr>
          <a:xfrm>
            <a:off x="7739914" y="2761669"/>
            <a:ext cx="2351135" cy="360000"/>
            <a:chOff x="588263" y="1217924"/>
            <a:chExt cx="2351135" cy="360000"/>
          </a:xfrm>
        </p:grpSpPr>
        <p:pic>
          <p:nvPicPr>
            <p:cNvPr id="159" name="Picture 158" descr="Zip Co logo SVG free download, id: 101874 - Brandlogos.net">
              <a:hlinkClick r:id="rId3"/>
              <a:extLst>
                <a:ext uri="{FF2B5EF4-FFF2-40B4-BE49-F238E27FC236}">
                  <a16:creationId xmlns:a16="http://schemas.microsoft.com/office/drawing/2014/main" id="{D2FBA285-D9AD-32D5-E825-39129B707BA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60" name="TextBox 159">
              <a:extLst>
                <a:ext uri="{FF2B5EF4-FFF2-40B4-BE49-F238E27FC236}">
                  <a16:creationId xmlns:a16="http://schemas.microsoft.com/office/drawing/2014/main" id="{FC3EF33C-6D75-9418-A2E6-FB8263525B9F}"/>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61" name="Group 160">
            <a:extLst>
              <a:ext uri="{FF2B5EF4-FFF2-40B4-BE49-F238E27FC236}">
                <a16:creationId xmlns:a16="http://schemas.microsoft.com/office/drawing/2014/main" id="{E0D5318E-B965-142F-3B08-0C7CF1C9A0BB}"/>
              </a:ext>
            </a:extLst>
          </p:cNvPr>
          <p:cNvGrpSpPr/>
          <p:nvPr/>
        </p:nvGrpSpPr>
        <p:grpSpPr>
          <a:xfrm>
            <a:off x="7739914" y="5158847"/>
            <a:ext cx="2351135" cy="360000"/>
            <a:chOff x="588263" y="1217924"/>
            <a:chExt cx="2351135" cy="360000"/>
          </a:xfrm>
        </p:grpSpPr>
        <p:pic>
          <p:nvPicPr>
            <p:cNvPr id="162" name="Picture 161" descr="Zip Co logo SVG free download, id: 101874 - Brandlogos.net">
              <a:hlinkClick r:id="rId3"/>
              <a:extLst>
                <a:ext uri="{FF2B5EF4-FFF2-40B4-BE49-F238E27FC236}">
                  <a16:creationId xmlns:a16="http://schemas.microsoft.com/office/drawing/2014/main" id="{2D663F01-74F0-1E85-A524-154DC5CA612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63" name="TextBox 162">
              <a:extLst>
                <a:ext uri="{FF2B5EF4-FFF2-40B4-BE49-F238E27FC236}">
                  <a16:creationId xmlns:a16="http://schemas.microsoft.com/office/drawing/2014/main" id="{BF455254-B5D9-F8EB-CC14-2A5CC675B6AF}"/>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64" name="Group 163">
            <a:extLst>
              <a:ext uri="{FF2B5EF4-FFF2-40B4-BE49-F238E27FC236}">
                <a16:creationId xmlns:a16="http://schemas.microsoft.com/office/drawing/2014/main" id="{9EEA0915-7233-A5ED-BFDD-BD86A4605DED}"/>
              </a:ext>
            </a:extLst>
          </p:cNvPr>
          <p:cNvGrpSpPr/>
          <p:nvPr/>
        </p:nvGrpSpPr>
        <p:grpSpPr>
          <a:xfrm>
            <a:off x="804187" y="5158847"/>
            <a:ext cx="2351135" cy="360000"/>
            <a:chOff x="588263" y="1697756"/>
            <a:chExt cx="2351135" cy="360000"/>
          </a:xfrm>
        </p:grpSpPr>
        <p:pic>
          <p:nvPicPr>
            <p:cNvPr id="165" name="Picture 164">
              <a:extLst>
                <a:ext uri="{FF2B5EF4-FFF2-40B4-BE49-F238E27FC236}">
                  <a16:creationId xmlns:a16="http://schemas.microsoft.com/office/drawing/2014/main" id="{8D477B56-6FCA-519C-16FA-D43D55E8C8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66" name="TextBox 165">
              <a:extLst>
                <a:ext uri="{FF2B5EF4-FFF2-40B4-BE49-F238E27FC236}">
                  <a16:creationId xmlns:a16="http://schemas.microsoft.com/office/drawing/2014/main" id="{E3A2652E-23B7-CDAF-21AB-9723DD220B1F}"/>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67" name="Group 166">
            <a:extLst>
              <a:ext uri="{FF2B5EF4-FFF2-40B4-BE49-F238E27FC236}">
                <a16:creationId xmlns:a16="http://schemas.microsoft.com/office/drawing/2014/main" id="{98FF259A-D816-0AF6-8BC2-74D0214C6DFB}"/>
              </a:ext>
            </a:extLst>
          </p:cNvPr>
          <p:cNvGrpSpPr/>
          <p:nvPr/>
        </p:nvGrpSpPr>
        <p:grpSpPr>
          <a:xfrm>
            <a:off x="4276273" y="5158847"/>
            <a:ext cx="2351135" cy="360000"/>
            <a:chOff x="588263" y="2657420"/>
            <a:chExt cx="2351135" cy="360000"/>
          </a:xfrm>
        </p:grpSpPr>
        <p:pic>
          <p:nvPicPr>
            <p:cNvPr id="168" name="Picture 167">
              <a:extLst>
                <a:ext uri="{FF2B5EF4-FFF2-40B4-BE49-F238E27FC236}">
                  <a16:creationId xmlns:a16="http://schemas.microsoft.com/office/drawing/2014/main" id="{FF34B881-EEAF-AFA0-D16C-155B49BB87F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69" name="TextBox 168">
              <a:extLst>
                <a:ext uri="{FF2B5EF4-FFF2-40B4-BE49-F238E27FC236}">
                  <a16:creationId xmlns:a16="http://schemas.microsoft.com/office/drawing/2014/main" id="{DA4F759B-97F7-996A-2524-978E5C89A877}"/>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172" name="TextBox 171">
            <a:extLst>
              <a:ext uri="{FF2B5EF4-FFF2-40B4-BE49-F238E27FC236}">
                <a16:creationId xmlns:a16="http://schemas.microsoft.com/office/drawing/2014/main" id="{4E9A3430-0F4A-A650-0590-89A08489EF6D}"/>
              </a:ext>
              <a:ext uri="{C183D7F6-B498-43B3-948B-1728B52AA6E4}">
                <adec:decorative xmlns:adec="http://schemas.microsoft.com/office/drawing/2017/decorative" val="0"/>
              </a:ext>
            </a:extLst>
          </p:cNvPr>
          <p:cNvSpPr txBox="1"/>
          <p:nvPr/>
        </p:nvSpPr>
        <p:spPr>
          <a:xfrm>
            <a:off x="1263138"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p>
        </p:txBody>
      </p:sp>
      <p:sp>
        <p:nvSpPr>
          <p:cNvPr id="7" name="Rectangle: Rounded Corners 6">
            <a:extLst>
              <a:ext uri="{FF2B5EF4-FFF2-40B4-BE49-F238E27FC236}">
                <a16:creationId xmlns:a16="http://schemas.microsoft.com/office/drawing/2014/main" id="{8F8F8D2B-29A3-3050-56AA-955BF81E015C}"/>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8" name="Group 7">
            <a:extLst>
              <a:ext uri="{FF2B5EF4-FFF2-40B4-BE49-F238E27FC236}">
                <a16:creationId xmlns:a16="http://schemas.microsoft.com/office/drawing/2014/main" id="{A1ADA112-048D-EE06-D907-6FB351144F5F}"/>
              </a:ext>
            </a:extLst>
          </p:cNvPr>
          <p:cNvGrpSpPr/>
          <p:nvPr/>
        </p:nvGrpSpPr>
        <p:grpSpPr>
          <a:xfrm>
            <a:off x="1624328" y="1132756"/>
            <a:ext cx="1737360" cy="216000"/>
            <a:chOff x="1198144" y="862657"/>
            <a:chExt cx="1737360" cy="216000"/>
          </a:xfrm>
        </p:grpSpPr>
        <p:sp>
          <p:nvSpPr>
            <p:cNvPr id="9" name="Rectangle: Rounded Corners 6">
              <a:extLst>
                <a:ext uri="{FF2B5EF4-FFF2-40B4-BE49-F238E27FC236}">
                  <a16:creationId xmlns:a16="http://schemas.microsoft.com/office/drawing/2014/main" id="{B639EB0D-CAE5-91CC-26E6-AE6814293007}"/>
                </a:ext>
                <a:ext uri="{C183D7F6-B498-43B3-948B-1728B52AA6E4}">
                  <adec:decorative xmlns:adec="http://schemas.microsoft.com/office/drawing/2017/decorative" val="1"/>
                </a:ext>
              </a:extLst>
            </p:cNvPr>
            <p:cNvSpPr/>
            <p:nvPr/>
          </p:nvSpPr>
          <p:spPr bwMode="auto">
            <a:xfrm>
              <a:off x="1198144" y="862657"/>
              <a:ext cx="173736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Improve risk management</a:t>
              </a:r>
            </a:p>
          </p:txBody>
        </p:sp>
        <p:pic>
          <p:nvPicPr>
            <p:cNvPr id="10" name="Graphic 9">
              <a:extLst>
                <a:ext uri="{FF2B5EF4-FFF2-40B4-BE49-F238E27FC236}">
                  <a16:creationId xmlns:a16="http://schemas.microsoft.com/office/drawing/2014/main" id="{CD664F30-AFDF-4677-667E-82E789900F7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44929" y="898657"/>
              <a:ext cx="144000" cy="144000"/>
            </a:xfrm>
            <a:prstGeom prst="rect">
              <a:avLst/>
            </a:prstGeom>
          </p:spPr>
        </p:pic>
      </p:grpSp>
      <p:sp>
        <p:nvSpPr>
          <p:cNvPr id="17" name="Rectangle: Rounded Corners 6">
            <a:extLst>
              <a:ext uri="{FF2B5EF4-FFF2-40B4-BE49-F238E27FC236}">
                <a16:creationId xmlns:a16="http://schemas.microsoft.com/office/drawing/2014/main" id="{EAA43F49-A9DD-5E3B-BF8A-8ECA1D6A7B59}"/>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8" name="Group 17">
            <a:extLst>
              <a:ext uri="{FF2B5EF4-FFF2-40B4-BE49-F238E27FC236}">
                <a16:creationId xmlns:a16="http://schemas.microsoft.com/office/drawing/2014/main" id="{FDC8DC17-D268-C2D0-6B12-EE7F64515F4B}"/>
              </a:ext>
            </a:extLst>
          </p:cNvPr>
          <p:cNvGrpSpPr/>
          <p:nvPr/>
        </p:nvGrpSpPr>
        <p:grpSpPr>
          <a:xfrm>
            <a:off x="7523373" y="1127774"/>
            <a:ext cx="1260000" cy="216000"/>
            <a:chOff x="1194743" y="1140160"/>
            <a:chExt cx="1260000" cy="216000"/>
          </a:xfrm>
        </p:grpSpPr>
        <p:sp>
          <p:nvSpPr>
            <p:cNvPr id="19" name="Rectangle: Rounded Corners 6">
              <a:extLst>
                <a:ext uri="{FF2B5EF4-FFF2-40B4-BE49-F238E27FC236}">
                  <a16:creationId xmlns:a16="http://schemas.microsoft.com/office/drawing/2014/main" id="{7CCEB297-494C-5D6C-4BC6-4E2B1C81283B}"/>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20" name="Graphic 19">
              <a:extLst>
                <a:ext uri="{FF2B5EF4-FFF2-40B4-BE49-F238E27FC236}">
                  <a16:creationId xmlns:a16="http://schemas.microsoft.com/office/drawing/2014/main" id="{53A7323E-ACC5-463B-CBC2-90812EEBCE8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sp>
        <p:nvSpPr>
          <p:cNvPr id="41" name="Text Placeholder 40">
            <a:extLst>
              <a:ext uri="{FF2B5EF4-FFF2-40B4-BE49-F238E27FC236}">
                <a16:creationId xmlns:a16="http://schemas.microsoft.com/office/drawing/2014/main" id="{9691B5A7-826D-B3DB-3F5E-5F4FB8D2947A}"/>
              </a:ext>
            </a:extLst>
          </p:cNvPr>
          <p:cNvSpPr>
            <a:spLocks noGrp="1"/>
          </p:cNvSpPr>
          <p:nvPr>
            <p:ph type="body" sz="quarter" idx="17"/>
          </p:nvPr>
        </p:nvSpPr>
        <p:spPr>
          <a:ln>
            <a:solidFill>
              <a:schemeClr val="bg1"/>
            </a:solidFill>
          </a:ln>
        </p:spPr>
        <p:txBody>
          <a:bodyPr/>
          <a:lstStyle/>
          <a:p>
            <a:r>
              <a:rPr lang="en-US" noProof="0"/>
              <a:t>Microsoft 365 Copilot</a:t>
            </a:r>
          </a:p>
        </p:txBody>
      </p:sp>
      <p:pic>
        <p:nvPicPr>
          <p:cNvPr id="3" name="Picture 2">
            <a:extLst>
              <a:ext uri="{FF2B5EF4-FFF2-40B4-BE49-F238E27FC236}">
                <a16:creationId xmlns:a16="http://schemas.microsoft.com/office/drawing/2014/main" id="{1531C1B2-A211-9CD6-EE04-77A768C5D330}"/>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0277646" y="4357708"/>
            <a:ext cx="1914354" cy="2500291"/>
          </a:xfrm>
          <a:prstGeom prst="rect">
            <a:avLst/>
          </a:prstGeom>
        </p:spPr>
      </p:pic>
      <p:pic>
        <p:nvPicPr>
          <p:cNvPr id="12" name="Picture 11" descr="Zip Co logo SVG free download, id: 101874 - Brandlogos.net">
            <a:hlinkClick r:id="rId3"/>
            <a:extLst>
              <a:ext uri="{FF2B5EF4-FFF2-40B4-BE49-F238E27FC236}">
                <a16:creationId xmlns:a16="http://schemas.microsoft.com/office/drawing/2014/main" id="{BB764639-F1A7-B9D0-2D55-BFA4F49714B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812632" y="2761669"/>
            <a:ext cx="360000" cy="360000"/>
          </a:xfrm>
          <a:prstGeom prst="ellipse">
            <a:avLst/>
          </a:prstGeom>
          <a:solidFill>
            <a:srgbClr val="FFFFFF"/>
          </a:solidFill>
        </p:spPr>
      </p:pic>
    </p:spTree>
    <p:extLst>
      <p:ext uri="{BB962C8B-B14F-4D97-AF65-F5344CB8AC3E}">
        <p14:creationId xmlns:p14="http://schemas.microsoft.com/office/powerpoint/2010/main" val="122176972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a:xfrm>
            <a:off x="584200" y="387350"/>
            <a:ext cx="5672138" cy="263149"/>
          </a:xfrm>
        </p:spPr>
        <p:txBody>
          <a:bodyPr/>
          <a:lstStyle/>
          <a:p>
            <a:r>
              <a:rPr lang="en-US" noProof="0">
                <a:solidFill>
                  <a:srgbClr val="0078D4"/>
                </a:solidFill>
              </a:rPr>
              <a:t>Finance | </a:t>
            </a:r>
            <a:r>
              <a:rPr lang="en-US" noProof="0"/>
              <a:t>Contract accounting guidance</a:t>
            </a:r>
          </a:p>
        </p:txBody>
      </p:sp>
      <p:sp>
        <p:nvSpPr>
          <p:cNvPr id="6" name="Text Placeholder 5">
            <a:extLst>
              <a:ext uri="{FF2B5EF4-FFF2-40B4-BE49-F238E27FC236}">
                <a16:creationId xmlns:a16="http://schemas.microsoft.com/office/drawing/2014/main" id="{D66E64E6-DACB-9E61-4FB5-2DF95508666A}"/>
              </a:ext>
            </a:extLst>
          </p:cNvPr>
          <p:cNvSpPr>
            <a:spLocks noGrp="1"/>
          </p:cNvSpPr>
          <p:nvPr>
            <p:ph type="body" sz="quarter" idx="11"/>
          </p:nvPr>
        </p:nvSpPr>
        <p:spPr>
          <a:xfrm>
            <a:off x="584200" y="1593881"/>
            <a:ext cx="2808000" cy="345600"/>
          </a:xfrm>
        </p:spPr>
        <p:txBody>
          <a:bodyPr/>
          <a:lstStyle/>
          <a:p>
            <a:r>
              <a:rPr lang="en-US" noProof="0"/>
              <a:t>1. Gather information</a:t>
            </a:r>
          </a:p>
        </p:txBody>
      </p:sp>
      <p:sp>
        <p:nvSpPr>
          <p:cNvPr id="7" name="Text Placeholder 6">
            <a:extLst>
              <a:ext uri="{FF2B5EF4-FFF2-40B4-BE49-F238E27FC236}">
                <a16:creationId xmlns:a16="http://schemas.microsoft.com/office/drawing/2014/main" id="{EA62AF6B-8392-19D6-4008-8B9EDDD439E9}"/>
              </a:ext>
            </a:extLst>
          </p:cNvPr>
          <p:cNvSpPr>
            <a:spLocks noGrp="1"/>
          </p:cNvSpPr>
          <p:nvPr>
            <p:ph type="body" sz="quarter" idx="12"/>
          </p:nvPr>
        </p:nvSpPr>
        <p:spPr>
          <a:xfrm>
            <a:off x="584200" y="4052218"/>
            <a:ext cx="2808000" cy="345600"/>
          </a:xfrm>
        </p:spPr>
        <p:txBody>
          <a:bodyPr/>
          <a:lstStyle/>
          <a:p>
            <a:r>
              <a:rPr lang="en-US" noProof="0"/>
              <a:t>6. Create an email with a response</a:t>
            </a:r>
          </a:p>
        </p:txBody>
      </p:sp>
      <p:sp>
        <p:nvSpPr>
          <p:cNvPr id="8" name="Text Placeholder 7">
            <a:extLst>
              <a:ext uri="{FF2B5EF4-FFF2-40B4-BE49-F238E27FC236}">
                <a16:creationId xmlns:a16="http://schemas.microsoft.com/office/drawing/2014/main" id="{8B43261E-C01B-AAF7-FB79-BCB449EDE012}"/>
              </a:ext>
            </a:extLst>
          </p:cNvPr>
          <p:cNvSpPr>
            <a:spLocks noGrp="1"/>
          </p:cNvSpPr>
          <p:nvPr>
            <p:ph type="body" sz="quarter" idx="13"/>
          </p:nvPr>
        </p:nvSpPr>
        <p:spPr>
          <a:xfrm>
            <a:off x="4047840" y="1593881"/>
            <a:ext cx="2808000" cy="345600"/>
          </a:xfrm>
        </p:spPr>
        <p:txBody>
          <a:bodyPr/>
          <a:lstStyle/>
          <a:p>
            <a:r>
              <a:rPr lang="en-US" noProof="0"/>
              <a:t>2. Create a brief</a:t>
            </a:r>
          </a:p>
        </p:txBody>
      </p:sp>
      <p:sp>
        <p:nvSpPr>
          <p:cNvPr id="9" name="Text Placeholder 8">
            <a:extLst>
              <a:ext uri="{FF2B5EF4-FFF2-40B4-BE49-F238E27FC236}">
                <a16:creationId xmlns:a16="http://schemas.microsoft.com/office/drawing/2014/main" id="{5D07F03A-7B5E-43DB-6297-704D97B841E9}"/>
              </a:ext>
            </a:extLst>
          </p:cNvPr>
          <p:cNvSpPr>
            <a:spLocks noGrp="1"/>
          </p:cNvSpPr>
          <p:nvPr>
            <p:ph type="body" sz="quarter" idx="14"/>
          </p:nvPr>
        </p:nvSpPr>
        <p:spPr>
          <a:xfrm>
            <a:off x="4047840" y="4052218"/>
            <a:ext cx="2808000" cy="345600"/>
          </a:xfrm>
        </p:spPr>
        <p:txBody>
          <a:bodyPr/>
          <a:lstStyle/>
          <a:p>
            <a:r>
              <a:rPr lang="en-US" noProof="0"/>
              <a:t>5. Prep for a meeting</a:t>
            </a:r>
          </a:p>
        </p:txBody>
      </p:sp>
      <p:sp>
        <p:nvSpPr>
          <p:cNvPr id="10" name="Text Placeholder 9">
            <a:extLst>
              <a:ext uri="{FF2B5EF4-FFF2-40B4-BE49-F238E27FC236}">
                <a16:creationId xmlns:a16="http://schemas.microsoft.com/office/drawing/2014/main" id="{5DB7B1D6-90AA-812D-38AC-4FC308D82589}"/>
              </a:ext>
            </a:extLst>
          </p:cNvPr>
          <p:cNvSpPr>
            <a:spLocks noGrp="1"/>
          </p:cNvSpPr>
          <p:nvPr>
            <p:ph type="body" sz="quarter" idx="15"/>
          </p:nvPr>
        </p:nvSpPr>
        <p:spPr>
          <a:xfrm>
            <a:off x="7511481" y="1593881"/>
            <a:ext cx="2808000" cy="345600"/>
          </a:xfrm>
        </p:spPr>
        <p:txBody>
          <a:bodyPr/>
          <a:lstStyle/>
          <a:p>
            <a:r>
              <a:rPr lang="en-US" noProof="0"/>
              <a:t>3. Summarize the contract</a:t>
            </a:r>
          </a:p>
        </p:txBody>
      </p:sp>
      <p:sp>
        <p:nvSpPr>
          <p:cNvPr id="11" name="Text Placeholder 10">
            <a:extLst>
              <a:ext uri="{FF2B5EF4-FFF2-40B4-BE49-F238E27FC236}">
                <a16:creationId xmlns:a16="http://schemas.microsoft.com/office/drawing/2014/main" id="{159A6375-D732-AEEC-8F08-CB20AB56EF1E}"/>
              </a:ext>
            </a:extLst>
          </p:cNvPr>
          <p:cNvSpPr>
            <a:spLocks noGrp="1"/>
          </p:cNvSpPr>
          <p:nvPr>
            <p:ph type="body" sz="quarter" idx="16"/>
          </p:nvPr>
        </p:nvSpPr>
        <p:spPr>
          <a:xfrm>
            <a:off x="7511481" y="4052218"/>
            <a:ext cx="2808000" cy="345600"/>
          </a:xfrm>
        </p:spPr>
        <p:txBody>
          <a:bodyPr/>
          <a:lstStyle/>
          <a:p>
            <a:r>
              <a:rPr lang="en-US" noProof="0"/>
              <a:t>4. Collaborate with team</a:t>
            </a:r>
          </a:p>
        </p:txBody>
      </p:sp>
      <p:sp>
        <p:nvSpPr>
          <p:cNvPr id="60" name="Text Placeholder 59">
            <a:extLst>
              <a:ext uri="{FF2B5EF4-FFF2-40B4-BE49-F238E27FC236}">
                <a16:creationId xmlns:a16="http://schemas.microsoft.com/office/drawing/2014/main" id="{DAC26A1A-D759-CB15-D0F3-0A75A9CBDF20}"/>
              </a:ext>
            </a:extLst>
          </p:cNvPr>
          <p:cNvSpPr>
            <a:spLocks noGrp="1"/>
          </p:cNvSpPr>
          <p:nvPr>
            <p:ph type="body" sz="quarter" idx="18"/>
          </p:nvPr>
        </p:nvSpPr>
        <p:spPr/>
        <p:txBody>
          <a:bodyPr/>
          <a:lstStyle/>
          <a:p>
            <a:r>
              <a:rPr kumimoji="0" lang="en-US" sz="900" b="0" i="0" u="none" strike="noStrike" kern="1200" cap="none" spc="0" normalizeH="0" baseline="0" noProof="0">
                <a:ln>
                  <a:noFill/>
                </a:ln>
                <a:solidFill>
                  <a:srgbClr val="000000"/>
                </a:solidFill>
                <a:effectLst/>
                <a:uLnTx/>
                <a:uFillTx/>
                <a:latin typeface="Segoe UI"/>
                <a:ea typeface="+mn-ea"/>
                <a:cs typeface="Segoe UI"/>
              </a:rPr>
              <a:t>Ask Copilot</a:t>
            </a:r>
            <a:r>
              <a:rPr lang="en-US" noProof="0">
                <a:solidFill>
                  <a:srgbClr val="000000"/>
                </a:solidFill>
                <a:latin typeface="Segoe UI"/>
                <a:cs typeface="Segoe UI"/>
              </a:rPr>
              <a:t> </a:t>
            </a:r>
            <a:r>
              <a:rPr kumimoji="0" lang="en-US" sz="900" b="0" i="0" u="none" strike="noStrike" kern="1200" cap="none" spc="0" normalizeH="0" baseline="0" noProof="0">
                <a:ln>
                  <a:noFill/>
                </a:ln>
                <a:solidFill>
                  <a:srgbClr val="000000"/>
                </a:solidFill>
                <a:effectLst/>
                <a:uLnTx/>
                <a:uFillTx/>
                <a:latin typeface="Segoe UI"/>
                <a:ea typeface="+mn-ea"/>
                <a:cs typeface="Segoe UI"/>
              </a:rPr>
              <a:t>to gather information about the customer to better understand the contract.</a:t>
            </a:r>
            <a:endParaRPr kumimoji="0" lang="en-US" sz="800" b="0" i="0" u="none" strike="noStrike" kern="1200" cap="none" spc="0" normalizeH="0" baseline="0" noProof="0">
              <a:ln>
                <a:noFill/>
              </a:ln>
              <a:solidFill>
                <a:srgbClr val="000000"/>
              </a:solidFill>
              <a:effectLst/>
              <a:uLnTx/>
              <a:uFillTx/>
              <a:latin typeface="Segoe UI"/>
              <a:ea typeface="+mn-ea"/>
              <a:cs typeface="Segoe UI"/>
            </a:endParaRPr>
          </a:p>
        </p:txBody>
      </p:sp>
      <p:sp>
        <p:nvSpPr>
          <p:cNvPr id="61" name="Text Placeholder 60">
            <a:extLst>
              <a:ext uri="{FF2B5EF4-FFF2-40B4-BE49-F238E27FC236}">
                <a16:creationId xmlns:a16="http://schemas.microsoft.com/office/drawing/2014/main" id="{CC1D0BC5-8F14-505F-9464-AD774C64821C}"/>
              </a:ext>
            </a:extLst>
          </p:cNvPr>
          <p:cNvSpPr>
            <a:spLocks noGrp="1"/>
          </p:cNvSpPr>
          <p:nvPr>
            <p:ph type="body" sz="quarter" idx="19"/>
          </p:nvPr>
        </p:nvSpPr>
        <p:spPr/>
        <p:txBody>
          <a:bodyPr/>
          <a:lstStyle/>
          <a:p>
            <a:r>
              <a:rPr kumimoji="0" lang="en-US" sz="900" b="0" i="0" u="none" strike="noStrike" kern="1200" cap="none" spc="0" normalizeH="0" baseline="0" noProof="0">
                <a:ln>
                  <a:noFill/>
                </a:ln>
                <a:solidFill>
                  <a:srgbClr val="000000"/>
                </a:solidFill>
                <a:effectLst/>
                <a:uLnTx/>
                <a:uFillTx/>
                <a:latin typeface="Segoe UI"/>
                <a:ea typeface="+mn-ea"/>
                <a:cs typeface="Segoe UI"/>
              </a:rPr>
              <a:t>Copy the data collected along with a recent meeting summary into Word and then have Copilot organize the content.</a:t>
            </a:r>
          </a:p>
          <a:p>
            <a:endParaRPr lang="en-US" noProof="0"/>
          </a:p>
        </p:txBody>
      </p:sp>
      <p:sp>
        <p:nvSpPr>
          <p:cNvPr id="62" name="Text Placeholder 61">
            <a:extLst>
              <a:ext uri="{FF2B5EF4-FFF2-40B4-BE49-F238E27FC236}">
                <a16:creationId xmlns:a16="http://schemas.microsoft.com/office/drawing/2014/main" id="{50FC0AC8-265A-B98D-A791-64CA6DBDB63F}"/>
              </a:ext>
            </a:extLst>
          </p:cNvPr>
          <p:cNvSpPr>
            <a:spLocks noGrp="1"/>
          </p:cNvSpPr>
          <p:nvPr>
            <p:ph type="body" sz="quarter" idx="20"/>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Prompt Copilot for relevant accounting considerations and perspective based on the customer scenario.</a:t>
            </a:r>
          </a:p>
          <a:p>
            <a:endParaRPr lang="en-US" noProof="0"/>
          </a:p>
        </p:txBody>
      </p:sp>
      <p:sp>
        <p:nvSpPr>
          <p:cNvPr id="63" name="Text Placeholder 62">
            <a:extLst>
              <a:ext uri="{FF2B5EF4-FFF2-40B4-BE49-F238E27FC236}">
                <a16:creationId xmlns:a16="http://schemas.microsoft.com/office/drawing/2014/main" id="{BDDD05B7-8C4C-63D7-0A7A-762A3D6C4065}"/>
              </a:ext>
            </a:extLst>
          </p:cNvPr>
          <p:cNvSpPr>
            <a:spLocks noGrp="1"/>
          </p:cNvSpPr>
          <p:nvPr>
            <p:ph type="body" sz="quarter" idx="21"/>
          </p:nvPr>
        </p:nvSpPr>
        <p:spPr/>
        <p:txBody>
          <a:bodyPr/>
          <a:lstStyle/>
          <a:p>
            <a:r>
              <a:rPr lang="en-US" noProof="0"/>
              <a:t>Example prompt: </a:t>
            </a:r>
            <a:r>
              <a:rPr kumimoji="0" lang="en-US" sz="900" b="1" i="0" u="none" strike="noStrike" kern="1200" cap="none" spc="0" normalizeH="0" baseline="0" noProof="0">
                <a:ln w="3175">
                  <a:noFill/>
                </a:ln>
                <a:solidFill>
                  <a:prstClr val="black"/>
                </a:solidFill>
                <a:effectLst/>
                <a:uLnTx/>
                <a:uFillTx/>
                <a:latin typeface="Segoe UI"/>
                <a:ea typeface="+mn-ea"/>
                <a:cs typeface="Segoe UI" pitchFamily="34" charset="0"/>
              </a:rPr>
              <a:t>Pull together a summary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of the customer interactions from recent email and chats.</a:t>
            </a:r>
          </a:p>
        </p:txBody>
      </p:sp>
      <p:sp>
        <p:nvSpPr>
          <p:cNvPr id="128" name="Text Placeholder 127">
            <a:extLst>
              <a:ext uri="{FF2B5EF4-FFF2-40B4-BE49-F238E27FC236}">
                <a16:creationId xmlns:a16="http://schemas.microsoft.com/office/drawing/2014/main" id="{39164378-7F51-17B5-92CE-811BE0DE2673}"/>
              </a:ext>
            </a:extLst>
          </p:cNvPr>
          <p:cNvSpPr>
            <a:spLocks noGrp="1"/>
          </p:cNvSpPr>
          <p:nvPr>
            <p:ph type="body" sz="quarter" idx="22"/>
          </p:nvPr>
        </p:nvSpPr>
        <p:spPr/>
        <p:txBody>
          <a:bodyPr/>
          <a:lstStyle/>
          <a:p>
            <a:r>
              <a:rPr lang="en-US" noProof="0"/>
              <a:t>Example prompt: </a:t>
            </a:r>
            <a:r>
              <a:rPr lang="en-US" b="1" noProof="0">
                <a:solidFill>
                  <a:srgbClr val="000000"/>
                </a:solidFill>
                <a:latin typeface="Segoe UI"/>
                <a:cs typeface="+mn-cs"/>
              </a:rPr>
              <a:t>Draft an email </a:t>
            </a:r>
            <a:r>
              <a:rPr lang="en-US" noProof="0">
                <a:solidFill>
                  <a:srgbClr val="000000"/>
                </a:solidFill>
                <a:latin typeface="Segoe UI"/>
                <a:cs typeface="+mn-cs"/>
              </a:rPr>
              <a:t>with a concise summary of key recommendations. </a:t>
            </a: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sp>
        <p:nvSpPr>
          <p:cNvPr id="129" name="Text Placeholder 128">
            <a:extLst>
              <a:ext uri="{FF2B5EF4-FFF2-40B4-BE49-F238E27FC236}">
                <a16:creationId xmlns:a16="http://schemas.microsoft.com/office/drawing/2014/main" id="{9ADC1681-5A29-A160-095E-481C1142DFCC}"/>
              </a:ext>
            </a:extLst>
          </p:cNvPr>
          <p:cNvSpPr>
            <a:spLocks noGrp="1"/>
          </p:cNvSpPr>
          <p:nvPr>
            <p:ph type="body" sz="quarter" idx="23"/>
          </p:nvPr>
        </p:nvSpPr>
        <p:spPr/>
        <p:txBody>
          <a:bodyPr/>
          <a:lstStyle/>
          <a:p>
            <a:r>
              <a:rPr lang="en-US" noProof="0"/>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Rewrite the brief</a:t>
            </a:r>
            <a:r>
              <a:rPr kumimoji="0" lang="en-US" sz="900" b="0" i="0" u="none" strike="noStrike" kern="0" cap="none" spc="0" normalizeH="0" baseline="0" noProof="0">
                <a:ln>
                  <a:noFill/>
                </a:ln>
                <a:solidFill>
                  <a:srgbClr val="1A1A1A"/>
                </a:solidFill>
                <a:effectLst/>
                <a:uLnTx/>
                <a:uFillTx/>
                <a:latin typeface="Segoe UI"/>
                <a:ea typeface="+mn-ea"/>
                <a:cs typeface="+mn-cs"/>
              </a:rPr>
              <a:t> to outline the key scenario based on the background and supporting details.</a:t>
            </a:r>
          </a:p>
        </p:txBody>
      </p:sp>
      <p:sp>
        <p:nvSpPr>
          <p:cNvPr id="130" name="Text Placeholder 129">
            <a:extLst>
              <a:ext uri="{FF2B5EF4-FFF2-40B4-BE49-F238E27FC236}">
                <a16:creationId xmlns:a16="http://schemas.microsoft.com/office/drawing/2014/main" id="{E05A142A-5CFF-3140-33C5-070F70852A58}"/>
              </a:ext>
            </a:extLst>
          </p:cNvPr>
          <p:cNvSpPr>
            <a:spLocks noGrp="1"/>
          </p:cNvSpPr>
          <p:nvPr>
            <p:ph type="body" sz="quarter" idx="24"/>
          </p:nvPr>
        </p:nvSpPr>
        <p:spPr/>
        <p:txBody>
          <a:bodyPr/>
          <a:lstStyle/>
          <a:p>
            <a:r>
              <a:rPr lang="en-US" noProof="0"/>
              <a:t>Example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Create a presentation from file</a:t>
            </a:r>
            <a:r>
              <a:rPr kumimoji="0" lang="en-US" sz="900" b="0" i="0" u="none" strike="noStrike" kern="1200" cap="none" spc="0" normalizeH="0" baseline="0" noProof="0">
                <a:ln>
                  <a:noFill/>
                </a:ln>
                <a:solidFill>
                  <a:srgbClr val="000000"/>
                </a:solidFill>
                <a:effectLst/>
                <a:uLnTx/>
                <a:uFillTx/>
                <a:latin typeface="Segoe UI"/>
                <a:ea typeface="+mn-ea"/>
                <a:cs typeface="+mn-cs"/>
              </a:rPr>
              <a:t> [scenario.docx]</a:t>
            </a:r>
            <a:r>
              <a:rPr kumimoji="0" lang="en-US" sz="900" b="1" i="0" u="none" strike="noStrike" kern="1200" cap="none" spc="0" normalizeH="0" baseline="0" noProof="0">
                <a:ln>
                  <a:noFill/>
                </a:ln>
                <a:solidFill>
                  <a:srgbClr val="000000"/>
                </a:solidFill>
                <a:effectLst/>
                <a:uLnTx/>
                <a:uFillTx/>
                <a:latin typeface="Segoe UI"/>
                <a:ea typeface="+mn-ea"/>
                <a:cs typeface="+mn-cs"/>
              </a:rPr>
              <a:t> </a:t>
            </a:r>
            <a:r>
              <a:rPr kumimoji="0" lang="en-US" sz="900" b="0" i="0" u="none" strike="noStrike" kern="1200" cap="none" spc="0" normalizeH="0" baseline="0" noProof="0">
                <a:ln>
                  <a:noFill/>
                </a:ln>
                <a:solidFill>
                  <a:srgbClr val="000000"/>
                </a:solidFill>
                <a:effectLst/>
                <a:uLnTx/>
                <a:uFillTx/>
                <a:latin typeface="Segoe UI"/>
                <a:ea typeface="+mn-ea"/>
                <a:cs typeface="+mn-cs"/>
              </a:rPr>
              <a:t>that summarizes the team’s recommendations. </a:t>
            </a:r>
          </a:p>
        </p:txBody>
      </p:sp>
      <p:sp>
        <p:nvSpPr>
          <p:cNvPr id="131" name="Text Placeholder 130">
            <a:extLst>
              <a:ext uri="{FF2B5EF4-FFF2-40B4-BE49-F238E27FC236}">
                <a16:creationId xmlns:a16="http://schemas.microsoft.com/office/drawing/2014/main" id="{7DA3897C-8845-6DB1-0E67-C5759FF635F9}"/>
              </a:ext>
            </a:extLst>
          </p:cNvPr>
          <p:cNvSpPr>
            <a:spLocks noGrp="1"/>
          </p:cNvSpPr>
          <p:nvPr>
            <p:ph type="body" sz="quarter" idx="25"/>
          </p:nvPr>
        </p:nvSpPr>
        <p:spPr/>
        <p:txBody>
          <a:bodyPr/>
          <a:lstStyle/>
          <a:p>
            <a:r>
              <a:rPr lang="en-US" noProof="0"/>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Provide accounting guidance </a:t>
            </a:r>
            <a:r>
              <a:rPr kumimoji="0" lang="en-US" sz="900" b="0" i="0" u="none" strike="noStrike" kern="0" cap="none" spc="0" normalizeH="0" baseline="0" noProof="0">
                <a:ln>
                  <a:noFill/>
                </a:ln>
                <a:solidFill>
                  <a:srgbClr val="1A1A1A"/>
                </a:solidFill>
                <a:effectLst/>
                <a:uLnTx/>
                <a:uFillTx/>
                <a:latin typeface="Segoe UI"/>
                <a:ea typeface="+mn-ea"/>
                <a:cs typeface="+mn-cs"/>
              </a:rPr>
              <a:t>and recommendations for the customer scenario in the [scenario.docx]</a:t>
            </a: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sp>
        <p:nvSpPr>
          <p:cNvPr id="132" name="Text Placeholder 131">
            <a:extLst>
              <a:ext uri="{FF2B5EF4-FFF2-40B4-BE49-F238E27FC236}">
                <a16:creationId xmlns:a16="http://schemas.microsoft.com/office/drawing/2014/main" id="{E6CC27FD-69B5-7E03-FF76-E8A2BE002F5A}"/>
              </a:ext>
            </a:extLst>
          </p:cNvPr>
          <p:cNvSpPr>
            <a:spLocks noGrp="1"/>
          </p:cNvSpPr>
          <p:nvPr>
            <p:ph type="body" sz="quarter" idx="26"/>
          </p:nvPr>
        </p:nvSpPr>
        <p:spPr/>
        <p:txBody>
          <a:bodyPr/>
          <a:lstStyle/>
          <a:p>
            <a:r>
              <a:rPr lang="en-US" noProof="0"/>
              <a:t>Example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Brainstorm </a:t>
            </a:r>
            <a:r>
              <a:rPr kumimoji="0" lang="en-US" sz="900" b="0" i="0" u="none" strike="noStrike" kern="1200" cap="none" spc="0" normalizeH="0" baseline="0" noProof="0">
                <a:ln>
                  <a:noFill/>
                </a:ln>
                <a:solidFill>
                  <a:srgbClr val="000000"/>
                </a:solidFill>
                <a:effectLst/>
                <a:uLnTx/>
                <a:uFillTx/>
                <a:latin typeface="Segoe UI"/>
                <a:ea typeface="+mn-ea"/>
                <a:cs typeface="+mn-cs"/>
              </a:rPr>
              <a:t>additional</a:t>
            </a:r>
            <a:r>
              <a:rPr kumimoji="0" lang="en-US" sz="900" b="1" i="0" u="none" strike="noStrike" kern="1200" cap="none" spc="0" normalizeH="0" baseline="0" noProof="0">
                <a:ln>
                  <a:noFill/>
                </a:ln>
                <a:solidFill>
                  <a:srgbClr val="000000"/>
                </a:solidFill>
                <a:effectLst/>
                <a:uLnTx/>
                <a:uFillTx/>
                <a:latin typeface="Segoe UI"/>
                <a:ea typeface="+mn-ea"/>
                <a:cs typeface="+mn-cs"/>
              </a:rPr>
              <a:t> </a:t>
            </a:r>
            <a:r>
              <a:rPr kumimoji="0" lang="en-US" sz="900" b="0" i="0" u="none" strike="noStrike" kern="1200" cap="none" spc="0" normalizeH="0" baseline="0" noProof="0">
                <a:ln>
                  <a:noFill/>
                </a:ln>
                <a:solidFill>
                  <a:srgbClr val="000000"/>
                </a:solidFill>
                <a:effectLst/>
                <a:uLnTx/>
                <a:uFillTx/>
                <a:latin typeface="Segoe UI"/>
                <a:ea typeface="+mn-ea"/>
                <a:cs typeface="+mn-cs"/>
              </a:rPr>
              <a:t>accounting considerations for the customer scenario.</a:t>
            </a:r>
          </a:p>
        </p:txBody>
      </p:sp>
      <p:sp>
        <p:nvSpPr>
          <p:cNvPr id="133" name="Text Placeholder 132">
            <a:extLst>
              <a:ext uri="{FF2B5EF4-FFF2-40B4-BE49-F238E27FC236}">
                <a16:creationId xmlns:a16="http://schemas.microsoft.com/office/drawing/2014/main" id="{6AC8D598-7208-D626-A28C-A0AE87D11B56}"/>
              </a:ext>
            </a:extLst>
          </p:cNvPr>
          <p:cNvSpPr>
            <a:spLocks noGrp="1"/>
          </p:cNvSpPr>
          <p:nvPr>
            <p:ph type="body" sz="quarter" idx="27"/>
          </p:nvPr>
        </p:nvSpPr>
        <p:spPr/>
        <p:txBody>
          <a:bodyPr/>
          <a:lstStyle/>
          <a:p>
            <a:r>
              <a:rPr kumimoji="0" lang="en-US" sz="900" b="0" i="0" u="none" strike="noStrike" kern="1200" cap="none" spc="0" normalizeH="0" baseline="0" noProof="0">
                <a:ln>
                  <a:noFill/>
                </a:ln>
                <a:solidFill>
                  <a:srgbClr val="000000"/>
                </a:solidFill>
                <a:effectLst/>
                <a:uLnTx/>
                <a:uFillTx/>
                <a:latin typeface="Segoe UI"/>
                <a:ea typeface="+mn-ea"/>
                <a:cs typeface="Segoe UI"/>
              </a:rPr>
              <a:t>Draft an email to your manager with Copilot in Outlook summarizing key recommendations.</a:t>
            </a:r>
          </a:p>
        </p:txBody>
      </p:sp>
      <p:sp>
        <p:nvSpPr>
          <p:cNvPr id="134" name="Text Placeholder 133">
            <a:extLst>
              <a:ext uri="{FF2B5EF4-FFF2-40B4-BE49-F238E27FC236}">
                <a16:creationId xmlns:a16="http://schemas.microsoft.com/office/drawing/2014/main" id="{6FFA3DD8-9B89-039F-D451-99BAA320575A}"/>
              </a:ext>
            </a:extLst>
          </p:cNvPr>
          <p:cNvSpPr>
            <a:spLocks noGrp="1"/>
          </p:cNvSpPr>
          <p:nvPr>
            <p:ph type="body" sz="quarter" idx="28"/>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Use Copilot in PowerPoint to generate a presentation with the finalized accounting guidance for the customer scenario.</a:t>
            </a:r>
          </a:p>
          <a:p>
            <a:endParaRPr lang="en-US" noProof="0"/>
          </a:p>
        </p:txBody>
      </p:sp>
      <p:sp>
        <p:nvSpPr>
          <p:cNvPr id="135" name="Text Placeholder 134">
            <a:extLst>
              <a:ext uri="{FF2B5EF4-FFF2-40B4-BE49-F238E27FC236}">
                <a16:creationId xmlns:a16="http://schemas.microsoft.com/office/drawing/2014/main" id="{D39A76F3-78E0-401D-C3CE-F0EAEF3BC910}"/>
              </a:ext>
            </a:extLst>
          </p:cNvPr>
          <p:cNvSpPr>
            <a:spLocks noGrp="1"/>
          </p:cNvSpPr>
          <p:nvPr>
            <p:ph type="body" sz="quarter" idx="29"/>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Use Copilot in Loop to collaborate with colleagues to build on the preliminary list of accounting considerations.</a:t>
            </a:r>
          </a:p>
          <a:p>
            <a:endParaRPr lang="en-US" noProof="0"/>
          </a:p>
        </p:txBody>
      </p:sp>
      <p:grpSp>
        <p:nvGrpSpPr>
          <p:cNvPr id="173" name="Group 172">
            <a:extLst>
              <a:ext uri="{FF2B5EF4-FFF2-40B4-BE49-F238E27FC236}">
                <a16:creationId xmlns:a16="http://schemas.microsoft.com/office/drawing/2014/main" id="{65225A53-4CA6-8D96-3449-3A5013C6DADE}"/>
              </a:ext>
            </a:extLst>
          </p:cNvPr>
          <p:cNvGrpSpPr/>
          <p:nvPr/>
        </p:nvGrpSpPr>
        <p:grpSpPr>
          <a:xfrm>
            <a:off x="804187" y="2761669"/>
            <a:ext cx="2351135" cy="360000"/>
            <a:chOff x="588263" y="1217924"/>
            <a:chExt cx="2351135" cy="360000"/>
          </a:xfrm>
        </p:grpSpPr>
        <p:pic>
          <p:nvPicPr>
            <p:cNvPr id="174" name="Picture 173" descr="Zip Co logo SVG free download, id: 101874 - Brandlogos.net">
              <a:hlinkClick r:id="rId2"/>
              <a:extLst>
                <a:ext uri="{FF2B5EF4-FFF2-40B4-BE49-F238E27FC236}">
                  <a16:creationId xmlns:a16="http://schemas.microsoft.com/office/drawing/2014/main" id="{D3BF9212-6029-4F17-87DC-1A02EC9ECC8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5" name="TextBox 174">
              <a:extLst>
                <a:ext uri="{FF2B5EF4-FFF2-40B4-BE49-F238E27FC236}">
                  <a16:creationId xmlns:a16="http://schemas.microsoft.com/office/drawing/2014/main" id="{57283DDB-7673-5133-4E9E-F6AADB377332}"/>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76" name="Group 175">
            <a:extLst>
              <a:ext uri="{FF2B5EF4-FFF2-40B4-BE49-F238E27FC236}">
                <a16:creationId xmlns:a16="http://schemas.microsoft.com/office/drawing/2014/main" id="{173100C8-D348-98BB-2FB5-1EE76542F7A7}"/>
              </a:ext>
            </a:extLst>
          </p:cNvPr>
          <p:cNvGrpSpPr/>
          <p:nvPr/>
        </p:nvGrpSpPr>
        <p:grpSpPr>
          <a:xfrm>
            <a:off x="7739914" y="2761669"/>
            <a:ext cx="2351135" cy="360000"/>
            <a:chOff x="588263" y="1217924"/>
            <a:chExt cx="2351135" cy="360000"/>
          </a:xfrm>
        </p:grpSpPr>
        <p:pic>
          <p:nvPicPr>
            <p:cNvPr id="177" name="Picture 176" descr="Zip Co logo SVG free download, id: 101874 - Brandlogos.net">
              <a:hlinkClick r:id="rId2"/>
              <a:extLst>
                <a:ext uri="{FF2B5EF4-FFF2-40B4-BE49-F238E27FC236}">
                  <a16:creationId xmlns:a16="http://schemas.microsoft.com/office/drawing/2014/main" id="{C438565A-15B3-BC63-16A5-58C2986E469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8" name="TextBox 177">
              <a:extLst>
                <a:ext uri="{FF2B5EF4-FFF2-40B4-BE49-F238E27FC236}">
                  <a16:creationId xmlns:a16="http://schemas.microsoft.com/office/drawing/2014/main" id="{E1B9CCC0-0010-80EF-31A0-2D5AC0251A68}"/>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79" name="Group 178">
            <a:extLst>
              <a:ext uri="{FF2B5EF4-FFF2-40B4-BE49-F238E27FC236}">
                <a16:creationId xmlns:a16="http://schemas.microsoft.com/office/drawing/2014/main" id="{3094DA2A-9E9B-7122-9F53-5DC807B91927}"/>
              </a:ext>
            </a:extLst>
          </p:cNvPr>
          <p:cNvGrpSpPr/>
          <p:nvPr/>
        </p:nvGrpSpPr>
        <p:grpSpPr>
          <a:xfrm>
            <a:off x="804187" y="5158847"/>
            <a:ext cx="2351135" cy="360000"/>
            <a:chOff x="588263" y="1697756"/>
            <a:chExt cx="2351135" cy="360000"/>
          </a:xfrm>
        </p:grpSpPr>
        <p:pic>
          <p:nvPicPr>
            <p:cNvPr id="180" name="Picture 179">
              <a:extLst>
                <a:ext uri="{FF2B5EF4-FFF2-40B4-BE49-F238E27FC236}">
                  <a16:creationId xmlns:a16="http://schemas.microsoft.com/office/drawing/2014/main" id="{6AEA8818-7E8F-91A1-A031-E2BA5350EA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81" name="TextBox 180">
              <a:extLst>
                <a:ext uri="{FF2B5EF4-FFF2-40B4-BE49-F238E27FC236}">
                  <a16:creationId xmlns:a16="http://schemas.microsoft.com/office/drawing/2014/main" id="{593F98B1-ECD8-F4DB-EB62-74F67E1C5CDB}"/>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2" name="Group 181">
            <a:extLst>
              <a:ext uri="{FF2B5EF4-FFF2-40B4-BE49-F238E27FC236}">
                <a16:creationId xmlns:a16="http://schemas.microsoft.com/office/drawing/2014/main" id="{45A0E9DD-E846-F584-C171-F0A57C88FD2B}"/>
              </a:ext>
            </a:extLst>
          </p:cNvPr>
          <p:cNvGrpSpPr/>
          <p:nvPr/>
        </p:nvGrpSpPr>
        <p:grpSpPr>
          <a:xfrm>
            <a:off x="4276273" y="2761669"/>
            <a:ext cx="2351135" cy="360000"/>
            <a:chOff x="588263" y="2657420"/>
            <a:chExt cx="2351135" cy="360000"/>
          </a:xfrm>
        </p:grpSpPr>
        <p:pic>
          <p:nvPicPr>
            <p:cNvPr id="183" name="Picture 182">
              <a:extLst>
                <a:ext uri="{FF2B5EF4-FFF2-40B4-BE49-F238E27FC236}">
                  <a16:creationId xmlns:a16="http://schemas.microsoft.com/office/drawing/2014/main" id="{62C2475C-0E88-AFC4-DCF1-7B2064A14D7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84" name="TextBox 183">
              <a:extLst>
                <a:ext uri="{FF2B5EF4-FFF2-40B4-BE49-F238E27FC236}">
                  <a16:creationId xmlns:a16="http://schemas.microsoft.com/office/drawing/2014/main" id="{CAC66101-5D52-2B12-37AA-560B88D1E5EA}"/>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5" name="Group 184">
            <a:extLst>
              <a:ext uri="{FF2B5EF4-FFF2-40B4-BE49-F238E27FC236}">
                <a16:creationId xmlns:a16="http://schemas.microsoft.com/office/drawing/2014/main" id="{B1611708-C434-0B8A-F75B-CE7C66E22230}"/>
              </a:ext>
            </a:extLst>
          </p:cNvPr>
          <p:cNvGrpSpPr/>
          <p:nvPr/>
        </p:nvGrpSpPr>
        <p:grpSpPr>
          <a:xfrm>
            <a:off x="4276273" y="5158847"/>
            <a:ext cx="2351135" cy="360000"/>
            <a:chOff x="588263" y="2177588"/>
            <a:chExt cx="2351135" cy="360000"/>
          </a:xfrm>
        </p:grpSpPr>
        <p:pic>
          <p:nvPicPr>
            <p:cNvPr id="187" name="Picture 186">
              <a:extLst>
                <a:ext uri="{FF2B5EF4-FFF2-40B4-BE49-F238E27FC236}">
                  <a16:creationId xmlns:a16="http://schemas.microsoft.com/office/drawing/2014/main" id="{AAB86A68-9BBE-6361-24CE-67097D00D57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88" name="TextBox 187">
              <a:extLst>
                <a:ext uri="{FF2B5EF4-FFF2-40B4-BE49-F238E27FC236}">
                  <a16:creationId xmlns:a16="http://schemas.microsoft.com/office/drawing/2014/main" id="{CDDC2D65-A10B-0F23-C571-A4745B3E78B8}"/>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9" name="Group 188">
            <a:extLst>
              <a:ext uri="{FF2B5EF4-FFF2-40B4-BE49-F238E27FC236}">
                <a16:creationId xmlns:a16="http://schemas.microsoft.com/office/drawing/2014/main" id="{4AE2E451-B983-150B-73AE-6945AF1E3C69}"/>
              </a:ext>
            </a:extLst>
          </p:cNvPr>
          <p:cNvGrpSpPr/>
          <p:nvPr/>
        </p:nvGrpSpPr>
        <p:grpSpPr>
          <a:xfrm>
            <a:off x="7739914" y="5158847"/>
            <a:ext cx="2368026" cy="360000"/>
            <a:chOff x="3277688" y="2657420"/>
            <a:chExt cx="2368026" cy="360000"/>
          </a:xfrm>
        </p:grpSpPr>
        <p:grpSp>
          <p:nvGrpSpPr>
            <p:cNvPr id="190" name="Group 189">
              <a:extLst>
                <a:ext uri="{FF2B5EF4-FFF2-40B4-BE49-F238E27FC236}">
                  <a16:creationId xmlns:a16="http://schemas.microsoft.com/office/drawing/2014/main" id="{5C5188B5-C878-5A81-F264-722B2392BCF4}"/>
                </a:ext>
              </a:extLst>
            </p:cNvPr>
            <p:cNvGrpSpPr>
              <a:grpSpLocks noChangeAspect="1"/>
            </p:cNvGrpSpPr>
            <p:nvPr/>
          </p:nvGrpSpPr>
          <p:grpSpPr>
            <a:xfrm>
              <a:off x="3277688" y="2657420"/>
              <a:ext cx="360000" cy="360000"/>
              <a:chOff x="2746466" y="3838485"/>
              <a:chExt cx="396000" cy="396000"/>
            </a:xfrm>
          </p:grpSpPr>
          <p:sp>
            <p:nvSpPr>
              <p:cNvPr id="192" name="Oval 191">
                <a:extLst>
                  <a:ext uri="{FF2B5EF4-FFF2-40B4-BE49-F238E27FC236}">
                    <a16:creationId xmlns:a16="http://schemas.microsoft.com/office/drawing/2014/main" id="{691B85A9-275B-B40B-49A9-C87BCB0AB24F}"/>
                  </a:ext>
                </a:extLst>
              </p:cNvPr>
              <p:cNvSpPr>
                <a:spLocks noChangeAspect="1"/>
              </p:cNvSpPr>
              <p:nvPr/>
            </p:nvSpPr>
            <p:spPr bwMode="auto">
              <a:xfrm>
                <a:off x="2746466" y="3838485"/>
                <a:ext cx="396000" cy="3960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1100" noProof="0">
                  <a:solidFill>
                    <a:srgbClr val="FFFFFF"/>
                  </a:solidFill>
                  <a:ea typeface="Segoe UI" pitchFamily="34" charset="0"/>
                  <a:cs typeface="Segoe UI" pitchFamily="34" charset="0"/>
                </a:endParaRPr>
              </a:p>
            </p:txBody>
          </p:sp>
          <p:pic>
            <p:nvPicPr>
              <p:cNvPr id="193" name="Graphic 192">
                <a:extLst>
                  <a:ext uri="{FF2B5EF4-FFF2-40B4-BE49-F238E27FC236}">
                    <a16:creationId xmlns:a16="http://schemas.microsoft.com/office/drawing/2014/main" id="{7D9F4D9F-4579-CE82-4C67-E9D5DF53D04E}"/>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838176" y="3904068"/>
                <a:ext cx="229999" cy="229999"/>
              </a:xfrm>
              <a:prstGeom prst="rect">
                <a:avLst/>
              </a:prstGeom>
              <a:effectLst/>
            </p:spPr>
          </p:pic>
        </p:grpSp>
        <p:sp>
          <p:nvSpPr>
            <p:cNvPr id="191" name="TextBox 190">
              <a:extLst>
                <a:ext uri="{FF2B5EF4-FFF2-40B4-BE49-F238E27FC236}">
                  <a16:creationId xmlns:a16="http://schemas.microsoft.com/office/drawing/2014/main" id="{D17CC27F-D0F3-2A34-8718-C82D91BDD2B8}"/>
                </a:ext>
                <a:ext uri="{C183D7F6-B498-43B3-948B-1728B52AA6E4}">
                  <adec:decorative xmlns:adec="http://schemas.microsoft.com/office/drawing/2017/decorative" val="0"/>
                </a:ext>
              </a:extLst>
            </p:cNvPr>
            <p:cNvSpPr txBox="1"/>
            <p:nvPr/>
          </p:nvSpPr>
          <p:spPr>
            <a:xfrm>
              <a:off x="3753530"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Loop</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3" name="Text Placeholder 40">
            <a:extLst>
              <a:ext uri="{FF2B5EF4-FFF2-40B4-BE49-F238E27FC236}">
                <a16:creationId xmlns:a16="http://schemas.microsoft.com/office/drawing/2014/main" id="{B64F1646-A514-816A-E5D1-F7B38EE835F7}"/>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5" name="Text Placeholder 41">
            <a:extLst>
              <a:ext uri="{FF2B5EF4-FFF2-40B4-BE49-F238E27FC236}">
                <a16:creationId xmlns:a16="http://schemas.microsoft.com/office/drawing/2014/main" id="{96DBAAFF-83E1-B6CB-AC1E-B8A24B4FD19B}"/>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12" name="Text Placeholder 42">
            <a:extLst>
              <a:ext uri="{FF2B5EF4-FFF2-40B4-BE49-F238E27FC236}">
                <a16:creationId xmlns:a16="http://schemas.microsoft.com/office/drawing/2014/main" id="{D45C43A6-23A0-3D40-BACF-7F6257C82CC3}"/>
              </a:ext>
            </a:extLst>
          </p:cNvPr>
          <p:cNvSpPr>
            <a:spLocks noGrp="1"/>
          </p:cNvSpPr>
          <p:nvPr>
            <p:ph type="body" sz="quarter" idx="40"/>
          </p:nvPr>
        </p:nvSpPr>
        <p:spPr>
          <a:xfrm>
            <a:off x="11760200" y="357645"/>
            <a:ext cx="127000" cy="125999"/>
          </a:xfrm>
        </p:spPr>
        <p:txBody>
          <a:bodyPr/>
          <a:lstStyle/>
          <a:p>
            <a:endParaRPr lang="en-US" noProof="0"/>
          </a:p>
        </p:txBody>
      </p:sp>
      <p:sp>
        <p:nvSpPr>
          <p:cNvPr id="14" name="Rectangle: Rounded Corners 6">
            <a:extLst>
              <a:ext uri="{FF2B5EF4-FFF2-40B4-BE49-F238E27FC236}">
                <a16:creationId xmlns:a16="http://schemas.microsoft.com/office/drawing/2014/main" id="{F8F3FD08-60EE-8169-9C8F-6981CC0A1E09}"/>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15" name="Group 14">
            <a:extLst>
              <a:ext uri="{FF2B5EF4-FFF2-40B4-BE49-F238E27FC236}">
                <a16:creationId xmlns:a16="http://schemas.microsoft.com/office/drawing/2014/main" id="{28BC850B-8019-8877-60D6-009AF1246D16}"/>
              </a:ext>
            </a:extLst>
          </p:cNvPr>
          <p:cNvGrpSpPr/>
          <p:nvPr/>
        </p:nvGrpSpPr>
        <p:grpSpPr>
          <a:xfrm>
            <a:off x="1624328" y="1132756"/>
            <a:ext cx="1332000" cy="216000"/>
            <a:chOff x="1198144" y="862657"/>
            <a:chExt cx="1332000" cy="216000"/>
          </a:xfrm>
        </p:grpSpPr>
        <p:sp>
          <p:nvSpPr>
            <p:cNvPr id="16" name="Rectangle: Rounded Corners 6">
              <a:extLst>
                <a:ext uri="{FF2B5EF4-FFF2-40B4-BE49-F238E27FC236}">
                  <a16:creationId xmlns:a16="http://schemas.microsoft.com/office/drawing/2014/main" id="{B9717262-372F-0C7D-82B0-4B0CD15115BE}"/>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Reduce spending</a:t>
              </a:r>
            </a:p>
          </p:txBody>
        </p:sp>
        <p:pic>
          <p:nvPicPr>
            <p:cNvPr id="17" name="Graphic 16">
              <a:extLst>
                <a:ext uri="{FF2B5EF4-FFF2-40B4-BE49-F238E27FC236}">
                  <a16:creationId xmlns:a16="http://schemas.microsoft.com/office/drawing/2014/main" id="{2F59879D-68E2-EB01-4DF9-134D6B3899E6}"/>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4929" y="898657"/>
              <a:ext cx="144000" cy="144000"/>
            </a:xfrm>
            <a:prstGeom prst="rect">
              <a:avLst/>
            </a:prstGeom>
          </p:spPr>
        </p:pic>
      </p:grpSp>
      <p:grpSp>
        <p:nvGrpSpPr>
          <p:cNvPr id="18" name="Group 17">
            <a:extLst>
              <a:ext uri="{FF2B5EF4-FFF2-40B4-BE49-F238E27FC236}">
                <a16:creationId xmlns:a16="http://schemas.microsoft.com/office/drawing/2014/main" id="{A1F027E4-3B78-D502-5EA9-9D3F0E488EC6}"/>
              </a:ext>
            </a:extLst>
          </p:cNvPr>
          <p:cNvGrpSpPr/>
          <p:nvPr/>
        </p:nvGrpSpPr>
        <p:grpSpPr>
          <a:xfrm>
            <a:off x="3022536" y="1132756"/>
            <a:ext cx="1280160" cy="216000"/>
            <a:chOff x="2707850" y="862657"/>
            <a:chExt cx="1280160" cy="216000"/>
          </a:xfrm>
        </p:grpSpPr>
        <p:sp>
          <p:nvSpPr>
            <p:cNvPr id="19" name="Rectangle: Rounded Corners 6">
              <a:extLst>
                <a:ext uri="{FF2B5EF4-FFF2-40B4-BE49-F238E27FC236}">
                  <a16:creationId xmlns:a16="http://schemas.microsoft.com/office/drawing/2014/main" id="{0CA8CD09-1965-26F4-DA98-45396086525F}"/>
                </a:ext>
                <a:ext uri="{C183D7F6-B498-43B3-948B-1728B52AA6E4}">
                  <adec:decorative xmlns:adec="http://schemas.microsoft.com/office/drawing/2017/decorative" val="1"/>
                </a:ext>
              </a:extLst>
            </p:cNvPr>
            <p:cNvSpPr/>
            <p:nvPr/>
          </p:nvSpPr>
          <p:spPr bwMode="auto">
            <a:xfrm>
              <a:off x="2707850" y="862657"/>
              <a:ext cx="128016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Risk management</a:t>
              </a:r>
            </a:p>
          </p:txBody>
        </p:sp>
        <p:pic>
          <p:nvPicPr>
            <p:cNvPr id="20" name="Graphic 19">
              <a:extLst>
                <a:ext uri="{FF2B5EF4-FFF2-40B4-BE49-F238E27FC236}">
                  <a16:creationId xmlns:a16="http://schemas.microsoft.com/office/drawing/2014/main" id="{4DF90405-61A7-C7F7-F82A-3A8470A928E8}"/>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754635" y="898657"/>
              <a:ext cx="144000" cy="144000"/>
            </a:xfrm>
            <a:prstGeom prst="rect">
              <a:avLst/>
            </a:prstGeom>
          </p:spPr>
        </p:pic>
      </p:grpSp>
      <p:sp>
        <p:nvSpPr>
          <p:cNvPr id="21" name="Rectangle: Rounded Corners 6">
            <a:extLst>
              <a:ext uri="{FF2B5EF4-FFF2-40B4-BE49-F238E27FC236}">
                <a16:creationId xmlns:a16="http://schemas.microsoft.com/office/drawing/2014/main" id="{5789CBEE-2858-A56A-4B23-4A9B22490277}"/>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2" name="Group 21">
            <a:extLst>
              <a:ext uri="{FF2B5EF4-FFF2-40B4-BE49-F238E27FC236}">
                <a16:creationId xmlns:a16="http://schemas.microsoft.com/office/drawing/2014/main" id="{BDEEC56F-F960-A9E1-E98E-A36CD5A0B9FF}"/>
              </a:ext>
            </a:extLst>
          </p:cNvPr>
          <p:cNvGrpSpPr/>
          <p:nvPr/>
        </p:nvGrpSpPr>
        <p:grpSpPr>
          <a:xfrm>
            <a:off x="7523373" y="1127774"/>
            <a:ext cx="1260000" cy="216000"/>
            <a:chOff x="1194743" y="1140160"/>
            <a:chExt cx="1260000" cy="216000"/>
          </a:xfrm>
        </p:grpSpPr>
        <p:sp>
          <p:nvSpPr>
            <p:cNvPr id="40" name="Rectangle: Rounded Corners 6">
              <a:extLst>
                <a:ext uri="{FF2B5EF4-FFF2-40B4-BE49-F238E27FC236}">
                  <a16:creationId xmlns:a16="http://schemas.microsoft.com/office/drawing/2014/main" id="{F1CFAECE-7DB7-0F04-6DC9-9D8CF208998C}"/>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41" name="Graphic 40">
              <a:extLst>
                <a:ext uri="{FF2B5EF4-FFF2-40B4-BE49-F238E27FC236}">
                  <a16:creationId xmlns:a16="http://schemas.microsoft.com/office/drawing/2014/main" id="{159497D3-15F5-A522-BD6C-7504E9D3B46F}"/>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41527" y="1176160"/>
              <a:ext cx="144000" cy="144000"/>
            </a:xfrm>
            <a:prstGeom prst="rect">
              <a:avLst/>
            </a:prstGeom>
          </p:spPr>
        </p:pic>
      </p:grpSp>
      <p:grpSp>
        <p:nvGrpSpPr>
          <p:cNvPr id="42" name="Group 41">
            <a:extLst>
              <a:ext uri="{FF2B5EF4-FFF2-40B4-BE49-F238E27FC236}">
                <a16:creationId xmlns:a16="http://schemas.microsoft.com/office/drawing/2014/main" id="{1B3705EC-75CD-7480-6560-6325F150AD23}"/>
              </a:ext>
            </a:extLst>
          </p:cNvPr>
          <p:cNvGrpSpPr/>
          <p:nvPr/>
        </p:nvGrpSpPr>
        <p:grpSpPr>
          <a:xfrm>
            <a:off x="8868697" y="1127774"/>
            <a:ext cx="1450784" cy="216000"/>
            <a:chOff x="1194743" y="1140160"/>
            <a:chExt cx="1450784" cy="216000"/>
          </a:xfrm>
        </p:grpSpPr>
        <p:sp>
          <p:nvSpPr>
            <p:cNvPr id="43" name="Rectangle: Rounded Corners 6">
              <a:extLst>
                <a:ext uri="{FF2B5EF4-FFF2-40B4-BE49-F238E27FC236}">
                  <a16:creationId xmlns:a16="http://schemas.microsoft.com/office/drawing/2014/main" id="{52DD3B30-7B84-18B9-C540-3949F666D426}"/>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44" name="Graphic 43">
              <a:extLst>
                <a:ext uri="{FF2B5EF4-FFF2-40B4-BE49-F238E27FC236}">
                  <a16:creationId xmlns:a16="http://schemas.microsoft.com/office/drawing/2014/main" id="{008F2CAF-DD35-BA57-09E2-FBECCC703CAB}"/>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41527" y="1176160"/>
              <a:ext cx="144000" cy="144000"/>
            </a:xfrm>
            <a:prstGeom prst="rect">
              <a:avLst/>
            </a:prstGeom>
          </p:spPr>
        </p:pic>
      </p:grpSp>
      <p:sp>
        <p:nvSpPr>
          <p:cNvPr id="46" name="Text Placeholder 45">
            <a:extLst>
              <a:ext uri="{FF2B5EF4-FFF2-40B4-BE49-F238E27FC236}">
                <a16:creationId xmlns:a16="http://schemas.microsoft.com/office/drawing/2014/main" id="{66703DF1-6D04-EC7E-48EE-EB76D47CF1E0}"/>
              </a:ext>
            </a:extLst>
          </p:cNvPr>
          <p:cNvSpPr>
            <a:spLocks noGrp="1"/>
          </p:cNvSpPr>
          <p:nvPr>
            <p:ph type="body" sz="quarter" idx="17"/>
          </p:nvPr>
        </p:nvSpPr>
        <p:spPr>
          <a:ln>
            <a:solidFill>
              <a:schemeClr val="bg1"/>
            </a:solidFill>
          </a:ln>
        </p:spPr>
        <p:txBody>
          <a:bodyPr/>
          <a:lstStyle/>
          <a:p>
            <a:r>
              <a:rPr lang="en-US" noProof="0"/>
              <a:t>Microsoft 365 Copilot</a:t>
            </a:r>
          </a:p>
        </p:txBody>
      </p:sp>
      <p:sp>
        <p:nvSpPr>
          <p:cNvPr id="48" name="Text Placeholder 47">
            <a:extLst>
              <a:ext uri="{FF2B5EF4-FFF2-40B4-BE49-F238E27FC236}">
                <a16:creationId xmlns:a16="http://schemas.microsoft.com/office/drawing/2014/main" id="{614BAED2-DF60-A904-87A9-F3EB799AF4CE}"/>
              </a:ext>
            </a:extLst>
          </p:cNvPr>
          <p:cNvSpPr>
            <a:spLocks noGrp="1"/>
          </p:cNvSpPr>
          <p:nvPr>
            <p:ph type="body" sz="quarter" idx="30"/>
          </p:nvPr>
        </p:nvSpPr>
        <p:spPr>
          <a:ln>
            <a:solidFill>
              <a:schemeClr val="bg1"/>
            </a:solidFill>
          </a:ln>
        </p:spPr>
        <p:txBody>
          <a:bodyPr/>
          <a:lstStyle/>
          <a:p>
            <a:endParaRPr lang="en-US" noProof="0"/>
          </a:p>
        </p:txBody>
      </p:sp>
      <p:pic>
        <p:nvPicPr>
          <p:cNvPr id="13" name="Picture 12">
            <a:extLst>
              <a:ext uri="{FF2B5EF4-FFF2-40B4-BE49-F238E27FC236}">
                <a16:creationId xmlns:a16="http://schemas.microsoft.com/office/drawing/2014/main" id="{50AA4D6E-AB14-6103-99BB-E6ABD24B748E}"/>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0277646" y="4357708"/>
            <a:ext cx="1914354" cy="2500291"/>
          </a:xfrm>
          <a:prstGeom prst="rect">
            <a:avLst/>
          </a:prstGeom>
        </p:spPr>
      </p:pic>
    </p:spTree>
    <p:extLst>
      <p:ext uri="{BB962C8B-B14F-4D97-AF65-F5344CB8AC3E}">
        <p14:creationId xmlns:p14="http://schemas.microsoft.com/office/powerpoint/2010/main" val="311147014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34D34-3533-4D54-2FB7-738709306A20}"/>
              </a:ext>
            </a:extLst>
          </p:cNvPr>
          <p:cNvSpPr>
            <a:spLocks noGrp="1"/>
          </p:cNvSpPr>
          <p:nvPr>
            <p:ph type="title"/>
          </p:nvPr>
        </p:nvSpPr>
        <p:spPr/>
        <p:txBody>
          <a:bodyPr/>
          <a:lstStyle/>
          <a:p>
            <a:r>
              <a:rPr lang="en-US" noProof="0">
                <a:solidFill>
                  <a:srgbClr val="0078D4"/>
                </a:solidFill>
              </a:rPr>
              <a:t>Finance | </a:t>
            </a:r>
            <a:r>
              <a:rPr lang="en-US" noProof="0"/>
              <a:t>Update a guidance document</a:t>
            </a:r>
          </a:p>
        </p:txBody>
      </p:sp>
      <p:sp>
        <p:nvSpPr>
          <p:cNvPr id="4" name="Text Placeholder 3">
            <a:extLst>
              <a:ext uri="{FF2B5EF4-FFF2-40B4-BE49-F238E27FC236}">
                <a16:creationId xmlns:a16="http://schemas.microsoft.com/office/drawing/2014/main" id="{DC651E98-5BD1-F035-9EF6-114B338FB20D}"/>
              </a:ext>
            </a:extLst>
          </p:cNvPr>
          <p:cNvSpPr>
            <a:spLocks noGrp="1"/>
          </p:cNvSpPr>
          <p:nvPr>
            <p:ph type="body" sz="quarter" idx="11"/>
          </p:nvPr>
        </p:nvSpPr>
        <p:spPr/>
        <p:txBody>
          <a:bodyPr/>
          <a:lstStyle/>
          <a:p>
            <a:r>
              <a:rPr lang="en-US" noProof="0"/>
              <a:t>1. Get meeting insights</a:t>
            </a:r>
          </a:p>
        </p:txBody>
      </p:sp>
      <p:sp>
        <p:nvSpPr>
          <p:cNvPr id="5" name="Text Placeholder 4">
            <a:extLst>
              <a:ext uri="{FF2B5EF4-FFF2-40B4-BE49-F238E27FC236}">
                <a16:creationId xmlns:a16="http://schemas.microsoft.com/office/drawing/2014/main" id="{09A55924-8E19-77A2-74B3-35D2F47FCBFF}"/>
              </a:ext>
            </a:extLst>
          </p:cNvPr>
          <p:cNvSpPr>
            <a:spLocks noGrp="1"/>
          </p:cNvSpPr>
          <p:nvPr>
            <p:ph type="body" sz="quarter" idx="12"/>
          </p:nvPr>
        </p:nvSpPr>
        <p:spPr/>
        <p:txBody>
          <a:bodyPr/>
          <a:lstStyle/>
          <a:p>
            <a:r>
              <a:rPr lang="en-US" noProof="0"/>
              <a:t>5. Request feedback</a:t>
            </a:r>
          </a:p>
        </p:txBody>
      </p:sp>
      <p:sp>
        <p:nvSpPr>
          <p:cNvPr id="6" name="Text Placeholder 5">
            <a:extLst>
              <a:ext uri="{FF2B5EF4-FFF2-40B4-BE49-F238E27FC236}">
                <a16:creationId xmlns:a16="http://schemas.microsoft.com/office/drawing/2014/main" id="{D08C8AF6-8DE3-98C5-B9D3-62A53E734E7B}"/>
              </a:ext>
            </a:extLst>
          </p:cNvPr>
          <p:cNvSpPr>
            <a:spLocks noGrp="1"/>
          </p:cNvSpPr>
          <p:nvPr>
            <p:ph type="body" sz="quarter" idx="13"/>
          </p:nvPr>
        </p:nvSpPr>
        <p:spPr/>
        <p:txBody>
          <a:bodyPr/>
          <a:lstStyle/>
          <a:p>
            <a:r>
              <a:rPr lang="en-US" noProof="0"/>
              <a:t>2. Ask questions</a:t>
            </a:r>
          </a:p>
        </p:txBody>
      </p:sp>
      <p:sp>
        <p:nvSpPr>
          <p:cNvPr id="7" name="Text Placeholder 6">
            <a:extLst>
              <a:ext uri="{FF2B5EF4-FFF2-40B4-BE49-F238E27FC236}">
                <a16:creationId xmlns:a16="http://schemas.microsoft.com/office/drawing/2014/main" id="{742FCB10-6BD1-2375-42E0-A526A65FB14B}"/>
              </a:ext>
            </a:extLst>
          </p:cNvPr>
          <p:cNvSpPr>
            <a:spLocks noGrp="1"/>
          </p:cNvSpPr>
          <p:nvPr>
            <p:ph type="body" sz="quarter" idx="14"/>
          </p:nvPr>
        </p:nvSpPr>
        <p:spPr/>
        <p:txBody>
          <a:bodyPr/>
          <a:lstStyle/>
          <a:p>
            <a:r>
              <a:rPr lang="en-US" noProof="0"/>
              <a:t>4. Efficient document updates</a:t>
            </a:r>
          </a:p>
        </p:txBody>
      </p:sp>
      <p:sp>
        <p:nvSpPr>
          <p:cNvPr id="8" name="Text Placeholder 7">
            <a:extLst>
              <a:ext uri="{FF2B5EF4-FFF2-40B4-BE49-F238E27FC236}">
                <a16:creationId xmlns:a16="http://schemas.microsoft.com/office/drawing/2014/main" id="{31CF011A-E1E8-5224-269E-57F95AD0B616}"/>
              </a:ext>
            </a:extLst>
          </p:cNvPr>
          <p:cNvSpPr>
            <a:spLocks noGrp="1"/>
          </p:cNvSpPr>
          <p:nvPr>
            <p:ph type="body" sz="quarter" idx="15"/>
          </p:nvPr>
        </p:nvSpPr>
        <p:spPr/>
        <p:txBody>
          <a:bodyPr/>
          <a:lstStyle/>
          <a:p>
            <a:r>
              <a:rPr lang="en-US" noProof="0"/>
              <a:t>3. Analyze financial impact</a:t>
            </a:r>
          </a:p>
        </p:txBody>
      </p:sp>
      <p:sp>
        <p:nvSpPr>
          <p:cNvPr id="10" name="Text Placeholder 9">
            <a:extLst>
              <a:ext uri="{FF2B5EF4-FFF2-40B4-BE49-F238E27FC236}">
                <a16:creationId xmlns:a16="http://schemas.microsoft.com/office/drawing/2014/main" id="{0C76591C-8109-AEF4-DE08-FEB55BD5DCBE}"/>
              </a:ext>
            </a:extLst>
          </p:cNvPr>
          <p:cNvSpPr>
            <a:spLocks noGrp="1"/>
          </p:cNvSpPr>
          <p:nvPr>
            <p:ph type="body" sz="quarter" idx="18"/>
          </p:nvPr>
        </p:nvSpPr>
        <p:spPr/>
        <p:txBody>
          <a:bodyPr/>
          <a:lstStyle/>
          <a:p>
            <a:r>
              <a:rPr lang="en-US" noProof="0"/>
              <a:t>Review meeting details to determine the changes to be made in the RFx document. </a:t>
            </a:r>
          </a:p>
        </p:txBody>
      </p:sp>
      <p:sp>
        <p:nvSpPr>
          <p:cNvPr id="66" name="Text Placeholder 65">
            <a:extLst>
              <a:ext uri="{FF2B5EF4-FFF2-40B4-BE49-F238E27FC236}">
                <a16:creationId xmlns:a16="http://schemas.microsoft.com/office/drawing/2014/main" id="{0F60B210-0685-5B30-3497-19CD4D8B07D4}"/>
              </a:ext>
            </a:extLst>
          </p:cNvPr>
          <p:cNvSpPr>
            <a:spLocks noGrp="1"/>
          </p:cNvSpPr>
          <p:nvPr>
            <p:ph type="body" sz="quarter" idx="19"/>
          </p:nvPr>
        </p:nvSpPr>
        <p:spPr/>
        <p:txBody>
          <a:bodyPr/>
          <a:lstStyle/>
          <a:p>
            <a:r>
              <a:rPr lang="en-US" noProof="0"/>
              <a:t>Use Copilot to locate the latest RFx document that needs updating based on the stakeholder request.</a:t>
            </a:r>
          </a:p>
        </p:txBody>
      </p:sp>
      <p:sp>
        <p:nvSpPr>
          <p:cNvPr id="67" name="Text Placeholder 66">
            <a:extLst>
              <a:ext uri="{FF2B5EF4-FFF2-40B4-BE49-F238E27FC236}">
                <a16:creationId xmlns:a16="http://schemas.microsoft.com/office/drawing/2014/main" id="{F8E85677-AB5E-4AD4-F44E-8C53C091C623}"/>
              </a:ext>
            </a:extLst>
          </p:cNvPr>
          <p:cNvSpPr>
            <a:spLocks noGrp="1"/>
          </p:cNvSpPr>
          <p:nvPr>
            <p:ph type="body" sz="quarter" idx="20"/>
          </p:nvPr>
        </p:nvSpPr>
        <p:spPr/>
        <p:txBody>
          <a:bodyPr/>
          <a:lstStyle/>
          <a:p>
            <a:r>
              <a:rPr lang="en-US" noProof="0"/>
              <a:t>Adjust your financial model to confirm the expected change in costs and review where it exceeds your threshold. </a:t>
            </a:r>
          </a:p>
        </p:txBody>
      </p:sp>
      <p:sp>
        <p:nvSpPr>
          <p:cNvPr id="68" name="Text Placeholder 67">
            <a:extLst>
              <a:ext uri="{FF2B5EF4-FFF2-40B4-BE49-F238E27FC236}">
                <a16:creationId xmlns:a16="http://schemas.microsoft.com/office/drawing/2014/main" id="{787A690F-0554-794A-8F70-5C6D0E3D7D03}"/>
              </a:ext>
            </a:extLst>
          </p:cNvPr>
          <p:cNvSpPr>
            <a:spLocks noGrp="1"/>
          </p:cNvSpPr>
          <p:nvPr>
            <p:ph type="body" sz="quarter" idx="21"/>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ea typeface="+mn-ea"/>
                <a:cs typeface="+mn-cs"/>
              </a:rPr>
              <a:t>Action: In Meeting Recap, review meeting</a:t>
            </a:r>
            <a:r>
              <a:rPr kumimoji="0" lang="en-US" sz="900" b="1" i="0" u="none" strike="noStrike" kern="0" cap="none" spc="0" normalizeH="0" baseline="0" noProof="0">
                <a:ln>
                  <a:noFill/>
                </a:ln>
                <a:solidFill>
                  <a:srgbClr val="1A1A1A"/>
                </a:solidFill>
                <a:effectLst/>
                <a:uLnTx/>
                <a:uFillTx/>
                <a:latin typeface="Segoe UI"/>
                <a:ea typeface="+mn-ea"/>
                <a:cs typeface="+mn-cs"/>
              </a:rPr>
              <a:t> topics</a:t>
            </a:r>
            <a:r>
              <a:rPr kumimoji="0" lang="en-US" sz="900" b="0" i="0" u="none" strike="noStrike" kern="0" cap="none" spc="0" normalizeH="0" baseline="0" noProof="0">
                <a:ln>
                  <a:noFill/>
                </a:ln>
                <a:solidFill>
                  <a:srgbClr val="1A1A1A"/>
                </a:solidFill>
                <a:effectLst/>
                <a:uLnTx/>
                <a:uFillTx/>
                <a:latin typeface="Segoe UI"/>
                <a:ea typeface="+mn-ea"/>
                <a:cs typeface="+mn-cs"/>
              </a:rPr>
              <a:t> to quickly locate the relevant details for your document updates.</a:t>
            </a:r>
          </a:p>
        </p:txBody>
      </p:sp>
      <p:sp>
        <p:nvSpPr>
          <p:cNvPr id="93" name="Text Placeholder 92">
            <a:extLst>
              <a:ext uri="{FF2B5EF4-FFF2-40B4-BE49-F238E27FC236}">
                <a16:creationId xmlns:a16="http://schemas.microsoft.com/office/drawing/2014/main" id="{D66803C6-834C-5D4F-73EC-6BDC6B19E251}"/>
              </a:ext>
            </a:extLst>
          </p:cNvPr>
          <p:cNvSpPr>
            <a:spLocks noGrp="1"/>
          </p:cNvSpPr>
          <p:nvPr>
            <p:ph type="body" sz="quarter" idx="22"/>
          </p:nvPr>
        </p:nvSpPr>
        <p:spPr/>
        <p:txBody>
          <a:bodyPr/>
          <a:lstStyle/>
          <a:p>
            <a:r>
              <a:rPr kumimoji="0" lang="en-US" sz="900" b="0" i="0" u="none" strike="noStrike" kern="1200" cap="none" spc="0" normalizeH="0" baseline="0" noProof="0">
                <a:ln>
                  <a:noFill/>
                </a:ln>
                <a:solidFill>
                  <a:prstClr val="black"/>
                </a:solidFill>
                <a:effectLst/>
                <a:uLnTx/>
                <a:uFillTx/>
                <a:latin typeface="Segoe UI"/>
                <a:ea typeface="+mn-ea"/>
                <a:cs typeface="+mn-cs"/>
              </a:rPr>
              <a:t>Action: Use </a:t>
            </a:r>
            <a:r>
              <a:rPr kumimoji="0" lang="en-US" sz="900" b="1" i="0" u="none" strike="noStrike" kern="1200" cap="none" spc="0" normalizeH="0" baseline="0" noProof="0">
                <a:ln>
                  <a:noFill/>
                </a:ln>
                <a:solidFill>
                  <a:prstClr val="black"/>
                </a:solidFill>
                <a:effectLst/>
                <a:uLnTx/>
                <a:uFillTx/>
                <a:latin typeface="Segoe UI"/>
                <a:ea typeface="+mn-ea"/>
                <a:cs typeface="+mn-cs"/>
              </a:rPr>
              <a:t>Coaching by Copilot: </a:t>
            </a:r>
            <a:r>
              <a:rPr kumimoji="0" lang="en-US" sz="900" b="0" i="0" u="none" strike="noStrike" kern="1200" cap="none" spc="0" normalizeH="0" baseline="0" noProof="0">
                <a:ln>
                  <a:noFill/>
                </a:ln>
                <a:solidFill>
                  <a:prstClr val="black"/>
                </a:solidFill>
                <a:effectLst/>
                <a:uLnTx/>
                <a:uFillTx/>
                <a:latin typeface="Segoe UI"/>
                <a:ea typeface="+mn-ea"/>
                <a:cs typeface="+mn-cs"/>
              </a:rPr>
              <a:t>write an email to my stakeholder outlining the updates, gain alignment, and offer a meeting to discuss.</a:t>
            </a:r>
          </a:p>
        </p:txBody>
      </p:sp>
      <p:sp>
        <p:nvSpPr>
          <p:cNvPr id="94" name="Text Placeholder 93">
            <a:extLst>
              <a:ext uri="{FF2B5EF4-FFF2-40B4-BE49-F238E27FC236}">
                <a16:creationId xmlns:a16="http://schemas.microsoft.com/office/drawing/2014/main" id="{E15BA7D2-D4FF-6455-A58F-687308AFAFC1}"/>
              </a:ext>
            </a:extLst>
          </p:cNvPr>
          <p:cNvSpPr>
            <a:spLocks noGrp="1"/>
          </p:cNvSpPr>
          <p:nvPr>
            <p:ph type="body" sz="quarter" idx="23"/>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a:t>
            </a:r>
            <a:r>
              <a:rPr kumimoji="0" lang="en-US" sz="900" b="1" i="0" u="none" strike="noStrike" kern="0" cap="none" spc="0" normalizeH="0" baseline="0" noProof="0">
                <a:ln>
                  <a:noFill/>
                </a:ln>
                <a:solidFill>
                  <a:srgbClr val="1A1A1A"/>
                </a:solidFill>
                <a:effectLst/>
                <a:uLnTx/>
                <a:uFillTx/>
                <a:latin typeface="Segoe UI"/>
                <a:ea typeface="+mn-ea"/>
                <a:cs typeface="+mn-cs"/>
              </a:rPr>
              <a:t> Locate </a:t>
            </a:r>
            <a:r>
              <a:rPr kumimoji="0" lang="en-US" sz="900" b="0" i="0" u="none" strike="noStrike" kern="0" cap="none" spc="0" normalizeH="0" baseline="0" noProof="0">
                <a:ln>
                  <a:noFill/>
                </a:ln>
                <a:solidFill>
                  <a:srgbClr val="1A1A1A"/>
                </a:solidFill>
                <a:effectLst/>
                <a:uLnTx/>
                <a:uFillTx/>
                <a:latin typeface="Segoe UI"/>
                <a:ea typeface="+mn-ea"/>
                <a:cs typeface="+mn-cs"/>
              </a:rPr>
              <a:t>the latest RFx document created by your team in the last week.</a:t>
            </a:r>
            <a:endParaRPr kumimoji="0" lang="en-US" sz="900" b="0" i="0" u="none" strike="noStrike" kern="1200" cap="none" spc="0" normalizeH="0" baseline="0" noProof="0">
              <a:ln>
                <a:noFill/>
              </a:ln>
              <a:solidFill>
                <a:prstClr val="black"/>
              </a:solidFill>
              <a:effectLst/>
              <a:uLnTx/>
              <a:uFillTx/>
              <a:latin typeface="Segoe UI"/>
              <a:ea typeface="+mn-ea"/>
              <a:cs typeface="+mn-cs"/>
            </a:endParaRPr>
          </a:p>
        </p:txBody>
      </p:sp>
      <p:sp>
        <p:nvSpPr>
          <p:cNvPr id="95" name="Text Placeholder 94">
            <a:extLst>
              <a:ext uri="{FF2B5EF4-FFF2-40B4-BE49-F238E27FC236}">
                <a16:creationId xmlns:a16="http://schemas.microsoft.com/office/drawing/2014/main" id="{9E406545-4847-15B6-3CF6-10BCF3501BCA}"/>
              </a:ext>
            </a:extLst>
          </p:cNvPr>
          <p:cNvSpPr>
            <a:spLocks noGrp="1"/>
          </p:cNvSpPr>
          <p:nvPr>
            <p:ph type="body" sz="quarter" idx="24"/>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a:ln>
                  <a:noFill/>
                </a:ln>
                <a:solidFill>
                  <a:prstClr val="black"/>
                </a:solidFill>
                <a:effectLst/>
                <a:uLnTx/>
                <a:uFillTx/>
                <a:latin typeface="Segoe UI"/>
                <a:ea typeface="+mn-ea"/>
                <a:cs typeface="+mn-cs"/>
              </a:rPr>
              <a:t>Summarize the updated sections</a:t>
            </a:r>
            <a:r>
              <a:rPr kumimoji="0" lang="en-US" sz="900" b="0" i="0" u="none" strike="noStrike" kern="1200" cap="none" spc="0" normalizeH="0" baseline="0" noProof="0">
                <a:ln>
                  <a:noFill/>
                </a:ln>
                <a:solidFill>
                  <a:prstClr val="black"/>
                </a:solidFill>
                <a:effectLst/>
                <a:uLnTx/>
                <a:uFillTx/>
                <a:latin typeface="Segoe UI"/>
                <a:ea typeface="+mn-ea"/>
                <a:cs typeface="+mn-cs"/>
              </a:rPr>
              <a:t> into a few bullet points. This will be added with your </a:t>
            </a:r>
            <a:r>
              <a:rPr lang="en-US" noProof="0">
                <a:solidFill>
                  <a:prstClr val="black"/>
                </a:solidFill>
                <a:latin typeface="Segoe UI"/>
                <a:cs typeface="+mn-cs"/>
              </a:rPr>
              <a:t>Microsoft Excel chart in an email to the stakeholder.</a:t>
            </a:r>
          </a:p>
        </p:txBody>
      </p:sp>
      <p:sp>
        <p:nvSpPr>
          <p:cNvPr id="96" name="Text Placeholder 95">
            <a:extLst>
              <a:ext uri="{FF2B5EF4-FFF2-40B4-BE49-F238E27FC236}">
                <a16:creationId xmlns:a16="http://schemas.microsoft.com/office/drawing/2014/main" id="{B73DF333-A580-D4FC-F172-BC9C4DCEFD21}"/>
              </a:ext>
            </a:extLst>
          </p:cNvPr>
          <p:cNvSpPr>
            <a:spLocks noGrp="1"/>
          </p:cNvSpPr>
          <p:nvPr>
            <p:ph type="body" sz="quarter" idx="25"/>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a:ln>
                  <a:noFill/>
                </a:ln>
                <a:solidFill>
                  <a:prstClr val="black"/>
                </a:solidFill>
                <a:effectLst/>
                <a:uLnTx/>
                <a:uFillTx/>
                <a:latin typeface="Segoe UI"/>
                <a:ea typeface="+mn-ea"/>
                <a:cs typeface="+mn-cs"/>
              </a:rPr>
              <a:t>Highlight the cells</a:t>
            </a:r>
            <a:r>
              <a:rPr kumimoji="0" lang="en-US" sz="900" b="0" i="0" u="none" strike="noStrike" kern="1200" cap="none" spc="0" normalizeH="0" baseline="0" noProof="0">
                <a:ln>
                  <a:noFill/>
                </a:ln>
                <a:solidFill>
                  <a:prstClr val="black"/>
                </a:solidFill>
                <a:effectLst/>
                <a:uLnTx/>
                <a:uFillTx/>
                <a:latin typeface="Segoe UI"/>
                <a:ea typeface="+mn-ea"/>
                <a:cs typeface="+mn-cs"/>
              </a:rPr>
              <a:t> </a:t>
            </a:r>
            <a:r>
              <a:rPr kumimoji="0" lang="en-US" sz="900" b="1" i="0" u="none" strike="noStrike" kern="1200" cap="none" spc="0" normalizeH="0" baseline="0" noProof="0">
                <a:ln>
                  <a:noFill/>
                </a:ln>
                <a:solidFill>
                  <a:prstClr val="black"/>
                </a:solidFill>
                <a:effectLst/>
                <a:uLnTx/>
                <a:uFillTx/>
                <a:latin typeface="Segoe UI"/>
                <a:ea typeface="+mn-ea"/>
                <a:cs typeface="+mn-cs"/>
              </a:rPr>
              <a:t>yellow </a:t>
            </a:r>
            <a:r>
              <a:rPr kumimoji="0" lang="en-US" sz="900" b="0" i="0" u="none" strike="noStrike" kern="1200" cap="none" spc="0" normalizeH="0" baseline="0" noProof="0">
                <a:ln>
                  <a:noFill/>
                </a:ln>
                <a:solidFill>
                  <a:prstClr val="black"/>
                </a:solidFill>
                <a:effectLst/>
                <a:uLnTx/>
                <a:uFillTx/>
                <a:latin typeface="Segoe UI"/>
                <a:ea typeface="+mn-ea"/>
                <a:cs typeface="+mn-cs"/>
              </a:rPr>
              <a:t>where the “adjusted expected spend” exceeds $10,000.</a:t>
            </a:r>
          </a:p>
        </p:txBody>
      </p:sp>
      <p:sp>
        <p:nvSpPr>
          <p:cNvPr id="73" name="Text Placeholder 72">
            <a:extLst>
              <a:ext uri="{FF2B5EF4-FFF2-40B4-BE49-F238E27FC236}">
                <a16:creationId xmlns:a16="http://schemas.microsoft.com/office/drawing/2014/main" id="{5919183D-7ACB-A145-8387-B6D528688790}"/>
              </a:ext>
            </a:extLst>
          </p:cNvPr>
          <p:cNvSpPr>
            <a:spLocks noGrp="1"/>
          </p:cNvSpPr>
          <p:nvPr>
            <p:ph type="body" sz="quarter" idx="27"/>
          </p:nvPr>
        </p:nvSpPr>
        <p:spPr/>
        <p:txBody>
          <a:bodyPr/>
          <a:lstStyle/>
          <a:p>
            <a:r>
              <a:rPr lang="en-US" noProof="0"/>
              <a:t>Draft and send an email to your stakeholder summarizing the changes.</a:t>
            </a:r>
          </a:p>
        </p:txBody>
      </p:sp>
      <p:sp>
        <p:nvSpPr>
          <p:cNvPr id="74" name="Text Placeholder 73">
            <a:extLst>
              <a:ext uri="{FF2B5EF4-FFF2-40B4-BE49-F238E27FC236}">
                <a16:creationId xmlns:a16="http://schemas.microsoft.com/office/drawing/2014/main" id="{D64404E8-9D53-AEF0-6080-6166C56625E3}"/>
              </a:ext>
            </a:extLst>
          </p:cNvPr>
          <p:cNvSpPr>
            <a:spLocks noGrp="1"/>
          </p:cNvSpPr>
          <p:nvPr>
            <p:ph type="body" sz="quarter" idx="28"/>
          </p:nvPr>
        </p:nvSpPr>
        <p:spPr/>
        <p:txBody>
          <a:bodyPr/>
          <a:lstStyle/>
          <a:p>
            <a:r>
              <a:rPr lang="en-US" noProof="0"/>
              <a:t>Rewrite the relevant document sections that need updating based on the new RFx information. </a:t>
            </a:r>
          </a:p>
        </p:txBody>
      </p:sp>
      <p:sp>
        <p:nvSpPr>
          <p:cNvPr id="11" name="Text Placeholder 10">
            <a:extLst>
              <a:ext uri="{FF2B5EF4-FFF2-40B4-BE49-F238E27FC236}">
                <a16:creationId xmlns:a16="http://schemas.microsoft.com/office/drawing/2014/main" id="{5DB3F806-C0FB-0AA9-6868-83F3764E3B0D}"/>
              </a:ext>
            </a:extLst>
          </p:cNvPr>
          <p:cNvSpPr>
            <a:spLocks noGrp="1"/>
          </p:cNvSpPr>
          <p:nvPr>
            <p:ph type="body" sz="quarter" idx="38"/>
          </p:nvPr>
        </p:nvSpPr>
        <p:spPr>
          <a:solidFill>
            <a:srgbClr val="0070C0"/>
          </a:solidFill>
        </p:spPr>
        <p:txBody>
          <a:bodyPr/>
          <a:lstStyle/>
          <a:p>
            <a:endParaRPr lang="en-US" noProof="0"/>
          </a:p>
        </p:txBody>
      </p:sp>
      <p:sp>
        <p:nvSpPr>
          <p:cNvPr id="12" name="Text Placeholder 11">
            <a:extLst>
              <a:ext uri="{FF2B5EF4-FFF2-40B4-BE49-F238E27FC236}">
                <a16:creationId xmlns:a16="http://schemas.microsoft.com/office/drawing/2014/main" id="{6B31F53E-759B-8CAD-263B-9D3ADE087A88}"/>
              </a:ext>
            </a:extLst>
          </p:cNvPr>
          <p:cNvSpPr>
            <a:spLocks noGrp="1"/>
          </p:cNvSpPr>
          <p:nvPr>
            <p:ph type="body" sz="quarter" idx="39"/>
          </p:nvPr>
        </p:nvSpPr>
        <p:spPr>
          <a:solidFill>
            <a:srgbClr val="0078D4"/>
          </a:solidFill>
        </p:spPr>
        <p:txBody>
          <a:bodyPr/>
          <a:lstStyle/>
          <a:p>
            <a:endParaRPr lang="en-US" noProof="0"/>
          </a:p>
        </p:txBody>
      </p:sp>
      <p:sp>
        <p:nvSpPr>
          <p:cNvPr id="13" name="Text Placeholder 12">
            <a:extLst>
              <a:ext uri="{FF2B5EF4-FFF2-40B4-BE49-F238E27FC236}">
                <a16:creationId xmlns:a16="http://schemas.microsoft.com/office/drawing/2014/main" id="{62784EAB-B5A7-F11F-3434-1710971205D7}"/>
              </a:ext>
            </a:extLst>
          </p:cNvPr>
          <p:cNvSpPr>
            <a:spLocks noGrp="1"/>
          </p:cNvSpPr>
          <p:nvPr>
            <p:ph type="body" sz="quarter" idx="40"/>
          </p:nvPr>
        </p:nvSpPr>
        <p:spPr/>
        <p:txBody>
          <a:bodyPr/>
          <a:lstStyle/>
          <a:p>
            <a:endParaRPr lang="en-US" noProof="0"/>
          </a:p>
        </p:txBody>
      </p:sp>
      <p:grpSp>
        <p:nvGrpSpPr>
          <p:cNvPr id="41" name="Group 40">
            <a:extLst>
              <a:ext uri="{FF2B5EF4-FFF2-40B4-BE49-F238E27FC236}">
                <a16:creationId xmlns:a16="http://schemas.microsoft.com/office/drawing/2014/main" id="{58F25814-DCA2-D03A-E911-B6253CD402F7}"/>
              </a:ext>
            </a:extLst>
          </p:cNvPr>
          <p:cNvGrpSpPr/>
          <p:nvPr/>
        </p:nvGrpSpPr>
        <p:grpSpPr>
          <a:xfrm>
            <a:off x="4276273" y="2761669"/>
            <a:ext cx="2351135" cy="360000"/>
            <a:chOff x="588263" y="1217924"/>
            <a:chExt cx="2351135" cy="360000"/>
          </a:xfrm>
        </p:grpSpPr>
        <p:pic>
          <p:nvPicPr>
            <p:cNvPr id="42" name="Picture 41" descr="Zip Co logo SVG free download, id: 101874 - Brandlogos.net">
              <a:hlinkClick r:id="rId2"/>
              <a:extLst>
                <a:ext uri="{FF2B5EF4-FFF2-40B4-BE49-F238E27FC236}">
                  <a16:creationId xmlns:a16="http://schemas.microsoft.com/office/drawing/2014/main" id="{D19EF320-FC72-EFAE-2DCF-E7A33B7DE30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3" name="TextBox 42">
              <a:extLst>
                <a:ext uri="{FF2B5EF4-FFF2-40B4-BE49-F238E27FC236}">
                  <a16:creationId xmlns:a16="http://schemas.microsoft.com/office/drawing/2014/main" id="{4AD58131-F1A4-0DC2-59F9-3330991E8C85}"/>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44" name="Group 43">
            <a:extLst>
              <a:ext uri="{FF2B5EF4-FFF2-40B4-BE49-F238E27FC236}">
                <a16:creationId xmlns:a16="http://schemas.microsoft.com/office/drawing/2014/main" id="{993E97E3-2E8B-CD10-2F08-D2F0A44465E2}"/>
              </a:ext>
            </a:extLst>
          </p:cNvPr>
          <p:cNvGrpSpPr/>
          <p:nvPr/>
        </p:nvGrpSpPr>
        <p:grpSpPr>
          <a:xfrm>
            <a:off x="6008093" y="5170953"/>
            <a:ext cx="2351135" cy="360000"/>
            <a:chOff x="588263" y="2657420"/>
            <a:chExt cx="2351135" cy="360000"/>
          </a:xfrm>
        </p:grpSpPr>
        <p:pic>
          <p:nvPicPr>
            <p:cNvPr id="45" name="Picture 44">
              <a:extLst>
                <a:ext uri="{FF2B5EF4-FFF2-40B4-BE49-F238E27FC236}">
                  <a16:creationId xmlns:a16="http://schemas.microsoft.com/office/drawing/2014/main" id="{B84150B7-CD5A-236B-7649-D292C21456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46" name="TextBox 45">
              <a:extLst>
                <a:ext uri="{FF2B5EF4-FFF2-40B4-BE49-F238E27FC236}">
                  <a16:creationId xmlns:a16="http://schemas.microsoft.com/office/drawing/2014/main" id="{3B537960-F082-6FC4-5EEE-39E3C6457A83}"/>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47" name="Group 46">
            <a:extLst>
              <a:ext uri="{FF2B5EF4-FFF2-40B4-BE49-F238E27FC236}">
                <a16:creationId xmlns:a16="http://schemas.microsoft.com/office/drawing/2014/main" id="{874063E0-32B1-5FA3-3F2E-23F86F35C92B}"/>
              </a:ext>
            </a:extLst>
          </p:cNvPr>
          <p:cNvGrpSpPr/>
          <p:nvPr/>
        </p:nvGrpSpPr>
        <p:grpSpPr>
          <a:xfrm>
            <a:off x="812633" y="2761669"/>
            <a:ext cx="2351135" cy="360000"/>
            <a:chOff x="588263" y="3617084"/>
            <a:chExt cx="2351135" cy="360000"/>
          </a:xfrm>
        </p:grpSpPr>
        <p:pic>
          <p:nvPicPr>
            <p:cNvPr id="48" name="Picture 47">
              <a:extLst>
                <a:ext uri="{FF2B5EF4-FFF2-40B4-BE49-F238E27FC236}">
                  <a16:creationId xmlns:a16="http://schemas.microsoft.com/office/drawing/2014/main" id="{10433AEC-5369-CFCC-152D-78B67F43B4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49" name="TextBox 48">
              <a:extLst>
                <a:ext uri="{FF2B5EF4-FFF2-40B4-BE49-F238E27FC236}">
                  <a16:creationId xmlns:a16="http://schemas.microsoft.com/office/drawing/2014/main" id="{FAEFCD39-64C2-EBD4-0E14-F923826D056A}"/>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50" name="Group 49">
            <a:extLst>
              <a:ext uri="{FF2B5EF4-FFF2-40B4-BE49-F238E27FC236}">
                <a16:creationId xmlns:a16="http://schemas.microsoft.com/office/drawing/2014/main" id="{6BBF780A-E946-C46E-28FA-604A15D36CB2}"/>
              </a:ext>
            </a:extLst>
          </p:cNvPr>
          <p:cNvGrpSpPr/>
          <p:nvPr/>
        </p:nvGrpSpPr>
        <p:grpSpPr>
          <a:xfrm>
            <a:off x="2544453" y="5158847"/>
            <a:ext cx="2351135" cy="360000"/>
            <a:chOff x="588263" y="1697756"/>
            <a:chExt cx="2351135" cy="360000"/>
          </a:xfrm>
        </p:grpSpPr>
        <p:pic>
          <p:nvPicPr>
            <p:cNvPr id="51" name="Picture 50">
              <a:extLst>
                <a:ext uri="{FF2B5EF4-FFF2-40B4-BE49-F238E27FC236}">
                  <a16:creationId xmlns:a16="http://schemas.microsoft.com/office/drawing/2014/main" id="{7CA4ECC6-2347-581D-E41D-466C71145AB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52" name="TextBox 51">
              <a:extLst>
                <a:ext uri="{FF2B5EF4-FFF2-40B4-BE49-F238E27FC236}">
                  <a16:creationId xmlns:a16="http://schemas.microsoft.com/office/drawing/2014/main" id="{9111AC03-C725-AAEB-8EC3-65D086604E43}"/>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53" name="Group 52">
            <a:extLst>
              <a:ext uri="{FF2B5EF4-FFF2-40B4-BE49-F238E27FC236}">
                <a16:creationId xmlns:a16="http://schemas.microsoft.com/office/drawing/2014/main" id="{9AD22A4E-489D-026C-51EF-1B4D2383F568}"/>
              </a:ext>
            </a:extLst>
          </p:cNvPr>
          <p:cNvGrpSpPr/>
          <p:nvPr/>
        </p:nvGrpSpPr>
        <p:grpSpPr>
          <a:xfrm>
            <a:off x="7734502" y="2758814"/>
            <a:ext cx="2361959" cy="360000"/>
            <a:chOff x="577439" y="3137252"/>
            <a:chExt cx="2361959" cy="360000"/>
          </a:xfrm>
        </p:grpSpPr>
        <p:pic>
          <p:nvPicPr>
            <p:cNvPr id="54" name="Picture 53">
              <a:extLst>
                <a:ext uri="{FF2B5EF4-FFF2-40B4-BE49-F238E27FC236}">
                  <a16:creationId xmlns:a16="http://schemas.microsoft.com/office/drawing/2014/main" id="{2CEA3865-9119-98B4-ADEF-BA3048128E8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55" name="TextBox 54">
              <a:extLst>
                <a:ext uri="{FF2B5EF4-FFF2-40B4-BE49-F238E27FC236}">
                  <a16:creationId xmlns:a16="http://schemas.microsoft.com/office/drawing/2014/main" id="{85C376FE-55F8-9CD4-EBB4-976A6EC05164}"/>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16" name="Rectangle: Rounded Corners 6">
            <a:extLst>
              <a:ext uri="{FF2B5EF4-FFF2-40B4-BE49-F238E27FC236}">
                <a16:creationId xmlns:a16="http://schemas.microsoft.com/office/drawing/2014/main" id="{EDE6D032-D160-AA52-86A9-96AC3CB2E920}"/>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17" name="Group 16">
            <a:extLst>
              <a:ext uri="{FF2B5EF4-FFF2-40B4-BE49-F238E27FC236}">
                <a16:creationId xmlns:a16="http://schemas.microsoft.com/office/drawing/2014/main" id="{D2D1A2E9-7FD5-55E8-47C4-ED90168AB206}"/>
              </a:ext>
            </a:extLst>
          </p:cNvPr>
          <p:cNvGrpSpPr/>
          <p:nvPr/>
        </p:nvGrpSpPr>
        <p:grpSpPr>
          <a:xfrm>
            <a:off x="1624328" y="1132756"/>
            <a:ext cx="1332000" cy="216000"/>
            <a:chOff x="1198144" y="862657"/>
            <a:chExt cx="1332000" cy="216000"/>
          </a:xfrm>
        </p:grpSpPr>
        <p:sp>
          <p:nvSpPr>
            <p:cNvPr id="18" name="Rectangle: Rounded Corners 6">
              <a:extLst>
                <a:ext uri="{FF2B5EF4-FFF2-40B4-BE49-F238E27FC236}">
                  <a16:creationId xmlns:a16="http://schemas.microsoft.com/office/drawing/2014/main" id="{FDA500ED-B54C-B57B-6747-E20D8002BFE8}"/>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Reduce spending</a:t>
              </a:r>
            </a:p>
          </p:txBody>
        </p:sp>
        <p:pic>
          <p:nvPicPr>
            <p:cNvPr id="19" name="Graphic 18">
              <a:extLst>
                <a:ext uri="{FF2B5EF4-FFF2-40B4-BE49-F238E27FC236}">
                  <a16:creationId xmlns:a16="http://schemas.microsoft.com/office/drawing/2014/main" id="{466AB2DE-3675-E1DE-5CD6-1AA3FB8F40A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44929" y="898657"/>
              <a:ext cx="144000" cy="144000"/>
            </a:xfrm>
            <a:prstGeom prst="rect">
              <a:avLst/>
            </a:prstGeom>
          </p:spPr>
        </p:pic>
      </p:grpSp>
      <p:grpSp>
        <p:nvGrpSpPr>
          <p:cNvPr id="21" name="Group 20">
            <a:extLst>
              <a:ext uri="{FF2B5EF4-FFF2-40B4-BE49-F238E27FC236}">
                <a16:creationId xmlns:a16="http://schemas.microsoft.com/office/drawing/2014/main" id="{86E39052-719A-C5C8-7A92-AEFD2126DFD9}"/>
              </a:ext>
            </a:extLst>
          </p:cNvPr>
          <p:cNvGrpSpPr/>
          <p:nvPr/>
        </p:nvGrpSpPr>
        <p:grpSpPr>
          <a:xfrm>
            <a:off x="3022536" y="1132756"/>
            <a:ext cx="1280160" cy="216000"/>
            <a:chOff x="2707850" y="862657"/>
            <a:chExt cx="1280160" cy="216000"/>
          </a:xfrm>
        </p:grpSpPr>
        <p:sp>
          <p:nvSpPr>
            <p:cNvPr id="22" name="Rectangle: Rounded Corners 6">
              <a:extLst>
                <a:ext uri="{FF2B5EF4-FFF2-40B4-BE49-F238E27FC236}">
                  <a16:creationId xmlns:a16="http://schemas.microsoft.com/office/drawing/2014/main" id="{E3E77302-FEED-4485-B361-554D4DDA97BD}"/>
                </a:ext>
                <a:ext uri="{C183D7F6-B498-43B3-948B-1728B52AA6E4}">
                  <adec:decorative xmlns:adec="http://schemas.microsoft.com/office/drawing/2017/decorative" val="1"/>
                </a:ext>
              </a:extLst>
            </p:cNvPr>
            <p:cNvSpPr/>
            <p:nvPr/>
          </p:nvSpPr>
          <p:spPr bwMode="auto">
            <a:xfrm>
              <a:off x="2707850" y="862657"/>
              <a:ext cx="128016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Risk management</a:t>
              </a:r>
            </a:p>
          </p:txBody>
        </p:sp>
        <p:pic>
          <p:nvPicPr>
            <p:cNvPr id="23" name="Graphic 22">
              <a:extLst>
                <a:ext uri="{FF2B5EF4-FFF2-40B4-BE49-F238E27FC236}">
                  <a16:creationId xmlns:a16="http://schemas.microsoft.com/office/drawing/2014/main" id="{F5DD7E8D-B513-390D-CD08-9A7CAB40678E}"/>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754635" y="898657"/>
              <a:ext cx="144000" cy="144000"/>
            </a:xfrm>
            <a:prstGeom prst="rect">
              <a:avLst/>
            </a:prstGeom>
          </p:spPr>
        </p:pic>
      </p:grpSp>
      <p:sp>
        <p:nvSpPr>
          <p:cNvPr id="56" name="Rectangle: Rounded Corners 6">
            <a:extLst>
              <a:ext uri="{FF2B5EF4-FFF2-40B4-BE49-F238E27FC236}">
                <a16:creationId xmlns:a16="http://schemas.microsoft.com/office/drawing/2014/main" id="{9408A91E-F46F-3173-E6A0-DC3168E9C633}"/>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57" name="Group 56">
            <a:extLst>
              <a:ext uri="{FF2B5EF4-FFF2-40B4-BE49-F238E27FC236}">
                <a16:creationId xmlns:a16="http://schemas.microsoft.com/office/drawing/2014/main" id="{CBBD2E6E-FED3-992C-4C23-FF0C38FC31DE}"/>
              </a:ext>
            </a:extLst>
          </p:cNvPr>
          <p:cNvGrpSpPr/>
          <p:nvPr/>
        </p:nvGrpSpPr>
        <p:grpSpPr>
          <a:xfrm>
            <a:off x="7523373" y="1127774"/>
            <a:ext cx="1260000" cy="216000"/>
            <a:chOff x="1194743" y="1140160"/>
            <a:chExt cx="1260000" cy="216000"/>
          </a:xfrm>
        </p:grpSpPr>
        <p:sp>
          <p:nvSpPr>
            <p:cNvPr id="58" name="Rectangle: Rounded Corners 6">
              <a:extLst>
                <a:ext uri="{FF2B5EF4-FFF2-40B4-BE49-F238E27FC236}">
                  <a16:creationId xmlns:a16="http://schemas.microsoft.com/office/drawing/2014/main" id="{715286FF-F963-A8BD-972B-5F0BB3854245}"/>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59" name="Graphic 58">
              <a:extLst>
                <a:ext uri="{FF2B5EF4-FFF2-40B4-BE49-F238E27FC236}">
                  <a16:creationId xmlns:a16="http://schemas.microsoft.com/office/drawing/2014/main" id="{639E39FB-C141-F992-AB41-B70865411CB8}"/>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grpSp>
        <p:nvGrpSpPr>
          <p:cNvPr id="60" name="Group 59">
            <a:extLst>
              <a:ext uri="{FF2B5EF4-FFF2-40B4-BE49-F238E27FC236}">
                <a16:creationId xmlns:a16="http://schemas.microsoft.com/office/drawing/2014/main" id="{5BEB5FE0-CA33-DFDD-9EFA-750B4F645A82}"/>
              </a:ext>
            </a:extLst>
          </p:cNvPr>
          <p:cNvGrpSpPr/>
          <p:nvPr/>
        </p:nvGrpSpPr>
        <p:grpSpPr>
          <a:xfrm>
            <a:off x="8868697" y="1127774"/>
            <a:ext cx="1450784" cy="216000"/>
            <a:chOff x="1194743" y="1140160"/>
            <a:chExt cx="1450784" cy="216000"/>
          </a:xfrm>
        </p:grpSpPr>
        <p:sp>
          <p:nvSpPr>
            <p:cNvPr id="61" name="Rectangle: Rounded Corners 6">
              <a:extLst>
                <a:ext uri="{FF2B5EF4-FFF2-40B4-BE49-F238E27FC236}">
                  <a16:creationId xmlns:a16="http://schemas.microsoft.com/office/drawing/2014/main" id="{F943FEBA-0425-02E7-4E3A-779E92F80E76}"/>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62" name="Graphic 61">
              <a:extLst>
                <a:ext uri="{FF2B5EF4-FFF2-40B4-BE49-F238E27FC236}">
                  <a16:creationId xmlns:a16="http://schemas.microsoft.com/office/drawing/2014/main" id="{C239C212-1772-1A32-8D27-AFD49DE27CED}"/>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sp>
        <p:nvSpPr>
          <p:cNvPr id="64" name="Text Placeholder 63">
            <a:extLst>
              <a:ext uri="{FF2B5EF4-FFF2-40B4-BE49-F238E27FC236}">
                <a16:creationId xmlns:a16="http://schemas.microsoft.com/office/drawing/2014/main" id="{3C2DF3BA-82F5-91D4-61C2-A99DDC0750F5}"/>
              </a:ext>
            </a:extLst>
          </p:cNvPr>
          <p:cNvSpPr>
            <a:spLocks noGrp="1"/>
          </p:cNvSpPr>
          <p:nvPr>
            <p:ph type="body" sz="quarter" idx="17"/>
          </p:nvPr>
        </p:nvSpPr>
        <p:spPr>
          <a:ln>
            <a:solidFill>
              <a:schemeClr val="bg1"/>
            </a:solidFill>
          </a:ln>
        </p:spPr>
        <p:txBody>
          <a:bodyPr/>
          <a:lstStyle/>
          <a:p>
            <a:r>
              <a:rPr lang="en-US" noProof="0"/>
              <a:t>Microsoft 365 Copilot</a:t>
            </a:r>
          </a:p>
        </p:txBody>
      </p:sp>
      <p:sp>
        <p:nvSpPr>
          <p:cNvPr id="69" name="Text Placeholder 68">
            <a:extLst>
              <a:ext uri="{FF2B5EF4-FFF2-40B4-BE49-F238E27FC236}">
                <a16:creationId xmlns:a16="http://schemas.microsoft.com/office/drawing/2014/main" id="{C2FB6D49-D42A-2242-12BC-329A0362B274}"/>
              </a:ext>
            </a:extLst>
          </p:cNvPr>
          <p:cNvSpPr>
            <a:spLocks noGrp="1"/>
          </p:cNvSpPr>
          <p:nvPr>
            <p:ph type="body" sz="quarter" idx="30"/>
          </p:nvPr>
        </p:nvSpPr>
        <p:spPr>
          <a:ln>
            <a:solidFill>
              <a:schemeClr val="bg1"/>
            </a:solidFill>
          </a:ln>
        </p:spPr>
        <p:txBody>
          <a:bodyPr/>
          <a:lstStyle/>
          <a:p>
            <a:endParaRPr lang="en-US" noProof="0"/>
          </a:p>
        </p:txBody>
      </p:sp>
      <p:pic>
        <p:nvPicPr>
          <p:cNvPr id="9" name="Picture 8">
            <a:extLst>
              <a:ext uri="{FF2B5EF4-FFF2-40B4-BE49-F238E27FC236}">
                <a16:creationId xmlns:a16="http://schemas.microsoft.com/office/drawing/2014/main" id="{BAE722B8-D903-EACD-485F-5885973CA6A0}"/>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0277646" y="4357708"/>
            <a:ext cx="1914354" cy="2500291"/>
          </a:xfrm>
          <a:prstGeom prst="rect">
            <a:avLst/>
          </a:prstGeom>
        </p:spPr>
      </p:pic>
    </p:spTree>
    <p:extLst>
      <p:ext uri="{BB962C8B-B14F-4D97-AF65-F5344CB8AC3E}">
        <p14:creationId xmlns:p14="http://schemas.microsoft.com/office/powerpoint/2010/main" val="411387593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p:txBody>
          <a:bodyPr/>
          <a:lstStyle/>
          <a:p>
            <a:r>
              <a:rPr lang="en-US" noProof="0">
                <a:solidFill>
                  <a:srgbClr val="0078D4"/>
                </a:solidFill>
              </a:rPr>
              <a:t>Finance | </a:t>
            </a:r>
            <a:r>
              <a:rPr lang="en-US" noProof="0"/>
              <a:t>Amendment comparisons</a:t>
            </a:r>
          </a:p>
        </p:txBody>
      </p:sp>
      <p:sp>
        <p:nvSpPr>
          <p:cNvPr id="6" name="Text Placeholder 5">
            <a:extLst>
              <a:ext uri="{FF2B5EF4-FFF2-40B4-BE49-F238E27FC236}">
                <a16:creationId xmlns:a16="http://schemas.microsoft.com/office/drawing/2014/main" id="{D66E64E6-DACB-9E61-4FB5-2DF95508666A}"/>
              </a:ext>
            </a:extLst>
          </p:cNvPr>
          <p:cNvSpPr>
            <a:spLocks noGrp="1"/>
          </p:cNvSpPr>
          <p:nvPr>
            <p:ph type="body" sz="quarter" idx="11"/>
          </p:nvPr>
        </p:nvSpPr>
        <p:spPr/>
        <p:txBody>
          <a:bodyPr/>
          <a:lstStyle/>
          <a:p>
            <a:r>
              <a:rPr lang="en-US" noProof="0"/>
              <a:t>1.  Summarize policy updates</a:t>
            </a:r>
          </a:p>
        </p:txBody>
      </p:sp>
      <p:sp>
        <p:nvSpPr>
          <p:cNvPr id="18" name="Text Placeholder 17">
            <a:extLst>
              <a:ext uri="{FF2B5EF4-FFF2-40B4-BE49-F238E27FC236}">
                <a16:creationId xmlns:a16="http://schemas.microsoft.com/office/drawing/2014/main" id="{2CBC1725-8EAF-13F1-ED12-07078F22C3D1}"/>
              </a:ext>
            </a:extLst>
          </p:cNvPr>
          <p:cNvSpPr>
            <a:spLocks noGrp="1"/>
          </p:cNvSpPr>
          <p:nvPr>
            <p:ph type="body" sz="quarter" idx="12"/>
          </p:nvPr>
        </p:nvSpPr>
        <p:spPr/>
        <p:txBody>
          <a:bodyPr/>
          <a:lstStyle/>
          <a:p>
            <a:r>
              <a:rPr lang="en-US" noProof="0"/>
              <a:t>5. Share learnings broadly </a:t>
            </a:r>
          </a:p>
        </p:txBody>
      </p:sp>
      <p:sp>
        <p:nvSpPr>
          <p:cNvPr id="8" name="Text Placeholder 7">
            <a:extLst>
              <a:ext uri="{FF2B5EF4-FFF2-40B4-BE49-F238E27FC236}">
                <a16:creationId xmlns:a16="http://schemas.microsoft.com/office/drawing/2014/main" id="{8B43261E-C01B-AAF7-FB79-BCB449EDE012}"/>
              </a:ext>
            </a:extLst>
          </p:cNvPr>
          <p:cNvSpPr>
            <a:spLocks noGrp="1"/>
          </p:cNvSpPr>
          <p:nvPr>
            <p:ph type="body" sz="quarter" idx="13"/>
          </p:nvPr>
        </p:nvSpPr>
        <p:spPr/>
        <p:txBody>
          <a:bodyPr/>
          <a:lstStyle/>
          <a:p>
            <a:r>
              <a:rPr lang="en-US" noProof="0"/>
              <a:t>2.  Conduct comparison</a:t>
            </a:r>
          </a:p>
        </p:txBody>
      </p:sp>
      <p:sp>
        <p:nvSpPr>
          <p:cNvPr id="9" name="Text Placeholder 8">
            <a:extLst>
              <a:ext uri="{FF2B5EF4-FFF2-40B4-BE49-F238E27FC236}">
                <a16:creationId xmlns:a16="http://schemas.microsoft.com/office/drawing/2014/main" id="{5D07F03A-7B5E-43DB-6297-704D97B841E9}"/>
              </a:ext>
            </a:extLst>
          </p:cNvPr>
          <p:cNvSpPr>
            <a:spLocks noGrp="1"/>
          </p:cNvSpPr>
          <p:nvPr>
            <p:ph type="body" sz="quarter" idx="14"/>
          </p:nvPr>
        </p:nvSpPr>
        <p:spPr/>
        <p:txBody>
          <a:bodyPr/>
          <a:lstStyle/>
          <a:p>
            <a:r>
              <a:rPr lang="en-US" noProof="0"/>
              <a:t>4. Solicit feedback</a:t>
            </a:r>
          </a:p>
        </p:txBody>
      </p:sp>
      <p:sp>
        <p:nvSpPr>
          <p:cNvPr id="10" name="Text Placeholder 9">
            <a:extLst>
              <a:ext uri="{FF2B5EF4-FFF2-40B4-BE49-F238E27FC236}">
                <a16:creationId xmlns:a16="http://schemas.microsoft.com/office/drawing/2014/main" id="{5DB7B1D6-90AA-812D-38AC-4FC308D82589}"/>
              </a:ext>
            </a:extLst>
          </p:cNvPr>
          <p:cNvSpPr>
            <a:spLocks noGrp="1"/>
          </p:cNvSpPr>
          <p:nvPr>
            <p:ph type="body" sz="quarter" idx="15"/>
          </p:nvPr>
        </p:nvSpPr>
        <p:spPr/>
        <p:txBody>
          <a:bodyPr/>
          <a:lstStyle/>
          <a:p>
            <a:r>
              <a:rPr lang="en-US" noProof="0"/>
              <a:t>3. Collaborate efficiently</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8"/>
          </p:nvPr>
        </p:nvSpPr>
        <p:spPr/>
        <p:txBody>
          <a:bodyPr/>
          <a:lstStyle/>
          <a:p>
            <a:r>
              <a:rPr kumimoji="0" lang="en-US" sz="900" b="0" i="0" u="none" strike="noStrike" kern="1200" cap="none" spc="0" normalizeH="0" baseline="0" noProof="0">
                <a:ln>
                  <a:noFill/>
                </a:ln>
                <a:solidFill>
                  <a:srgbClr val="000000"/>
                </a:solidFill>
                <a:effectLst/>
                <a:uLnTx/>
                <a:uFillTx/>
                <a:latin typeface="Segoe UI"/>
                <a:ea typeface="+mn-ea"/>
                <a:cs typeface="Segoe UI"/>
              </a:rPr>
              <a:t>Use Copilot to review the latest accounting regulation updates for the past quarter to determine which amendments may need review.</a:t>
            </a:r>
          </a:p>
        </p:txBody>
      </p:sp>
      <p:sp>
        <p:nvSpPr>
          <p:cNvPr id="59" name="Text Placeholder 58">
            <a:extLst>
              <a:ext uri="{FF2B5EF4-FFF2-40B4-BE49-F238E27FC236}">
                <a16:creationId xmlns:a16="http://schemas.microsoft.com/office/drawing/2014/main" id="{640A4566-4C52-BE06-23AE-86D16F0753D9}"/>
              </a:ext>
            </a:extLst>
          </p:cNvPr>
          <p:cNvSpPr>
            <a:spLocks noGrp="1"/>
          </p:cNvSpPr>
          <p:nvPr>
            <p:ph type="body" sz="quarter" idx="19"/>
          </p:nvPr>
        </p:nvSpPr>
        <p:spPr/>
        <p:txBody>
          <a:bodyPr/>
          <a:lstStyle/>
          <a:p>
            <a:r>
              <a:rPr kumimoji="0" lang="en-US" sz="900" b="0" i="0" u="none" strike="noStrike" kern="0" cap="none" spc="0" normalizeH="0" baseline="0" noProof="0">
                <a:ln>
                  <a:noFill/>
                </a:ln>
                <a:solidFill>
                  <a:srgbClr val="000000"/>
                </a:solidFill>
                <a:effectLst/>
                <a:uLnTx/>
                <a:uFillTx/>
                <a:latin typeface="Segoe UI"/>
                <a:ea typeface="+mn-ea"/>
                <a:cs typeface="Segoe UI"/>
              </a:rPr>
              <a:t>Ask Copilot to evaluate and compare the two amendments associated with the recent accounting regulation updates. </a:t>
            </a:r>
            <a:endParaRPr kumimoji="0" lang="en-US" sz="900" b="0" i="0" u="none" strike="noStrike" kern="0" cap="none" spc="0" normalizeH="0" baseline="0" noProof="0">
              <a:ln>
                <a:noFill/>
              </a:ln>
              <a:solidFill>
                <a:srgbClr val="1A1A1A"/>
              </a:solidFill>
              <a:effectLst/>
              <a:uLnTx/>
              <a:uFillTx/>
              <a:latin typeface="Segoe UI"/>
              <a:cs typeface="Segoe UI" pitchFamily="34" charset="0"/>
            </a:endParaRPr>
          </a:p>
        </p:txBody>
      </p:sp>
      <p:sp>
        <p:nvSpPr>
          <p:cNvPr id="60" name="Text Placeholder 59">
            <a:extLst>
              <a:ext uri="{FF2B5EF4-FFF2-40B4-BE49-F238E27FC236}">
                <a16:creationId xmlns:a16="http://schemas.microsoft.com/office/drawing/2014/main" id="{AC7D8B44-080C-15A2-C6AE-BD15C644D220}"/>
              </a:ext>
            </a:extLst>
          </p:cNvPr>
          <p:cNvSpPr>
            <a:spLocks noGrp="1"/>
          </p:cNvSpPr>
          <p:nvPr>
            <p:ph type="body" sz="quarter" idx="20"/>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Use Copilot in Microsoft Word to display the table of comparisons and your recommended changes. Add a summary paragraph explaining the objective and recommendations.</a:t>
            </a:r>
          </a:p>
          <a:p>
            <a:endParaRPr lang="en-US" noProof="0"/>
          </a:p>
        </p:txBody>
      </p:sp>
      <p:sp>
        <p:nvSpPr>
          <p:cNvPr id="61" name="Text Placeholder 60">
            <a:extLst>
              <a:ext uri="{FF2B5EF4-FFF2-40B4-BE49-F238E27FC236}">
                <a16:creationId xmlns:a16="http://schemas.microsoft.com/office/drawing/2014/main" id="{4FF157D6-557C-B244-C9A0-10F96E23E770}"/>
              </a:ext>
            </a:extLst>
          </p:cNvPr>
          <p:cNvSpPr>
            <a:spLocks noGrp="1"/>
          </p:cNvSpPr>
          <p:nvPr>
            <p:ph type="body" sz="quarter" idx="21"/>
          </p:nvPr>
        </p:nvSpPr>
        <p:spPr/>
        <p:txBody>
          <a:bodyPr>
            <a:normAutofit/>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a:t>
            </a:r>
            <a:r>
              <a:rPr kumimoji="0" lang="en-US" sz="900" b="1" i="0" u="none" strike="noStrike" kern="0" cap="none" spc="0" normalizeH="0" baseline="0" noProof="0">
                <a:ln>
                  <a:noFill/>
                </a:ln>
                <a:solidFill>
                  <a:srgbClr val="1A1A1A"/>
                </a:solidFill>
                <a:effectLst/>
                <a:uLnTx/>
                <a:uFillTx/>
                <a:latin typeface="Segoe UI"/>
                <a:ea typeface="+mn-ea"/>
                <a:cs typeface="+mn-cs"/>
              </a:rPr>
              <a:t> Summarize </a:t>
            </a:r>
            <a:r>
              <a:rPr kumimoji="0" lang="en-US" sz="900" b="0" i="0" u="none" strike="noStrike" kern="0" cap="none" spc="0" normalizeH="0" baseline="0" noProof="0">
                <a:ln>
                  <a:noFill/>
                </a:ln>
                <a:solidFill>
                  <a:srgbClr val="1A1A1A"/>
                </a:solidFill>
                <a:effectLst/>
                <a:uLnTx/>
                <a:uFillTx/>
                <a:latin typeface="Segoe UI"/>
                <a:ea typeface="+mn-ea"/>
                <a:cs typeface="+mn-cs"/>
              </a:rPr>
              <a:t>all [U.S. GAAP] updates from the last 3 months.</a:t>
            </a:r>
          </a:p>
        </p:txBody>
      </p:sp>
      <p:sp>
        <p:nvSpPr>
          <p:cNvPr id="62" name="Text Placeholder 61">
            <a:extLst>
              <a:ext uri="{FF2B5EF4-FFF2-40B4-BE49-F238E27FC236}">
                <a16:creationId xmlns:a16="http://schemas.microsoft.com/office/drawing/2014/main" id="{1DF8C386-FE31-8C7F-45F4-7C8C2F894F67}"/>
              </a:ext>
            </a:extLst>
          </p:cNvPr>
          <p:cNvSpPr>
            <a:spLocks noGrp="1"/>
          </p:cNvSpPr>
          <p:nvPr>
            <p:ph type="body" sz="quarter" idx="22"/>
          </p:nvPr>
        </p:nvSpPr>
        <p:spPr/>
        <p:txBody>
          <a:bodyPr/>
          <a:lstStyle/>
          <a:p>
            <a:r>
              <a:rPr lang="en-US" noProof="0"/>
              <a:t>Example prompt: </a:t>
            </a:r>
            <a:r>
              <a:rPr lang="en-US" b="1" noProof="0"/>
              <a:t>Create a presentation </a:t>
            </a:r>
            <a:r>
              <a:rPr lang="en-US" noProof="0"/>
              <a:t>based on [newhireguide.docx].</a:t>
            </a: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sp>
        <p:nvSpPr>
          <p:cNvPr id="19" name="Text Placeholder 18">
            <a:extLst>
              <a:ext uri="{FF2B5EF4-FFF2-40B4-BE49-F238E27FC236}">
                <a16:creationId xmlns:a16="http://schemas.microsoft.com/office/drawing/2014/main" id="{8532B801-AFD7-8D22-3624-F6D49F65596E}"/>
              </a:ext>
            </a:extLst>
          </p:cNvPr>
          <p:cNvSpPr>
            <a:spLocks noGrp="1"/>
          </p:cNvSpPr>
          <p:nvPr>
            <p:ph type="body" sz="quarter" idx="23"/>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a:t>
            </a:r>
            <a:r>
              <a:rPr kumimoji="0" lang="en-US" sz="900" b="1" i="0" u="none" strike="noStrike" kern="0" cap="none" spc="0" normalizeH="0" baseline="0" noProof="0">
                <a:ln>
                  <a:noFill/>
                </a:ln>
                <a:solidFill>
                  <a:srgbClr val="1A1A1A"/>
                </a:solidFill>
                <a:effectLst/>
                <a:uLnTx/>
                <a:uFillTx/>
                <a:latin typeface="Segoe UI"/>
                <a:ea typeface="+mn-ea"/>
                <a:cs typeface="+mn-cs"/>
              </a:rPr>
              <a:t> Compare </a:t>
            </a:r>
            <a:r>
              <a:rPr kumimoji="0" lang="en-US" sz="900" b="0" i="0" u="none" strike="noStrike" kern="0" cap="none" spc="0" normalizeH="0" baseline="0" noProof="0">
                <a:ln>
                  <a:noFill/>
                </a:ln>
                <a:solidFill>
                  <a:srgbClr val="1A1A1A"/>
                </a:solidFill>
                <a:effectLst/>
                <a:uLnTx/>
                <a:uFillTx/>
                <a:latin typeface="Segoe UI"/>
                <a:ea typeface="+mn-ea"/>
                <a:cs typeface="+mn-cs"/>
              </a:rPr>
              <a:t>[standardamendment.docx] and [customamendment.docx]</a:t>
            </a:r>
            <a:r>
              <a:rPr kumimoji="0" lang="en-US" sz="900" b="1" i="0" u="none" strike="noStrike" kern="0" cap="none" spc="0" normalizeH="0" baseline="0" noProof="0">
                <a:ln>
                  <a:noFill/>
                </a:ln>
                <a:solidFill>
                  <a:srgbClr val="1A1A1A"/>
                </a:solidFill>
                <a:effectLst/>
                <a:uLnTx/>
                <a:uFillTx/>
                <a:latin typeface="Segoe UI"/>
                <a:ea typeface="+mn-ea"/>
                <a:cs typeface="+mn-cs"/>
              </a:rPr>
              <a:t> and put the results into a table.</a:t>
            </a: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sp>
        <p:nvSpPr>
          <p:cNvPr id="128" name="Text Placeholder 127">
            <a:extLst>
              <a:ext uri="{FF2B5EF4-FFF2-40B4-BE49-F238E27FC236}">
                <a16:creationId xmlns:a16="http://schemas.microsoft.com/office/drawing/2014/main" id="{B36E00FD-EC62-D0BD-CEC5-4063BB23CE20}"/>
              </a:ext>
            </a:extLst>
          </p:cNvPr>
          <p:cNvSpPr>
            <a:spLocks noGrp="1"/>
          </p:cNvSpPr>
          <p:nvPr>
            <p:ph type="body" sz="quarter" idx="24"/>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a:t>
            </a:r>
            <a:r>
              <a:rPr kumimoji="0" lang="en-US" sz="900" b="1" i="0" u="none" strike="noStrike" kern="0" cap="none" spc="0" normalizeH="0" baseline="0" noProof="0">
                <a:ln>
                  <a:noFill/>
                </a:ln>
                <a:solidFill>
                  <a:srgbClr val="1A1A1A"/>
                </a:solidFill>
                <a:effectLst/>
                <a:uLnTx/>
                <a:uFillTx/>
                <a:latin typeface="Segoe UI"/>
                <a:ea typeface="+mn-ea"/>
                <a:cs typeface="+mn-cs"/>
              </a:rPr>
              <a:t> </a:t>
            </a:r>
            <a:r>
              <a:rPr kumimoji="0" lang="en-US" sz="900" b="1" i="0" u="none" strike="noStrike" kern="1200" cap="none" spc="0" normalizeH="0" baseline="0" noProof="0">
                <a:ln>
                  <a:noFill/>
                </a:ln>
                <a:solidFill>
                  <a:srgbClr val="000000"/>
                </a:solidFill>
                <a:effectLst/>
                <a:uLnTx/>
                <a:uFillTx/>
                <a:latin typeface="Segoe UI"/>
                <a:ea typeface="+mn-ea"/>
                <a:cs typeface="+mn-cs"/>
              </a:rPr>
              <a:t>Draft with Copilot </a:t>
            </a:r>
            <a:r>
              <a:rPr kumimoji="0" lang="en-US" sz="900" b="0" i="0" u="none" strike="noStrike" kern="1200" cap="none" spc="0" normalizeH="0" baseline="0" noProof="0">
                <a:ln>
                  <a:noFill/>
                </a:ln>
                <a:solidFill>
                  <a:srgbClr val="000000"/>
                </a:solidFill>
                <a:effectLst/>
                <a:uLnTx/>
                <a:uFillTx/>
                <a:latin typeface="Segoe UI"/>
                <a:ea typeface="+mn-ea"/>
                <a:cs typeface="+mn-cs"/>
              </a:rPr>
              <a:t>an email to a colleague requesting their edits and comments in comparison.doc by the end of the week.</a:t>
            </a:r>
          </a:p>
        </p:txBody>
      </p:sp>
      <p:sp>
        <p:nvSpPr>
          <p:cNvPr id="129" name="Text Placeholder 128">
            <a:extLst>
              <a:ext uri="{FF2B5EF4-FFF2-40B4-BE49-F238E27FC236}">
                <a16:creationId xmlns:a16="http://schemas.microsoft.com/office/drawing/2014/main" id="{CDA06025-4D89-FF18-F90C-9C6FDC8A393D}"/>
              </a:ext>
            </a:extLst>
          </p:cNvPr>
          <p:cNvSpPr>
            <a:spLocks noGrp="1"/>
          </p:cNvSpPr>
          <p:nvPr>
            <p:ph type="body" sz="quarter" idx="25"/>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a:t>
            </a:r>
            <a:r>
              <a:rPr kumimoji="0" lang="en-US" sz="900" b="1" i="0" u="none" strike="noStrike" kern="0" cap="none" spc="0" normalizeH="0" baseline="0" noProof="0">
                <a:ln>
                  <a:noFill/>
                </a:ln>
                <a:solidFill>
                  <a:srgbClr val="1A1A1A"/>
                </a:solidFill>
                <a:effectLst/>
                <a:uLnTx/>
                <a:uFillTx/>
                <a:latin typeface="Segoe UI"/>
                <a:ea typeface="+mn-ea"/>
                <a:cs typeface="+mn-cs"/>
              </a:rPr>
              <a:t> </a:t>
            </a:r>
            <a:r>
              <a:rPr kumimoji="0" lang="en-US" sz="900" b="1" i="0" u="none" strike="noStrike" kern="1200" cap="none" spc="0" normalizeH="0" baseline="0" noProof="0">
                <a:ln>
                  <a:noFill/>
                </a:ln>
                <a:solidFill>
                  <a:srgbClr val="000000"/>
                </a:solidFill>
                <a:effectLst/>
                <a:uLnTx/>
                <a:uFillTx/>
                <a:latin typeface="Segoe UI"/>
                <a:ea typeface="+mn-ea"/>
                <a:cs typeface="+mn-cs"/>
              </a:rPr>
              <a:t>Rewrite with Copilot </a:t>
            </a:r>
            <a:r>
              <a:rPr kumimoji="0" lang="en-US" sz="900" b="0" i="0" u="none" strike="noStrike" kern="1200" cap="none" spc="0" normalizeH="0" baseline="0" noProof="0">
                <a:ln>
                  <a:noFill/>
                </a:ln>
                <a:solidFill>
                  <a:srgbClr val="000000"/>
                </a:solidFill>
                <a:effectLst/>
                <a:uLnTx/>
                <a:uFillTx/>
                <a:latin typeface="Segoe UI"/>
                <a:ea typeface="+mn-ea"/>
                <a:cs typeface="+mn-cs"/>
              </a:rPr>
              <a:t>to summarize the key differences between the documents in one paragraph.</a:t>
            </a:r>
          </a:p>
        </p:txBody>
      </p:sp>
      <p:sp>
        <p:nvSpPr>
          <p:cNvPr id="130" name="Text Placeholder 129">
            <a:extLst>
              <a:ext uri="{FF2B5EF4-FFF2-40B4-BE49-F238E27FC236}">
                <a16:creationId xmlns:a16="http://schemas.microsoft.com/office/drawing/2014/main" id="{8C6D7598-D64E-45B4-194A-CA7B429BDE55}"/>
              </a:ext>
            </a:extLst>
          </p:cNvPr>
          <p:cNvSpPr>
            <a:spLocks noGrp="1"/>
          </p:cNvSpPr>
          <p:nvPr>
            <p:ph type="body" sz="quarter" idx="27"/>
          </p:nvPr>
        </p:nvSpPr>
        <p:spPr>
          <a:xfrm>
            <a:off x="2316020" y="4488366"/>
            <a:ext cx="2808000" cy="626701"/>
          </a:xfrm>
        </p:spPr>
        <p:txBody>
          <a:bodyPr/>
          <a:lstStyle/>
          <a:p>
            <a:r>
              <a:rPr kumimoji="0" lang="en-US" sz="900" b="0" i="0" u="none" strike="noStrike" kern="1200" cap="none" spc="0" normalizeH="0" baseline="0" noProof="0">
                <a:ln>
                  <a:noFill/>
                </a:ln>
                <a:solidFill>
                  <a:srgbClr val="000000"/>
                </a:solidFill>
                <a:effectLst/>
                <a:uLnTx/>
                <a:uFillTx/>
                <a:latin typeface="Segoe UI"/>
                <a:ea typeface="+mn-ea"/>
                <a:cs typeface="Segoe UI"/>
              </a:rPr>
              <a:t>Create a guide with methodology and learnings for new hires to the team to accelerate their onboarding.</a:t>
            </a:r>
          </a:p>
        </p:txBody>
      </p:sp>
      <p:sp>
        <p:nvSpPr>
          <p:cNvPr id="131" name="Text Placeholder 130">
            <a:extLst>
              <a:ext uri="{FF2B5EF4-FFF2-40B4-BE49-F238E27FC236}">
                <a16:creationId xmlns:a16="http://schemas.microsoft.com/office/drawing/2014/main" id="{77CA97DB-BDA1-8E80-E4D4-213502078FB0}"/>
              </a:ext>
            </a:extLst>
          </p:cNvPr>
          <p:cNvSpPr>
            <a:spLocks noGrp="1"/>
          </p:cNvSpPr>
          <p:nvPr>
            <p:ph type="body" sz="quarter" idx="28"/>
          </p:nvPr>
        </p:nvSpPr>
        <p:spPr>
          <a:xfrm>
            <a:off x="5779660" y="4488366"/>
            <a:ext cx="2808000" cy="626701"/>
          </a:xfrm>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Use Copilot in Outlook to draft an email to request your colleague to review the Word document of comparisons.</a:t>
            </a:r>
          </a:p>
        </p:txBody>
      </p:sp>
      <p:grpSp>
        <p:nvGrpSpPr>
          <p:cNvPr id="167" name="Group 166">
            <a:extLst>
              <a:ext uri="{FF2B5EF4-FFF2-40B4-BE49-F238E27FC236}">
                <a16:creationId xmlns:a16="http://schemas.microsoft.com/office/drawing/2014/main" id="{EE96C360-2D60-5568-908F-6D30A1EADE9E}"/>
              </a:ext>
            </a:extLst>
          </p:cNvPr>
          <p:cNvGrpSpPr/>
          <p:nvPr/>
        </p:nvGrpSpPr>
        <p:grpSpPr>
          <a:xfrm>
            <a:off x="804187" y="2761669"/>
            <a:ext cx="2351135" cy="360000"/>
            <a:chOff x="588263" y="1217924"/>
            <a:chExt cx="2351135" cy="360000"/>
          </a:xfrm>
        </p:grpSpPr>
        <p:pic>
          <p:nvPicPr>
            <p:cNvPr id="168" name="Picture 167" descr="Zip Co logo SVG free download, id: 101874 - Brandlogos.net">
              <a:hlinkClick r:id="rId2"/>
              <a:extLst>
                <a:ext uri="{FF2B5EF4-FFF2-40B4-BE49-F238E27FC236}">
                  <a16:creationId xmlns:a16="http://schemas.microsoft.com/office/drawing/2014/main" id="{37EF0534-A5F5-1129-8E38-4FC47020FAD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69" name="TextBox 168">
              <a:extLst>
                <a:ext uri="{FF2B5EF4-FFF2-40B4-BE49-F238E27FC236}">
                  <a16:creationId xmlns:a16="http://schemas.microsoft.com/office/drawing/2014/main" id="{1E1C158E-6444-E8C7-A620-7D5366306B4A}"/>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grpSp>
      <p:grpSp>
        <p:nvGrpSpPr>
          <p:cNvPr id="170" name="Group 169">
            <a:extLst>
              <a:ext uri="{FF2B5EF4-FFF2-40B4-BE49-F238E27FC236}">
                <a16:creationId xmlns:a16="http://schemas.microsoft.com/office/drawing/2014/main" id="{E29FCC08-DBC6-9B05-5A36-87901514682C}"/>
              </a:ext>
            </a:extLst>
          </p:cNvPr>
          <p:cNvGrpSpPr/>
          <p:nvPr/>
        </p:nvGrpSpPr>
        <p:grpSpPr>
          <a:xfrm>
            <a:off x="4276273" y="2761669"/>
            <a:ext cx="2351135" cy="360000"/>
            <a:chOff x="588263" y="1217924"/>
            <a:chExt cx="2351135" cy="360000"/>
          </a:xfrm>
        </p:grpSpPr>
        <p:pic>
          <p:nvPicPr>
            <p:cNvPr id="171" name="Picture 170" descr="Zip Co logo SVG free download, id: 101874 - Brandlogos.net">
              <a:hlinkClick r:id="rId2"/>
              <a:extLst>
                <a:ext uri="{FF2B5EF4-FFF2-40B4-BE49-F238E27FC236}">
                  <a16:creationId xmlns:a16="http://schemas.microsoft.com/office/drawing/2014/main" id="{B9502198-B1B1-7A7A-8AAE-D6C926E5AAB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2" name="TextBox 171">
              <a:extLst>
                <a:ext uri="{FF2B5EF4-FFF2-40B4-BE49-F238E27FC236}">
                  <a16:creationId xmlns:a16="http://schemas.microsoft.com/office/drawing/2014/main" id="{52B64863-AE34-E8F9-8B19-ABCCE3484CEF}"/>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73" name="Group 172">
            <a:extLst>
              <a:ext uri="{FF2B5EF4-FFF2-40B4-BE49-F238E27FC236}">
                <a16:creationId xmlns:a16="http://schemas.microsoft.com/office/drawing/2014/main" id="{9534CD66-3C1F-CDBD-A9E8-FB0C888F617C}"/>
              </a:ext>
            </a:extLst>
          </p:cNvPr>
          <p:cNvGrpSpPr/>
          <p:nvPr/>
        </p:nvGrpSpPr>
        <p:grpSpPr>
          <a:xfrm>
            <a:off x="6008093" y="5158847"/>
            <a:ext cx="2351135" cy="360000"/>
            <a:chOff x="588263" y="1697756"/>
            <a:chExt cx="2351135" cy="360000"/>
          </a:xfrm>
        </p:grpSpPr>
        <p:pic>
          <p:nvPicPr>
            <p:cNvPr id="174" name="Picture 173">
              <a:extLst>
                <a:ext uri="{FF2B5EF4-FFF2-40B4-BE49-F238E27FC236}">
                  <a16:creationId xmlns:a16="http://schemas.microsoft.com/office/drawing/2014/main" id="{8B308ACC-A721-F161-B1C0-99807D2C14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75" name="TextBox 174">
              <a:extLst>
                <a:ext uri="{FF2B5EF4-FFF2-40B4-BE49-F238E27FC236}">
                  <a16:creationId xmlns:a16="http://schemas.microsoft.com/office/drawing/2014/main" id="{5ADE20FF-02B1-D6EE-1FFA-5441747DF625}"/>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6" name="Group 175">
            <a:extLst>
              <a:ext uri="{FF2B5EF4-FFF2-40B4-BE49-F238E27FC236}">
                <a16:creationId xmlns:a16="http://schemas.microsoft.com/office/drawing/2014/main" id="{E0822348-9506-8AAC-ABEF-28B118AF59E7}"/>
              </a:ext>
            </a:extLst>
          </p:cNvPr>
          <p:cNvGrpSpPr/>
          <p:nvPr/>
        </p:nvGrpSpPr>
        <p:grpSpPr>
          <a:xfrm>
            <a:off x="2544453" y="5158847"/>
            <a:ext cx="2351135" cy="360000"/>
            <a:chOff x="588263" y="2177588"/>
            <a:chExt cx="2351135" cy="360000"/>
          </a:xfrm>
        </p:grpSpPr>
        <p:pic>
          <p:nvPicPr>
            <p:cNvPr id="177" name="Picture 176">
              <a:extLst>
                <a:ext uri="{FF2B5EF4-FFF2-40B4-BE49-F238E27FC236}">
                  <a16:creationId xmlns:a16="http://schemas.microsoft.com/office/drawing/2014/main" id="{7D586C3D-686B-091E-22C2-6CB9CBE5BE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78" name="TextBox 177">
              <a:extLst>
                <a:ext uri="{FF2B5EF4-FFF2-40B4-BE49-F238E27FC236}">
                  <a16:creationId xmlns:a16="http://schemas.microsoft.com/office/drawing/2014/main" id="{BCA23A9A-28F8-90E0-B447-4F2C3F919505}"/>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9" name="Group 178">
            <a:extLst>
              <a:ext uri="{FF2B5EF4-FFF2-40B4-BE49-F238E27FC236}">
                <a16:creationId xmlns:a16="http://schemas.microsoft.com/office/drawing/2014/main" id="{5F4F43CF-BDFA-8ABB-83AB-799203547BD2}"/>
              </a:ext>
            </a:extLst>
          </p:cNvPr>
          <p:cNvGrpSpPr/>
          <p:nvPr/>
        </p:nvGrpSpPr>
        <p:grpSpPr>
          <a:xfrm>
            <a:off x="7739914" y="2761669"/>
            <a:ext cx="2351135" cy="360000"/>
            <a:chOff x="588263" y="2657420"/>
            <a:chExt cx="2351135" cy="360000"/>
          </a:xfrm>
        </p:grpSpPr>
        <p:pic>
          <p:nvPicPr>
            <p:cNvPr id="180" name="Picture 179">
              <a:extLst>
                <a:ext uri="{FF2B5EF4-FFF2-40B4-BE49-F238E27FC236}">
                  <a16:creationId xmlns:a16="http://schemas.microsoft.com/office/drawing/2014/main" id="{A8FD4D0F-49D7-E59D-F17A-D7C5218E82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81" name="TextBox 180">
              <a:extLst>
                <a:ext uri="{FF2B5EF4-FFF2-40B4-BE49-F238E27FC236}">
                  <a16:creationId xmlns:a16="http://schemas.microsoft.com/office/drawing/2014/main" id="{5D610ABE-82C9-3A77-E046-D3C65DD0F008}"/>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22" name="Text Placeholder 21">
            <a:extLst>
              <a:ext uri="{FF2B5EF4-FFF2-40B4-BE49-F238E27FC236}">
                <a16:creationId xmlns:a16="http://schemas.microsoft.com/office/drawing/2014/main" id="{A4B706D8-0518-C87F-B5E3-35AEC6C75C8C}"/>
              </a:ext>
            </a:extLst>
          </p:cNvPr>
          <p:cNvSpPr>
            <a:spLocks noGrp="1"/>
          </p:cNvSpPr>
          <p:nvPr>
            <p:ph type="body" sz="quarter" idx="38"/>
          </p:nvPr>
        </p:nvSpPr>
        <p:spPr>
          <a:solidFill>
            <a:srgbClr val="0078D4"/>
          </a:solidFill>
        </p:spPr>
        <p:txBody>
          <a:bodyPr/>
          <a:lstStyle/>
          <a:p>
            <a:endParaRPr lang="en-US" noProof="0"/>
          </a:p>
        </p:txBody>
      </p:sp>
      <p:sp>
        <p:nvSpPr>
          <p:cNvPr id="41" name="Text Placeholder 40">
            <a:extLst>
              <a:ext uri="{FF2B5EF4-FFF2-40B4-BE49-F238E27FC236}">
                <a16:creationId xmlns:a16="http://schemas.microsoft.com/office/drawing/2014/main" id="{75BB14A4-7240-AB21-2745-54ACF96D4A8E}"/>
              </a:ext>
            </a:extLst>
          </p:cNvPr>
          <p:cNvSpPr>
            <a:spLocks noGrp="1"/>
          </p:cNvSpPr>
          <p:nvPr>
            <p:ph type="body" sz="quarter" idx="39"/>
          </p:nvPr>
        </p:nvSpPr>
        <p:spPr>
          <a:solidFill>
            <a:srgbClr val="0078D4"/>
          </a:solidFill>
        </p:spPr>
        <p:txBody>
          <a:bodyPr/>
          <a:lstStyle/>
          <a:p>
            <a:endParaRPr lang="en-US" noProof="0"/>
          </a:p>
        </p:txBody>
      </p:sp>
      <p:sp>
        <p:nvSpPr>
          <p:cNvPr id="43" name="Text Placeholder 42">
            <a:extLst>
              <a:ext uri="{FF2B5EF4-FFF2-40B4-BE49-F238E27FC236}">
                <a16:creationId xmlns:a16="http://schemas.microsoft.com/office/drawing/2014/main" id="{6F9CA7D8-04FA-D70F-5608-1511E255C752}"/>
              </a:ext>
            </a:extLst>
          </p:cNvPr>
          <p:cNvSpPr>
            <a:spLocks noGrp="1"/>
          </p:cNvSpPr>
          <p:nvPr>
            <p:ph type="body" sz="quarter" idx="40"/>
          </p:nvPr>
        </p:nvSpPr>
        <p:spPr/>
        <p:txBody>
          <a:bodyPr/>
          <a:lstStyle/>
          <a:p>
            <a:endParaRPr lang="en-US" noProof="0"/>
          </a:p>
        </p:txBody>
      </p:sp>
      <p:sp>
        <p:nvSpPr>
          <p:cNvPr id="5" name="Rectangle: Rounded Corners 6">
            <a:extLst>
              <a:ext uri="{FF2B5EF4-FFF2-40B4-BE49-F238E27FC236}">
                <a16:creationId xmlns:a16="http://schemas.microsoft.com/office/drawing/2014/main" id="{5719E334-D406-D61B-CB49-65B653947030}"/>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7" name="Group 6">
            <a:extLst>
              <a:ext uri="{FF2B5EF4-FFF2-40B4-BE49-F238E27FC236}">
                <a16:creationId xmlns:a16="http://schemas.microsoft.com/office/drawing/2014/main" id="{09D99801-FFF8-91B8-5530-2A5526A40D7B}"/>
              </a:ext>
            </a:extLst>
          </p:cNvPr>
          <p:cNvGrpSpPr/>
          <p:nvPr/>
        </p:nvGrpSpPr>
        <p:grpSpPr>
          <a:xfrm>
            <a:off x="1624328" y="1132756"/>
            <a:ext cx="1332000" cy="216000"/>
            <a:chOff x="1198144" y="862657"/>
            <a:chExt cx="1332000" cy="216000"/>
          </a:xfrm>
        </p:grpSpPr>
        <p:sp>
          <p:nvSpPr>
            <p:cNvPr id="12" name="Rectangle: Rounded Corners 6">
              <a:extLst>
                <a:ext uri="{FF2B5EF4-FFF2-40B4-BE49-F238E27FC236}">
                  <a16:creationId xmlns:a16="http://schemas.microsoft.com/office/drawing/2014/main" id="{EBEE41EF-81AE-07B8-93C1-E28D2BAC184A}"/>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Reduce spending</a:t>
              </a:r>
            </a:p>
          </p:txBody>
        </p:sp>
        <p:pic>
          <p:nvPicPr>
            <p:cNvPr id="13" name="Graphic 12">
              <a:extLst>
                <a:ext uri="{FF2B5EF4-FFF2-40B4-BE49-F238E27FC236}">
                  <a16:creationId xmlns:a16="http://schemas.microsoft.com/office/drawing/2014/main" id="{AA9C1076-3611-FBFC-C7CF-A50F79AD1F0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44929" y="898657"/>
              <a:ext cx="144000" cy="144000"/>
            </a:xfrm>
            <a:prstGeom prst="rect">
              <a:avLst/>
            </a:prstGeom>
          </p:spPr>
        </p:pic>
      </p:grpSp>
      <p:grpSp>
        <p:nvGrpSpPr>
          <p:cNvPr id="14" name="Group 13">
            <a:extLst>
              <a:ext uri="{FF2B5EF4-FFF2-40B4-BE49-F238E27FC236}">
                <a16:creationId xmlns:a16="http://schemas.microsoft.com/office/drawing/2014/main" id="{5E1F0E6A-FA3D-8F3B-8D52-79334A48D7F0}"/>
              </a:ext>
            </a:extLst>
          </p:cNvPr>
          <p:cNvGrpSpPr/>
          <p:nvPr/>
        </p:nvGrpSpPr>
        <p:grpSpPr>
          <a:xfrm>
            <a:off x="3022536" y="1132756"/>
            <a:ext cx="1280160" cy="216000"/>
            <a:chOff x="2707850" y="862657"/>
            <a:chExt cx="1280160" cy="216000"/>
          </a:xfrm>
        </p:grpSpPr>
        <p:sp>
          <p:nvSpPr>
            <p:cNvPr id="15" name="Rectangle: Rounded Corners 6">
              <a:extLst>
                <a:ext uri="{FF2B5EF4-FFF2-40B4-BE49-F238E27FC236}">
                  <a16:creationId xmlns:a16="http://schemas.microsoft.com/office/drawing/2014/main" id="{A430F3F5-ABEB-295B-396B-14CAEF0DB475}"/>
                </a:ext>
                <a:ext uri="{C183D7F6-B498-43B3-948B-1728B52AA6E4}">
                  <adec:decorative xmlns:adec="http://schemas.microsoft.com/office/drawing/2017/decorative" val="1"/>
                </a:ext>
              </a:extLst>
            </p:cNvPr>
            <p:cNvSpPr/>
            <p:nvPr/>
          </p:nvSpPr>
          <p:spPr bwMode="auto">
            <a:xfrm>
              <a:off x="2707850" y="862657"/>
              <a:ext cx="128016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Risk management</a:t>
              </a:r>
            </a:p>
          </p:txBody>
        </p:sp>
        <p:pic>
          <p:nvPicPr>
            <p:cNvPr id="16" name="Graphic 15">
              <a:extLst>
                <a:ext uri="{FF2B5EF4-FFF2-40B4-BE49-F238E27FC236}">
                  <a16:creationId xmlns:a16="http://schemas.microsoft.com/office/drawing/2014/main" id="{93B15564-AE73-E467-818C-8BF2E2EE185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754635" y="898657"/>
              <a:ext cx="144000" cy="144000"/>
            </a:xfrm>
            <a:prstGeom prst="rect">
              <a:avLst/>
            </a:prstGeom>
          </p:spPr>
        </p:pic>
      </p:grpSp>
      <p:sp>
        <p:nvSpPr>
          <p:cNvPr id="17" name="Rectangle: Rounded Corners 6">
            <a:extLst>
              <a:ext uri="{FF2B5EF4-FFF2-40B4-BE49-F238E27FC236}">
                <a16:creationId xmlns:a16="http://schemas.microsoft.com/office/drawing/2014/main" id="{0B13B739-C928-7A2A-0813-C20DBABFAE48}"/>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1" name="Group 20">
            <a:extLst>
              <a:ext uri="{FF2B5EF4-FFF2-40B4-BE49-F238E27FC236}">
                <a16:creationId xmlns:a16="http://schemas.microsoft.com/office/drawing/2014/main" id="{AA7B0730-6D7B-93C3-8CDB-73BE8AAF85FD}"/>
              </a:ext>
            </a:extLst>
          </p:cNvPr>
          <p:cNvGrpSpPr/>
          <p:nvPr/>
        </p:nvGrpSpPr>
        <p:grpSpPr>
          <a:xfrm>
            <a:off x="7523373" y="1127774"/>
            <a:ext cx="1260000" cy="216000"/>
            <a:chOff x="1194743" y="1140160"/>
            <a:chExt cx="1260000" cy="216000"/>
          </a:xfrm>
        </p:grpSpPr>
        <p:sp>
          <p:nvSpPr>
            <p:cNvPr id="40" name="Rectangle: Rounded Corners 6">
              <a:extLst>
                <a:ext uri="{FF2B5EF4-FFF2-40B4-BE49-F238E27FC236}">
                  <a16:creationId xmlns:a16="http://schemas.microsoft.com/office/drawing/2014/main" id="{B228257B-DC5B-AA01-AF50-7F01BDAB04B3}"/>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42" name="Graphic 41">
              <a:extLst>
                <a:ext uri="{FF2B5EF4-FFF2-40B4-BE49-F238E27FC236}">
                  <a16:creationId xmlns:a16="http://schemas.microsoft.com/office/drawing/2014/main" id="{47B4CAC8-1AD8-80DE-666B-2F4C39FF421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grpSp>
        <p:nvGrpSpPr>
          <p:cNvPr id="44" name="Group 43">
            <a:extLst>
              <a:ext uri="{FF2B5EF4-FFF2-40B4-BE49-F238E27FC236}">
                <a16:creationId xmlns:a16="http://schemas.microsoft.com/office/drawing/2014/main" id="{828B6497-8150-A656-2F75-7FDBBCED9DD4}"/>
              </a:ext>
            </a:extLst>
          </p:cNvPr>
          <p:cNvGrpSpPr/>
          <p:nvPr/>
        </p:nvGrpSpPr>
        <p:grpSpPr>
          <a:xfrm>
            <a:off x="8868697" y="1127774"/>
            <a:ext cx="1450784" cy="216000"/>
            <a:chOff x="1194743" y="1140160"/>
            <a:chExt cx="1450784" cy="216000"/>
          </a:xfrm>
        </p:grpSpPr>
        <p:sp>
          <p:nvSpPr>
            <p:cNvPr id="45" name="Rectangle: Rounded Corners 6">
              <a:extLst>
                <a:ext uri="{FF2B5EF4-FFF2-40B4-BE49-F238E27FC236}">
                  <a16:creationId xmlns:a16="http://schemas.microsoft.com/office/drawing/2014/main" id="{5EEE3EF4-8A5C-6BBD-E9CB-16B7924F47C0}"/>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46" name="Graphic 45">
              <a:extLst>
                <a:ext uri="{FF2B5EF4-FFF2-40B4-BE49-F238E27FC236}">
                  <a16:creationId xmlns:a16="http://schemas.microsoft.com/office/drawing/2014/main" id="{ECC00F68-43C0-33BC-7A56-C235FBA030E6}"/>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sp>
        <p:nvSpPr>
          <p:cNvPr id="48" name="Text Placeholder 47">
            <a:extLst>
              <a:ext uri="{FF2B5EF4-FFF2-40B4-BE49-F238E27FC236}">
                <a16:creationId xmlns:a16="http://schemas.microsoft.com/office/drawing/2014/main" id="{458A440D-9B66-3486-D1FF-63100C00F6AF}"/>
              </a:ext>
            </a:extLst>
          </p:cNvPr>
          <p:cNvSpPr>
            <a:spLocks noGrp="1"/>
          </p:cNvSpPr>
          <p:nvPr>
            <p:ph type="body" sz="quarter" idx="17"/>
          </p:nvPr>
        </p:nvSpPr>
        <p:spPr>
          <a:ln>
            <a:solidFill>
              <a:schemeClr val="bg1"/>
            </a:solidFill>
          </a:ln>
        </p:spPr>
        <p:txBody>
          <a:bodyPr/>
          <a:lstStyle/>
          <a:p>
            <a:r>
              <a:rPr lang="en-US" noProof="0"/>
              <a:t>Microsoft 365 Copilot</a:t>
            </a:r>
          </a:p>
        </p:txBody>
      </p:sp>
      <p:sp>
        <p:nvSpPr>
          <p:cNvPr id="50" name="Text Placeholder 49">
            <a:extLst>
              <a:ext uri="{FF2B5EF4-FFF2-40B4-BE49-F238E27FC236}">
                <a16:creationId xmlns:a16="http://schemas.microsoft.com/office/drawing/2014/main" id="{E05372F6-FDCD-93B0-71E8-74C52DFB9313}"/>
              </a:ext>
            </a:extLst>
          </p:cNvPr>
          <p:cNvSpPr>
            <a:spLocks noGrp="1"/>
          </p:cNvSpPr>
          <p:nvPr>
            <p:ph type="body" sz="quarter" idx="30"/>
          </p:nvPr>
        </p:nvSpPr>
        <p:spPr>
          <a:ln>
            <a:solidFill>
              <a:schemeClr val="bg1"/>
            </a:solidFill>
          </a:ln>
        </p:spPr>
        <p:txBody>
          <a:bodyPr/>
          <a:lstStyle/>
          <a:p>
            <a:endParaRPr lang="en-US" noProof="0"/>
          </a:p>
        </p:txBody>
      </p:sp>
      <p:pic>
        <p:nvPicPr>
          <p:cNvPr id="3" name="Picture 2">
            <a:extLst>
              <a:ext uri="{FF2B5EF4-FFF2-40B4-BE49-F238E27FC236}">
                <a16:creationId xmlns:a16="http://schemas.microsoft.com/office/drawing/2014/main" id="{BE2E5942-4456-6BE1-F337-CFF2D6A3A212}"/>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0277646" y="4357708"/>
            <a:ext cx="1914354" cy="2500291"/>
          </a:xfrm>
          <a:prstGeom prst="rect">
            <a:avLst/>
          </a:prstGeom>
        </p:spPr>
      </p:pic>
    </p:spTree>
    <p:extLst>
      <p:ext uri="{BB962C8B-B14F-4D97-AF65-F5344CB8AC3E}">
        <p14:creationId xmlns:p14="http://schemas.microsoft.com/office/powerpoint/2010/main" val="65148621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a:xfrm>
            <a:off x="584200" y="387350"/>
            <a:ext cx="5672138" cy="263149"/>
          </a:xfrm>
        </p:spPr>
        <p:txBody>
          <a:bodyPr/>
          <a:lstStyle/>
          <a:p>
            <a:r>
              <a:rPr lang="en-US" noProof="0">
                <a:solidFill>
                  <a:srgbClr val="0078D4"/>
                </a:solidFill>
              </a:rPr>
              <a:t>Finance | </a:t>
            </a:r>
            <a:r>
              <a:rPr lang="en-US" noProof="0"/>
              <a:t>Contract management</a:t>
            </a:r>
          </a:p>
        </p:txBody>
      </p:sp>
      <p:sp>
        <p:nvSpPr>
          <p:cNvPr id="6" name="Text Placeholder 5">
            <a:extLst>
              <a:ext uri="{FF2B5EF4-FFF2-40B4-BE49-F238E27FC236}">
                <a16:creationId xmlns:a16="http://schemas.microsoft.com/office/drawing/2014/main" id="{D66E64E6-DACB-9E61-4FB5-2DF95508666A}"/>
              </a:ext>
            </a:extLst>
          </p:cNvPr>
          <p:cNvSpPr>
            <a:spLocks noGrp="1"/>
          </p:cNvSpPr>
          <p:nvPr>
            <p:ph type="body" sz="quarter" idx="11"/>
          </p:nvPr>
        </p:nvSpPr>
        <p:spPr/>
        <p:txBody>
          <a:bodyPr/>
          <a:lstStyle/>
          <a:p>
            <a:r>
              <a:rPr lang="en-US" noProof="0"/>
              <a:t>1. Recap a meeting </a:t>
            </a:r>
          </a:p>
        </p:txBody>
      </p:sp>
      <p:sp>
        <p:nvSpPr>
          <p:cNvPr id="7" name="Text Placeholder 6">
            <a:extLst>
              <a:ext uri="{FF2B5EF4-FFF2-40B4-BE49-F238E27FC236}">
                <a16:creationId xmlns:a16="http://schemas.microsoft.com/office/drawing/2014/main" id="{EA62AF6B-8392-19D6-4008-8B9EDDD439E9}"/>
              </a:ext>
            </a:extLst>
          </p:cNvPr>
          <p:cNvSpPr>
            <a:spLocks noGrp="1"/>
          </p:cNvSpPr>
          <p:nvPr>
            <p:ph type="body" sz="quarter" idx="12"/>
          </p:nvPr>
        </p:nvSpPr>
        <p:spPr/>
        <p:txBody>
          <a:bodyPr/>
          <a:lstStyle/>
          <a:p>
            <a:r>
              <a:rPr lang="en-US" noProof="0"/>
              <a:t>6. Communicate recommendations</a:t>
            </a:r>
          </a:p>
        </p:txBody>
      </p:sp>
      <p:sp>
        <p:nvSpPr>
          <p:cNvPr id="8" name="Text Placeholder 7">
            <a:extLst>
              <a:ext uri="{FF2B5EF4-FFF2-40B4-BE49-F238E27FC236}">
                <a16:creationId xmlns:a16="http://schemas.microsoft.com/office/drawing/2014/main" id="{8B43261E-C01B-AAF7-FB79-BCB449EDE012}"/>
              </a:ext>
            </a:extLst>
          </p:cNvPr>
          <p:cNvSpPr>
            <a:spLocks noGrp="1"/>
          </p:cNvSpPr>
          <p:nvPr>
            <p:ph type="body" sz="quarter" idx="13"/>
          </p:nvPr>
        </p:nvSpPr>
        <p:spPr/>
        <p:txBody>
          <a:bodyPr/>
          <a:lstStyle/>
          <a:p>
            <a:r>
              <a:rPr lang="en-US" noProof="0"/>
              <a:t>2. Evaluate contracts </a:t>
            </a:r>
          </a:p>
        </p:txBody>
      </p:sp>
      <p:sp>
        <p:nvSpPr>
          <p:cNvPr id="9" name="Text Placeholder 8">
            <a:extLst>
              <a:ext uri="{FF2B5EF4-FFF2-40B4-BE49-F238E27FC236}">
                <a16:creationId xmlns:a16="http://schemas.microsoft.com/office/drawing/2014/main" id="{5D07F03A-7B5E-43DB-6297-704D97B841E9}"/>
              </a:ext>
            </a:extLst>
          </p:cNvPr>
          <p:cNvSpPr>
            <a:spLocks noGrp="1"/>
          </p:cNvSpPr>
          <p:nvPr>
            <p:ph type="body" sz="quarter" idx="14"/>
          </p:nvPr>
        </p:nvSpPr>
        <p:spPr/>
        <p:txBody>
          <a:bodyPr/>
          <a:lstStyle/>
          <a:p>
            <a:r>
              <a:rPr lang="en-US" noProof="0"/>
              <a:t>5. Collaborate with team</a:t>
            </a:r>
          </a:p>
        </p:txBody>
      </p:sp>
      <p:sp>
        <p:nvSpPr>
          <p:cNvPr id="10" name="Text Placeholder 9">
            <a:extLst>
              <a:ext uri="{FF2B5EF4-FFF2-40B4-BE49-F238E27FC236}">
                <a16:creationId xmlns:a16="http://schemas.microsoft.com/office/drawing/2014/main" id="{5DB7B1D6-90AA-812D-38AC-4FC308D82589}"/>
              </a:ext>
            </a:extLst>
          </p:cNvPr>
          <p:cNvSpPr>
            <a:spLocks noGrp="1"/>
          </p:cNvSpPr>
          <p:nvPr>
            <p:ph type="body" sz="quarter" idx="15"/>
          </p:nvPr>
        </p:nvSpPr>
        <p:spPr/>
        <p:txBody>
          <a:bodyPr/>
          <a:lstStyle/>
          <a:p>
            <a:r>
              <a:rPr lang="en-US" noProof="0"/>
              <a:t>3. Summarize comparisons</a:t>
            </a:r>
          </a:p>
        </p:txBody>
      </p:sp>
      <p:sp>
        <p:nvSpPr>
          <p:cNvPr id="11" name="Text Placeholder 10">
            <a:extLst>
              <a:ext uri="{FF2B5EF4-FFF2-40B4-BE49-F238E27FC236}">
                <a16:creationId xmlns:a16="http://schemas.microsoft.com/office/drawing/2014/main" id="{159A6375-D732-AEEC-8F08-CB20AB56EF1E}"/>
              </a:ext>
            </a:extLst>
          </p:cNvPr>
          <p:cNvSpPr>
            <a:spLocks noGrp="1"/>
          </p:cNvSpPr>
          <p:nvPr>
            <p:ph type="body" sz="quarter" idx="16"/>
          </p:nvPr>
        </p:nvSpPr>
        <p:spPr/>
        <p:txBody>
          <a:bodyPr/>
          <a:lstStyle/>
          <a:p>
            <a:r>
              <a:rPr lang="en-US" noProof="0"/>
              <a:t>4.  Generate a presentation</a:t>
            </a:r>
          </a:p>
        </p:txBody>
      </p:sp>
      <p:sp>
        <p:nvSpPr>
          <p:cNvPr id="46" name="Text Placeholder 45">
            <a:extLst>
              <a:ext uri="{FF2B5EF4-FFF2-40B4-BE49-F238E27FC236}">
                <a16:creationId xmlns:a16="http://schemas.microsoft.com/office/drawing/2014/main" id="{97B2C0D1-2E45-591F-F6C5-5AFE807E509F}"/>
              </a:ext>
            </a:extLst>
          </p:cNvPr>
          <p:cNvSpPr>
            <a:spLocks noGrp="1"/>
          </p:cNvSpPr>
          <p:nvPr>
            <p:ph type="body" sz="quarter" idx="17"/>
          </p:nvPr>
        </p:nvSpPr>
        <p:spPr/>
        <p:txBody>
          <a:bodyPr/>
          <a:lstStyle/>
          <a:p>
            <a:r>
              <a:rPr lang="en-US" noProof="0"/>
              <a:t>Microsoft 365 Copilot</a:t>
            </a:r>
          </a:p>
        </p:txBody>
      </p:sp>
      <p:sp>
        <p:nvSpPr>
          <p:cNvPr id="60" name="Text Placeholder 59">
            <a:extLst>
              <a:ext uri="{FF2B5EF4-FFF2-40B4-BE49-F238E27FC236}">
                <a16:creationId xmlns:a16="http://schemas.microsoft.com/office/drawing/2014/main" id="{470C2923-4652-5A4E-9D28-D82E17E710D1}"/>
              </a:ext>
            </a:extLst>
          </p:cNvPr>
          <p:cNvSpPr>
            <a:spLocks noGrp="1"/>
          </p:cNvSpPr>
          <p:nvPr>
            <p:ph type="body" sz="quarter" idx="18"/>
          </p:nvPr>
        </p:nvSpPr>
        <p:spPr/>
        <p:txBody>
          <a:bodyPr vert="horz" wrap="square" lIns="90000" tIns="36000" rIns="90000" bIns="36000" rtlCol="0">
            <a:normAutofit/>
          </a:bodyPr>
          <a:lstStyle/>
          <a:p>
            <a:r>
              <a:rPr lang="en-US" noProof="0">
                <a:solidFill>
                  <a:srgbClr val="000000"/>
                </a:solidFill>
                <a:latin typeface="Segoe UI"/>
                <a:cs typeface="Segoe UI"/>
              </a:rPr>
              <a:t>Catch up on the key discussion points, decisions, and action items from a missed meeting.</a:t>
            </a:r>
          </a:p>
          <a:p>
            <a:endParaRPr lang="en-US" noProof="0">
              <a:solidFill>
                <a:srgbClr val="000000"/>
              </a:solidFill>
              <a:latin typeface="Segoe UI"/>
              <a:cs typeface="Segoe UI"/>
            </a:endParaRPr>
          </a:p>
        </p:txBody>
      </p:sp>
      <p:sp>
        <p:nvSpPr>
          <p:cNvPr id="61" name="Text Placeholder 60">
            <a:extLst>
              <a:ext uri="{FF2B5EF4-FFF2-40B4-BE49-F238E27FC236}">
                <a16:creationId xmlns:a16="http://schemas.microsoft.com/office/drawing/2014/main" id="{2692579C-956C-E893-695C-0BC5397840F8}"/>
              </a:ext>
            </a:extLst>
          </p:cNvPr>
          <p:cNvSpPr>
            <a:spLocks noGrp="1"/>
          </p:cNvSpPr>
          <p:nvPr>
            <p:ph type="body" sz="quarter" idx="19"/>
          </p:nvPr>
        </p:nvSpPr>
        <p:spPr/>
        <p:txBody>
          <a:bodyPr vert="horz" wrap="square" lIns="90000" tIns="36000" rIns="90000" bIns="36000" rtlCol="0">
            <a:normAutofit/>
          </a:bodyPr>
          <a:lstStyle/>
          <a:p>
            <a:r>
              <a:rPr lang="en-US" noProof="0">
                <a:solidFill>
                  <a:srgbClr val="000000"/>
                </a:solidFill>
                <a:latin typeface="Segoe UI"/>
                <a:cs typeface="Segoe UI"/>
              </a:rPr>
              <a:t>Based on an action item from your missed meeting, ask Copilot to compare multiple contracts for changes and provide considerations and recommendations based on the scenario.</a:t>
            </a:r>
          </a:p>
          <a:p>
            <a:endParaRPr lang="en-US" noProof="0">
              <a:solidFill>
                <a:srgbClr val="000000"/>
              </a:solidFill>
              <a:latin typeface="Segoe UI"/>
              <a:cs typeface="Segoe UI"/>
            </a:endParaRPr>
          </a:p>
        </p:txBody>
      </p:sp>
      <p:sp>
        <p:nvSpPr>
          <p:cNvPr id="62" name="Text Placeholder 61">
            <a:extLst>
              <a:ext uri="{FF2B5EF4-FFF2-40B4-BE49-F238E27FC236}">
                <a16:creationId xmlns:a16="http://schemas.microsoft.com/office/drawing/2014/main" id="{B32335AF-A462-E0E1-BC4D-C78E9A7EE636}"/>
              </a:ext>
            </a:extLst>
          </p:cNvPr>
          <p:cNvSpPr>
            <a:spLocks noGrp="1"/>
          </p:cNvSpPr>
          <p:nvPr>
            <p:ph type="body" sz="quarter" idx="20"/>
          </p:nvPr>
        </p:nvSpPr>
        <p:spPr/>
        <p:txBody>
          <a:bodyPr vert="horz" wrap="square" lIns="90000" tIns="36000" rIns="90000" bIns="36000" rtlCol="0">
            <a:normAutofit/>
          </a:bodyPr>
          <a:lstStyle/>
          <a:p>
            <a:r>
              <a:rPr lang="en-US" noProof="0">
                <a:solidFill>
                  <a:srgbClr val="000000"/>
                </a:solidFill>
                <a:latin typeface="Segoe UI"/>
                <a:cs typeface="Segoe UI"/>
              </a:rPr>
              <a:t>Synthesize the contract comparisons and generate summaries and insights.</a:t>
            </a:r>
          </a:p>
          <a:p>
            <a:endParaRPr lang="en-US" noProof="0">
              <a:solidFill>
                <a:srgbClr val="000000"/>
              </a:solidFill>
              <a:latin typeface="Segoe UI"/>
              <a:cs typeface="Segoe UI"/>
            </a:endParaRPr>
          </a:p>
        </p:txBody>
      </p:sp>
      <p:sp>
        <p:nvSpPr>
          <p:cNvPr id="63" name="Text Placeholder 62">
            <a:extLst>
              <a:ext uri="{FF2B5EF4-FFF2-40B4-BE49-F238E27FC236}">
                <a16:creationId xmlns:a16="http://schemas.microsoft.com/office/drawing/2014/main" id="{B5972A00-F912-36A4-A2B7-13460530588A}"/>
              </a:ext>
            </a:extLst>
          </p:cNvPr>
          <p:cNvSpPr>
            <a:spLocks noGrp="1"/>
          </p:cNvSpPr>
          <p:nvPr>
            <p:ph type="body" sz="quarter" idx="21"/>
          </p:nvPr>
        </p:nvSpPr>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Example prompt:</a:t>
            </a:r>
            <a:r>
              <a:rPr kumimoji="0" lang="en-US" sz="900" b="1" i="0" u="none" strike="noStrike" kern="0" cap="none" spc="0" normalizeH="0" baseline="0" noProof="0">
                <a:ln>
                  <a:noFill/>
                </a:ln>
                <a:solidFill>
                  <a:srgbClr val="1A1A1A"/>
                </a:solidFill>
                <a:effectLst/>
                <a:uLnTx/>
                <a:uFillTx/>
                <a:latin typeface="Segoe UI"/>
                <a:ea typeface="+mn-ea"/>
                <a:cs typeface="+mn-cs"/>
              </a:rPr>
              <a:t> </a:t>
            </a:r>
            <a:r>
              <a:rPr kumimoji="0" lang="en-US" sz="900" b="1" i="0" u="none" strike="noStrike" kern="1200" cap="none" spc="0" normalizeH="0" baseline="0" noProof="0">
                <a:ln>
                  <a:noFill/>
                </a:ln>
                <a:solidFill>
                  <a:prstClr val="black"/>
                </a:solidFill>
                <a:effectLst/>
                <a:uLnTx/>
                <a:uFillTx/>
                <a:latin typeface="Segoe UI"/>
                <a:ea typeface="+mn-ea"/>
                <a:cs typeface="+mn-cs"/>
              </a:rPr>
              <a:t>Summarize this meeting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and provide the key points and action items.</a:t>
            </a:r>
          </a:p>
        </p:txBody>
      </p:sp>
      <p:sp>
        <p:nvSpPr>
          <p:cNvPr id="128" name="Text Placeholder 127">
            <a:extLst>
              <a:ext uri="{FF2B5EF4-FFF2-40B4-BE49-F238E27FC236}">
                <a16:creationId xmlns:a16="http://schemas.microsoft.com/office/drawing/2014/main" id="{410A5C2C-3A31-8EB7-AC13-7A451B0E3053}"/>
              </a:ext>
            </a:extLst>
          </p:cNvPr>
          <p:cNvSpPr>
            <a:spLocks noGrp="1"/>
          </p:cNvSpPr>
          <p:nvPr>
            <p:ph type="body" sz="quarter" idx="22"/>
          </p:nvPr>
        </p:nvSpPr>
        <p:spPr/>
        <p:txBody>
          <a:bodyPr/>
          <a:lstStyle/>
          <a:p>
            <a:r>
              <a:rPr kumimoji="0" lang="en-US" sz="900" b="0" i="0" u="none" strike="noStrike" kern="1200" cap="none" spc="0" normalizeH="0" baseline="0" noProof="0">
                <a:ln>
                  <a:noFill/>
                </a:ln>
                <a:solidFill>
                  <a:prstClr val="black"/>
                </a:solidFill>
                <a:effectLst/>
                <a:uLnTx/>
                <a:uFillTx/>
                <a:latin typeface="Segoe UI"/>
                <a:ea typeface="+mn-ea"/>
                <a:cs typeface="+mn-cs"/>
              </a:rPr>
              <a:t>Action: Use</a:t>
            </a:r>
            <a:r>
              <a:rPr kumimoji="0" lang="en-US" sz="900" b="1" i="0" u="none" strike="noStrike" kern="1200" cap="none" spc="0" normalizeH="0" baseline="0" noProof="0">
                <a:ln>
                  <a:noFill/>
                </a:ln>
                <a:solidFill>
                  <a:prstClr val="black"/>
                </a:solidFill>
                <a:effectLst/>
                <a:uLnTx/>
                <a:uFillTx/>
                <a:latin typeface="Segoe UI"/>
                <a:ea typeface="+mn-ea"/>
                <a:cs typeface="+mn-cs"/>
              </a:rPr>
              <a:t> Coaching by Copilot </a:t>
            </a:r>
            <a:r>
              <a:rPr kumimoji="0" lang="en-US" sz="900" b="0" i="0" u="none" strike="noStrike" kern="1200" cap="none" spc="0" normalizeH="0" baseline="0" noProof="0">
                <a:ln>
                  <a:noFill/>
                </a:ln>
                <a:solidFill>
                  <a:prstClr val="black"/>
                </a:solidFill>
                <a:effectLst/>
                <a:uLnTx/>
                <a:uFillTx/>
                <a:latin typeface="Segoe UI"/>
                <a:ea typeface="+mn-ea"/>
                <a:cs typeface="+mn-cs"/>
              </a:rPr>
              <a:t>to enhance the tone of your email while conveying urgency in your request. Tone is Direct and Length is Short.</a:t>
            </a:r>
          </a:p>
        </p:txBody>
      </p:sp>
      <p:sp>
        <p:nvSpPr>
          <p:cNvPr id="129" name="Text Placeholder 128">
            <a:extLst>
              <a:ext uri="{FF2B5EF4-FFF2-40B4-BE49-F238E27FC236}">
                <a16:creationId xmlns:a16="http://schemas.microsoft.com/office/drawing/2014/main" id="{19C20709-E4EA-175B-A32A-DBBD3B233317}"/>
              </a:ext>
            </a:extLst>
          </p:cNvPr>
          <p:cNvSpPr>
            <a:spLocks noGrp="1"/>
          </p:cNvSpPr>
          <p:nvPr>
            <p:ph type="body" sz="quarter" idx="23"/>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a:t>
            </a:r>
            <a:r>
              <a:rPr kumimoji="0" lang="en-US" sz="900" b="1" i="0" u="none" strike="noStrike" kern="0" cap="none" spc="0" normalizeH="0" baseline="0" noProof="0">
                <a:ln>
                  <a:noFill/>
                </a:ln>
                <a:solidFill>
                  <a:srgbClr val="1A1A1A"/>
                </a:solidFill>
                <a:effectLst/>
                <a:uLnTx/>
                <a:uFillTx/>
                <a:latin typeface="Segoe UI"/>
                <a:ea typeface="+mn-ea"/>
                <a:cs typeface="+mn-cs"/>
              </a:rPr>
              <a:t> Evaluate </a:t>
            </a:r>
            <a:r>
              <a:rPr lang="en-US" kern="0" noProof="0">
                <a:solidFill>
                  <a:srgbClr val="1A1A1A"/>
                </a:solidFill>
                <a:latin typeface="Segoe UI"/>
                <a:cs typeface="+mn-cs"/>
              </a:rPr>
              <a:t>[</a:t>
            </a:r>
            <a:r>
              <a:rPr kumimoji="0" lang="en-US" sz="900" b="0" i="0" u="none" strike="noStrike" kern="0" cap="none" spc="0" normalizeH="0" baseline="0" noProof="0">
                <a:ln>
                  <a:noFill/>
                </a:ln>
                <a:solidFill>
                  <a:srgbClr val="1A1A1A"/>
                </a:solidFill>
                <a:effectLst/>
                <a:uLnTx/>
                <a:uFillTx/>
                <a:latin typeface="Segoe UI"/>
                <a:ea typeface="+mn-ea"/>
                <a:cs typeface="+mn-cs"/>
              </a:rPr>
              <a:t>contract1.docx] and [contract2.docx]. As a [finance ops manager], create a comparison table outlining the key differences and risks.</a:t>
            </a:r>
          </a:p>
        </p:txBody>
      </p:sp>
      <p:sp>
        <p:nvSpPr>
          <p:cNvPr id="130" name="Text Placeholder 129">
            <a:extLst>
              <a:ext uri="{FF2B5EF4-FFF2-40B4-BE49-F238E27FC236}">
                <a16:creationId xmlns:a16="http://schemas.microsoft.com/office/drawing/2014/main" id="{6DA8F979-BB93-8F09-115B-E5064F16F282}"/>
              </a:ext>
            </a:extLst>
          </p:cNvPr>
          <p:cNvSpPr>
            <a:spLocks noGrp="1"/>
          </p:cNvSpPr>
          <p:nvPr>
            <p:ph type="body" sz="quarter" idx="24"/>
          </p:nvPr>
        </p:nvSpPr>
        <p:spPr>
          <a:xfrm>
            <a:off x="4047840" y="5518848"/>
            <a:ext cx="2808000" cy="876400"/>
          </a:xfrm>
        </p:spPr>
        <p:txBody>
          <a:bodyPr>
            <a:normAutofit/>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a:t>
            </a:r>
            <a:r>
              <a:rPr kumimoji="0" lang="en-US" sz="900" b="1" i="0" u="none" strike="noStrike" kern="0" cap="none" spc="0" normalizeH="0" baseline="0" noProof="0">
                <a:ln>
                  <a:noFill/>
                </a:ln>
                <a:solidFill>
                  <a:srgbClr val="1A1A1A"/>
                </a:solidFill>
                <a:effectLst/>
                <a:uLnTx/>
                <a:uFillTx/>
                <a:latin typeface="Segoe UI"/>
                <a:ea typeface="+mn-ea"/>
                <a:cs typeface="+mn-cs"/>
              </a:rPr>
              <a:t> </a:t>
            </a:r>
            <a:r>
              <a:rPr kumimoji="0" lang="en-US" sz="900" b="0" i="0" u="none" strike="noStrike" kern="1200" cap="none" spc="0" normalizeH="0" baseline="0" noProof="0">
                <a:ln>
                  <a:noFill/>
                </a:ln>
                <a:solidFill>
                  <a:prstClr val="black"/>
                </a:solidFill>
                <a:effectLst/>
                <a:uLnTx/>
                <a:uFillTx/>
                <a:latin typeface="Segoe UI"/>
                <a:ea typeface="+mn-ea"/>
                <a:cs typeface="+mn-cs"/>
              </a:rPr>
              <a:t>Create a space </a:t>
            </a:r>
            <a:r>
              <a:rPr kumimoji="0" lang="en-US" sz="900" b="0" i="0" u="none" strike="noStrike" kern="1200" cap="none" spc="0" normalizeH="0" baseline="0" noProof="0">
                <a:ln>
                  <a:noFill/>
                </a:ln>
                <a:solidFill>
                  <a:prstClr val="black"/>
                </a:solidFill>
                <a:effectLst/>
                <a:uLnTx/>
                <a:uFillTx/>
                <a:latin typeface="Aptos" panose="02110004020202020204"/>
                <a:ea typeface="+mn-ea"/>
                <a:cs typeface="+mn-cs"/>
              </a:rPr>
              <a:t>f</a:t>
            </a:r>
            <a:r>
              <a:rPr kumimoji="0" lang="en-US" sz="900" b="0" i="0" u="none" strike="noStrike" kern="1200" cap="none" spc="0" normalizeH="0" baseline="0" noProof="0">
                <a:ln>
                  <a:noFill/>
                </a:ln>
                <a:solidFill>
                  <a:prstClr val="black"/>
                </a:solidFill>
                <a:effectLst/>
                <a:uLnTx/>
                <a:uFillTx/>
                <a:latin typeface="Segoe UI"/>
                <a:ea typeface="+mn-ea"/>
                <a:cs typeface="+mn-cs"/>
              </a:rPr>
              <a:t>or team members to contribute ideas for the presentation. Start with a list of topics and details from [summary.docx]. “</a:t>
            </a:r>
            <a:r>
              <a:rPr kumimoji="0" lang="en-US" sz="900" b="1" i="0" u="none" strike="noStrike" kern="1200" cap="none" spc="0" normalizeH="0" baseline="0" noProof="0">
                <a:ln>
                  <a:noFill/>
                </a:ln>
                <a:solidFill>
                  <a:prstClr val="black"/>
                </a:solidFill>
                <a:effectLst/>
                <a:uLnTx/>
                <a:uFillTx/>
                <a:latin typeface="Segoe UI"/>
                <a:ea typeface="+mn-ea"/>
                <a:cs typeface="+mn-cs"/>
              </a:rPr>
              <a:t>Summarize page” </a:t>
            </a:r>
            <a:r>
              <a:rPr kumimoji="0" lang="en-US" sz="900" b="0" i="0" u="none" strike="noStrike" kern="1200" cap="none" spc="0" normalizeH="0" baseline="0" noProof="0">
                <a:ln>
                  <a:noFill/>
                </a:ln>
                <a:solidFill>
                  <a:prstClr val="black"/>
                </a:solidFill>
                <a:effectLst/>
                <a:uLnTx/>
                <a:uFillTx/>
                <a:latin typeface="Segoe UI"/>
                <a:ea typeface="+mn-ea"/>
                <a:cs typeface="+mn-cs"/>
              </a:rPr>
              <a:t>so team members can get a quick recap.</a:t>
            </a:r>
          </a:p>
        </p:txBody>
      </p:sp>
      <p:sp>
        <p:nvSpPr>
          <p:cNvPr id="131" name="Text Placeholder 130">
            <a:extLst>
              <a:ext uri="{FF2B5EF4-FFF2-40B4-BE49-F238E27FC236}">
                <a16:creationId xmlns:a16="http://schemas.microsoft.com/office/drawing/2014/main" id="{5225AA6A-4C81-D0F3-8DE9-6E7CFA50985A}"/>
              </a:ext>
            </a:extLst>
          </p:cNvPr>
          <p:cNvSpPr>
            <a:spLocks noGrp="1"/>
          </p:cNvSpPr>
          <p:nvPr>
            <p:ph type="body" sz="quarter" idx="25"/>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a:t>
            </a:r>
            <a:r>
              <a:rPr kumimoji="0" lang="en-US" sz="900" b="1" i="0" u="none" strike="noStrike" kern="0" cap="none" spc="0" normalizeH="0" baseline="0" noProof="0">
                <a:ln>
                  <a:noFill/>
                </a:ln>
                <a:solidFill>
                  <a:srgbClr val="1A1A1A"/>
                </a:solidFill>
                <a:effectLst/>
                <a:uLnTx/>
                <a:uFillTx/>
                <a:latin typeface="Segoe UI"/>
                <a:ea typeface="+mn-ea"/>
                <a:cs typeface="+mn-cs"/>
              </a:rPr>
              <a:t> Summarize this document </a:t>
            </a:r>
            <a:r>
              <a:rPr lang="en-US" kern="0" noProof="0">
                <a:solidFill>
                  <a:srgbClr val="1A1A1A"/>
                </a:solidFill>
                <a:latin typeface="Segoe UI"/>
                <a:cs typeface="+mn-cs"/>
              </a:rPr>
              <a:t>[</a:t>
            </a:r>
            <a:r>
              <a:rPr kumimoji="0" lang="en-US" sz="900" b="0" i="0" u="none" strike="noStrike" kern="0" cap="none" spc="0" normalizeH="0" baseline="0" noProof="0">
                <a:ln>
                  <a:noFill/>
                </a:ln>
                <a:solidFill>
                  <a:srgbClr val="1A1A1A"/>
                </a:solidFill>
                <a:effectLst/>
                <a:uLnTx/>
                <a:uFillTx/>
                <a:latin typeface="Segoe UI"/>
                <a:ea typeface="+mn-ea"/>
                <a:cs typeface="+mn-cs"/>
              </a:rPr>
              <a:t>summary.doc</a:t>
            </a:r>
            <a:r>
              <a:rPr lang="en-US" kern="0" noProof="0">
                <a:solidFill>
                  <a:srgbClr val="1A1A1A"/>
                </a:solidFill>
                <a:latin typeface="Segoe UI"/>
                <a:cs typeface="+mn-cs"/>
              </a:rPr>
              <a:t>x]</a:t>
            </a:r>
            <a:r>
              <a:rPr kumimoji="0" lang="en-US" sz="900" b="1" i="0" u="none" strike="noStrike" kern="0" cap="none" spc="0" normalizeH="0" baseline="0" noProof="0">
                <a:ln>
                  <a:noFill/>
                </a:ln>
                <a:solidFill>
                  <a:srgbClr val="1A1A1A"/>
                </a:solidFill>
                <a:effectLst/>
                <a:uLnTx/>
                <a:uFillTx/>
                <a:latin typeface="Segoe UI"/>
                <a:ea typeface="+mn-ea"/>
                <a:cs typeface="+mn-cs"/>
              </a:rPr>
              <a:t> </a:t>
            </a:r>
            <a:r>
              <a:rPr kumimoji="0" lang="en-US" sz="900" b="0" i="0" u="none" strike="noStrike" kern="0" cap="none" spc="0" normalizeH="0" baseline="0" noProof="0">
                <a:ln>
                  <a:noFill/>
                </a:ln>
                <a:solidFill>
                  <a:srgbClr val="1A1A1A"/>
                </a:solidFill>
                <a:effectLst/>
                <a:uLnTx/>
                <a:uFillTx/>
                <a:latin typeface="Segoe UI"/>
                <a:ea typeface="+mn-ea"/>
                <a:cs typeface="+mn-cs"/>
              </a:rPr>
              <a:t>into 5 key takeaways in paragraph form.</a:t>
            </a:r>
            <a:endParaRPr kumimoji="0" lang="en-US" sz="900" b="0" i="0" u="none" strike="noStrike" kern="1200" cap="none" spc="0" normalizeH="0" baseline="0" noProof="0">
              <a:ln>
                <a:noFill/>
              </a:ln>
              <a:solidFill>
                <a:prstClr val="black"/>
              </a:solidFill>
              <a:effectLst/>
              <a:uLnTx/>
              <a:uFillTx/>
              <a:latin typeface="Segoe UI"/>
              <a:ea typeface="+mn-ea"/>
              <a:cs typeface="+mn-cs"/>
            </a:endParaRPr>
          </a:p>
        </p:txBody>
      </p:sp>
      <p:sp>
        <p:nvSpPr>
          <p:cNvPr id="132" name="Text Placeholder 131">
            <a:extLst>
              <a:ext uri="{FF2B5EF4-FFF2-40B4-BE49-F238E27FC236}">
                <a16:creationId xmlns:a16="http://schemas.microsoft.com/office/drawing/2014/main" id="{5EE4D84A-99B1-88F0-2393-C501CD6243AA}"/>
              </a:ext>
            </a:extLst>
          </p:cNvPr>
          <p:cNvSpPr>
            <a:spLocks noGrp="1"/>
          </p:cNvSpPr>
          <p:nvPr>
            <p:ph type="body" sz="quarter" idx="26"/>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a:t>
            </a:r>
            <a:r>
              <a:rPr kumimoji="0" lang="en-US" sz="900" b="1" i="0" u="none" strike="noStrike" kern="0" cap="none" spc="0" normalizeH="0" baseline="0" noProof="0">
                <a:ln>
                  <a:noFill/>
                </a:ln>
                <a:solidFill>
                  <a:srgbClr val="1A1A1A"/>
                </a:solidFill>
                <a:effectLst/>
                <a:uLnTx/>
                <a:uFillTx/>
                <a:latin typeface="Segoe UI"/>
                <a:ea typeface="+mn-ea"/>
                <a:cs typeface="+mn-cs"/>
              </a:rPr>
              <a:t> </a:t>
            </a:r>
            <a:r>
              <a:rPr kumimoji="0" lang="en-US" sz="900" b="1" i="0" u="none" strike="noStrike" kern="1200" cap="none" spc="0" normalizeH="0" baseline="0" noProof="0">
                <a:ln>
                  <a:noFill/>
                </a:ln>
                <a:solidFill>
                  <a:prstClr val="black"/>
                </a:solidFill>
                <a:effectLst/>
                <a:uLnTx/>
                <a:uFillTx/>
                <a:latin typeface="Segoe UI"/>
                <a:ea typeface="+mn-ea"/>
                <a:cs typeface="+mn-cs"/>
              </a:rPr>
              <a:t>Create a presentation from file </a:t>
            </a:r>
            <a:br>
              <a:rPr kumimoji="0" lang="en-US" sz="900" b="1" i="0" u="none" strike="noStrike" kern="1200" cap="none" spc="0" normalizeH="0" baseline="0" noProof="0">
                <a:ln>
                  <a:noFill/>
                </a:ln>
                <a:solidFill>
                  <a:prstClr val="black"/>
                </a:solidFill>
                <a:effectLst/>
                <a:uLnTx/>
                <a:uFillTx/>
                <a:latin typeface="Segoe UI"/>
                <a:ea typeface="+mn-ea"/>
                <a:cs typeface="+mn-cs"/>
              </a:rPr>
            </a:br>
            <a:r>
              <a:rPr kumimoji="0" lang="en-US" sz="900" b="0" i="0" u="none" strike="noStrike" kern="1200" cap="none" spc="0" normalizeH="0" baseline="0" noProof="0">
                <a:ln>
                  <a:noFill/>
                </a:ln>
                <a:solidFill>
                  <a:prstClr val="black"/>
                </a:solidFill>
                <a:effectLst/>
                <a:uLnTx/>
                <a:uFillTx/>
                <a:latin typeface="Segoe UI"/>
                <a:ea typeface="+mn-ea"/>
                <a:cs typeface="+mn-cs"/>
              </a:rPr>
              <a:t>[summary.docx] and include the team’s recommendations.</a:t>
            </a:r>
          </a:p>
        </p:txBody>
      </p:sp>
      <p:sp>
        <p:nvSpPr>
          <p:cNvPr id="133" name="Text Placeholder 132">
            <a:extLst>
              <a:ext uri="{FF2B5EF4-FFF2-40B4-BE49-F238E27FC236}">
                <a16:creationId xmlns:a16="http://schemas.microsoft.com/office/drawing/2014/main" id="{F1733C70-3357-9762-2C9F-BFA3C6CEFFD0}"/>
              </a:ext>
            </a:extLst>
          </p:cNvPr>
          <p:cNvSpPr>
            <a:spLocks noGrp="1"/>
          </p:cNvSpPr>
          <p:nvPr>
            <p:ph type="body" sz="quarter" idx="27"/>
          </p:nvPr>
        </p:nvSpPr>
        <p:spPr/>
        <p:txBody>
          <a:bodyPr vert="horz" wrap="square" lIns="90000" tIns="36000" rIns="90000" bIns="36000" rtlCol="0">
            <a:normAutofit/>
          </a:bodyPr>
          <a:lstStyle/>
          <a:p>
            <a:r>
              <a:rPr lang="en-US" noProof="0">
                <a:solidFill>
                  <a:srgbClr val="000000"/>
                </a:solidFill>
                <a:latin typeface="Segoe UI"/>
                <a:cs typeface="Segoe UI"/>
              </a:rPr>
              <a:t>Send an email to colleagues soliciting feedback on the presentation. Include the Loop for more efficient collaboration.</a:t>
            </a:r>
          </a:p>
        </p:txBody>
      </p:sp>
      <p:sp>
        <p:nvSpPr>
          <p:cNvPr id="134" name="Text Placeholder 133">
            <a:extLst>
              <a:ext uri="{FF2B5EF4-FFF2-40B4-BE49-F238E27FC236}">
                <a16:creationId xmlns:a16="http://schemas.microsoft.com/office/drawing/2014/main" id="{FF86F1CE-F16C-56B7-8E6A-3B19BB85E3B3}"/>
              </a:ext>
            </a:extLst>
          </p:cNvPr>
          <p:cNvSpPr>
            <a:spLocks noGrp="1"/>
          </p:cNvSpPr>
          <p:nvPr>
            <p:ph type="body" sz="quarter" idx="28"/>
          </p:nvPr>
        </p:nvSpPr>
        <p:spPr/>
        <p:txBody>
          <a:bodyPr vert="horz" wrap="square" lIns="90000" tIns="36000" rIns="90000" bIns="36000" rtlCol="0">
            <a:normAutofit/>
          </a:bodyPr>
          <a:lstStyle/>
          <a:p>
            <a:r>
              <a:rPr lang="en-US" noProof="0">
                <a:solidFill>
                  <a:srgbClr val="000000"/>
                </a:solidFill>
                <a:latin typeface="Segoe UI"/>
                <a:cs typeface="Segoe UI"/>
              </a:rPr>
              <a:t>Brainstorm with colleagues on the draft presentation to incorporate diverse perspective.</a:t>
            </a:r>
          </a:p>
          <a:p>
            <a:endParaRPr lang="en-US" noProof="0">
              <a:solidFill>
                <a:srgbClr val="000000"/>
              </a:solidFill>
              <a:latin typeface="Segoe UI"/>
              <a:cs typeface="Segoe UI"/>
            </a:endParaRPr>
          </a:p>
        </p:txBody>
      </p:sp>
      <p:sp>
        <p:nvSpPr>
          <p:cNvPr id="135" name="Text Placeholder 134">
            <a:extLst>
              <a:ext uri="{FF2B5EF4-FFF2-40B4-BE49-F238E27FC236}">
                <a16:creationId xmlns:a16="http://schemas.microsoft.com/office/drawing/2014/main" id="{DB51824B-C5EE-2BA0-951E-F310B4CB70B0}"/>
              </a:ext>
            </a:extLst>
          </p:cNvPr>
          <p:cNvSpPr>
            <a:spLocks noGrp="1"/>
          </p:cNvSpPr>
          <p:nvPr>
            <p:ph type="body" sz="quarter" idx="29"/>
          </p:nvPr>
        </p:nvSpPr>
        <p:spPr/>
        <p:txBody>
          <a:bodyPr vert="horz" wrap="square" lIns="90000" tIns="36000" rIns="90000" bIns="36000" rtlCol="0">
            <a:normAutofit/>
          </a:bodyPr>
          <a:lstStyle/>
          <a:p>
            <a:r>
              <a:rPr lang="en-US" noProof="0">
                <a:solidFill>
                  <a:srgbClr val="000000"/>
                </a:solidFill>
                <a:latin typeface="Segoe UI"/>
                <a:cs typeface="Segoe UI"/>
              </a:rPr>
              <a:t>Create a presentation that summarizes the key takeaways and includes recommendations based on the identified risks.</a:t>
            </a:r>
          </a:p>
          <a:p>
            <a:endParaRPr lang="en-US" noProof="0">
              <a:solidFill>
                <a:srgbClr val="000000"/>
              </a:solidFill>
              <a:latin typeface="Segoe UI"/>
              <a:cs typeface="Segoe UI"/>
            </a:endParaRPr>
          </a:p>
        </p:txBody>
      </p:sp>
      <p:sp>
        <p:nvSpPr>
          <p:cNvPr id="48" name="Text Placeholder 47">
            <a:extLst>
              <a:ext uri="{FF2B5EF4-FFF2-40B4-BE49-F238E27FC236}">
                <a16:creationId xmlns:a16="http://schemas.microsoft.com/office/drawing/2014/main" id="{AB59564C-4FAB-BDF1-D68A-F2673C684EF7}"/>
              </a:ext>
            </a:extLst>
          </p:cNvPr>
          <p:cNvSpPr>
            <a:spLocks noGrp="1"/>
          </p:cNvSpPr>
          <p:nvPr>
            <p:ph type="body" sz="quarter" idx="30"/>
          </p:nvPr>
        </p:nvSpPr>
        <p:spPr/>
        <p:txBody>
          <a:bodyPr/>
          <a:lstStyle/>
          <a:p>
            <a:endParaRPr lang="en-US" noProof="0"/>
          </a:p>
        </p:txBody>
      </p:sp>
      <p:sp>
        <p:nvSpPr>
          <p:cNvPr id="3" name="Text Placeholder 40">
            <a:extLst>
              <a:ext uri="{FF2B5EF4-FFF2-40B4-BE49-F238E27FC236}">
                <a16:creationId xmlns:a16="http://schemas.microsoft.com/office/drawing/2014/main" id="{1F3C92A6-CC5B-20B3-282C-B4EBFFA0CB6A}"/>
              </a:ext>
            </a:extLst>
          </p:cNvPr>
          <p:cNvSpPr>
            <a:spLocks noGrp="1"/>
          </p:cNvSpPr>
          <p:nvPr>
            <p:ph type="body" sz="quarter" idx="38"/>
          </p:nvPr>
        </p:nvSpPr>
        <p:spPr>
          <a:solidFill>
            <a:srgbClr val="0078D4"/>
          </a:solidFill>
        </p:spPr>
        <p:txBody>
          <a:bodyPr/>
          <a:lstStyle/>
          <a:p>
            <a:endParaRPr lang="en-US" noProof="0"/>
          </a:p>
        </p:txBody>
      </p:sp>
      <p:sp>
        <p:nvSpPr>
          <p:cNvPr id="5" name="Text Placeholder 41">
            <a:extLst>
              <a:ext uri="{FF2B5EF4-FFF2-40B4-BE49-F238E27FC236}">
                <a16:creationId xmlns:a16="http://schemas.microsoft.com/office/drawing/2014/main" id="{8C9CD555-0505-F6CD-389F-9CF5291E0DC3}"/>
              </a:ext>
            </a:extLst>
          </p:cNvPr>
          <p:cNvSpPr>
            <a:spLocks noGrp="1"/>
          </p:cNvSpPr>
          <p:nvPr>
            <p:ph type="body" sz="quarter" idx="39"/>
          </p:nvPr>
        </p:nvSpPr>
        <p:spPr>
          <a:solidFill>
            <a:srgbClr val="0078D4"/>
          </a:solidFill>
        </p:spPr>
        <p:txBody>
          <a:bodyPr/>
          <a:lstStyle/>
          <a:p>
            <a:endParaRPr lang="en-US" noProof="0"/>
          </a:p>
        </p:txBody>
      </p:sp>
      <p:sp>
        <p:nvSpPr>
          <p:cNvPr id="12" name="Text Placeholder 42">
            <a:extLst>
              <a:ext uri="{FF2B5EF4-FFF2-40B4-BE49-F238E27FC236}">
                <a16:creationId xmlns:a16="http://schemas.microsoft.com/office/drawing/2014/main" id="{792C490D-9ACE-834D-9739-DE68F124BE92}"/>
              </a:ext>
            </a:extLst>
          </p:cNvPr>
          <p:cNvSpPr>
            <a:spLocks noGrp="1"/>
          </p:cNvSpPr>
          <p:nvPr>
            <p:ph type="body" sz="quarter" idx="40"/>
          </p:nvPr>
        </p:nvSpPr>
        <p:spPr/>
        <p:txBody>
          <a:bodyPr/>
          <a:lstStyle/>
          <a:p>
            <a:endParaRPr lang="en-US" noProof="0"/>
          </a:p>
        </p:txBody>
      </p:sp>
      <p:grpSp>
        <p:nvGrpSpPr>
          <p:cNvPr id="173" name="Group 172">
            <a:extLst>
              <a:ext uri="{FF2B5EF4-FFF2-40B4-BE49-F238E27FC236}">
                <a16:creationId xmlns:a16="http://schemas.microsoft.com/office/drawing/2014/main" id="{DA366D35-4112-FA9F-321E-C5AD0F9D35A4}"/>
              </a:ext>
            </a:extLst>
          </p:cNvPr>
          <p:cNvGrpSpPr/>
          <p:nvPr/>
        </p:nvGrpSpPr>
        <p:grpSpPr>
          <a:xfrm>
            <a:off x="4276273" y="2761669"/>
            <a:ext cx="2351135" cy="360000"/>
            <a:chOff x="588263" y="1217924"/>
            <a:chExt cx="2351135" cy="360000"/>
          </a:xfrm>
        </p:grpSpPr>
        <p:pic>
          <p:nvPicPr>
            <p:cNvPr id="174" name="Picture 173" descr="Zip Co logo SVG free download, id: 101874 - Brandlogos.net">
              <a:hlinkClick r:id="rId2"/>
              <a:extLst>
                <a:ext uri="{FF2B5EF4-FFF2-40B4-BE49-F238E27FC236}">
                  <a16:creationId xmlns:a16="http://schemas.microsoft.com/office/drawing/2014/main" id="{2046257D-64C6-CF0E-45D5-6661D61ABE8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5" name="TextBox 174">
              <a:extLst>
                <a:ext uri="{FF2B5EF4-FFF2-40B4-BE49-F238E27FC236}">
                  <a16:creationId xmlns:a16="http://schemas.microsoft.com/office/drawing/2014/main" id="{4A99E72B-1289-CC71-8948-6E282B1D00E7}"/>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76" name="Group 175">
            <a:extLst>
              <a:ext uri="{FF2B5EF4-FFF2-40B4-BE49-F238E27FC236}">
                <a16:creationId xmlns:a16="http://schemas.microsoft.com/office/drawing/2014/main" id="{337931AE-6664-99E3-DECE-860BE8C34170}"/>
              </a:ext>
            </a:extLst>
          </p:cNvPr>
          <p:cNvGrpSpPr/>
          <p:nvPr/>
        </p:nvGrpSpPr>
        <p:grpSpPr>
          <a:xfrm>
            <a:off x="7739914" y="2761669"/>
            <a:ext cx="2351135" cy="360000"/>
            <a:chOff x="588263" y="2657420"/>
            <a:chExt cx="2351135" cy="360000"/>
          </a:xfrm>
        </p:grpSpPr>
        <p:pic>
          <p:nvPicPr>
            <p:cNvPr id="177" name="Picture 176">
              <a:extLst>
                <a:ext uri="{FF2B5EF4-FFF2-40B4-BE49-F238E27FC236}">
                  <a16:creationId xmlns:a16="http://schemas.microsoft.com/office/drawing/2014/main" id="{927F33C2-8CCD-6503-B220-9BA18B700F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78" name="TextBox 177">
              <a:extLst>
                <a:ext uri="{FF2B5EF4-FFF2-40B4-BE49-F238E27FC236}">
                  <a16:creationId xmlns:a16="http://schemas.microsoft.com/office/drawing/2014/main" id="{24D496B9-A30B-B696-C4A0-DF783F7DC55F}"/>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9" name="Group 178">
            <a:extLst>
              <a:ext uri="{FF2B5EF4-FFF2-40B4-BE49-F238E27FC236}">
                <a16:creationId xmlns:a16="http://schemas.microsoft.com/office/drawing/2014/main" id="{879DAD9D-B092-2AE7-C891-D34D78A47399}"/>
              </a:ext>
            </a:extLst>
          </p:cNvPr>
          <p:cNvGrpSpPr/>
          <p:nvPr/>
        </p:nvGrpSpPr>
        <p:grpSpPr>
          <a:xfrm>
            <a:off x="812633" y="2761669"/>
            <a:ext cx="2351135" cy="360000"/>
            <a:chOff x="588263" y="3617084"/>
            <a:chExt cx="2351135" cy="360000"/>
          </a:xfrm>
        </p:grpSpPr>
        <p:pic>
          <p:nvPicPr>
            <p:cNvPr id="180" name="Picture 179">
              <a:extLst>
                <a:ext uri="{FF2B5EF4-FFF2-40B4-BE49-F238E27FC236}">
                  <a16:creationId xmlns:a16="http://schemas.microsoft.com/office/drawing/2014/main" id="{974E8DCD-7E76-B634-6EB4-D60F1D57A7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81" name="TextBox 180">
              <a:extLst>
                <a:ext uri="{FF2B5EF4-FFF2-40B4-BE49-F238E27FC236}">
                  <a16:creationId xmlns:a16="http://schemas.microsoft.com/office/drawing/2014/main" id="{88B5F870-8C8F-ACF0-3CC8-0B9122BAF8CD}"/>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2" name="Group 181">
            <a:extLst>
              <a:ext uri="{FF2B5EF4-FFF2-40B4-BE49-F238E27FC236}">
                <a16:creationId xmlns:a16="http://schemas.microsoft.com/office/drawing/2014/main" id="{608BDC40-26FC-D92E-2C8C-FD81C716F5AF}"/>
              </a:ext>
            </a:extLst>
          </p:cNvPr>
          <p:cNvGrpSpPr/>
          <p:nvPr/>
        </p:nvGrpSpPr>
        <p:grpSpPr>
          <a:xfrm>
            <a:off x="804187" y="5158847"/>
            <a:ext cx="2351135" cy="360000"/>
            <a:chOff x="588263" y="1697756"/>
            <a:chExt cx="2351135" cy="360000"/>
          </a:xfrm>
        </p:grpSpPr>
        <p:pic>
          <p:nvPicPr>
            <p:cNvPr id="183" name="Picture 182">
              <a:extLst>
                <a:ext uri="{FF2B5EF4-FFF2-40B4-BE49-F238E27FC236}">
                  <a16:creationId xmlns:a16="http://schemas.microsoft.com/office/drawing/2014/main" id="{3EF3E8E6-E08F-D409-11F5-59D20BFB518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84" name="TextBox 183">
              <a:extLst>
                <a:ext uri="{FF2B5EF4-FFF2-40B4-BE49-F238E27FC236}">
                  <a16:creationId xmlns:a16="http://schemas.microsoft.com/office/drawing/2014/main" id="{32FD33F0-5C8C-6B4D-D6F5-CF943949CBC9}"/>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5" name="Group 184">
            <a:extLst>
              <a:ext uri="{FF2B5EF4-FFF2-40B4-BE49-F238E27FC236}">
                <a16:creationId xmlns:a16="http://schemas.microsoft.com/office/drawing/2014/main" id="{2EF00E6B-A97F-3CCA-30AD-AF81CEF37A99}"/>
              </a:ext>
            </a:extLst>
          </p:cNvPr>
          <p:cNvGrpSpPr/>
          <p:nvPr/>
        </p:nvGrpSpPr>
        <p:grpSpPr>
          <a:xfrm>
            <a:off x="7723465" y="5158847"/>
            <a:ext cx="2351135" cy="360000"/>
            <a:chOff x="588263" y="2177588"/>
            <a:chExt cx="2351135" cy="360000"/>
          </a:xfrm>
        </p:grpSpPr>
        <p:pic>
          <p:nvPicPr>
            <p:cNvPr id="187" name="Picture 186">
              <a:extLst>
                <a:ext uri="{FF2B5EF4-FFF2-40B4-BE49-F238E27FC236}">
                  <a16:creationId xmlns:a16="http://schemas.microsoft.com/office/drawing/2014/main" id="{1B8EC239-0457-552B-95B2-35A0FFE5611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88" name="TextBox 187">
              <a:extLst>
                <a:ext uri="{FF2B5EF4-FFF2-40B4-BE49-F238E27FC236}">
                  <a16:creationId xmlns:a16="http://schemas.microsoft.com/office/drawing/2014/main" id="{6031CAA1-1BC7-B8BD-087B-A521B15A48E6}"/>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9" name="Group 188">
            <a:extLst>
              <a:ext uri="{FF2B5EF4-FFF2-40B4-BE49-F238E27FC236}">
                <a16:creationId xmlns:a16="http://schemas.microsoft.com/office/drawing/2014/main" id="{5740FAD5-0267-ECBC-4F09-5995B97233DC}"/>
              </a:ext>
            </a:extLst>
          </p:cNvPr>
          <p:cNvGrpSpPr/>
          <p:nvPr/>
        </p:nvGrpSpPr>
        <p:grpSpPr>
          <a:xfrm>
            <a:off x="4276273" y="5158847"/>
            <a:ext cx="2368026" cy="360000"/>
            <a:chOff x="3277688" y="2657420"/>
            <a:chExt cx="2368026" cy="360000"/>
          </a:xfrm>
        </p:grpSpPr>
        <p:grpSp>
          <p:nvGrpSpPr>
            <p:cNvPr id="190" name="Group 189">
              <a:extLst>
                <a:ext uri="{FF2B5EF4-FFF2-40B4-BE49-F238E27FC236}">
                  <a16:creationId xmlns:a16="http://schemas.microsoft.com/office/drawing/2014/main" id="{749B3D41-B250-5D0E-2C54-515739920C64}"/>
                </a:ext>
              </a:extLst>
            </p:cNvPr>
            <p:cNvGrpSpPr>
              <a:grpSpLocks noChangeAspect="1"/>
            </p:cNvGrpSpPr>
            <p:nvPr/>
          </p:nvGrpSpPr>
          <p:grpSpPr>
            <a:xfrm>
              <a:off x="3277688" y="2657420"/>
              <a:ext cx="360000" cy="360000"/>
              <a:chOff x="2746466" y="3838485"/>
              <a:chExt cx="396000" cy="396000"/>
            </a:xfrm>
          </p:grpSpPr>
          <p:sp>
            <p:nvSpPr>
              <p:cNvPr id="192" name="Oval 191">
                <a:extLst>
                  <a:ext uri="{FF2B5EF4-FFF2-40B4-BE49-F238E27FC236}">
                    <a16:creationId xmlns:a16="http://schemas.microsoft.com/office/drawing/2014/main" id="{C5A477BB-5728-8C6C-79DD-7A916E724EC9}"/>
                  </a:ext>
                </a:extLst>
              </p:cNvPr>
              <p:cNvSpPr>
                <a:spLocks noChangeAspect="1"/>
              </p:cNvSpPr>
              <p:nvPr/>
            </p:nvSpPr>
            <p:spPr bwMode="auto">
              <a:xfrm>
                <a:off x="2746466" y="3838485"/>
                <a:ext cx="396000" cy="3960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pic>
            <p:nvPicPr>
              <p:cNvPr id="193" name="Graphic 192">
                <a:extLst>
                  <a:ext uri="{FF2B5EF4-FFF2-40B4-BE49-F238E27FC236}">
                    <a16:creationId xmlns:a16="http://schemas.microsoft.com/office/drawing/2014/main" id="{ED02E642-7158-2B67-295B-3957C98FB180}"/>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838176" y="3904068"/>
                <a:ext cx="229999" cy="229999"/>
              </a:xfrm>
              <a:prstGeom prst="rect">
                <a:avLst/>
              </a:prstGeom>
              <a:effectLst/>
            </p:spPr>
          </p:pic>
        </p:grpSp>
        <p:sp>
          <p:nvSpPr>
            <p:cNvPr id="191" name="TextBox 190">
              <a:extLst>
                <a:ext uri="{FF2B5EF4-FFF2-40B4-BE49-F238E27FC236}">
                  <a16:creationId xmlns:a16="http://schemas.microsoft.com/office/drawing/2014/main" id="{D898EF70-CCD4-5286-206B-5DC888EFD955}"/>
                </a:ext>
                <a:ext uri="{C183D7F6-B498-43B3-948B-1728B52AA6E4}">
                  <adec:decorative xmlns:adec="http://schemas.microsoft.com/office/drawing/2017/decorative" val="0"/>
                </a:ext>
              </a:extLst>
            </p:cNvPr>
            <p:cNvSpPr txBox="1"/>
            <p:nvPr/>
          </p:nvSpPr>
          <p:spPr>
            <a:xfrm>
              <a:off x="3753530"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Loop</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14" name="Rectangle: Rounded Corners 6">
            <a:extLst>
              <a:ext uri="{FF2B5EF4-FFF2-40B4-BE49-F238E27FC236}">
                <a16:creationId xmlns:a16="http://schemas.microsoft.com/office/drawing/2014/main" id="{91F74C39-14FE-214B-970A-F98317B26AB7}"/>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15" name="Group 14">
            <a:extLst>
              <a:ext uri="{FF2B5EF4-FFF2-40B4-BE49-F238E27FC236}">
                <a16:creationId xmlns:a16="http://schemas.microsoft.com/office/drawing/2014/main" id="{59FBD7F5-A9D9-D257-B310-E608A97EB6B2}"/>
              </a:ext>
            </a:extLst>
          </p:cNvPr>
          <p:cNvGrpSpPr/>
          <p:nvPr/>
        </p:nvGrpSpPr>
        <p:grpSpPr>
          <a:xfrm>
            <a:off x="1624328" y="1132756"/>
            <a:ext cx="1332000" cy="216000"/>
            <a:chOff x="1198144" y="862657"/>
            <a:chExt cx="1332000" cy="216000"/>
          </a:xfrm>
        </p:grpSpPr>
        <p:sp>
          <p:nvSpPr>
            <p:cNvPr id="16" name="Rectangle: Rounded Corners 6">
              <a:extLst>
                <a:ext uri="{FF2B5EF4-FFF2-40B4-BE49-F238E27FC236}">
                  <a16:creationId xmlns:a16="http://schemas.microsoft.com/office/drawing/2014/main" id="{034B41E3-9652-8ACD-543F-9A5F6CA18FA7}"/>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Reduce spending</a:t>
              </a:r>
            </a:p>
          </p:txBody>
        </p:sp>
        <p:pic>
          <p:nvPicPr>
            <p:cNvPr id="17" name="Graphic 16">
              <a:extLst>
                <a:ext uri="{FF2B5EF4-FFF2-40B4-BE49-F238E27FC236}">
                  <a16:creationId xmlns:a16="http://schemas.microsoft.com/office/drawing/2014/main" id="{83582F70-935D-406F-FEF6-6FE2A6CB28D5}"/>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4929" y="898657"/>
              <a:ext cx="144000" cy="144000"/>
            </a:xfrm>
            <a:prstGeom prst="rect">
              <a:avLst/>
            </a:prstGeom>
          </p:spPr>
        </p:pic>
      </p:grpSp>
      <p:grpSp>
        <p:nvGrpSpPr>
          <p:cNvPr id="18" name="Group 17">
            <a:extLst>
              <a:ext uri="{FF2B5EF4-FFF2-40B4-BE49-F238E27FC236}">
                <a16:creationId xmlns:a16="http://schemas.microsoft.com/office/drawing/2014/main" id="{DF739A8A-1776-3724-3710-99E710F605CA}"/>
              </a:ext>
            </a:extLst>
          </p:cNvPr>
          <p:cNvGrpSpPr/>
          <p:nvPr/>
        </p:nvGrpSpPr>
        <p:grpSpPr>
          <a:xfrm>
            <a:off x="3022536" y="1132756"/>
            <a:ext cx="1280160" cy="216000"/>
            <a:chOff x="2707850" y="862657"/>
            <a:chExt cx="1280160" cy="216000"/>
          </a:xfrm>
        </p:grpSpPr>
        <p:sp>
          <p:nvSpPr>
            <p:cNvPr id="19" name="Rectangle: Rounded Corners 6">
              <a:extLst>
                <a:ext uri="{FF2B5EF4-FFF2-40B4-BE49-F238E27FC236}">
                  <a16:creationId xmlns:a16="http://schemas.microsoft.com/office/drawing/2014/main" id="{D95068FC-623D-1B51-3D0A-EA2861469E23}"/>
                </a:ext>
                <a:ext uri="{C183D7F6-B498-43B3-948B-1728B52AA6E4}">
                  <adec:decorative xmlns:adec="http://schemas.microsoft.com/office/drawing/2017/decorative" val="1"/>
                </a:ext>
              </a:extLst>
            </p:cNvPr>
            <p:cNvSpPr/>
            <p:nvPr/>
          </p:nvSpPr>
          <p:spPr bwMode="auto">
            <a:xfrm>
              <a:off x="2707850" y="862657"/>
              <a:ext cx="128016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Risk management</a:t>
              </a:r>
            </a:p>
          </p:txBody>
        </p:sp>
        <p:pic>
          <p:nvPicPr>
            <p:cNvPr id="20" name="Graphic 19">
              <a:extLst>
                <a:ext uri="{FF2B5EF4-FFF2-40B4-BE49-F238E27FC236}">
                  <a16:creationId xmlns:a16="http://schemas.microsoft.com/office/drawing/2014/main" id="{8B7B69DD-A4CE-5A75-BFA1-BB8D91AC713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754635" y="898657"/>
              <a:ext cx="144000" cy="144000"/>
            </a:xfrm>
            <a:prstGeom prst="rect">
              <a:avLst/>
            </a:prstGeom>
          </p:spPr>
        </p:pic>
      </p:grpSp>
      <p:sp>
        <p:nvSpPr>
          <p:cNvPr id="21" name="Rectangle: Rounded Corners 6">
            <a:extLst>
              <a:ext uri="{FF2B5EF4-FFF2-40B4-BE49-F238E27FC236}">
                <a16:creationId xmlns:a16="http://schemas.microsoft.com/office/drawing/2014/main" id="{91F3C8D6-99C0-EA2E-39ED-E6BCE7A7936F}"/>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2" name="Group 21">
            <a:extLst>
              <a:ext uri="{FF2B5EF4-FFF2-40B4-BE49-F238E27FC236}">
                <a16:creationId xmlns:a16="http://schemas.microsoft.com/office/drawing/2014/main" id="{D9430B28-1E98-1769-31B0-EB33837DBDD0}"/>
              </a:ext>
            </a:extLst>
          </p:cNvPr>
          <p:cNvGrpSpPr/>
          <p:nvPr/>
        </p:nvGrpSpPr>
        <p:grpSpPr>
          <a:xfrm>
            <a:off x="7523373" y="1127774"/>
            <a:ext cx="1260000" cy="216000"/>
            <a:chOff x="1194743" y="1140160"/>
            <a:chExt cx="1260000" cy="216000"/>
          </a:xfrm>
        </p:grpSpPr>
        <p:sp>
          <p:nvSpPr>
            <p:cNvPr id="40" name="Rectangle: Rounded Corners 6">
              <a:extLst>
                <a:ext uri="{FF2B5EF4-FFF2-40B4-BE49-F238E27FC236}">
                  <a16:creationId xmlns:a16="http://schemas.microsoft.com/office/drawing/2014/main" id="{70EEAF3E-6CBD-AB1E-2F6C-273520B9E1AC}"/>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41" name="Graphic 40">
              <a:extLst>
                <a:ext uri="{FF2B5EF4-FFF2-40B4-BE49-F238E27FC236}">
                  <a16:creationId xmlns:a16="http://schemas.microsoft.com/office/drawing/2014/main" id="{18622E82-BFB6-6A24-DE75-9D1D573F13FC}"/>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241527" y="1176160"/>
              <a:ext cx="144000" cy="144000"/>
            </a:xfrm>
            <a:prstGeom prst="rect">
              <a:avLst/>
            </a:prstGeom>
          </p:spPr>
        </p:pic>
      </p:grpSp>
      <p:grpSp>
        <p:nvGrpSpPr>
          <p:cNvPr id="42" name="Group 41">
            <a:extLst>
              <a:ext uri="{FF2B5EF4-FFF2-40B4-BE49-F238E27FC236}">
                <a16:creationId xmlns:a16="http://schemas.microsoft.com/office/drawing/2014/main" id="{6DE57B67-F533-87BC-A979-2A13EBFC15AC}"/>
              </a:ext>
            </a:extLst>
          </p:cNvPr>
          <p:cNvGrpSpPr/>
          <p:nvPr/>
        </p:nvGrpSpPr>
        <p:grpSpPr>
          <a:xfrm>
            <a:off x="8868697" y="1127774"/>
            <a:ext cx="1450784" cy="216000"/>
            <a:chOff x="1194743" y="1140160"/>
            <a:chExt cx="1450784" cy="216000"/>
          </a:xfrm>
        </p:grpSpPr>
        <p:sp>
          <p:nvSpPr>
            <p:cNvPr id="43" name="Rectangle: Rounded Corners 6">
              <a:extLst>
                <a:ext uri="{FF2B5EF4-FFF2-40B4-BE49-F238E27FC236}">
                  <a16:creationId xmlns:a16="http://schemas.microsoft.com/office/drawing/2014/main" id="{6FBF3FC5-F9C0-AE5A-7769-65597C654C28}"/>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44" name="Graphic 43">
              <a:extLst>
                <a:ext uri="{FF2B5EF4-FFF2-40B4-BE49-F238E27FC236}">
                  <a16:creationId xmlns:a16="http://schemas.microsoft.com/office/drawing/2014/main" id="{FC59D1ED-E886-8023-05AA-35B6EFE267CB}"/>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241527" y="1176160"/>
              <a:ext cx="144000" cy="144000"/>
            </a:xfrm>
            <a:prstGeom prst="rect">
              <a:avLst/>
            </a:prstGeom>
          </p:spPr>
        </p:pic>
      </p:grpSp>
      <p:pic>
        <p:nvPicPr>
          <p:cNvPr id="13" name="Picture 12">
            <a:extLst>
              <a:ext uri="{FF2B5EF4-FFF2-40B4-BE49-F238E27FC236}">
                <a16:creationId xmlns:a16="http://schemas.microsoft.com/office/drawing/2014/main" id="{A26BEB2E-D2EA-9A9F-F2FE-D1FF72887B29}"/>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10277646" y="4357708"/>
            <a:ext cx="1914354" cy="2500291"/>
          </a:xfrm>
          <a:prstGeom prst="rect">
            <a:avLst/>
          </a:prstGeom>
        </p:spPr>
      </p:pic>
    </p:spTree>
    <p:extLst>
      <p:ext uri="{BB962C8B-B14F-4D97-AF65-F5344CB8AC3E}">
        <p14:creationId xmlns:p14="http://schemas.microsoft.com/office/powerpoint/2010/main" val="281147818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766"/>
            <a:ext cx="6872966" cy="263149"/>
          </a:xfrm>
        </p:spPr>
        <p:txBody>
          <a:bodyPr/>
          <a:lstStyle/>
          <a:p>
            <a:r>
              <a:rPr lang="en-US" noProof="0">
                <a:solidFill>
                  <a:srgbClr val="0078D4"/>
                </a:solidFill>
              </a:rPr>
              <a:t>Finance | </a:t>
            </a:r>
            <a:r>
              <a:rPr lang="en-US" noProof="0"/>
              <a:t>Financial insights</a:t>
            </a:r>
            <a:endParaRPr lang="en-US" sz="1400" i="1" noProof="0"/>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p:txBody>
          <a:bodyPr/>
          <a:lstStyle/>
          <a:p>
            <a:r>
              <a:rPr lang="en-US" noProof="0"/>
              <a:t>1. Payment reconciliation</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p:txBody>
          <a:bodyPr/>
          <a:lstStyle/>
          <a:p>
            <a:r>
              <a:rPr lang="en-US" noProof="0"/>
              <a:t>6. Decision support</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p:txBody>
          <a:bodyPr/>
          <a:lstStyle/>
          <a:p>
            <a:r>
              <a:rPr lang="en-US" noProof="0"/>
              <a:t>2. Natural language queries</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p:txBody>
          <a:bodyPr/>
          <a:lstStyle/>
          <a:p>
            <a:r>
              <a:rPr lang="en-US" noProof="0"/>
              <a:t>5. Reporting</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p:txBody>
          <a:bodyPr/>
          <a:lstStyle/>
          <a:p>
            <a:r>
              <a:rPr lang="en-US" noProof="0"/>
              <a:t>3. Risk assessment</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p:txBody>
          <a:bodyPr/>
          <a:lstStyle/>
          <a:p>
            <a:r>
              <a:rPr lang="en-US" noProof="0"/>
              <a:t>4. Insight generation</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a:xfrm>
            <a:off x="5906278" y="521727"/>
            <a:ext cx="4320951" cy="169277"/>
          </a:xfrm>
        </p:spPr>
        <p:txBody>
          <a:bodyPr/>
          <a:lstStyle/>
          <a:p>
            <a:r>
              <a:rPr lang="en-US" noProof="0"/>
              <a:t>Microsoft 365 Copilot for Finance and Copilot Studio</a:t>
            </a:r>
            <a:endParaRPr lang="en-US" sz="900" noProof="0"/>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a:xfrm>
            <a:off x="584200" y="2032188"/>
            <a:ext cx="2808000" cy="728401"/>
          </a:xfrm>
        </p:spPr>
        <p:txBody>
          <a:bodyPr>
            <a:normAutofit/>
          </a:bodyPr>
          <a:lstStyle/>
          <a:p>
            <a:r>
              <a:rPr lang="en-US" noProof="0"/>
              <a:t>In Excel, use Copilot for Finance to gather financial data from SAP or Dynamics 365 to reconcile data entries across systems.</a:t>
            </a:r>
          </a:p>
          <a:p>
            <a:endParaRPr lang="en-US" noProof="0"/>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p:txBody>
          <a:bodyPr/>
          <a:lstStyle/>
          <a:p>
            <a:r>
              <a:rPr lang="en-US" noProof="0"/>
              <a:t>Use Copilot with a connector to the financial system to directly query data for deeper insights. </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a:xfrm>
            <a:off x="7511481" y="2032188"/>
            <a:ext cx="2808000" cy="810170"/>
          </a:xfrm>
        </p:spPr>
        <p:txBody>
          <a:bodyPr>
            <a:normAutofit/>
          </a:bodyPr>
          <a:lstStyle/>
          <a:p>
            <a:r>
              <a:rPr lang="en-US" noProof="0"/>
              <a:t>Leverage Copilot to inquire about any potential risks due to recent regulatory changes around privacy and local laws.</a:t>
            </a:r>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1"/>
          </p:nvPr>
        </p:nvSpPr>
        <p:spPr/>
        <p:txBody>
          <a:bodyPr/>
          <a:lstStyle/>
          <a:p>
            <a:r>
              <a:rPr lang="en-US" noProof="0"/>
              <a:t>Benefit: </a:t>
            </a:r>
            <a:r>
              <a:rPr lang="en-US" b="1" noProof="0"/>
              <a:t>Create a unified view </a:t>
            </a:r>
            <a:r>
              <a:rPr lang="en-US" noProof="0"/>
              <a:t>of financial information that is crucial for accurate analysis.</a:t>
            </a:r>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2"/>
          </p:nvPr>
        </p:nvSpPr>
        <p:spPr/>
        <p:txBody>
          <a:bodyPr/>
          <a:lstStyle/>
          <a:p>
            <a:r>
              <a:rPr lang="en-US" noProof="0"/>
              <a:t>Benefit: </a:t>
            </a:r>
            <a:r>
              <a:rPr lang="en-US" b="1" noProof="0"/>
              <a:t>Model financial outcomes </a:t>
            </a:r>
            <a:r>
              <a:rPr lang="en-US" noProof="0"/>
              <a:t>based on various scenarios, providing valuable support for decision-makers.</a:t>
            </a:r>
          </a:p>
        </p:txBody>
      </p:sp>
      <p:sp>
        <p:nvSpPr>
          <p:cNvPr id="59" name="Text Placeholder 58">
            <a:extLst>
              <a:ext uri="{FF2B5EF4-FFF2-40B4-BE49-F238E27FC236}">
                <a16:creationId xmlns:a16="http://schemas.microsoft.com/office/drawing/2014/main" id="{9ABEFB2B-9F58-F520-9B13-94B207F244EA}"/>
              </a:ext>
            </a:extLst>
          </p:cNvPr>
          <p:cNvSpPr>
            <a:spLocks noGrp="1"/>
          </p:cNvSpPr>
          <p:nvPr>
            <p:ph type="body" sz="quarter" idx="23"/>
          </p:nvPr>
        </p:nvSpPr>
        <p:spPr/>
        <p:txBody>
          <a:bodyPr/>
          <a:lstStyle/>
          <a:p>
            <a:r>
              <a:rPr lang="en-US" noProof="0"/>
              <a:t>Benefit: </a:t>
            </a:r>
            <a:r>
              <a:rPr lang="en-US" b="1" noProof="0"/>
              <a:t>Allow users to interact with financial data </a:t>
            </a:r>
            <a:r>
              <a:rPr lang="en-US" noProof="0"/>
              <a:t>intuitively, making complex data analysis more accessible.</a:t>
            </a:r>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4"/>
          </p:nvPr>
        </p:nvSpPr>
        <p:spPr/>
        <p:txBody>
          <a:bodyPr/>
          <a:lstStyle/>
          <a:p>
            <a:r>
              <a:rPr lang="en-US" noProof="0"/>
              <a:t>Benefit: </a:t>
            </a:r>
            <a:r>
              <a:rPr lang="en-US" b="1" noProof="0"/>
              <a:t>Quickly create presentations </a:t>
            </a:r>
            <a:r>
              <a:rPr lang="en-US" noProof="0"/>
              <a:t>using Copilot to make a first draft.</a:t>
            </a:r>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5"/>
          </p:nvPr>
        </p:nvSpPr>
        <p:spPr/>
        <p:txBody>
          <a:bodyPr/>
          <a:lstStyle/>
          <a:p>
            <a:r>
              <a:rPr lang="en-US" noProof="0"/>
              <a:t>Benefit: </a:t>
            </a:r>
            <a:r>
              <a:rPr lang="en-US" b="1" noProof="0"/>
              <a:t>Identify potential risks</a:t>
            </a:r>
            <a:r>
              <a:rPr lang="en-US" noProof="0"/>
              <a:t>, providing insights that enable proactive risk management.</a:t>
            </a:r>
          </a:p>
        </p:txBody>
      </p:sp>
      <p:sp>
        <p:nvSpPr>
          <p:cNvPr id="83" name="Text Placeholder 82">
            <a:extLst>
              <a:ext uri="{FF2B5EF4-FFF2-40B4-BE49-F238E27FC236}">
                <a16:creationId xmlns:a16="http://schemas.microsoft.com/office/drawing/2014/main" id="{4A009307-F489-4D3B-DFDE-F3016CF1C6A5}"/>
              </a:ext>
            </a:extLst>
          </p:cNvPr>
          <p:cNvSpPr>
            <a:spLocks noGrp="1"/>
          </p:cNvSpPr>
          <p:nvPr>
            <p:ph type="body" sz="quarter" idx="26"/>
          </p:nvPr>
        </p:nvSpPr>
        <p:spPr/>
        <p:txBody>
          <a:bodyPr/>
          <a:lstStyle/>
          <a:p>
            <a:r>
              <a:rPr lang="en-US" noProof="0"/>
              <a:t>Benefit: </a:t>
            </a:r>
            <a:r>
              <a:rPr lang="en-US" b="1" noProof="0"/>
              <a:t>Create clear financial reports</a:t>
            </a:r>
            <a:r>
              <a:rPr lang="en-US" noProof="0"/>
              <a:t>, saving time and ensuring that key insights are communicated effectively.</a:t>
            </a:r>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p:txBody>
          <a:bodyPr/>
          <a:lstStyle/>
          <a:p>
            <a:r>
              <a:rPr lang="en-US" noProof="0"/>
              <a:t>After the meeting, summarize the leadership team’s feedback using Copilot in Teams and then use Copilot in Word to quickly update policy documents.</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p:txBody>
          <a:bodyPr/>
          <a:lstStyle/>
          <a:p>
            <a:r>
              <a:rPr lang="en-US" noProof="0"/>
              <a:t>Turn the Word document into a PowerPoint presentation for a leadership team meeting.</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a:xfrm>
            <a:off x="7622351" y="4455898"/>
            <a:ext cx="2808000" cy="626701"/>
          </a:xfrm>
        </p:spPr>
        <p:txBody>
          <a:bodyPr/>
          <a:lstStyle/>
          <a:p>
            <a:r>
              <a:rPr lang="en-US" noProof="0"/>
              <a:t>Use Copilot in Word to generate a white paper on new regulatory risks and recommended responses including charts generated by Copilot in Excel.</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a:xfrm>
            <a:off x="10430351" y="521727"/>
            <a:ext cx="1456966" cy="175614"/>
          </a:xfrm>
        </p:spPr>
        <p:txBody>
          <a:bodyPr/>
          <a:lstStyle/>
          <a:p>
            <a:r>
              <a:rPr lang="en-US" noProof="0"/>
              <a:t>Extend</a:t>
            </a:r>
          </a:p>
        </p:txBody>
      </p:sp>
      <p:sp>
        <p:nvSpPr>
          <p:cNvPr id="88" name="Text Placeholder 87">
            <a:extLst>
              <a:ext uri="{FF2B5EF4-FFF2-40B4-BE49-F238E27FC236}">
                <a16:creationId xmlns:a16="http://schemas.microsoft.com/office/drawing/2014/main" id="{403C17C9-499A-6E61-BDDB-91A803916CC9}"/>
              </a:ext>
            </a:extLst>
          </p:cNvPr>
          <p:cNvSpPr>
            <a:spLocks noGrp="1"/>
          </p:cNvSpPr>
          <p:nvPr>
            <p:ph type="body" sz="quarter" idx="38"/>
          </p:nvPr>
        </p:nvSpPr>
        <p:spPr>
          <a:solidFill>
            <a:srgbClr val="0070C0"/>
          </a:solidFill>
        </p:spPr>
        <p:txBody>
          <a:bodyPr/>
          <a:lstStyle/>
          <a:p>
            <a:endParaRPr lang="en-US" noProof="0"/>
          </a:p>
        </p:txBody>
      </p:sp>
      <p:sp>
        <p:nvSpPr>
          <p:cNvPr id="89" name="Text Placeholder 88">
            <a:extLst>
              <a:ext uri="{FF2B5EF4-FFF2-40B4-BE49-F238E27FC236}">
                <a16:creationId xmlns:a16="http://schemas.microsoft.com/office/drawing/2014/main" id="{CF3E859B-CC63-6F2D-CB8C-DC4396832B6B}"/>
              </a:ext>
            </a:extLst>
          </p:cNvPr>
          <p:cNvSpPr>
            <a:spLocks noGrp="1"/>
          </p:cNvSpPr>
          <p:nvPr>
            <p:ph type="body" sz="quarter" idx="39"/>
          </p:nvPr>
        </p:nvSpPr>
        <p:spPr>
          <a:solidFill>
            <a:srgbClr val="0070C0"/>
          </a:solidFill>
        </p:spPr>
        <p:txBody>
          <a:bodyPr/>
          <a:lstStyle/>
          <a:p>
            <a:endParaRPr lang="en-US" noProof="0"/>
          </a:p>
        </p:txBody>
      </p:sp>
      <p:sp>
        <p:nvSpPr>
          <p:cNvPr id="90" name="Text Placeholder 89">
            <a:extLst>
              <a:ext uri="{FF2B5EF4-FFF2-40B4-BE49-F238E27FC236}">
                <a16:creationId xmlns:a16="http://schemas.microsoft.com/office/drawing/2014/main" id="{9CB0EBD9-56B8-4BDE-0666-B4DEEEFB32C0}"/>
              </a:ext>
            </a:extLst>
          </p:cNvPr>
          <p:cNvSpPr>
            <a:spLocks noGrp="1"/>
          </p:cNvSpPr>
          <p:nvPr>
            <p:ph type="body" sz="quarter" idx="40"/>
          </p:nvPr>
        </p:nvSpPr>
        <p:spPr>
          <a:solidFill>
            <a:srgbClr val="0078D4"/>
          </a:solidFill>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9" name="TextBox 8">
            <a:extLst>
              <a:ext uri="{FF2B5EF4-FFF2-40B4-BE49-F238E27FC236}">
                <a16:creationId xmlns:a16="http://schemas.microsoft.com/office/drawing/2014/main" id="{E05E34D6-C8A9-47C2-8D11-420D3F46223D}"/>
              </a:ext>
              <a:ext uri="{C183D7F6-B498-43B3-948B-1728B52AA6E4}">
                <adec:decorative xmlns:adec="http://schemas.microsoft.com/office/drawing/2017/decorative" val="0"/>
              </a:ext>
            </a:extLst>
          </p:cNvPr>
          <p:cNvSpPr txBox="1"/>
          <p:nvPr/>
        </p:nvSpPr>
        <p:spPr>
          <a:xfrm>
            <a:off x="1263138" y="2786485"/>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Finance</a:t>
            </a:r>
            <a:r>
              <a:rPr lang="en-US" sz="900" noProof="0">
                <a:solidFill>
                  <a:srgbClr val="0078D4"/>
                </a:solidFill>
                <a:latin typeface="Segoe UI Semibold"/>
              </a:rPr>
              <a:t> </a:t>
            </a:r>
            <a:r>
              <a:rPr lang="en-US" sz="900" i="1" noProof="0">
                <a:solidFill>
                  <a:srgbClr val="0078D4"/>
                </a:solidFill>
                <a:latin typeface="Segoe UI" panose="020B0502040204020203" pitchFamily="34" charset="0"/>
                <a:cs typeface="Segoe UI" panose="020B0502040204020203" pitchFamily="34" charset="0"/>
              </a:rPr>
              <a:t>Preview</a:t>
            </a:r>
            <a:endParaRPr kumimoji="0" lang="en-US" sz="900" b="0" i="0" u="none" strike="noStrike" kern="1200" cap="none" spc="0" normalizeH="0" baseline="30000" noProof="0">
              <a:ln>
                <a:noFill/>
              </a:ln>
              <a:solidFill>
                <a:prstClr val="black"/>
              </a:solidFill>
              <a:effectLst/>
              <a:uLnTx/>
              <a:uFillTx/>
              <a:latin typeface="Segoe UI Semibold"/>
              <a:ea typeface="+mn-ea"/>
              <a:cs typeface="+mn-cs"/>
            </a:endParaRPr>
          </a:p>
        </p:txBody>
      </p:sp>
      <p:grpSp>
        <p:nvGrpSpPr>
          <p:cNvPr id="16" name="Group 15">
            <a:extLst>
              <a:ext uri="{FF2B5EF4-FFF2-40B4-BE49-F238E27FC236}">
                <a16:creationId xmlns:a16="http://schemas.microsoft.com/office/drawing/2014/main" id="{7CBE7A42-0402-F5E3-4E77-39241BB5F5B8}"/>
              </a:ext>
            </a:extLst>
          </p:cNvPr>
          <p:cNvGrpSpPr/>
          <p:nvPr/>
        </p:nvGrpSpPr>
        <p:grpSpPr>
          <a:xfrm>
            <a:off x="7739914" y="2760373"/>
            <a:ext cx="2351135" cy="360000"/>
            <a:chOff x="588263" y="1217924"/>
            <a:chExt cx="2351135" cy="360000"/>
          </a:xfrm>
        </p:grpSpPr>
        <p:pic>
          <p:nvPicPr>
            <p:cNvPr id="17" name="Picture 16" descr="Zip Co logo SVG free download, id: 101874 - Brandlogos.net">
              <a:hlinkClick r:id="rId3"/>
              <a:extLst>
                <a:ext uri="{FF2B5EF4-FFF2-40B4-BE49-F238E27FC236}">
                  <a16:creationId xmlns:a16="http://schemas.microsoft.com/office/drawing/2014/main" id="{6CAA4DE9-0BC4-AE13-4577-785A269BF04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8" name="TextBox 17">
              <a:extLst>
                <a:ext uri="{FF2B5EF4-FFF2-40B4-BE49-F238E27FC236}">
                  <a16:creationId xmlns:a16="http://schemas.microsoft.com/office/drawing/2014/main" id="{CFA23745-8A13-F4C2-9382-620C59625C5B}"/>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22" name="Group 21">
            <a:extLst>
              <a:ext uri="{FF2B5EF4-FFF2-40B4-BE49-F238E27FC236}">
                <a16:creationId xmlns:a16="http://schemas.microsoft.com/office/drawing/2014/main" id="{06C2DE98-B598-A386-4C12-FC27FB21584E}"/>
              </a:ext>
            </a:extLst>
          </p:cNvPr>
          <p:cNvGrpSpPr/>
          <p:nvPr/>
        </p:nvGrpSpPr>
        <p:grpSpPr>
          <a:xfrm>
            <a:off x="1636897" y="1132756"/>
            <a:ext cx="1371600" cy="216000"/>
            <a:chOff x="2707850" y="862657"/>
            <a:chExt cx="1371600" cy="216000"/>
          </a:xfrm>
        </p:grpSpPr>
        <p:sp>
          <p:nvSpPr>
            <p:cNvPr id="40" name="Rectangle: Rounded Corners 6">
              <a:extLst>
                <a:ext uri="{FF2B5EF4-FFF2-40B4-BE49-F238E27FC236}">
                  <a16:creationId xmlns:a16="http://schemas.microsoft.com/office/drawing/2014/main" id="{0A09E2EF-E9E6-9D9E-8463-278EBBB675B7}"/>
                </a:ext>
                <a:ext uri="{C183D7F6-B498-43B3-948B-1728B52AA6E4}">
                  <adec:decorative xmlns:adec="http://schemas.microsoft.com/office/drawing/2017/decorative" val="1"/>
                </a:ext>
              </a:extLst>
            </p:cNvPr>
            <p:cNvSpPr/>
            <p:nvPr/>
          </p:nvSpPr>
          <p:spPr bwMode="auto">
            <a:xfrm>
              <a:off x="2707850" y="862657"/>
              <a:ext cx="13716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Outsourcing spend</a:t>
              </a:r>
            </a:p>
          </p:txBody>
        </p:sp>
        <p:pic>
          <p:nvPicPr>
            <p:cNvPr id="41" name="Graphic 40">
              <a:extLst>
                <a:ext uri="{FF2B5EF4-FFF2-40B4-BE49-F238E27FC236}">
                  <a16:creationId xmlns:a16="http://schemas.microsoft.com/office/drawing/2014/main" id="{FD4298CF-D64C-E164-0B21-52A149E516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54635" y="898657"/>
              <a:ext cx="144000" cy="144000"/>
            </a:xfrm>
            <a:prstGeom prst="rect">
              <a:avLst/>
            </a:prstGeom>
          </p:spPr>
        </p:pic>
      </p:grpSp>
      <p:grpSp>
        <p:nvGrpSpPr>
          <p:cNvPr id="42" name="Group 41">
            <a:extLst>
              <a:ext uri="{FF2B5EF4-FFF2-40B4-BE49-F238E27FC236}">
                <a16:creationId xmlns:a16="http://schemas.microsoft.com/office/drawing/2014/main" id="{C82B95CE-6E8D-ECF3-C985-B7117B314025}"/>
              </a:ext>
            </a:extLst>
          </p:cNvPr>
          <p:cNvGrpSpPr/>
          <p:nvPr/>
        </p:nvGrpSpPr>
        <p:grpSpPr>
          <a:xfrm>
            <a:off x="7523373" y="1127774"/>
            <a:ext cx="1005840" cy="216000"/>
            <a:chOff x="1194743" y="1140160"/>
            <a:chExt cx="1005840" cy="216000"/>
          </a:xfrm>
        </p:grpSpPr>
        <p:sp>
          <p:nvSpPr>
            <p:cNvPr id="43" name="Rectangle: Rounded Corners 6">
              <a:extLst>
                <a:ext uri="{FF2B5EF4-FFF2-40B4-BE49-F238E27FC236}">
                  <a16:creationId xmlns:a16="http://schemas.microsoft.com/office/drawing/2014/main" id="{0FC10E9A-B4F8-C0A3-78FF-E9BE5AA33CB6}"/>
                </a:ext>
                <a:ext uri="{C183D7F6-B498-43B3-948B-1728B52AA6E4}">
                  <adec:decorative xmlns:adec="http://schemas.microsoft.com/office/drawing/2017/decorative" val="1"/>
                </a:ext>
              </a:extLst>
            </p:cNvPr>
            <p:cNvSpPr/>
            <p:nvPr/>
          </p:nvSpPr>
          <p:spPr bwMode="auto">
            <a:xfrm>
              <a:off x="1194743" y="1140160"/>
              <a:ext cx="10058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44" name="Graphic 43">
              <a:extLst>
                <a:ext uri="{FF2B5EF4-FFF2-40B4-BE49-F238E27FC236}">
                  <a16:creationId xmlns:a16="http://schemas.microsoft.com/office/drawing/2014/main" id="{463BEEEC-372D-E6AB-4AF8-02DEF1545AC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grpSp>
        <p:nvGrpSpPr>
          <p:cNvPr id="62" name="Group 61">
            <a:extLst>
              <a:ext uri="{FF2B5EF4-FFF2-40B4-BE49-F238E27FC236}">
                <a16:creationId xmlns:a16="http://schemas.microsoft.com/office/drawing/2014/main" id="{15080BFC-A353-0200-DC06-2F2B05E545E2}"/>
              </a:ext>
            </a:extLst>
          </p:cNvPr>
          <p:cNvGrpSpPr/>
          <p:nvPr/>
        </p:nvGrpSpPr>
        <p:grpSpPr>
          <a:xfrm>
            <a:off x="8611522" y="1127774"/>
            <a:ext cx="1463040" cy="216000"/>
            <a:chOff x="1194743" y="1140160"/>
            <a:chExt cx="1463040" cy="216000"/>
          </a:xfrm>
        </p:grpSpPr>
        <p:sp>
          <p:nvSpPr>
            <p:cNvPr id="63" name="Rectangle: Rounded Corners 6">
              <a:extLst>
                <a:ext uri="{FF2B5EF4-FFF2-40B4-BE49-F238E27FC236}">
                  <a16:creationId xmlns:a16="http://schemas.microsoft.com/office/drawing/2014/main" id="{60FACD7A-ED76-5546-7D14-E69B8568B7E1}"/>
                </a:ext>
                <a:ext uri="{C183D7F6-B498-43B3-948B-1728B52AA6E4}">
                  <adec:decorative xmlns:adec="http://schemas.microsoft.com/office/drawing/2017/decorative" val="1"/>
                </a:ext>
              </a:extLst>
            </p:cNvPr>
            <p:cNvSpPr/>
            <p:nvPr/>
          </p:nvSpPr>
          <p:spPr bwMode="auto">
            <a:xfrm>
              <a:off x="1194743" y="1140160"/>
              <a:ext cx="14630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64" name="Graphic 63">
              <a:extLst>
                <a:ext uri="{FF2B5EF4-FFF2-40B4-BE49-F238E27FC236}">
                  <a16:creationId xmlns:a16="http://schemas.microsoft.com/office/drawing/2014/main" id="{95424369-19E9-B847-2BFB-EE71F4C3B2A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pic>
        <p:nvPicPr>
          <p:cNvPr id="4" name="Picture 3">
            <a:extLst>
              <a:ext uri="{FF2B5EF4-FFF2-40B4-BE49-F238E27FC236}">
                <a16:creationId xmlns:a16="http://schemas.microsoft.com/office/drawing/2014/main" id="{77DF4204-5975-E319-09BE-6D50E180ABC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88922" y="2764305"/>
            <a:ext cx="360000" cy="360000"/>
          </a:xfrm>
          <a:prstGeom prst="ellipse">
            <a:avLst/>
          </a:prstGeom>
          <a:solidFill>
            <a:schemeClr val="bg1"/>
          </a:solidFill>
        </p:spPr>
      </p:pic>
      <p:grpSp>
        <p:nvGrpSpPr>
          <p:cNvPr id="5" name="Group 4">
            <a:extLst>
              <a:ext uri="{FF2B5EF4-FFF2-40B4-BE49-F238E27FC236}">
                <a16:creationId xmlns:a16="http://schemas.microsoft.com/office/drawing/2014/main" id="{F9BF844B-3356-E47A-CCD1-5ABE9B28C7FD}"/>
              </a:ext>
            </a:extLst>
          </p:cNvPr>
          <p:cNvGrpSpPr/>
          <p:nvPr/>
        </p:nvGrpSpPr>
        <p:grpSpPr>
          <a:xfrm>
            <a:off x="7739913" y="5206101"/>
            <a:ext cx="1259708" cy="360000"/>
            <a:chOff x="588263" y="2657420"/>
            <a:chExt cx="1259708" cy="360000"/>
          </a:xfrm>
        </p:grpSpPr>
        <p:pic>
          <p:nvPicPr>
            <p:cNvPr id="6" name="Picture 5">
              <a:extLst>
                <a:ext uri="{FF2B5EF4-FFF2-40B4-BE49-F238E27FC236}">
                  <a16:creationId xmlns:a16="http://schemas.microsoft.com/office/drawing/2014/main" id="{932AAF46-9209-A753-C041-FEE8283D62E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0" name="TextBox 9">
              <a:extLst>
                <a:ext uri="{FF2B5EF4-FFF2-40B4-BE49-F238E27FC236}">
                  <a16:creationId xmlns:a16="http://schemas.microsoft.com/office/drawing/2014/main" id="{F40A6844-0317-59B1-0863-512DE9453AF7}"/>
                </a:ext>
                <a:ext uri="{C183D7F6-B498-43B3-948B-1728B52AA6E4}">
                  <adec:decorative xmlns:adec="http://schemas.microsoft.com/office/drawing/2017/decorative" val="0"/>
                </a:ext>
              </a:extLst>
            </p:cNvPr>
            <p:cNvSpPr txBox="1"/>
            <p:nvPr/>
          </p:nvSpPr>
          <p:spPr>
            <a:xfrm>
              <a:off x="1047214" y="2663263"/>
              <a:ext cx="800757"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1" name="Group 10">
            <a:extLst>
              <a:ext uri="{FF2B5EF4-FFF2-40B4-BE49-F238E27FC236}">
                <a16:creationId xmlns:a16="http://schemas.microsoft.com/office/drawing/2014/main" id="{E49720D9-77EE-3939-1E72-EE0035032C67}"/>
              </a:ext>
            </a:extLst>
          </p:cNvPr>
          <p:cNvGrpSpPr/>
          <p:nvPr/>
        </p:nvGrpSpPr>
        <p:grpSpPr>
          <a:xfrm>
            <a:off x="9015783" y="5206101"/>
            <a:ext cx="1303698" cy="362911"/>
            <a:chOff x="577439" y="3137252"/>
            <a:chExt cx="1303698" cy="362911"/>
          </a:xfrm>
        </p:grpSpPr>
        <p:pic>
          <p:nvPicPr>
            <p:cNvPr id="12" name="Picture 11">
              <a:extLst>
                <a:ext uri="{FF2B5EF4-FFF2-40B4-BE49-F238E27FC236}">
                  <a16:creationId xmlns:a16="http://schemas.microsoft.com/office/drawing/2014/main" id="{F148B328-A9F6-4970-C041-9CB8B49A568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27" name="TextBox 26">
              <a:extLst>
                <a:ext uri="{FF2B5EF4-FFF2-40B4-BE49-F238E27FC236}">
                  <a16:creationId xmlns:a16="http://schemas.microsoft.com/office/drawing/2014/main" id="{AE8E8EAB-8C1F-EA2A-5F2B-C58D151A6B25}"/>
                </a:ext>
                <a:ext uri="{C183D7F6-B498-43B3-948B-1728B52AA6E4}">
                  <adec:decorative xmlns:adec="http://schemas.microsoft.com/office/drawing/2017/decorative" val="0"/>
                </a:ext>
              </a:extLst>
            </p:cNvPr>
            <p:cNvSpPr txBox="1"/>
            <p:nvPr/>
          </p:nvSpPr>
          <p:spPr>
            <a:xfrm>
              <a:off x="1047214" y="3161609"/>
              <a:ext cx="833923"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5" name="Group 34">
            <a:extLst>
              <a:ext uri="{FF2B5EF4-FFF2-40B4-BE49-F238E27FC236}">
                <a16:creationId xmlns:a16="http://schemas.microsoft.com/office/drawing/2014/main" id="{EB44DFC0-165B-1711-88A5-CF4977E23EF7}"/>
              </a:ext>
            </a:extLst>
          </p:cNvPr>
          <p:cNvGrpSpPr/>
          <p:nvPr/>
        </p:nvGrpSpPr>
        <p:grpSpPr>
          <a:xfrm>
            <a:off x="4283974" y="5190498"/>
            <a:ext cx="2351135" cy="360000"/>
            <a:chOff x="588263" y="2177588"/>
            <a:chExt cx="2351135" cy="360000"/>
          </a:xfrm>
        </p:grpSpPr>
        <p:pic>
          <p:nvPicPr>
            <p:cNvPr id="36" name="Picture 35">
              <a:extLst>
                <a:ext uri="{FF2B5EF4-FFF2-40B4-BE49-F238E27FC236}">
                  <a16:creationId xmlns:a16="http://schemas.microsoft.com/office/drawing/2014/main" id="{CADBA520-BF43-8657-7FCC-C9E0E992F0B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37" name="TextBox 36">
              <a:extLst>
                <a:ext uri="{FF2B5EF4-FFF2-40B4-BE49-F238E27FC236}">
                  <a16:creationId xmlns:a16="http://schemas.microsoft.com/office/drawing/2014/main" id="{4678392E-FDEC-20B8-A4EA-E353C4BCC093}"/>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8" name="Group 37">
            <a:extLst>
              <a:ext uri="{FF2B5EF4-FFF2-40B4-BE49-F238E27FC236}">
                <a16:creationId xmlns:a16="http://schemas.microsoft.com/office/drawing/2014/main" id="{1412B1F5-EAA0-B033-EAA7-1CB844221250}"/>
              </a:ext>
            </a:extLst>
          </p:cNvPr>
          <p:cNvGrpSpPr/>
          <p:nvPr/>
        </p:nvGrpSpPr>
        <p:grpSpPr>
          <a:xfrm>
            <a:off x="788922" y="5214530"/>
            <a:ext cx="1155381" cy="366615"/>
            <a:chOff x="588263" y="3617084"/>
            <a:chExt cx="1155381" cy="366615"/>
          </a:xfrm>
        </p:grpSpPr>
        <p:pic>
          <p:nvPicPr>
            <p:cNvPr id="39" name="Picture 38">
              <a:extLst>
                <a:ext uri="{FF2B5EF4-FFF2-40B4-BE49-F238E27FC236}">
                  <a16:creationId xmlns:a16="http://schemas.microsoft.com/office/drawing/2014/main" id="{1F571A10-C15A-ECCA-9594-9246EB56708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46" name="TextBox 45">
              <a:extLst>
                <a:ext uri="{FF2B5EF4-FFF2-40B4-BE49-F238E27FC236}">
                  <a16:creationId xmlns:a16="http://schemas.microsoft.com/office/drawing/2014/main" id="{17DA60A2-84B5-966B-A038-0529634DF63F}"/>
                </a:ext>
                <a:ext uri="{C183D7F6-B498-43B3-948B-1728B52AA6E4}">
                  <adec:decorative xmlns:adec="http://schemas.microsoft.com/office/drawing/2017/decorative" val="0"/>
                </a:ext>
              </a:extLst>
            </p:cNvPr>
            <p:cNvSpPr txBox="1"/>
            <p:nvPr/>
          </p:nvSpPr>
          <p:spPr>
            <a:xfrm>
              <a:off x="1047214" y="3645145"/>
              <a:ext cx="696430"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66" name="Group 65">
            <a:extLst>
              <a:ext uri="{FF2B5EF4-FFF2-40B4-BE49-F238E27FC236}">
                <a16:creationId xmlns:a16="http://schemas.microsoft.com/office/drawing/2014/main" id="{A9724300-5DF4-990C-ABAA-A62DD4E833CD}"/>
              </a:ext>
            </a:extLst>
          </p:cNvPr>
          <p:cNvGrpSpPr/>
          <p:nvPr/>
        </p:nvGrpSpPr>
        <p:grpSpPr>
          <a:xfrm>
            <a:off x="1924490" y="5208050"/>
            <a:ext cx="1259708" cy="360000"/>
            <a:chOff x="588263" y="2657420"/>
            <a:chExt cx="1259708" cy="360000"/>
          </a:xfrm>
        </p:grpSpPr>
        <p:pic>
          <p:nvPicPr>
            <p:cNvPr id="67" name="Picture 66">
              <a:extLst>
                <a:ext uri="{FF2B5EF4-FFF2-40B4-BE49-F238E27FC236}">
                  <a16:creationId xmlns:a16="http://schemas.microsoft.com/office/drawing/2014/main" id="{1B92575B-5B11-B6EF-6BAD-AA4A25B2415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68" name="TextBox 67">
              <a:extLst>
                <a:ext uri="{FF2B5EF4-FFF2-40B4-BE49-F238E27FC236}">
                  <a16:creationId xmlns:a16="http://schemas.microsoft.com/office/drawing/2014/main" id="{3072DD05-C310-A6D3-1BEF-ED79753325FE}"/>
                </a:ext>
                <a:ext uri="{C183D7F6-B498-43B3-948B-1728B52AA6E4}">
                  <adec:decorative xmlns:adec="http://schemas.microsoft.com/office/drawing/2017/decorative" val="0"/>
                </a:ext>
              </a:extLst>
            </p:cNvPr>
            <p:cNvSpPr txBox="1"/>
            <p:nvPr/>
          </p:nvSpPr>
          <p:spPr>
            <a:xfrm>
              <a:off x="1047214" y="2663263"/>
              <a:ext cx="800757"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2" name="Picture 1">
            <a:extLst>
              <a:ext uri="{FF2B5EF4-FFF2-40B4-BE49-F238E27FC236}">
                <a16:creationId xmlns:a16="http://schemas.microsoft.com/office/drawing/2014/main" id="{4CCD3E56-28B7-44BE-5014-59EFF4A6E07F}"/>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0277646" y="4357708"/>
            <a:ext cx="1914354" cy="2500291"/>
          </a:xfrm>
          <a:prstGeom prst="rect">
            <a:avLst/>
          </a:prstGeom>
        </p:spPr>
      </p:pic>
      <p:grpSp>
        <p:nvGrpSpPr>
          <p:cNvPr id="7" name="Group 6">
            <a:extLst>
              <a:ext uri="{FF2B5EF4-FFF2-40B4-BE49-F238E27FC236}">
                <a16:creationId xmlns:a16="http://schemas.microsoft.com/office/drawing/2014/main" id="{2983B1DA-7066-2DDC-4F6B-DEF724AD5DDD}"/>
              </a:ext>
            </a:extLst>
          </p:cNvPr>
          <p:cNvGrpSpPr/>
          <p:nvPr/>
        </p:nvGrpSpPr>
        <p:grpSpPr>
          <a:xfrm>
            <a:off x="4272332" y="2744524"/>
            <a:ext cx="2350571" cy="365760"/>
            <a:chOff x="762175" y="2722704"/>
            <a:chExt cx="2350571" cy="365760"/>
          </a:xfrm>
        </p:grpSpPr>
        <p:sp>
          <p:nvSpPr>
            <p:cNvPr id="8" name="TextBox 7">
              <a:extLst>
                <a:ext uri="{FF2B5EF4-FFF2-40B4-BE49-F238E27FC236}">
                  <a16:creationId xmlns:a16="http://schemas.microsoft.com/office/drawing/2014/main" id="{5B273220-4D6A-16F0-D5AE-D7F2427D6576}"/>
                </a:ext>
                <a:ext uri="{C183D7F6-B498-43B3-948B-1728B52AA6E4}">
                  <adec:decorative xmlns:adec="http://schemas.microsoft.com/office/drawing/2017/decorative" val="0"/>
                </a:ext>
              </a:extLst>
            </p:cNvPr>
            <p:cNvSpPr txBox="1"/>
            <p:nvPr/>
          </p:nvSpPr>
          <p:spPr>
            <a:xfrm>
              <a:off x="1220562" y="2764673"/>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+Connection to ERP system</a:t>
              </a:r>
            </a:p>
          </p:txBody>
        </p:sp>
        <p:pic>
          <p:nvPicPr>
            <p:cNvPr id="20" name="Picture 2" descr="Copilot Studio Generative AI pricing - Power Platform Community">
              <a:extLst>
                <a:ext uri="{FF2B5EF4-FFF2-40B4-BE49-F238E27FC236}">
                  <a16:creationId xmlns:a16="http://schemas.microsoft.com/office/drawing/2014/main" id="{949C7BAB-7A82-01F3-239D-4B3D1D465933}"/>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762175" y="2722704"/>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4747508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p:txBody>
          <a:bodyPr/>
          <a:lstStyle/>
          <a:p>
            <a:r>
              <a:rPr lang="en-US" noProof="0">
                <a:solidFill>
                  <a:srgbClr val="0078D4"/>
                </a:solidFill>
              </a:rPr>
              <a:t>Finance | </a:t>
            </a:r>
            <a:r>
              <a:rPr lang="en-US" noProof="0"/>
              <a:t>Procurement insight acceleration</a:t>
            </a:r>
            <a:endParaRPr lang="en-US" sz="1400" i="1" noProof="0"/>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1"/>
          </p:nvPr>
        </p:nvSpPr>
        <p:spPr/>
        <p:txBody>
          <a:bodyPr/>
          <a:lstStyle/>
          <a:p>
            <a:r>
              <a:rPr lang="en-US" noProof="0"/>
              <a:t>1. Collaborative document review</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2"/>
          </p:nvPr>
        </p:nvSpPr>
        <p:spPr/>
        <p:txBody>
          <a:bodyPr/>
          <a:lstStyle/>
          <a:p>
            <a:r>
              <a:rPr lang="en-US" noProof="0"/>
              <a:t>5. Customized process documentation</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3"/>
          </p:nvPr>
        </p:nvSpPr>
        <p:spPr/>
        <p:txBody>
          <a:bodyPr/>
          <a:lstStyle/>
          <a:p>
            <a:r>
              <a:rPr lang="en-US" noProof="0"/>
              <a:t>2. Prepare for a meeting</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4"/>
          </p:nvPr>
        </p:nvSpPr>
        <p:spPr/>
        <p:txBody>
          <a:bodyPr/>
          <a:lstStyle/>
          <a:p>
            <a:r>
              <a:rPr lang="en-US" noProof="0"/>
              <a:t>4. Interactive brainstorming</a:t>
            </a:r>
          </a:p>
        </p:txBody>
      </p:sp>
      <p:sp>
        <p:nvSpPr>
          <p:cNvPr id="12" name="Text Placeholder 52">
            <a:extLst>
              <a:ext uri="{FF2B5EF4-FFF2-40B4-BE49-F238E27FC236}">
                <a16:creationId xmlns:a16="http://schemas.microsoft.com/office/drawing/2014/main" id="{1C32CB29-5022-6590-6ABD-FE35540E1BFE}"/>
              </a:ext>
            </a:extLst>
          </p:cNvPr>
          <p:cNvSpPr>
            <a:spLocks noGrp="1"/>
          </p:cNvSpPr>
          <p:nvPr>
            <p:ph type="body" sz="quarter" idx="15"/>
          </p:nvPr>
        </p:nvSpPr>
        <p:spPr/>
        <p:txBody>
          <a:bodyPr/>
          <a:lstStyle/>
          <a:p>
            <a:r>
              <a:rPr lang="en-US" noProof="0"/>
              <a:t>3. Efficient meeting summaries</a:t>
            </a:r>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7"/>
          </p:nvPr>
        </p:nvSpPr>
        <p:spPr/>
        <p:txBody>
          <a:bodyPr>
            <a:noAutofit/>
          </a:bodyPr>
          <a:lstStyle/>
          <a:p>
            <a:r>
              <a:rPr lang="en-US" noProof="0"/>
              <a:t>Microsoft 365 Copilot for Finance </a:t>
            </a:r>
            <a:endParaRPr lang="en-US" sz="1100" noProof="0"/>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8"/>
          </p:nvPr>
        </p:nvSpPr>
        <p:spPr/>
        <p:txBody>
          <a:bodyPr>
            <a:noAutofit/>
          </a:bodyPr>
          <a:lstStyle/>
          <a:p>
            <a:r>
              <a:rPr lang="en-US" noProof="0"/>
              <a:t>Utilize Copilot for Finance in Excel to check for spending variances versus product deliverables.</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19"/>
          </p:nvPr>
        </p:nvSpPr>
        <p:spPr/>
        <p:txBody>
          <a:bodyPr/>
          <a:lstStyle/>
          <a:p>
            <a:r>
              <a:rPr lang="en-US" noProof="0"/>
              <a:t>In Outlook, use Copilot for Finance to display information about prior contracts and supplier payments to be confident you are negotiating with the latest info.</a:t>
            </a:r>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0"/>
          </p:nvPr>
        </p:nvSpPr>
        <p:spPr/>
        <p:txBody>
          <a:bodyPr>
            <a:normAutofit/>
          </a:bodyPr>
          <a:lstStyle/>
          <a:p>
            <a:r>
              <a:rPr lang="en-US" noProof="0"/>
              <a:t>In the Supplier meetings, use Copilot in Teams to summarize agreements on deliverables and capabilities. Next, assign a rating based on established criteria.</a:t>
            </a:r>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1"/>
          </p:nvPr>
        </p:nvSpPr>
        <p:spPr/>
        <p:txBody>
          <a:bodyPr/>
          <a:lstStyle/>
          <a:p>
            <a:r>
              <a:rPr lang="en-US" noProof="0"/>
              <a:t>Benefit: </a:t>
            </a:r>
            <a:r>
              <a:rPr lang="en-US" b="1" noProof="0"/>
              <a:t>Streamline contract review processes</a:t>
            </a:r>
            <a:r>
              <a:rPr lang="en-US" noProof="0"/>
              <a:t>, Reduce manual effort, and ensure compliance.</a:t>
            </a:r>
          </a:p>
        </p:txBody>
      </p:sp>
      <p:sp>
        <p:nvSpPr>
          <p:cNvPr id="59" name="Text Placeholder 58">
            <a:extLst>
              <a:ext uri="{FF2B5EF4-FFF2-40B4-BE49-F238E27FC236}">
                <a16:creationId xmlns:a16="http://schemas.microsoft.com/office/drawing/2014/main" id="{9ABEFB2B-9F58-F520-9B13-94B207F244EA}"/>
              </a:ext>
            </a:extLst>
          </p:cNvPr>
          <p:cNvSpPr>
            <a:spLocks noGrp="1"/>
          </p:cNvSpPr>
          <p:nvPr>
            <p:ph type="body" sz="quarter" idx="22"/>
          </p:nvPr>
        </p:nvSpPr>
        <p:spPr/>
        <p:txBody>
          <a:bodyPr/>
          <a:lstStyle/>
          <a:p>
            <a:r>
              <a:rPr lang="en-US" noProof="0"/>
              <a:t>Benefit: </a:t>
            </a:r>
            <a:r>
              <a:rPr lang="en-US" b="1" noProof="0"/>
              <a:t>Standardize procedures, </a:t>
            </a:r>
            <a:r>
              <a:rPr lang="en-US" noProof="0"/>
              <a:t>reduce errors, and empower team members with comprehensive reference material.</a:t>
            </a:r>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3"/>
          </p:nvPr>
        </p:nvSpPr>
        <p:spPr/>
        <p:txBody>
          <a:bodyPr/>
          <a:lstStyle/>
          <a:p>
            <a:r>
              <a:rPr lang="en-US" noProof="0"/>
              <a:t>Benefit: </a:t>
            </a:r>
            <a:r>
              <a:rPr lang="en-US" b="1" noProof="0"/>
              <a:t>Simplify </a:t>
            </a:r>
            <a:r>
              <a:rPr lang="en-US" noProof="0"/>
              <a:t>the process of finding customer information to prepare for a meeting.</a:t>
            </a:r>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4"/>
          </p:nvPr>
        </p:nvSpPr>
        <p:spPr/>
        <p:txBody>
          <a:bodyPr/>
          <a:lstStyle/>
          <a:p>
            <a:r>
              <a:rPr lang="en-US" noProof="0"/>
              <a:t>Benefit: </a:t>
            </a:r>
            <a:r>
              <a:rPr lang="en-US" b="1" noProof="0"/>
              <a:t>Boost creativity, </a:t>
            </a:r>
            <a:r>
              <a:rPr lang="en-US" noProof="0"/>
              <a:t>foster collaboration, and generate innovative solutions.</a:t>
            </a:r>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5"/>
          </p:nvPr>
        </p:nvSpPr>
        <p:spPr/>
        <p:txBody>
          <a:bodyPr>
            <a:noAutofit/>
          </a:bodyPr>
          <a:lstStyle/>
          <a:p>
            <a:r>
              <a:rPr lang="en-US" noProof="0"/>
              <a:t>Benefit: </a:t>
            </a:r>
            <a:r>
              <a:rPr lang="en-US" b="1" noProof="0"/>
              <a:t>Improve meeting efficiency, </a:t>
            </a:r>
            <a:r>
              <a:rPr lang="en-US" noProof="0"/>
              <a:t>capture essential points, and facilitate follow-up actions. </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7"/>
          </p:nvPr>
        </p:nvSpPr>
        <p:spPr/>
        <p:txBody>
          <a:bodyPr/>
          <a:lstStyle/>
          <a:p>
            <a:r>
              <a:rPr lang="en-US" noProof="0"/>
              <a:t>Use Copilot in Word to generate new supplier contract terms and recommendations for updated preferred vendor lists.</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28"/>
          </p:nvPr>
        </p:nvSpPr>
        <p:spPr/>
        <p:txBody>
          <a:bodyPr/>
          <a:lstStyle/>
          <a:p>
            <a:r>
              <a:rPr lang="en-US" noProof="0"/>
              <a:t>Have Copilot search data from contracts, meetings and emails to create a table of various suppliers organized by service delivered with a detailed assessment.</a:t>
            </a:r>
          </a:p>
        </p:txBody>
      </p:sp>
      <p:sp>
        <p:nvSpPr>
          <p:cNvPr id="6" name="Text Placeholder 5">
            <a:extLst>
              <a:ext uri="{FF2B5EF4-FFF2-40B4-BE49-F238E27FC236}">
                <a16:creationId xmlns:a16="http://schemas.microsoft.com/office/drawing/2014/main" id="{F06257AA-6829-A0A0-551E-21E8F7363F0E}"/>
              </a:ext>
            </a:extLst>
          </p:cNvPr>
          <p:cNvSpPr>
            <a:spLocks noGrp="1"/>
          </p:cNvSpPr>
          <p:nvPr>
            <p:ph type="body" sz="quarter" idx="30"/>
          </p:nvPr>
        </p:nvSpPr>
        <p:spPr>
          <a:xfrm>
            <a:off x="10430234" y="521099"/>
            <a:ext cx="1456966" cy="169277"/>
          </a:xfrm>
        </p:spPr>
        <p:txBody>
          <a:bodyPr/>
          <a:lstStyle/>
          <a:p>
            <a:r>
              <a:rPr lang="en-US" noProof="0"/>
              <a:t>Extend</a:t>
            </a:r>
          </a:p>
        </p:txBody>
      </p:sp>
      <p:sp>
        <p:nvSpPr>
          <p:cNvPr id="7" name="Text Placeholder 6">
            <a:extLst>
              <a:ext uri="{FF2B5EF4-FFF2-40B4-BE49-F238E27FC236}">
                <a16:creationId xmlns:a16="http://schemas.microsoft.com/office/drawing/2014/main" id="{18E9BD0F-1E21-96ED-8737-218C5925BD11}"/>
              </a:ext>
            </a:extLst>
          </p:cNvPr>
          <p:cNvSpPr>
            <a:spLocks noGrp="1"/>
          </p:cNvSpPr>
          <p:nvPr>
            <p:ph type="body" sz="quarter" idx="38"/>
          </p:nvPr>
        </p:nvSpPr>
        <p:spPr>
          <a:solidFill>
            <a:srgbClr val="0078D4"/>
          </a:solidFill>
        </p:spPr>
        <p:txBody>
          <a:bodyPr/>
          <a:lstStyle/>
          <a:p>
            <a:endParaRPr lang="en-US" noProof="0"/>
          </a:p>
        </p:txBody>
      </p:sp>
      <p:sp>
        <p:nvSpPr>
          <p:cNvPr id="8" name="Text Placeholder 7">
            <a:extLst>
              <a:ext uri="{FF2B5EF4-FFF2-40B4-BE49-F238E27FC236}">
                <a16:creationId xmlns:a16="http://schemas.microsoft.com/office/drawing/2014/main" id="{D88AA25C-0AD8-D1DC-AAF5-CEF416DC9B9F}"/>
              </a:ext>
            </a:extLst>
          </p:cNvPr>
          <p:cNvSpPr>
            <a:spLocks noGrp="1"/>
          </p:cNvSpPr>
          <p:nvPr>
            <p:ph type="body" sz="quarter" idx="39"/>
          </p:nvPr>
        </p:nvSpPr>
        <p:spPr>
          <a:solidFill>
            <a:srgbClr val="0078D4"/>
          </a:solidFill>
        </p:spPr>
        <p:txBody>
          <a:bodyPr/>
          <a:lstStyle/>
          <a:p>
            <a:endParaRPr lang="en-US" noProof="0"/>
          </a:p>
        </p:txBody>
      </p:sp>
      <p:sp>
        <p:nvSpPr>
          <p:cNvPr id="11" name="Text Placeholder 10">
            <a:extLst>
              <a:ext uri="{FF2B5EF4-FFF2-40B4-BE49-F238E27FC236}">
                <a16:creationId xmlns:a16="http://schemas.microsoft.com/office/drawing/2014/main" id="{C8B6228E-0246-266C-6588-220635943CE5}"/>
              </a:ext>
            </a:extLst>
          </p:cNvPr>
          <p:cNvSpPr>
            <a:spLocks noGrp="1"/>
          </p:cNvSpPr>
          <p:nvPr>
            <p:ph type="body" sz="quarter" idx="40"/>
          </p:nvPr>
        </p:nvSpPr>
        <p:spPr>
          <a:solidFill>
            <a:srgbClr val="0078D4"/>
          </a:solidFill>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7" name="Group 26">
            <a:extLst>
              <a:ext uri="{FF2B5EF4-FFF2-40B4-BE49-F238E27FC236}">
                <a16:creationId xmlns:a16="http://schemas.microsoft.com/office/drawing/2014/main" id="{5E2FC3A4-1E31-473A-906F-6FEBA5E0E735}"/>
              </a:ext>
            </a:extLst>
          </p:cNvPr>
          <p:cNvGrpSpPr/>
          <p:nvPr/>
        </p:nvGrpSpPr>
        <p:grpSpPr>
          <a:xfrm>
            <a:off x="1699628" y="1127774"/>
            <a:ext cx="1371600" cy="216000"/>
            <a:chOff x="2707850" y="862657"/>
            <a:chExt cx="1371600" cy="21600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13716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Supply chain costs</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005840" cy="216000"/>
            <a:chOff x="1194743" y="1140160"/>
            <a:chExt cx="100584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0058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2" name="Group 1">
            <a:extLst>
              <a:ext uri="{FF2B5EF4-FFF2-40B4-BE49-F238E27FC236}">
                <a16:creationId xmlns:a16="http://schemas.microsoft.com/office/drawing/2014/main" id="{AD77A855-67ED-E3C5-6C3F-662A6B499154}"/>
              </a:ext>
            </a:extLst>
          </p:cNvPr>
          <p:cNvGrpSpPr/>
          <p:nvPr/>
        </p:nvGrpSpPr>
        <p:grpSpPr>
          <a:xfrm>
            <a:off x="804187" y="2708521"/>
            <a:ext cx="1960921" cy="360000"/>
            <a:chOff x="577439" y="3137252"/>
            <a:chExt cx="1960921" cy="360000"/>
          </a:xfrm>
        </p:grpSpPr>
        <p:pic>
          <p:nvPicPr>
            <p:cNvPr id="3" name="Picture 2">
              <a:extLst>
                <a:ext uri="{FF2B5EF4-FFF2-40B4-BE49-F238E27FC236}">
                  <a16:creationId xmlns:a16="http://schemas.microsoft.com/office/drawing/2014/main" id="{8B01F71F-E3FB-993E-9694-1301489996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4" name="TextBox 3">
              <a:extLst>
                <a:ext uri="{FF2B5EF4-FFF2-40B4-BE49-F238E27FC236}">
                  <a16:creationId xmlns:a16="http://schemas.microsoft.com/office/drawing/2014/main" id="{8583FEE0-8AF5-5F12-9237-7C72CB72FF99}"/>
                </a:ext>
                <a:ext uri="{C183D7F6-B498-43B3-948B-1728B52AA6E4}">
                  <adec:decorative xmlns:adec="http://schemas.microsoft.com/office/drawing/2017/decorative" val="0"/>
                </a:ext>
              </a:extLst>
            </p:cNvPr>
            <p:cNvSpPr txBox="1"/>
            <p:nvPr/>
          </p:nvSpPr>
          <p:spPr>
            <a:xfrm>
              <a:off x="1047213" y="3163364"/>
              <a:ext cx="1491147"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+Copilot for Finance</a:t>
              </a:r>
              <a:r>
                <a:rPr lang="en-US" sz="900" noProof="0">
                  <a:solidFill>
                    <a:srgbClr val="0078D4"/>
                  </a:solidFill>
                  <a:latin typeface="Segoe UI Semibold"/>
                </a:rPr>
                <a:t> </a:t>
              </a:r>
              <a:r>
                <a:rPr lang="en-US" sz="900" i="1" noProof="0">
                  <a:solidFill>
                    <a:srgbClr val="0078D4"/>
                  </a:solidFill>
                  <a:latin typeface="Segoe UI" panose="020B0502040204020203" pitchFamily="34" charset="0"/>
                  <a:cs typeface="Segoe UI" panose="020B0502040204020203" pitchFamily="34" charset="0"/>
                </a:rPr>
                <a:t>Preview</a:t>
              </a:r>
              <a:endParaRPr kumimoji="0" lang="en-US" sz="900" b="0" i="0" u="none" strike="noStrike" kern="1200" cap="none" spc="0" normalizeH="0" baseline="30000" noProof="0">
                <a:ln>
                  <a:noFill/>
                </a:ln>
                <a:solidFill>
                  <a:srgbClr val="0070C0"/>
                </a:solidFill>
                <a:effectLst/>
                <a:uLnTx/>
                <a:uFillTx/>
                <a:latin typeface="Segoe UI Semibold"/>
                <a:ea typeface="+mn-ea"/>
                <a:cs typeface="+mn-cs"/>
              </a:endParaRPr>
            </a:p>
          </p:txBody>
        </p:sp>
      </p:grpSp>
      <p:grpSp>
        <p:nvGrpSpPr>
          <p:cNvPr id="31" name="Group 30">
            <a:extLst>
              <a:ext uri="{FF2B5EF4-FFF2-40B4-BE49-F238E27FC236}">
                <a16:creationId xmlns:a16="http://schemas.microsoft.com/office/drawing/2014/main" id="{C80CFB40-4E6B-C847-DB11-E1804D563437}"/>
              </a:ext>
            </a:extLst>
          </p:cNvPr>
          <p:cNvGrpSpPr/>
          <p:nvPr/>
        </p:nvGrpSpPr>
        <p:grpSpPr>
          <a:xfrm>
            <a:off x="7739914" y="2734959"/>
            <a:ext cx="2351135" cy="360000"/>
            <a:chOff x="588263" y="3617084"/>
            <a:chExt cx="2351135" cy="360000"/>
          </a:xfrm>
        </p:grpSpPr>
        <p:pic>
          <p:nvPicPr>
            <p:cNvPr id="32" name="Picture 31">
              <a:extLst>
                <a:ext uri="{FF2B5EF4-FFF2-40B4-BE49-F238E27FC236}">
                  <a16:creationId xmlns:a16="http://schemas.microsoft.com/office/drawing/2014/main" id="{BC2E3552-D5BC-4989-D1A6-8A76EA15937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37" name="TextBox 36">
              <a:extLst>
                <a:ext uri="{FF2B5EF4-FFF2-40B4-BE49-F238E27FC236}">
                  <a16:creationId xmlns:a16="http://schemas.microsoft.com/office/drawing/2014/main" id="{198416DF-B588-D569-0901-11E93AC4A4CD}"/>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0" name="Group 19">
            <a:extLst>
              <a:ext uri="{FF2B5EF4-FFF2-40B4-BE49-F238E27FC236}">
                <a16:creationId xmlns:a16="http://schemas.microsoft.com/office/drawing/2014/main" id="{905E0AAB-245E-3F5B-5604-0CFC390E9C54}"/>
              </a:ext>
            </a:extLst>
          </p:cNvPr>
          <p:cNvGrpSpPr/>
          <p:nvPr/>
        </p:nvGrpSpPr>
        <p:grpSpPr>
          <a:xfrm>
            <a:off x="6256505" y="5118953"/>
            <a:ext cx="2351135" cy="360000"/>
            <a:chOff x="4276273" y="2761669"/>
            <a:chExt cx="2351135" cy="360000"/>
          </a:xfrm>
        </p:grpSpPr>
        <p:pic>
          <p:nvPicPr>
            <p:cNvPr id="21" name="Picture 20" descr="Zip Co logo SVG free download, id: 101874 - Brandlogos.net">
              <a:hlinkClick r:id="rId8"/>
              <a:extLst>
                <a:ext uri="{FF2B5EF4-FFF2-40B4-BE49-F238E27FC236}">
                  <a16:creationId xmlns:a16="http://schemas.microsoft.com/office/drawing/2014/main" id="{025DED95-46D5-1335-7332-D890091155A5}"/>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22" name="TextBox 21">
              <a:extLst>
                <a:ext uri="{FF2B5EF4-FFF2-40B4-BE49-F238E27FC236}">
                  <a16:creationId xmlns:a16="http://schemas.microsoft.com/office/drawing/2014/main" id="{3C0E4861-5B08-73CF-29AC-07555AD960F8}"/>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38" name="Group 37">
            <a:extLst>
              <a:ext uri="{FF2B5EF4-FFF2-40B4-BE49-F238E27FC236}">
                <a16:creationId xmlns:a16="http://schemas.microsoft.com/office/drawing/2014/main" id="{1F794116-8CCC-187A-7C03-A71F7456DAE3}"/>
              </a:ext>
            </a:extLst>
          </p:cNvPr>
          <p:cNvGrpSpPr/>
          <p:nvPr/>
        </p:nvGrpSpPr>
        <p:grpSpPr>
          <a:xfrm>
            <a:off x="2676150" y="5133446"/>
            <a:ext cx="1980138" cy="360000"/>
            <a:chOff x="588263" y="2657420"/>
            <a:chExt cx="1980138" cy="360000"/>
          </a:xfrm>
        </p:grpSpPr>
        <p:pic>
          <p:nvPicPr>
            <p:cNvPr id="39" name="Picture 38">
              <a:extLst>
                <a:ext uri="{FF2B5EF4-FFF2-40B4-BE49-F238E27FC236}">
                  <a16:creationId xmlns:a16="http://schemas.microsoft.com/office/drawing/2014/main" id="{E90FC2C5-CF0F-F173-EA06-B2DC6B8DA40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40" name="TextBox 39">
              <a:extLst>
                <a:ext uri="{FF2B5EF4-FFF2-40B4-BE49-F238E27FC236}">
                  <a16:creationId xmlns:a16="http://schemas.microsoft.com/office/drawing/2014/main" id="{1E17A50A-A79C-06E2-D837-0A62B3120BB2}"/>
                </a:ext>
                <a:ext uri="{C183D7F6-B498-43B3-948B-1728B52AA6E4}">
                  <adec:decorative xmlns:adec="http://schemas.microsoft.com/office/drawing/2017/decorative" val="0"/>
                </a:ext>
              </a:extLst>
            </p:cNvPr>
            <p:cNvSpPr txBox="1"/>
            <p:nvPr/>
          </p:nvSpPr>
          <p:spPr>
            <a:xfrm>
              <a:off x="1047214" y="2752782"/>
              <a:ext cx="1521187"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p>
          </p:txBody>
        </p:sp>
      </p:grpSp>
      <p:pic>
        <p:nvPicPr>
          <p:cNvPr id="5" name="Picture 4">
            <a:extLst>
              <a:ext uri="{FF2B5EF4-FFF2-40B4-BE49-F238E27FC236}">
                <a16:creationId xmlns:a16="http://schemas.microsoft.com/office/drawing/2014/main" id="{907C4066-8502-CA25-DF38-3327A6B6136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0277646" y="4357708"/>
            <a:ext cx="1914354" cy="2500291"/>
          </a:xfrm>
          <a:prstGeom prst="rect">
            <a:avLst/>
          </a:prstGeom>
        </p:spPr>
      </p:pic>
      <p:grpSp>
        <p:nvGrpSpPr>
          <p:cNvPr id="67" name="Group 66">
            <a:extLst>
              <a:ext uri="{FF2B5EF4-FFF2-40B4-BE49-F238E27FC236}">
                <a16:creationId xmlns:a16="http://schemas.microsoft.com/office/drawing/2014/main" id="{CB35C779-AE1D-C4E0-7E38-53C0D8464A52}"/>
              </a:ext>
            </a:extLst>
          </p:cNvPr>
          <p:cNvGrpSpPr/>
          <p:nvPr/>
        </p:nvGrpSpPr>
        <p:grpSpPr>
          <a:xfrm>
            <a:off x="4274599" y="2696146"/>
            <a:ext cx="1958372" cy="360000"/>
            <a:chOff x="4274599" y="2696146"/>
            <a:chExt cx="1958372" cy="360000"/>
          </a:xfrm>
        </p:grpSpPr>
        <p:sp>
          <p:nvSpPr>
            <p:cNvPr id="10" name="TextBox 9">
              <a:extLst>
                <a:ext uri="{FF2B5EF4-FFF2-40B4-BE49-F238E27FC236}">
                  <a16:creationId xmlns:a16="http://schemas.microsoft.com/office/drawing/2014/main" id="{148B6498-FB20-6C00-4060-C8B2BAC1100B}"/>
                </a:ext>
                <a:ext uri="{C183D7F6-B498-43B3-948B-1728B52AA6E4}">
                  <adec:decorative xmlns:adec="http://schemas.microsoft.com/office/drawing/2017/decorative" val="0"/>
                </a:ext>
              </a:extLst>
            </p:cNvPr>
            <p:cNvSpPr txBox="1"/>
            <p:nvPr/>
          </p:nvSpPr>
          <p:spPr>
            <a:xfrm>
              <a:off x="4741824" y="2732927"/>
              <a:ext cx="1491147"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 </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+Copilot for Finance</a:t>
              </a:r>
              <a:r>
                <a:rPr lang="en-US" sz="900" noProof="0">
                  <a:solidFill>
                    <a:srgbClr val="0078D4"/>
                  </a:solidFill>
                  <a:latin typeface="Segoe UI Semibold"/>
                </a:rPr>
                <a:t> </a:t>
              </a:r>
              <a:r>
                <a:rPr lang="en-US" sz="900" i="1" noProof="0">
                  <a:solidFill>
                    <a:srgbClr val="0078D4"/>
                  </a:solidFill>
                  <a:latin typeface="Segoe UI" panose="020B0502040204020203" pitchFamily="34" charset="0"/>
                  <a:cs typeface="Segoe UI" panose="020B0502040204020203" pitchFamily="34" charset="0"/>
                </a:rPr>
                <a:t>Preview</a:t>
              </a:r>
              <a:endParaRPr kumimoji="0" lang="en-US" sz="900" b="0" i="0" u="none" strike="noStrike" kern="1200" cap="none" spc="0" normalizeH="0" baseline="30000" noProof="0">
                <a:ln>
                  <a:noFill/>
                </a:ln>
                <a:solidFill>
                  <a:srgbClr val="0070C0"/>
                </a:solidFill>
                <a:effectLst/>
                <a:uLnTx/>
                <a:uFillTx/>
                <a:latin typeface="Segoe UI Semibold"/>
                <a:ea typeface="+mn-ea"/>
                <a:cs typeface="+mn-cs"/>
              </a:endParaRPr>
            </a:p>
          </p:txBody>
        </p:sp>
        <p:pic>
          <p:nvPicPr>
            <p:cNvPr id="66" name="Picture 65">
              <a:extLst>
                <a:ext uri="{FF2B5EF4-FFF2-40B4-BE49-F238E27FC236}">
                  <a16:creationId xmlns:a16="http://schemas.microsoft.com/office/drawing/2014/main" id="{7B5EF78B-4EE3-FE2B-A69D-BD5FE76B881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274599" y="2696146"/>
              <a:ext cx="360000" cy="360000"/>
            </a:xfrm>
            <a:prstGeom prst="ellipse">
              <a:avLst/>
            </a:prstGeom>
            <a:solidFill>
              <a:srgbClr val="FFFFFF"/>
            </a:solidFill>
          </p:spPr>
        </p:pic>
      </p:grpSp>
    </p:spTree>
    <p:extLst>
      <p:ext uri="{BB962C8B-B14F-4D97-AF65-F5344CB8AC3E}">
        <p14:creationId xmlns:p14="http://schemas.microsoft.com/office/powerpoint/2010/main" val="32640887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BE9C6-D821-CB85-7F76-35113FE236E6}"/>
            </a:ext>
          </a:extLst>
        </p:cNvPr>
        <p:cNvGrpSpPr/>
        <p:nvPr/>
      </p:nvGrpSpPr>
      <p:grpSpPr>
        <a:xfrm>
          <a:off x="0" y="0"/>
          <a:ext cx="0" cy="0"/>
          <a:chOff x="0" y="0"/>
          <a:chExt cx="0" cy="0"/>
        </a:xfrm>
      </p:grpSpPr>
      <p:sp>
        <p:nvSpPr>
          <p:cNvPr id="45" name="Title 44">
            <a:extLst>
              <a:ext uri="{FF2B5EF4-FFF2-40B4-BE49-F238E27FC236}">
                <a16:creationId xmlns:a16="http://schemas.microsoft.com/office/drawing/2014/main" id="{ED3F7A8D-EE88-3093-A191-785196E54342}"/>
              </a:ext>
            </a:extLst>
          </p:cNvPr>
          <p:cNvSpPr>
            <a:spLocks noGrp="1"/>
          </p:cNvSpPr>
          <p:nvPr>
            <p:ph type="title"/>
          </p:nvPr>
        </p:nvSpPr>
        <p:spPr>
          <a:xfrm>
            <a:off x="584200" y="387766"/>
            <a:ext cx="5672544" cy="263149"/>
          </a:xfrm>
        </p:spPr>
        <p:txBody>
          <a:bodyPr/>
          <a:lstStyle/>
          <a:p>
            <a:r>
              <a:rPr lang="en-US" noProof="0" dirty="0">
                <a:solidFill>
                  <a:srgbClr val="0078D4"/>
                </a:solidFill>
              </a:rPr>
              <a:t>Finance | </a:t>
            </a:r>
            <a:r>
              <a:rPr lang="en-US" noProof="0" dirty="0"/>
              <a:t>Automate financial query management</a:t>
            </a:r>
          </a:p>
        </p:txBody>
      </p:sp>
      <p:sp>
        <p:nvSpPr>
          <p:cNvPr id="47" name="Text Placeholder 46">
            <a:extLst>
              <a:ext uri="{FF2B5EF4-FFF2-40B4-BE49-F238E27FC236}">
                <a16:creationId xmlns:a16="http://schemas.microsoft.com/office/drawing/2014/main" id="{A429DE12-859C-27CC-5765-3678EFE704D4}"/>
              </a:ext>
            </a:extLst>
          </p:cNvPr>
          <p:cNvSpPr>
            <a:spLocks noGrp="1"/>
          </p:cNvSpPr>
          <p:nvPr>
            <p:ph type="body" sz="quarter" idx="11"/>
          </p:nvPr>
        </p:nvSpPr>
        <p:spPr/>
        <p:txBody>
          <a:bodyPr/>
          <a:lstStyle/>
          <a:p>
            <a:r>
              <a:rPr lang="en-US" noProof="0"/>
              <a:t>1. Query collection</a:t>
            </a:r>
          </a:p>
        </p:txBody>
      </p:sp>
      <p:sp>
        <p:nvSpPr>
          <p:cNvPr id="48" name="Text Placeholder 47">
            <a:extLst>
              <a:ext uri="{FF2B5EF4-FFF2-40B4-BE49-F238E27FC236}">
                <a16:creationId xmlns:a16="http://schemas.microsoft.com/office/drawing/2014/main" id="{9F03EE51-AD55-5D25-B11F-F5FB909A41EF}"/>
              </a:ext>
            </a:extLst>
          </p:cNvPr>
          <p:cNvSpPr>
            <a:spLocks noGrp="1"/>
          </p:cNvSpPr>
          <p:nvPr>
            <p:ph type="body" sz="quarter" idx="12"/>
          </p:nvPr>
        </p:nvSpPr>
        <p:spPr/>
        <p:txBody>
          <a:bodyPr/>
          <a:lstStyle/>
          <a:p>
            <a:r>
              <a:rPr lang="en-US" noProof="0" dirty="0"/>
              <a:t>6. Gather information</a:t>
            </a:r>
          </a:p>
        </p:txBody>
      </p:sp>
      <p:sp>
        <p:nvSpPr>
          <p:cNvPr id="49" name="Text Placeholder 48">
            <a:extLst>
              <a:ext uri="{FF2B5EF4-FFF2-40B4-BE49-F238E27FC236}">
                <a16:creationId xmlns:a16="http://schemas.microsoft.com/office/drawing/2014/main" id="{F344D91B-3B6E-DD41-3B2C-85A66F796D8B}"/>
              </a:ext>
            </a:extLst>
          </p:cNvPr>
          <p:cNvSpPr>
            <a:spLocks noGrp="1"/>
          </p:cNvSpPr>
          <p:nvPr>
            <p:ph type="body" sz="quarter" idx="13"/>
          </p:nvPr>
        </p:nvSpPr>
        <p:spPr/>
        <p:txBody>
          <a:bodyPr/>
          <a:lstStyle/>
          <a:p>
            <a:r>
              <a:rPr lang="en-US" noProof="0"/>
              <a:t>2. Knowledge base integration</a:t>
            </a:r>
          </a:p>
        </p:txBody>
      </p:sp>
      <p:sp>
        <p:nvSpPr>
          <p:cNvPr id="50" name="Text Placeholder 49">
            <a:extLst>
              <a:ext uri="{FF2B5EF4-FFF2-40B4-BE49-F238E27FC236}">
                <a16:creationId xmlns:a16="http://schemas.microsoft.com/office/drawing/2014/main" id="{FA1D76F6-06B1-49A9-AA1D-4120E1744957}"/>
              </a:ext>
            </a:extLst>
          </p:cNvPr>
          <p:cNvSpPr>
            <a:spLocks noGrp="1"/>
          </p:cNvSpPr>
          <p:nvPr>
            <p:ph type="body" sz="quarter" idx="14"/>
          </p:nvPr>
        </p:nvSpPr>
        <p:spPr/>
        <p:txBody>
          <a:bodyPr/>
          <a:lstStyle/>
          <a:p>
            <a:r>
              <a:rPr lang="en-US" noProof="0" dirty="0"/>
              <a:t>5. Clarify terms</a:t>
            </a:r>
          </a:p>
        </p:txBody>
      </p:sp>
      <p:sp>
        <p:nvSpPr>
          <p:cNvPr id="51" name="Text Placeholder 50">
            <a:extLst>
              <a:ext uri="{FF2B5EF4-FFF2-40B4-BE49-F238E27FC236}">
                <a16:creationId xmlns:a16="http://schemas.microsoft.com/office/drawing/2014/main" id="{533B071A-A85D-EB7B-444D-A641F5EC6272}"/>
              </a:ext>
            </a:extLst>
          </p:cNvPr>
          <p:cNvSpPr>
            <a:spLocks noGrp="1"/>
          </p:cNvSpPr>
          <p:nvPr>
            <p:ph type="body" sz="quarter" idx="15"/>
          </p:nvPr>
        </p:nvSpPr>
        <p:spPr/>
        <p:txBody>
          <a:bodyPr/>
          <a:lstStyle/>
          <a:p>
            <a:r>
              <a:rPr lang="en-US" noProof="0"/>
              <a:t>3. Automated feedback</a:t>
            </a:r>
          </a:p>
        </p:txBody>
      </p:sp>
      <p:sp>
        <p:nvSpPr>
          <p:cNvPr id="52" name="Text Placeholder 51">
            <a:extLst>
              <a:ext uri="{FF2B5EF4-FFF2-40B4-BE49-F238E27FC236}">
                <a16:creationId xmlns:a16="http://schemas.microsoft.com/office/drawing/2014/main" id="{4004543F-0DF0-140B-E153-D7E8C3994AF0}"/>
              </a:ext>
            </a:extLst>
          </p:cNvPr>
          <p:cNvSpPr>
            <a:spLocks noGrp="1"/>
          </p:cNvSpPr>
          <p:nvPr>
            <p:ph type="body" sz="quarter" idx="16"/>
          </p:nvPr>
        </p:nvSpPr>
        <p:spPr/>
        <p:txBody>
          <a:bodyPr/>
          <a:lstStyle/>
          <a:p>
            <a:r>
              <a:rPr lang="en-US" noProof="0"/>
              <a:t>4. Case escalation</a:t>
            </a:r>
          </a:p>
        </p:txBody>
      </p:sp>
      <p:sp>
        <p:nvSpPr>
          <p:cNvPr id="53" name="Text Placeholder 52">
            <a:extLst>
              <a:ext uri="{FF2B5EF4-FFF2-40B4-BE49-F238E27FC236}">
                <a16:creationId xmlns:a16="http://schemas.microsoft.com/office/drawing/2014/main" id="{99DB7192-77C9-C65E-295B-4BF27D15D6BD}"/>
              </a:ext>
            </a:extLst>
          </p:cNvPr>
          <p:cNvSpPr>
            <a:spLocks noGrp="1"/>
          </p:cNvSpPr>
          <p:nvPr>
            <p:ph type="body" sz="quarter" idx="17"/>
          </p:nvPr>
        </p:nvSpPr>
        <p:spPr/>
        <p:txBody>
          <a:bodyPr/>
          <a:lstStyle/>
          <a:p>
            <a:r>
              <a:rPr lang="en-US" noProof="0" dirty="0"/>
              <a:t>Microsoft 365 Copilot Chat and Copilot Studio</a:t>
            </a:r>
          </a:p>
        </p:txBody>
      </p:sp>
      <p:sp>
        <p:nvSpPr>
          <p:cNvPr id="54" name="Text Placeholder 53">
            <a:extLst>
              <a:ext uri="{FF2B5EF4-FFF2-40B4-BE49-F238E27FC236}">
                <a16:creationId xmlns:a16="http://schemas.microsoft.com/office/drawing/2014/main" id="{3E6BA89D-84C9-2ABE-E912-C2D723430ADD}"/>
              </a:ext>
            </a:extLst>
          </p:cNvPr>
          <p:cNvSpPr>
            <a:spLocks noGrp="1"/>
          </p:cNvSpPr>
          <p:nvPr>
            <p:ph type="body" sz="quarter" idx="18"/>
          </p:nvPr>
        </p:nvSpPr>
        <p:spPr/>
        <p:txBody>
          <a:bodyPr/>
          <a:lstStyle/>
          <a:p>
            <a:r>
              <a:rPr lang="en-US" noProof="0"/>
              <a:t>Use Copilot Studio to create an agent that answers common Finance questions from employees at your organization and logs items to a quality control database.</a:t>
            </a:r>
          </a:p>
        </p:txBody>
      </p:sp>
      <p:sp>
        <p:nvSpPr>
          <p:cNvPr id="55" name="Text Placeholder 54">
            <a:extLst>
              <a:ext uri="{FF2B5EF4-FFF2-40B4-BE49-F238E27FC236}">
                <a16:creationId xmlns:a16="http://schemas.microsoft.com/office/drawing/2014/main" id="{EA64A019-2B33-D972-3D61-D023E4FF49EE}"/>
              </a:ext>
            </a:extLst>
          </p:cNvPr>
          <p:cNvSpPr>
            <a:spLocks noGrp="1"/>
          </p:cNvSpPr>
          <p:nvPr>
            <p:ph type="body" sz="quarter" idx="19"/>
          </p:nvPr>
        </p:nvSpPr>
        <p:spPr/>
        <p:txBody>
          <a:bodyPr/>
          <a:lstStyle/>
          <a:p>
            <a:r>
              <a:rPr lang="en-US" noProof="0"/>
              <a:t>Empower the agent to respond to questions using a custom copilot trained on knowledge base documents.</a:t>
            </a:r>
          </a:p>
        </p:txBody>
      </p:sp>
      <p:sp>
        <p:nvSpPr>
          <p:cNvPr id="56" name="Text Placeholder 55">
            <a:extLst>
              <a:ext uri="{FF2B5EF4-FFF2-40B4-BE49-F238E27FC236}">
                <a16:creationId xmlns:a16="http://schemas.microsoft.com/office/drawing/2014/main" id="{F3C5CF26-AA33-F0A6-4CCF-F8F1667956F9}"/>
              </a:ext>
            </a:extLst>
          </p:cNvPr>
          <p:cNvSpPr>
            <a:spLocks noGrp="1"/>
          </p:cNvSpPr>
          <p:nvPr>
            <p:ph type="body" sz="quarter" idx="20"/>
          </p:nvPr>
        </p:nvSpPr>
        <p:spPr/>
        <p:txBody>
          <a:bodyPr/>
          <a:lstStyle/>
          <a:p>
            <a:r>
              <a:rPr lang="en-US" noProof="0"/>
              <a:t>Utilize the agent to prompt employees to give feedback on the information provided. </a:t>
            </a:r>
          </a:p>
        </p:txBody>
      </p:sp>
      <p:sp>
        <p:nvSpPr>
          <p:cNvPr id="57" name="Text Placeholder 56">
            <a:extLst>
              <a:ext uri="{FF2B5EF4-FFF2-40B4-BE49-F238E27FC236}">
                <a16:creationId xmlns:a16="http://schemas.microsoft.com/office/drawing/2014/main" id="{B3D6F0CF-F332-AF3A-95EA-17BA04127EB1}"/>
              </a:ext>
            </a:extLst>
          </p:cNvPr>
          <p:cNvSpPr>
            <a:spLocks noGrp="1"/>
          </p:cNvSpPr>
          <p:nvPr>
            <p:ph type="body" sz="quarter" idx="21"/>
          </p:nvPr>
        </p:nvSpPr>
        <p:spPr/>
        <p:txBody>
          <a:bodyPr/>
          <a:lstStyle/>
          <a:p>
            <a:r>
              <a:rPr lang="en-US" noProof="0"/>
              <a:t>Benefit: </a:t>
            </a:r>
            <a:r>
              <a:rPr lang="en-US" b="1" noProof="0"/>
              <a:t>Ensures that all internal queries are captured </a:t>
            </a:r>
            <a:r>
              <a:rPr lang="en-US" noProof="0"/>
              <a:t>and properly categorized for efficient handling.</a:t>
            </a:r>
          </a:p>
        </p:txBody>
      </p:sp>
      <p:sp>
        <p:nvSpPr>
          <p:cNvPr id="58" name="Text Placeholder 57">
            <a:extLst>
              <a:ext uri="{FF2B5EF4-FFF2-40B4-BE49-F238E27FC236}">
                <a16:creationId xmlns:a16="http://schemas.microsoft.com/office/drawing/2014/main" id="{FE10094E-B9EE-F120-41FD-CE4C37C8AA47}"/>
              </a:ext>
            </a:extLst>
          </p:cNvPr>
          <p:cNvSpPr>
            <a:spLocks noGrp="1"/>
          </p:cNvSpPr>
          <p:nvPr>
            <p:ph type="body" sz="quarter" idx="22"/>
          </p:nvPr>
        </p:nvSpPr>
        <p:spPr/>
        <p:txBody>
          <a:bodyPr>
            <a:normAutofit lnSpcReduction="10000"/>
          </a:bodyPr>
          <a:lstStyle/>
          <a:p>
            <a:r>
              <a:rPr kumimoji="0" lang="en-US" sz="900" i="0" u="none" strike="noStrike" kern="0" cap="none" spc="0" normalizeH="0" baseline="0" noProof="0" dirty="0">
                <a:ln>
                  <a:noFill/>
                </a:ln>
                <a:solidFill>
                  <a:srgbClr val="1A1A1A"/>
                </a:solidFill>
                <a:effectLst/>
                <a:uLnTx/>
                <a:uFillTx/>
                <a:latin typeface="Segoe UI"/>
                <a:ea typeface="+mn-ea"/>
                <a:cs typeface="+mn-cs"/>
              </a:rPr>
              <a:t>Prompt:</a:t>
            </a:r>
            <a:r>
              <a:rPr kumimoji="0" lang="en-US" sz="900" b="1" i="0" u="none" strike="noStrike" kern="0" cap="none" spc="0" normalizeH="0" baseline="0" noProof="0" dirty="0">
                <a:ln>
                  <a:noFill/>
                </a:ln>
                <a:solidFill>
                  <a:srgbClr val="1A1A1A"/>
                </a:solidFill>
                <a:effectLst/>
                <a:uLnTx/>
                <a:uFillTx/>
                <a:latin typeface="Segoe UI"/>
                <a:ea typeface="+mn-ea"/>
                <a:cs typeface="+mn-cs"/>
              </a:rPr>
              <a:t> </a:t>
            </a:r>
            <a:r>
              <a:rPr kumimoji="0" lang="en-US" sz="900" b="0" i="0" u="none" strike="noStrike" kern="0" cap="none" spc="0" normalizeH="0" baseline="0" noProof="0" dirty="0">
                <a:ln>
                  <a:noFill/>
                </a:ln>
                <a:solidFill>
                  <a:srgbClr val="1A1A1A"/>
                </a:solidFill>
                <a:effectLst/>
                <a:uLnTx/>
                <a:uFillTx/>
                <a:latin typeface="Segoe UI"/>
                <a:ea typeface="+mn-ea"/>
                <a:cs typeface="+mn-cs"/>
              </a:rPr>
              <a:t>Generate a summary that provides insights into the current state of the steel industry based on recent financial news, stock market data, and economic indicators.</a:t>
            </a:r>
          </a:p>
        </p:txBody>
      </p:sp>
      <p:sp>
        <p:nvSpPr>
          <p:cNvPr id="59" name="Text Placeholder 58">
            <a:extLst>
              <a:ext uri="{FF2B5EF4-FFF2-40B4-BE49-F238E27FC236}">
                <a16:creationId xmlns:a16="http://schemas.microsoft.com/office/drawing/2014/main" id="{77830FA0-153D-8B97-39B0-2299DCA53504}"/>
              </a:ext>
            </a:extLst>
          </p:cNvPr>
          <p:cNvSpPr>
            <a:spLocks noGrp="1"/>
          </p:cNvSpPr>
          <p:nvPr>
            <p:ph type="body" sz="quarter" idx="23"/>
          </p:nvPr>
        </p:nvSpPr>
        <p:spPr/>
        <p:txBody>
          <a:bodyPr/>
          <a:lstStyle/>
          <a:p>
            <a:r>
              <a:rPr lang="en-US" noProof="0"/>
              <a:t>Benefit: </a:t>
            </a:r>
            <a:r>
              <a:rPr lang="en-US" b="1" noProof="0"/>
              <a:t>Access to a comprehensive knowledge base </a:t>
            </a:r>
            <a:r>
              <a:rPr lang="en-US" noProof="0"/>
              <a:t>ensures accurate and consistent information is used in responses.</a:t>
            </a:r>
          </a:p>
        </p:txBody>
      </p:sp>
      <p:sp>
        <p:nvSpPr>
          <p:cNvPr id="60" name="Text Placeholder 59">
            <a:extLst>
              <a:ext uri="{FF2B5EF4-FFF2-40B4-BE49-F238E27FC236}">
                <a16:creationId xmlns:a16="http://schemas.microsoft.com/office/drawing/2014/main" id="{C52579B6-8C98-CCD8-C3BA-F9F5B639FD2E}"/>
              </a:ext>
            </a:extLst>
          </p:cNvPr>
          <p:cNvSpPr>
            <a:spLocks noGrp="1"/>
          </p:cNvSpPr>
          <p:nvPr>
            <p:ph type="body" sz="quarter" idx="24"/>
          </p:nvPr>
        </p:nvSpPr>
        <p:spPr/>
        <p:txBody>
          <a:bodyPr/>
          <a:lstStyle/>
          <a:p>
            <a:r>
              <a:rPr lang="en-US" noProof="0" dirty="0"/>
              <a:t>Benefit: </a:t>
            </a:r>
            <a:r>
              <a:rPr lang="en-US" b="1" noProof="0" dirty="0"/>
              <a:t>Get clear explanations </a:t>
            </a:r>
            <a:r>
              <a:rPr lang="en-US" noProof="0" dirty="0"/>
              <a:t>of terms and equations to expand financial knowledge in the organization.</a:t>
            </a:r>
          </a:p>
        </p:txBody>
      </p:sp>
      <p:sp>
        <p:nvSpPr>
          <p:cNvPr id="61" name="Text Placeholder 60">
            <a:extLst>
              <a:ext uri="{FF2B5EF4-FFF2-40B4-BE49-F238E27FC236}">
                <a16:creationId xmlns:a16="http://schemas.microsoft.com/office/drawing/2014/main" id="{2BAB7C04-21DF-E25F-1155-C5E83837B43C}"/>
              </a:ext>
            </a:extLst>
          </p:cNvPr>
          <p:cNvSpPr>
            <a:spLocks noGrp="1"/>
          </p:cNvSpPr>
          <p:nvPr>
            <p:ph type="body" sz="quarter" idx="25"/>
          </p:nvPr>
        </p:nvSpPr>
        <p:spPr/>
        <p:txBody>
          <a:bodyPr/>
          <a:lstStyle/>
          <a:p>
            <a:r>
              <a:rPr lang="en-US" noProof="0"/>
              <a:t>Benefit: </a:t>
            </a:r>
            <a:r>
              <a:rPr lang="en-US" b="1" noProof="0"/>
              <a:t>Gather user feedback </a:t>
            </a:r>
            <a:r>
              <a:rPr lang="en-US" noProof="0"/>
              <a:t>to refine the knowledge base and response mechanisms.</a:t>
            </a:r>
          </a:p>
        </p:txBody>
      </p:sp>
      <p:sp>
        <p:nvSpPr>
          <p:cNvPr id="83" name="Text Placeholder 82">
            <a:extLst>
              <a:ext uri="{FF2B5EF4-FFF2-40B4-BE49-F238E27FC236}">
                <a16:creationId xmlns:a16="http://schemas.microsoft.com/office/drawing/2014/main" id="{2CF84E7E-7EC9-E124-50E8-4D3F0B0B44B6}"/>
              </a:ext>
            </a:extLst>
          </p:cNvPr>
          <p:cNvSpPr>
            <a:spLocks noGrp="1"/>
          </p:cNvSpPr>
          <p:nvPr>
            <p:ph type="body" sz="quarter" idx="26"/>
          </p:nvPr>
        </p:nvSpPr>
        <p:spPr/>
        <p:txBody>
          <a:bodyPr/>
          <a:lstStyle/>
          <a:p>
            <a:r>
              <a:rPr lang="en-US" noProof="0"/>
              <a:t>Benefit: </a:t>
            </a:r>
            <a:r>
              <a:rPr lang="en-US" b="1" noProof="0"/>
              <a:t>Direct complex issues</a:t>
            </a:r>
            <a:r>
              <a:rPr lang="en-US" noProof="0"/>
              <a:t> to the right experts, ensuring high-quality support.</a:t>
            </a:r>
          </a:p>
        </p:txBody>
      </p:sp>
      <p:sp>
        <p:nvSpPr>
          <p:cNvPr id="84" name="Text Placeholder 83">
            <a:extLst>
              <a:ext uri="{FF2B5EF4-FFF2-40B4-BE49-F238E27FC236}">
                <a16:creationId xmlns:a16="http://schemas.microsoft.com/office/drawing/2014/main" id="{50FB5B4D-4535-F35C-0E00-5378664447BD}"/>
              </a:ext>
            </a:extLst>
          </p:cNvPr>
          <p:cNvSpPr>
            <a:spLocks noGrp="1"/>
          </p:cNvSpPr>
          <p:nvPr>
            <p:ph type="body" sz="quarter" idx="27"/>
          </p:nvPr>
        </p:nvSpPr>
        <p:spPr/>
        <p:txBody>
          <a:bodyPr vert="horz" wrap="square" lIns="90000" tIns="36000" rIns="90000" bIns="36000" rtlCol="0" anchor="t">
            <a:normAutofit/>
          </a:bodyPr>
          <a:lstStyle/>
          <a:p>
            <a:r>
              <a:rPr kumimoji="0" lang="en-US" sz="900" b="0" i="0" u="none" strike="noStrike" kern="1200" cap="none" spc="0" normalizeH="0" baseline="0" noProof="0" dirty="0">
                <a:ln>
                  <a:noFill/>
                </a:ln>
                <a:solidFill>
                  <a:srgbClr val="1A1A1A"/>
                </a:solidFill>
                <a:effectLst/>
                <a:uLnTx/>
                <a:uFillTx/>
                <a:latin typeface="Segoe UI"/>
                <a:cs typeface="Segoe UI" pitchFamily="34" charset="0"/>
              </a:rPr>
              <a:t>Make sure you’re caught up with the latest industry news and trends by asking Copilot for a summary. </a:t>
            </a:r>
          </a:p>
        </p:txBody>
      </p:sp>
      <p:sp>
        <p:nvSpPr>
          <p:cNvPr id="85" name="Text Placeholder 84">
            <a:extLst>
              <a:ext uri="{FF2B5EF4-FFF2-40B4-BE49-F238E27FC236}">
                <a16:creationId xmlns:a16="http://schemas.microsoft.com/office/drawing/2014/main" id="{A203DC88-4BBB-CC43-D123-356D65B59E10}"/>
              </a:ext>
            </a:extLst>
          </p:cNvPr>
          <p:cNvSpPr>
            <a:spLocks noGrp="1"/>
          </p:cNvSpPr>
          <p:nvPr>
            <p:ph type="body" sz="quarter" idx="28"/>
          </p:nvPr>
        </p:nvSpPr>
        <p:spPr/>
        <p:txBody>
          <a:bodyPr/>
          <a:lstStyle/>
          <a:p>
            <a:r>
              <a:rPr lang="en-US" noProof="0" dirty="0"/>
              <a:t>Using Copilot</a:t>
            </a:r>
            <a:r>
              <a:rPr lang="en-US" dirty="0"/>
              <a:t> to better understand financial terms or redraft financial jargon into common language to help with Finance-related discussions.</a:t>
            </a:r>
            <a:endParaRPr lang="en-US" noProof="0" dirty="0"/>
          </a:p>
        </p:txBody>
      </p:sp>
      <p:sp>
        <p:nvSpPr>
          <p:cNvPr id="86" name="Text Placeholder 85">
            <a:extLst>
              <a:ext uri="{FF2B5EF4-FFF2-40B4-BE49-F238E27FC236}">
                <a16:creationId xmlns:a16="http://schemas.microsoft.com/office/drawing/2014/main" id="{121DF535-EDA3-F4AC-8FF3-A2A53D22A412}"/>
              </a:ext>
            </a:extLst>
          </p:cNvPr>
          <p:cNvSpPr>
            <a:spLocks noGrp="1"/>
          </p:cNvSpPr>
          <p:nvPr>
            <p:ph type="body" sz="quarter" idx="29"/>
          </p:nvPr>
        </p:nvSpPr>
        <p:spPr/>
        <p:txBody>
          <a:bodyPr>
            <a:normAutofit/>
          </a:bodyPr>
          <a:lstStyle/>
          <a:p>
            <a:r>
              <a:rPr lang="en-US" noProof="0"/>
              <a:t>Have the agent escalate via e-mail when the feedback indicates further action is required.</a:t>
            </a:r>
          </a:p>
        </p:txBody>
      </p:sp>
      <p:sp>
        <p:nvSpPr>
          <p:cNvPr id="87" name="Text Placeholder 86">
            <a:extLst>
              <a:ext uri="{FF2B5EF4-FFF2-40B4-BE49-F238E27FC236}">
                <a16:creationId xmlns:a16="http://schemas.microsoft.com/office/drawing/2014/main" id="{C850EE31-5D38-498C-5042-A9830442B87B}"/>
              </a:ext>
            </a:extLst>
          </p:cNvPr>
          <p:cNvSpPr>
            <a:spLocks noGrp="1"/>
          </p:cNvSpPr>
          <p:nvPr>
            <p:ph type="body" sz="quarter" idx="30"/>
          </p:nvPr>
        </p:nvSpPr>
        <p:spPr/>
        <p:txBody>
          <a:bodyPr/>
          <a:lstStyle/>
          <a:p>
            <a:r>
              <a:rPr lang="en-US" noProof="0"/>
              <a:t>Extend</a:t>
            </a:r>
          </a:p>
        </p:txBody>
      </p:sp>
      <p:sp>
        <p:nvSpPr>
          <p:cNvPr id="3" name="Text Placeholder 2">
            <a:extLst>
              <a:ext uri="{FF2B5EF4-FFF2-40B4-BE49-F238E27FC236}">
                <a16:creationId xmlns:a16="http://schemas.microsoft.com/office/drawing/2014/main" id="{7395DF0B-E85C-CBFC-A94B-634AFA898047}"/>
              </a:ext>
            </a:extLst>
          </p:cNvPr>
          <p:cNvSpPr>
            <a:spLocks noGrp="1"/>
          </p:cNvSpPr>
          <p:nvPr>
            <p:ph type="body" sz="quarter" idx="38"/>
          </p:nvPr>
        </p:nvSpPr>
        <p:spPr>
          <a:solidFill>
            <a:srgbClr val="0070C0"/>
          </a:solidFill>
        </p:spPr>
        <p:txBody>
          <a:bodyPr/>
          <a:lstStyle/>
          <a:p>
            <a:endParaRPr lang="en-US" noProof="0"/>
          </a:p>
        </p:txBody>
      </p:sp>
      <p:sp>
        <p:nvSpPr>
          <p:cNvPr id="4" name="Text Placeholder 3">
            <a:extLst>
              <a:ext uri="{FF2B5EF4-FFF2-40B4-BE49-F238E27FC236}">
                <a16:creationId xmlns:a16="http://schemas.microsoft.com/office/drawing/2014/main" id="{A097FA70-BED7-C11B-12EA-396313D08823}"/>
              </a:ext>
            </a:extLst>
          </p:cNvPr>
          <p:cNvSpPr>
            <a:spLocks noGrp="1"/>
          </p:cNvSpPr>
          <p:nvPr>
            <p:ph type="body" sz="quarter" idx="39"/>
          </p:nvPr>
        </p:nvSpPr>
        <p:spPr>
          <a:solidFill>
            <a:srgbClr val="0070C0"/>
          </a:solidFill>
        </p:spPr>
        <p:txBody>
          <a:bodyPr/>
          <a:lstStyle/>
          <a:p>
            <a:endParaRPr lang="en-US" noProof="0"/>
          </a:p>
        </p:txBody>
      </p:sp>
      <p:sp>
        <p:nvSpPr>
          <p:cNvPr id="5" name="Text Placeholder 4">
            <a:extLst>
              <a:ext uri="{FF2B5EF4-FFF2-40B4-BE49-F238E27FC236}">
                <a16:creationId xmlns:a16="http://schemas.microsoft.com/office/drawing/2014/main" id="{713DA202-9D28-2C0A-BCE8-0F56AABEEE7B}"/>
              </a:ext>
            </a:extLst>
          </p:cNvPr>
          <p:cNvSpPr>
            <a:spLocks noGrp="1"/>
          </p:cNvSpPr>
          <p:nvPr>
            <p:ph type="body" sz="quarter" idx="40"/>
          </p:nvPr>
        </p:nvSpPr>
        <p:spPr>
          <a:solidFill>
            <a:srgbClr val="0070C0"/>
          </a:solidFill>
        </p:spPr>
        <p:txBody>
          <a:bodyPr/>
          <a:lstStyle/>
          <a:p>
            <a:endParaRPr lang="en-US" noProof="0"/>
          </a:p>
        </p:txBody>
      </p:sp>
      <p:sp>
        <p:nvSpPr>
          <p:cNvPr id="23" name="Rectangle: Rounded Corners 6">
            <a:extLst>
              <a:ext uri="{FF2B5EF4-FFF2-40B4-BE49-F238E27FC236}">
                <a16:creationId xmlns:a16="http://schemas.microsoft.com/office/drawing/2014/main" id="{B32AC11B-151E-97C4-40D8-3CDC0C5989DA}"/>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64E55C69-125F-54CA-3ACC-AAD69FDD279A}"/>
              </a:ext>
            </a:extLst>
          </p:cNvPr>
          <p:cNvGrpSpPr/>
          <p:nvPr/>
        </p:nvGrpSpPr>
        <p:grpSpPr>
          <a:xfrm>
            <a:off x="1624328" y="1132756"/>
            <a:ext cx="1280160" cy="216000"/>
            <a:chOff x="1198144" y="862657"/>
            <a:chExt cx="1280160" cy="216000"/>
          </a:xfrm>
        </p:grpSpPr>
        <p:sp>
          <p:nvSpPr>
            <p:cNvPr id="25" name="Rectangle: Rounded Corners 6">
              <a:extLst>
                <a:ext uri="{FF2B5EF4-FFF2-40B4-BE49-F238E27FC236}">
                  <a16:creationId xmlns:a16="http://schemas.microsoft.com/office/drawing/2014/main" id="{03B3AAC5-CEB0-25E3-3A6A-99AB53CDCC68}"/>
                </a:ext>
                <a:ext uri="{C183D7F6-B498-43B3-948B-1728B52AA6E4}">
                  <adec:decorative xmlns:adec="http://schemas.microsoft.com/office/drawing/2017/decorative" val="1"/>
                </a:ext>
              </a:extLst>
            </p:cNvPr>
            <p:cNvSpPr/>
            <p:nvPr/>
          </p:nvSpPr>
          <p:spPr bwMode="auto">
            <a:xfrm>
              <a:off x="1198144" y="862657"/>
              <a:ext cx="128016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Spend on systems</a:t>
              </a:r>
            </a:p>
          </p:txBody>
        </p:sp>
        <p:pic>
          <p:nvPicPr>
            <p:cNvPr id="26" name="Graphic 25">
              <a:extLst>
                <a:ext uri="{FF2B5EF4-FFF2-40B4-BE49-F238E27FC236}">
                  <a16:creationId xmlns:a16="http://schemas.microsoft.com/office/drawing/2014/main" id="{CE4D33AC-B39F-F7A5-5471-2A0E228183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33" name="Rectangle: Rounded Corners 6">
            <a:extLst>
              <a:ext uri="{FF2B5EF4-FFF2-40B4-BE49-F238E27FC236}">
                <a16:creationId xmlns:a16="http://schemas.microsoft.com/office/drawing/2014/main" id="{8071ABE8-0C78-0225-C117-13B8325D9D4E}"/>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C747DB29-5B9A-3F39-816A-2FB49F93A712}"/>
              </a:ext>
            </a:extLst>
          </p:cNvPr>
          <p:cNvGrpSpPr/>
          <p:nvPr/>
        </p:nvGrpSpPr>
        <p:grpSpPr>
          <a:xfrm>
            <a:off x="7523373" y="1127774"/>
            <a:ext cx="1005840" cy="216000"/>
            <a:chOff x="1194743" y="1140160"/>
            <a:chExt cx="1005840" cy="216000"/>
          </a:xfrm>
        </p:grpSpPr>
        <p:sp>
          <p:nvSpPr>
            <p:cNvPr id="35" name="Rectangle: Rounded Corners 6">
              <a:extLst>
                <a:ext uri="{FF2B5EF4-FFF2-40B4-BE49-F238E27FC236}">
                  <a16:creationId xmlns:a16="http://schemas.microsoft.com/office/drawing/2014/main" id="{B2A2CDC0-A1AC-130C-E62B-C6E6523AA7E4}"/>
                </a:ext>
                <a:ext uri="{C183D7F6-B498-43B3-948B-1728B52AA6E4}">
                  <adec:decorative xmlns:adec="http://schemas.microsoft.com/office/drawing/2017/decorative" val="1"/>
                </a:ext>
              </a:extLst>
            </p:cNvPr>
            <p:cNvSpPr/>
            <p:nvPr/>
          </p:nvSpPr>
          <p:spPr bwMode="auto">
            <a:xfrm>
              <a:off x="1194743" y="1140160"/>
              <a:ext cx="10058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6" name="Graphic 35">
              <a:extLst>
                <a:ext uri="{FF2B5EF4-FFF2-40B4-BE49-F238E27FC236}">
                  <a16:creationId xmlns:a16="http://schemas.microsoft.com/office/drawing/2014/main" id="{AA0FB94C-C7D3-5A10-0AC2-0809D25C3F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37" name="Group 36">
            <a:extLst>
              <a:ext uri="{FF2B5EF4-FFF2-40B4-BE49-F238E27FC236}">
                <a16:creationId xmlns:a16="http://schemas.microsoft.com/office/drawing/2014/main" id="{5DEEE1AE-916A-0F2F-E460-D73315874564}"/>
              </a:ext>
            </a:extLst>
          </p:cNvPr>
          <p:cNvGrpSpPr/>
          <p:nvPr/>
        </p:nvGrpSpPr>
        <p:grpSpPr>
          <a:xfrm>
            <a:off x="8611522" y="1127774"/>
            <a:ext cx="1463040" cy="216000"/>
            <a:chOff x="1194743" y="1140160"/>
            <a:chExt cx="1463040" cy="216000"/>
          </a:xfrm>
        </p:grpSpPr>
        <p:sp>
          <p:nvSpPr>
            <p:cNvPr id="38" name="Rectangle: Rounded Corners 6">
              <a:extLst>
                <a:ext uri="{FF2B5EF4-FFF2-40B4-BE49-F238E27FC236}">
                  <a16:creationId xmlns:a16="http://schemas.microsoft.com/office/drawing/2014/main" id="{BA224D63-F5B3-06E6-0A01-BCC639DD151C}"/>
                </a:ext>
                <a:ext uri="{C183D7F6-B498-43B3-948B-1728B52AA6E4}">
                  <adec:decorative xmlns:adec="http://schemas.microsoft.com/office/drawing/2017/decorative" val="1"/>
                </a:ext>
              </a:extLst>
            </p:cNvPr>
            <p:cNvSpPr/>
            <p:nvPr/>
          </p:nvSpPr>
          <p:spPr bwMode="auto">
            <a:xfrm>
              <a:off x="1194743" y="1140160"/>
              <a:ext cx="14630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39" name="Graphic 38">
              <a:extLst>
                <a:ext uri="{FF2B5EF4-FFF2-40B4-BE49-F238E27FC236}">
                  <a16:creationId xmlns:a16="http://schemas.microsoft.com/office/drawing/2014/main" id="{1F9FB896-1EA9-D16F-4770-AA7043986C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pic>
        <p:nvPicPr>
          <p:cNvPr id="69" name="Picture 68">
            <a:extLst>
              <a:ext uri="{FF2B5EF4-FFF2-40B4-BE49-F238E27FC236}">
                <a16:creationId xmlns:a16="http://schemas.microsoft.com/office/drawing/2014/main" id="{900BCB24-C36A-9439-A1C2-8A97F629855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277646" y="4357708"/>
            <a:ext cx="1914354" cy="2500291"/>
          </a:xfrm>
          <a:prstGeom prst="rect">
            <a:avLst/>
          </a:prstGeom>
        </p:spPr>
      </p:pic>
      <p:grpSp>
        <p:nvGrpSpPr>
          <p:cNvPr id="6" name="Group 5">
            <a:extLst>
              <a:ext uri="{FF2B5EF4-FFF2-40B4-BE49-F238E27FC236}">
                <a16:creationId xmlns:a16="http://schemas.microsoft.com/office/drawing/2014/main" id="{2C01D343-005B-A64A-5E16-33C17FE5B09A}"/>
              </a:ext>
            </a:extLst>
          </p:cNvPr>
          <p:cNvGrpSpPr/>
          <p:nvPr/>
        </p:nvGrpSpPr>
        <p:grpSpPr>
          <a:xfrm>
            <a:off x="4272332" y="2744524"/>
            <a:ext cx="2350571" cy="365760"/>
            <a:chOff x="762175" y="2722704"/>
            <a:chExt cx="2350571" cy="365760"/>
          </a:xfrm>
        </p:grpSpPr>
        <p:sp>
          <p:nvSpPr>
            <p:cNvPr id="7" name="TextBox 6">
              <a:extLst>
                <a:ext uri="{FF2B5EF4-FFF2-40B4-BE49-F238E27FC236}">
                  <a16:creationId xmlns:a16="http://schemas.microsoft.com/office/drawing/2014/main" id="{162CC1CE-4269-A18C-0230-C3B97976980D}"/>
                </a:ext>
                <a:ext uri="{C183D7F6-B498-43B3-948B-1728B52AA6E4}">
                  <adec:decorative xmlns:adec="http://schemas.microsoft.com/office/drawing/2017/decorative" val="0"/>
                </a:ext>
              </a:extLst>
            </p:cNvPr>
            <p:cNvSpPr txBox="1"/>
            <p:nvPr/>
          </p:nvSpPr>
          <p:spPr>
            <a:xfrm>
              <a:off x="1220562" y="2764673"/>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+Connection to SharePoint</a:t>
              </a:r>
            </a:p>
          </p:txBody>
        </p:sp>
        <p:pic>
          <p:nvPicPr>
            <p:cNvPr id="22" name="Picture 2" descr="Copilot Studio Generative AI pricing - Power Platform Community">
              <a:extLst>
                <a:ext uri="{FF2B5EF4-FFF2-40B4-BE49-F238E27FC236}">
                  <a16:creationId xmlns:a16="http://schemas.microsoft.com/office/drawing/2014/main" id="{0AC2F7E2-9DF3-197E-63E5-AEF81FA04B74}"/>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62175" y="2722704"/>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a:extLst>
              <a:ext uri="{FF2B5EF4-FFF2-40B4-BE49-F238E27FC236}">
                <a16:creationId xmlns:a16="http://schemas.microsoft.com/office/drawing/2014/main" id="{B08BD12A-BCD0-AD91-C143-524BC985A7F9}"/>
              </a:ext>
            </a:extLst>
          </p:cNvPr>
          <p:cNvGrpSpPr/>
          <p:nvPr/>
        </p:nvGrpSpPr>
        <p:grpSpPr>
          <a:xfrm>
            <a:off x="7714157" y="2716530"/>
            <a:ext cx="2350571" cy="365760"/>
            <a:chOff x="762175" y="2722704"/>
            <a:chExt cx="2350571" cy="365760"/>
          </a:xfrm>
        </p:grpSpPr>
        <p:sp>
          <p:nvSpPr>
            <p:cNvPr id="28" name="TextBox 27">
              <a:extLst>
                <a:ext uri="{FF2B5EF4-FFF2-40B4-BE49-F238E27FC236}">
                  <a16:creationId xmlns:a16="http://schemas.microsoft.com/office/drawing/2014/main" id="{E53ED62D-8A59-C76C-7D32-A78EFDFBF8AA}"/>
                </a:ext>
                <a:ext uri="{C183D7F6-B498-43B3-948B-1728B52AA6E4}">
                  <adec:decorative xmlns:adec="http://schemas.microsoft.com/office/drawing/2017/decorative" val="0"/>
                </a:ext>
              </a:extLst>
            </p:cNvPr>
            <p:cNvSpPr txBox="1"/>
            <p:nvPr/>
          </p:nvSpPr>
          <p:spPr>
            <a:xfrm>
              <a:off x="1220562" y="2764673"/>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+Connection to SharePoint</a:t>
              </a:r>
            </a:p>
          </p:txBody>
        </p:sp>
        <p:pic>
          <p:nvPicPr>
            <p:cNvPr id="29" name="Picture 2" descr="Copilot Studio Generative AI pricing - Power Platform Community">
              <a:extLst>
                <a:ext uri="{FF2B5EF4-FFF2-40B4-BE49-F238E27FC236}">
                  <a16:creationId xmlns:a16="http://schemas.microsoft.com/office/drawing/2014/main" id="{1D2B1B53-8ED4-9FE7-3F5E-2B33D122C6C8}"/>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62175" y="2722704"/>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FFC334FF-B620-9884-F86C-875802AC7E53}"/>
              </a:ext>
            </a:extLst>
          </p:cNvPr>
          <p:cNvGrpSpPr/>
          <p:nvPr/>
        </p:nvGrpSpPr>
        <p:grpSpPr>
          <a:xfrm>
            <a:off x="838168" y="2807292"/>
            <a:ext cx="2350571" cy="365760"/>
            <a:chOff x="762175" y="2722704"/>
            <a:chExt cx="2350571" cy="365760"/>
          </a:xfrm>
        </p:grpSpPr>
        <p:sp>
          <p:nvSpPr>
            <p:cNvPr id="40" name="TextBox 39">
              <a:extLst>
                <a:ext uri="{FF2B5EF4-FFF2-40B4-BE49-F238E27FC236}">
                  <a16:creationId xmlns:a16="http://schemas.microsoft.com/office/drawing/2014/main" id="{C9AE4796-36B4-17DE-CBF2-DF669B93EC62}"/>
                </a:ext>
                <a:ext uri="{C183D7F6-B498-43B3-948B-1728B52AA6E4}">
                  <adec:decorative xmlns:adec="http://schemas.microsoft.com/office/drawing/2017/decorative" val="0"/>
                </a:ext>
              </a:extLst>
            </p:cNvPr>
            <p:cNvSpPr txBox="1"/>
            <p:nvPr/>
          </p:nvSpPr>
          <p:spPr>
            <a:xfrm>
              <a:off x="1220562" y="2764673"/>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+Connection to SharePoint</a:t>
              </a:r>
            </a:p>
          </p:txBody>
        </p:sp>
        <p:pic>
          <p:nvPicPr>
            <p:cNvPr id="62" name="Picture 2" descr="Copilot Studio Generative AI pricing - Power Platform Community">
              <a:extLst>
                <a:ext uri="{FF2B5EF4-FFF2-40B4-BE49-F238E27FC236}">
                  <a16:creationId xmlns:a16="http://schemas.microsoft.com/office/drawing/2014/main" id="{4472B943-E991-C796-C175-C3D4EFD0C07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62175" y="2722704"/>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Group 62">
            <a:extLst>
              <a:ext uri="{FF2B5EF4-FFF2-40B4-BE49-F238E27FC236}">
                <a16:creationId xmlns:a16="http://schemas.microsoft.com/office/drawing/2014/main" id="{99E7C5A5-B5EB-3612-9A8C-D2CE03B97D25}"/>
              </a:ext>
            </a:extLst>
          </p:cNvPr>
          <p:cNvGrpSpPr/>
          <p:nvPr/>
        </p:nvGrpSpPr>
        <p:grpSpPr>
          <a:xfrm>
            <a:off x="7779567" y="5166418"/>
            <a:ext cx="2350571" cy="365760"/>
            <a:chOff x="762175" y="2722704"/>
            <a:chExt cx="2350571" cy="365760"/>
          </a:xfrm>
        </p:grpSpPr>
        <p:sp>
          <p:nvSpPr>
            <p:cNvPr id="64" name="TextBox 63">
              <a:extLst>
                <a:ext uri="{FF2B5EF4-FFF2-40B4-BE49-F238E27FC236}">
                  <a16:creationId xmlns:a16="http://schemas.microsoft.com/office/drawing/2014/main" id="{278EC0BA-EA89-FDFB-C760-9790B8DCE33D}"/>
                </a:ext>
                <a:ext uri="{C183D7F6-B498-43B3-948B-1728B52AA6E4}">
                  <adec:decorative xmlns:adec="http://schemas.microsoft.com/office/drawing/2017/decorative" val="0"/>
                </a:ext>
              </a:extLst>
            </p:cNvPr>
            <p:cNvSpPr txBox="1"/>
            <p:nvPr/>
          </p:nvSpPr>
          <p:spPr>
            <a:xfrm>
              <a:off x="1220562" y="2764673"/>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+Connection to Outlook</a:t>
              </a:r>
            </a:p>
          </p:txBody>
        </p:sp>
        <p:pic>
          <p:nvPicPr>
            <p:cNvPr id="65" name="Picture 2" descr="Copilot Studio Generative AI pricing - Power Platform Community">
              <a:extLst>
                <a:ext uri="{FF2B5EF4-FFF2-40B4-BE49-F238E27FC236}">
                  <a16:creationId xmlns:a16="http://schemas.microsoft.com/office/drawing/2014/main" id="{E09BE427-D53B-62B1-3ED1-A8AA0D908E97}"/>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62175" y="2722704"/>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75FAD39B-3477-D83C-B931-3046CB147F4B}"/>
              </a:ext>
            </a:extLst>
          </p:cNvPr>
          <p:cNvGrpSpPr/>
          <p:nvPr/>
        </p:nvGrpSpPr>
        <p:grpSpPr>
          <a:xfrm>
            <a:off x="4505409" y="5225213"/>
            <a:ext cx="1469368" cy="360000"/>
            <a:chOff x="588263" y="1217924"/>
            <a:chExt cx="1469368" cy="360000"/>
          </a:xfrm>
        </p:grpSpPr>
        <p:pic>
          <p:nvPicPr>
            <p:cNvPr id="10" name="Picture 9" descr="Zip Co logo SVG free download, id: 101874 - Brandlogos.net">
              <a:hlinkClick r:id="rId8"/>
              <a:extLst>
                <a:ext uri="{FF2B5EF4-FFF2-40B4-BE49-F238E27FC236}">
                  <a16:creationId xmlns:a16="http://schemas.microsoft.com/office/drawing/2014/main" id="{A9AC8811-60E0-A42D-6738-A28F393AEC75}"/>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1" name="TextBox 10">
              <a:extLst>
                <a:ext uri="{FF2B5EF4-FFF2-40B4-BE49-F238E27FC236}">
                  <a16:creationId xmlns:a16="http://schemas.microsoft.com/office/drawing/2014/main" id="{4047497B-3F5B-571A-EB50-804A973C93C2}"/>
                </a:ext>
                <a:ext uri="{C183D7F6-B498-43B3-948B-1728B52AA6E4}">
                  <adec:decorative xmlns:adec="http://schemas.microsoft.com/office/drawing/2017/decorative" val="0"/>
                </a:ext>
              </a:extLst>
            </p:cNvPr>
            <p:cNvSpPr txBox="1"/>
            <p:nvPr/>
          </p:nvSpPr>
          <p:spPr>
            <a:xfrm>
              <a:off x="1047214" y="1313286"/>
              <a:ext cx="1010417"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lang="en-US" sz="1100" noProof="0">
                <a:solidFill>
                  <a:prstClr val="black"/>
                </a:solidFill>
                <a:latin typeface="Segoe UI Semibold"/>
              </a:endParaRPr>
            </a:p>
          </p:txBody>
        </p:sp>
      </p:grpSp>
      <p:grpSp>
        <p:nvGrpSpPr>
          <p:cNvPr id="12" name="Group 11">
            <a:extLst>
              <a:ext uri="{FF2B5EF4-FFF2-40B4-BE49-F238E27FC236}">
                <a16:creationId xmlns:a16="http://schemas.microsoft.com/office/drawing/2014/main" id="{6C18FAAF-9BEA-43EF-0E46-AD369B697D29}"/>
              </a:ext>
            </a:extLst>
          </p:cNvPr>
          <p:cNvGrpSpPr/>
          <p:nvPr/>
        </p:nvGrpSpPr>
        <p:grpSpPr>
          <a:xfrm>
            <a:off x="908301" y="5230057"/>
            <a:ext cx="1469368" cy="360000"/>
            <a:chOff x="588263" y="1217924"/>
            <a:chExt cx="1469368" cy="360000"/>
          </a:xfrm>
        </p:grpSpPr>
        <p:pic>
          <p:nvPicPr>
            <p:cNvPr id="13" name="Picture 12" descr="Zip Co logo SVG free download, id: 101874 - Brandlogos.net">
              <a:hlinkClick r:id="rId8"/>
              <a:extLst>
                <a:ext uri="{FF2B5EF4-FFF2-40B4-BE49-F238E27FC236}">
                  <a16:creationId xmlns:a16="http://schemas.microsoft.com/office/drawing/2014/main" id="{053E08B3-766D-CEF5-4753-DEDD9403C2B1}"/>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4" name="TextBox 13">
              <a:extLst>
                <a:ext uri="{FF2B5EF4-FFF2-40B4-BE49-F238E27FC236}">
                  <a16:creationId xmlns:a16="http://schemas.microsoft.com/office/drawing/2014/main" id="{E2331EF5-4CDB-1907-17D2-38DB1D629EB3}"/>
                </a:ext>
                <a:ext uri="{C183D7F6-B498-43B3-948B-1728B52AA6E4}">
                  <adec:decorative xmlns:adec="http://schemas.microsoft.com/office/drawing/2017/decorative" val="0"/>
                </a:ext>
              </a:extLst>
            </p:cNvPr>
            <p:cNvSpPr txBox="1"/>
            <p:nvPr/>
          </p:nvSpPr>
          <p:spPr>
            <a:xfrm>
              <a:off x="1047214" y="1313286"/>
              <a:ext cx="1010417"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lang="en-US" sz="1100" noProof="0">
                <a:solidFill>
                  <a:prstClr val="black"/>
                </a:solidFill>
                <a:latin typeface="Segoe UI Semibold"/>
              </a:endParaRPr>
            </a:p>
          </p:txBody>
        </p:sp>
      </p:grpSp>
    </p:spTree>
    <p:extLst>
      <p:ext uri="{BB962C8B-B14F-4D97-AF65-F5344CB8AC3E}">
        <p14:creationId xmlns:p14="http://schemas.microsoft.com/office/powerpoint/2010/main" val="196073177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a:xfrm>
            <a:off x="584200" y="387350"/>
            <a:ext cx="5672138" cy="263149"/>
          </a:xfrm>
        </p:spPr>
        <p:txBody>
          <a:bodyPr/>
          <a:lstStyle/>
          <a:p>
            <a:r>
              <a:rPr lang="en-US" noProof="0">
                <a:solidFill>
                  <a:srgbClr val="0078D4"/>
                </a:solidFill>
              </a:rPr>
              <a:t>Finance | </a:t>
            </a:r>
            <a:r>
              <a:rPr lang="en-US" noProof="0"/>
              <a:t>Build a business case</a:t>
            </a:r>
          </a:p>
        </p:txBody>
      </p:sp>
      <p:sp>
        <p:nvSpPr>
          <p:cNvPr id="6" name="Text Placeholder 5">
            <a:extLst>
              <a:ext uri="{FF2B5EF4-FFF2-40B4-BE49-F238E27FC236}">
                <a16:creationId xmlns:a16="http://schemas.microsoft.com/office/drawing/2014/main" id="{D66E64E6-DACB-9E61-4FB5-2DF95508666A}"/>
              </a:ext>
            </a:extLst>
          </p:cNvPr>
          <p:cNvSpPr>
            <a:spLocks noGrp="1"/>
          </p:cNvSpPr>
          <p:nvPr>
            <p:ph type="body" sz="quarter" idx="11"/>
          </p:nvPr>
        </p:nvSpPr>
        <p:spPr>
          <a:xfrm>
            <a:off x="584200" y="1593881"/>
            <a:ext cx="2808000" cy="345600"/>
          </a:xfrm>
        </p:spPr>
        <p:txBody>
          <a:bodyPr/>
          <a:lstStyle/>
          <a:p>
            <a:r>
              <a:rPr lang="en-US" noProof="0"/>
              <a:t>1. Define investment opportunity</a:t>
            </a:r>
          </a:p>
        </p:txBody>
      </p:sp>
      <p:sp>
        <p:nvSpPr>
          <p:cNvPr id="7" name="Text Placeholder 6">
            <a:extLst>
              <a:ext uri="{FF2B5EF4-FFF2-40B4-BE49-F238E27FC236}">
                <a16:creationId xmlns:a16="http://schemas.microsoft.com/office/drawing/2014/main" id="{EA62AF6B-8392-19D6-4008-8B9EDDD439E9}"/>
              </a:ext>
            </a:extLst>
          </p:cNvPr>
          <p:cNvSpPr>
            <a:spLocks noGrp="1"/>
          </p:cNvSpPr>
          <p:nvPr>
            <p:ph type="body" sz="quarter" idx="12"/>
          </p:nvPr>
        </p:nvSpPr>
        <p:spPr>
          <a:xfrm>
            <a:off x="584200" y="4052218"/>
            <a:ext cx="2808000" cy="345600"/>
          </a:xfrm>
        </p:spPr>
        <p:txBody>
          <a:bodyPr/>
          <a:lstStyle/>
          <a:p>
            <a:r>
              <a:rPr lang="en-US" noProof="0"/>
              <a:t>6. Test the business case</a:t>
            </a:r>
          </a:p>
        </p:txBody>
      </p:sp>
      <p:sp>
        <p:nvSpPr>
          <p:cNvPr id="8" name="Text Placeholder 7">
            <a:extLst>
              <a:ext uri="{FF2B5EF4-FFF2-40B4-BE49-F238E27FC236}">
                <a16:creationId xmlns:a16="http://schemas.microsoft.com/office/drawing/2014/main" id="{8B43261E-C01B-AAF7-FB79-BCB449EDE012}"/>
              </a:ext>
            </a:extLst>
          </p:cNvPr>
          <p:cNvSpPr>
            <a:spLocks noGrp="1"/>
          </p:cNvSpPr>
          <p:nvPr>
            <p:ph type="body" sz="quarter" idx="13"/>
          </p:nvPr>
        </p:nvSpPr>
        <p:spPr>
          <a:xfrm>
            <a:off x="4047840" y="1593881"/>
            <a:ext cx="2808000" cy="345600"/>
          </a:xfrm>
        </p:spPr>
        <p:txBody>
          <a:bodyPr/>
          <a:lstStyle/>
          <a:p>
            <a:r>
              <a:rPr lang="en-US" noProof="0"/>
              <a:t>2. Gather project information</a:t>
            </a:r>
          </a:p>
        </p:txBody>
      </p:sp>
      <p:sp>
        <p:nvSpPr>
          <p:cNvPr id="9" name="Text Placeholder 8">
            <a:extLst>
              <a:ext uri="{FF2B5EF4-FFF2-40B4-BE49-F238E27FC236}">
                <a16:creationId xmlns:a16="http://schemas.microsoft.com/office/drawing/2014/main" id="{5D07F03A-7B5E-43DB-6297-704D97B841E9}"/>
              </a:ext>
            </a:extLst>
          </p:cNvPr>
          <p:cNvSpPr>
            <a:spLocks noGrp="1"/>
          </p:cNvSpPr>
          <p:nvPr>
            <p:ph type="body" sz="quarter" idx="14"/>
          </p:nvPr>
        </p:nvSpPr>
        <p:spPr>
          <a:xfrm>
            <a:off x="4047840" y="4052218"/>
            <a:ext cx="2808000" cy="345600"/>
          </a:xfrm>
        </p:spPr>
        <p:txBody>
          <a:bodyPr/>
          <a:lstStyle/>
          <a:p>
            <a:r>
              <a:rPr lang="en-US" noProof="0"/>
              <a:t>5. Produce summary report</a:t>
            </a:r>
          </a:p>
        </p:txBody>
      </p:sp>
      <p:sp>
        <p:nvSpPr>
          <p:cNvPr id="10" name="Text Placeholder 9">
            <a:extLst>
              <a:ext uri="{FF2B5EF4-FFF2-40B4-BE49-F238E27FC236}">
                <a16:creationId xmlns:a16="http://schemas.microsoft.com/office/drawing/2014/main" id="{5DB7B1D6-90AA-812D-38AC-4FC308D82589}"/>
              </a:ext>
            </a:extLst>
          </p:cNvPr>
          <p:cNvSpPr>
            <a:spLocks noGrp="1"/>
          </p:cNvSpPr>
          <p:nvPr>
            <p:ph type="body" sz="quarter" idx="15"/>
          </p:nvPr>
        </p:nvSpPr>
        <p:spPr>
          <a:xfrm>
            <a:off x="7511481" y="1593881"/>
            <a:ext cx="2808000" cy="345600"/>
          </a:xfrm>
        </p:spPr>
        <p:txBody>
          <a:bodyPr/>
          <a:lstStyle/>
          <a:p>
            <a:r>
              <a:rPr lang="en-US" noProof="0"/>
              <a:t>3. Gather financial data</a:t>
            </a:r>
          </a:p>
        </p:txBody>
      </p:sp>
      <p:sp>
        <p:nvSpPr>
          <p:cNvPr id="11" name="Text Placeholder 10">
            <a:extLst>
              <a:ext uri="{FF2B5EF4-FFF2-40B4-BE49-F238E27FC236}">
                <a16:creationId xmlns:a16="http://schemas.microsoft.com/office/drawing/2014/main" id="{159A6375-D732-AEEC-8F08-CB20AB56EF1E}"/>
              </a:ext>
            </a:extLst>
          </p:cNvPr>
          <p:cNvSpPr>
            <a:spLocks noGrp="1"/>
          </p:cNvSpPr>
          <p:nvPr>
            <p:ph type="body" sz="quarter" idx="16"/>
          </p:nvPr>
        </p:nvSpPr>
        <p:spPr>
          <a:xfrm>
            <a:off x="7511481" y="4052218"/>
            <a:ext cx="2808000" cy="345600"/>
          </a:xfrm>
        </p:spPr>
        <p:txBody>
          <a:bodyPr/>
          <a:lstStyle/>
          <a:p>
            <a:r>
              <a:rPr lang="en-US" noProof="0"/>
              <a:t>4. Produce forecast trends</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5984241" y="521099"/>
            <a:ext cx="4134688" cy="169277"/>
          </a:xfrm>
        </p:spPr>
        <p:txBody>
          <a:bodyPr/>
          <a:lstStyle/>
          <a:p>
            <a:pPr marL="0" marR="0" lvl="0" indent="0" algn="r"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1100" b="1" i="0" u="none" strike="noStrike" kern="1200" cap="none" spc="-20" normalizeH="0" baseline="0" noProof="0">
                <a:ln>
                  <a:noFill/>
                </a:ln>
                <a:solidFill>
                  <a:srgbClr val="C03BC4"/>
                </a:solidFill>
                <a:effectLst/>
                <a:uLnTx/>
                <a:uFillTx/>
                <a:latin typeface="Segoe UI Semibold" panose="020B0502040204020203" pitchFamily="34" charset="0"/>
                <a:ea typeface="+mn-ea"/>
                <a:cs typeface="Segoe UI Semibold" panose="020B0502040204020203" pitchFamily="34" charset="0"/>
              </a:rPr>
              <a:t>Microsoft 365 Copilot for Finance</a:t>
            </a:r>
            <a:endParaRPr kumimoji="0" lang="en-US" sz="800" b="1" i="1" u="none" strike="noStrike" kern="1200" cap="none" spc="-20" normalizeH="0" baseline="0" noProof="0">
              <a:ln>
                <a:noFill/>
              </a:ln>
              <a:solidFill>
                <a:srgbClr val="C03BC4"/>
              </a:solidFill>
              <a:effectLst/>
              <a:uLnTx/>
              <a:uFillTx/>
              <a:latin typeface="Segoe UI Semibold" panose="020B0502040204020203" pitchFamily="34" charset="0"/>
              <a:ea typeface="+mn-ea"/>
              <a:cs typeface="Segoe UI Semibold" panose="020B0502040204020203" pitchFamily="34" charset="0"/>
            </a:endParaRPr>
          </a:p>
        </p:txBody>
      </p:sp>
      <p:sp>
        <p:nvSpPr>
          <p:cNvPr id="52" name="Text Placeholder 51">
            <a:extLst>
              <a:ext uri="{FF2B5EF4-FFF2-40B4-BE49-F238E27FC236}">
                <a16:creationId xmlns:a16="http://schemas.microsoft.com/office/drawing/2014/main" id="{C2E6F9FE-93EA-CB5B-4F3E-A9A7F6884F4E}"/>
              </a:ext>
            </a:extLst>
          </p:cNvPr>
          <p:cNvSpPr>
            <a:spLocks noGrp="1"/>
          </p:cNvSpPr>
          <p:nvPr>
            <p:ph type="body" sz="quarter" idx="18"/>
          </p:nvPr>
        </p:nvSpPr>
        <p:spPr>
          <a:xfrm>
            <a:off x="584200" y="2032188"/>
            <a:ext cx="2808000" cy="755593"/>
          </a:xfrm>
        </p:spPr>
        <p:txBody>
          <a:bodyPr>
            <a:normAutofit/>
          </a:bodyPr>
          <a:lstStyle/>
          <a:p>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Ask Copilot to create a project brief including data from emails, competitive research, and financial records pulled from Copilot Agents. Copy the brief into Word and further edit using Copilot in Word.</a:t>
            </a:r>
          </a:p>
        </p:txBody>
      </p:sp>
      <p:sp>
        <p:nvSpPr>
          <p:cNvPr id="53" name="Text Placeholder 52">
            <a:extLst>
              <a:ext uri="{FF2B5EF4-FFF2-40B4-BE49-F238E27FC236}">
                <a16:creationId xmlns:a16="http://schemas.microsoft.com/office/drawing/2014/main" id="{8E7EC053-F1B5-5C3F-BD0E-EF4CE46BF53F}"/>
              </a:ext>
            </a:extLst>
          </p:cNvPr>
          <p:cNvSpPr>
            <a:spLocks noGrp="1"/>
          </p:cNvSpPr>
          <p:nvPr>
            <p:ph type="body" sz="quarter" idx="19"/>
          </p:nvPr>
        </p:nvSpPr>
        <p:spPr/>
        <p:txBody>
          <a:bodyPr/>
          <a:lstStyle/>
          <a:p>
            <a:r>
              <a:rPr kumimoji="0" lang="en-US" sz="900" b="0" i="0" u="none" strike="noStrike" kern="1200" cap="none" spc="0" normalizeH="0" baseline="0" noProof="0">
                <a:ln>
                  <a:noFill/>
                </a:ln>
                <a:solidFill>
                  <a:srgbClr val="1A1A1A"/>
                </a:solidFill>
                <a:effectLst/>
                <a:uLnTx/>
                <a:uFillTx/>
                <a:latin typeface="Segoe UI"/>
                <a:cs typeface="Segoe UI" pitchFamily="34" charset="0"/>
              </a:rPr>
              <a:t>Meet with the business development team to learn about the various options available and gather financial information. Use Copilot in Teams to suggest questions and summarize the meeting.</a:t>
            </a:r>
          </a:p>
        </p:txBody>
      </p:sp>
      <p:sp>
        <p:nvSpPr>
          <p:cNvPr id="54" name="Text Placeholder 53">
            <a:extLst>
              <a:ext uri="{FF2B5EF4-FFF2-40B4-BE49-F238E27FC236}">
                <a16:creationId xmlns:a16="http://schemas.microsoft.com/office/drawing/2014/main" id="{C141AB2F-B5DB-D79D-719E-4348D0919B9F}"/>
              </a:ext>
            </a:extLst>
          </p:cNvPr>
          <p:cNvSpPr>
            <a:spLocks noGrp="1"/>
          </p:cNvSpPr>
          <p:nvPr>
            <p:ph type="body" sz="quarter" idx="20"/>
          </p:nvPr>
        </p:nvSpPr>
        <p:spPr>
          <a:xfrm>
            <a:off x="7511481" y="2032188"/>
            <a:ext cx="2808000" cy="751972"/>
          </a:xfrm>
        </p:spPr>
        <p:txBody>
          <a:bodyPr>
            <a:normAutofit lnSpcReduction="10000"/>
          </a:bodyPr>
          <a:lstStyle/>
          <a:p>
            <a:r>
              <a:rPr kumimoji="0" lang="en-US" sz="900" b="0" i="0" u="none" strike="noStrike" kern="1200" cap="none" spc="0" normalizeH="0" baseline="0" noProof="0">
                <a:ln>
                  <a:noFill/>
                </a:ln>
                <a:solidFill>
                  <a:srgbClr val="1A1A1A"/>
                </a:solidFill>
                <a:effectLst/>
                <a:uLnTx/>
                <a:uFillTx/>
                <a:latin typeface="Segoe UI"/>
                <a:cs typeface="Segoe UI" pitchFamily="34" charset="0"/>
              </a:rPr>
              <a:t>Analyze </a:t>
            </a:r>
            <a:r>
              <a:rPr lang="en-US" noProof="0">
                <a:solidFill>
                  <a:srgbClr val="1A1A1A"/>
                </a:solidFill>
                <a:latin typeface="Segoe UI"/>
              </a:rPr>
              <a:t>financial data with Copilot in Excel. Use Copilot for Finance to </a:t>
            </a:r>
            <a:r>
              <a:rPr kumimoji="0" lang="en-US" sz="900" b="0" i="0" u="none" strike="noStrike" kern="1200" cap="none" spc="0" normalizeH="0" baseline="0" noProof="0">
                <a:ln>
                  <a:noFill/>
                </a:ln>
                <a:solidFill>
                  <a:srgbClr val="1A1A1A"/>
                </a:solidFill>
                <a:effectLst/>
                <a:uLnTx/>
                <a:uFillTx/>
                <a:latin typeface="Segoe UI"/>
                <a:cs typeface="Segoe UI" pitchFamily="34" charset="0"/>
              </a:rPr>
              <a:t>pull in ERP system insights. The use Copilot in Excel to make suggestions and provide guidance like how to use the FORECAST function.</a:t>
            </a:r>
          </a:p>
        </p:txBody>
      </p:sp>
      <p:sp>
        <p:nvSpPr>
          <p:cNvPr id="55" name="Text Placeholder 54">
            <a:extLst>
              <a:ext uri="{FF2B5EF4-FFF2-40B4-BE49-F238E27FC236}">
                <a16:creationId xmlns:a16="http://schemas.microsoft.com/office/drawing/2014/main" id="{DEF27DE4-B62C-70AB-F91E-9B9DA46FDD2A}"/>
              </a:ext>
            </a:extLst>
          </p:cNvPr>
          <p:cNvSpPr>
            <a:spLocks noGrp="1"/>
          </p:cNvSpPr>
          <p:nvPr>
            <p:ph type="body" sz="quarter" idx="21"/>
          </p:nvPr>
        </p:nvSpPr>
        <p:spPr/>
        <p:txBody>
          <a:bodyPr/>
          <a:lstStyle/>
          <a:p>
            <a:r>
              <a:rPr kumimoji="0" lang="en-US" sz="900" i="0" u="none" strike="noStrike" kern="1200" cap="none" spc="0" normalizeH="0" baseline="0" noProof="0">
                <a:ln>
                  <a:noFill/>
                </a:ln>
                <a:solidFill>
                  <a:srgbClr val="1A1A1A"/>
                </a:solidFill>
                <a:effectLst/>
                <a:uLnTx/>
                <a:uFillTx/>
                <a:latin typeface="Segoe UI"/>
                <a:ea typeface="+mn-ea"/>
                <a:cs typeface="+mn-cs"/>
              </a:rPr>
              <a:t>Benefit:</a:t>
            </a:r>
            <a:r>
              <a:rPr kumimoji="0" lang="en-US" sz="900" b="1" i="0" u="none" strike="noStrike" kern="1200" cap="none" spc="0" normalizeH="0" baseline="0" noProof="0">
                <a:ln>
                  <a:noFill/>
                </a:ln>
                <a:solidFill>
                  <a:srgbClr val="1A1A1A"/>
                </a:solidFill>
                <a:effectLst/>
                <a:uLnTx/>
                <a:uFillTx/>
                <a:latin typeface="Segoe UI"/>
                <a:ea typeface="+mn-ea"/>
                <a:cs typeface="+mn-cs"/>
              </a:rPr>
              <a:t> Streamline the review process</a:t>
            </a:r>
            <a:r>
              <a:rPr kumimoji="0" lang="en-US" sz="900" b="0" i="0" u="none" strike="noStrike" kern="1200" cap="none" spc="0" normalizeH="0" baseline="0" noProof="0">
                <a:ln>
                  <a:noFill/>
                </a:ln>
                <a:solidFill>
                  <a:srgbClr val="1A1A1A"/>
                </a:solidFill>
                <a:effectLst/>
                <a:uLnTx/>
                <a:uFillTx/>
                <a:latin typeface="Segoe UI"/>
                <a:ea typeface="+mn-ea"/>
                <a:cs typeface="+mn-cs"/>
              </a:rPr>
              <a:t> and quickly understand key issues to be addressed with the potential investment.</a:t>
            </a:r>
          </a:p>
        </p:txBody>
      </p:sp>
      <p:sp>
        <p:nvSpPr>
          <p:cNvPr id="56" name="Text Placeholder 55">
            <a:extLst>
              <a:ext uri="{FF2B5EF4-FFF2-40B4-BE49-F238E27FC236}">
                <a16:creationId xmlns:a16="http://schemas.microsoft.com/office/drawing/2014/main" id="{45AF1896-5767-BAA6-1815-FE3CB6F3905C}"/>
              </a:ext>
            </a:extLst>
          </p:cNvPr>
          <p:cNvSpPr>
            <a:spLocks noGrp="1"/>
          </p:cNvSpPr>
          <p:nvPr>
            <p:ph type="body" sz="quarter" idx="22"/>
          </p:nvPr>
        </p:nvSpPr>
        <p:spPr/>
        <p:txBody>
          <a:bodyPr/>
          <a:lstStyle/>
          <a:p>
            <a:r>
              <a:rPr kumimoji="0" lang="en-US" sz="900" i="0" u="none" strike="noStrike" kern="1200" cap="none" spc="0" normalizeH="0" baseline="0" noProof="0">
                <a:ln>
                  <a:noFill/>
                </a:ln>
                <a:solidFill>
                  <a:srgbClr val="1A1A1A"/>
                </a:solidFill>
                <a:effectLst/>
                <a:uLnTx/>
                <a:uFillTx/>
                <a:latin typeface="Segoe UI"/>
                <a:ea typeface="+mn-ea"/>
                <a:cs typeface="+mn-cs"/>
              </a:rPr>
              <a:t>Benefit:</a:t>
            </a:r>
            <a:r>
              <a:rPr kumimoji="0" lang="en-US" sz="900" b="1" i="0" u="none" strike="noStrike" kern="1200" cap="none" spc="0" normalizeH="0" baseline="0" noProof="0">
                <a:ln>
                  <a:noFill/>
                </a:ln>
                <a:solidFill>
                  <a:srgbClr val="1A1A1A"/>
                </a:solidFill>
                <a:effectLst/>
                <a:uLnTx/>
                <a:uFillTx/>
                <a:latin typeface="Segoe UI"/>
                <a:ea typeface="+mn-ea"/>
                <a:cs typeface="+mn-cs"/>
              </a:rPr>
              <a:t> </a:t>
            </a:r>
            <a:r>
              <a:rPr kumimoji="0" lang="en-US" sz="900" b="1" i="0" u="none" strike="noStrike" kern="1200" cap="none" spc="0" normalizeH="0" baseline="0" noProof="0">
                <a:ln>
                  <a:noFill/>
                </a:ln>
                <a:solidFill>
                  <a:srgbClr val="000000"/>
                </a:solidFill>
                <a:effectLst/>
                <a:uLnTx/>
                <a:uFillTx/>
                <a:latin typeface="Segoe UI"/>
                <a:ea typeface="+mn-ea"/>
                <a:cs typeface="+mn-cs"/>
              </a:rPr>
              <a:t>Speed analysis</a:t>
            </a:r>
            <a:r>
              <a:rPr kumimoji="0" lang="en-US" sz="900" b="0" i="0" u="none" strike="noStrike" kern="1200" cap="none" spc="0" normalizeH="0" baseline="0" noProof="0">
                <a:ln>
                  <a:noFill/>
                </a:ln>
                <a:solidFill>
                  <a:srgbClr val="000000"/>
                </a:solidFill>
                <a:effectLst/>
                <a:uLnTx/>
                <a:uFillTx/>
                <a:latin typeface="Segoe UI"/>
                <a:ea typeface="+mn-ea"/>
                <a:cs typeface="+mn-cs"/>
              </a:rPr>
              <a:t> by using Copilot for Finance to accelerate variance analyses.</a:t>
            </a:r>
          </a:p>
        </p:txBody>
      </p:sp>
      <p:sp>
        <p:nvSpPr>
          <p:cNvPr id="57" name="Text Placeholder 56">
            <a:extLst>
              <a:ext uri="{FF2B5EF4-FFF2-40B4-BE49-F238E27FC236}">
                <a16:creationId xmlns:a16="http://schemas.microsoft.com/office/drawing/2014/main" id="{E681C83B-A2BF-7284-B240-B26D7546A55C}"/>
              </a:ext>
            </a:extLst>
          </p:cNvPr>
          <p:cNvSpPr>
            <a:spLocks noGrp="1"/>
          </p:cNvSpPr>
          <p:nvPr>
            <p:ph type="body" sz="quarter" idx="23"/>
          </p:nvPr>
        </p:nvSpPr>
        <p:spPr/>
        <p:txBody>
          <a:bodyPr>
            <a:normAutofit lnSpcReduction="10000"/>
          </a:bodyPr>
          <a:lstStyle/>
          <a:p>
            <a:r>
              <a:rPr kumimoji="0" lang="en-US" sz="900" i="0" u="none" strike="noStrike" kern="1200" cap="none" spc="0" normalizeH="0" baseline="0" noProof="0">
                <a:ln>
                  <a:noFill/>
                </a:ln>
                <a:solidFill>
                  <a:srgbClr val="1A1A1A"/>
                </a:solidFill>
                <a:effectLst/>
                <a:uLnTx/>
                <a:uFillTx/>
                <a:latin typeface="Segoe UI"/>
                <a:ea typeface="+mn-ea"/>
                <a:cs typeface="+mn-cs"/>
              </a:rPr>
              <a:t>Benefit:</a:t>
            </a:r>
            <a:r>
              <a:rPr kumimoji="0" lang="en-US" sz="900" b="1" i="0" u="none" strike="noStrike" kern="1200" cap="none" spc="0" normalizeH="0" baseline="0" noProof="0">
                <a:ln>
                  <a:noFill/>
                </a:ln>
                <a:solidFill>
                  <a:srgbClr val="1A1A1A"/>
                </a:solidFill>
                <a:effectLst/>
                <a:uLnTx/>
                <a:uFillTx/>
                <a:latin typeface="Segoe UI"/>
                <a:ea typeface="+mn-ea"/>
                <a:cs typeface="+mn-cs"/>
              </a:rPr>
              <a:t> </a:t>
            </a:r>
            <a:r>
              <a:rPr kumimoji="0" lang="en-US" sz="900" b="1" i="0" u="none" strike="noStrike" kern="1200" cap="none" spc="-20" normalizeH="0" baseline="0" noProof="0">
                <a:ln>
                  <a:noFill/>
                </a:ln>
                <a:solidFill>
                  <a:srgbClr val="1A1A1A"/>
                </a:solidFill>
                <a:effectLst/>
                <a:uLnTx/>
                <a:uFillTx/>
                <a:latin typeface="Segoe UI"/>
                <a:ea typeface="+mn-ea"/>
                <a:cs typeface="Segoe UI" pitchFamily="34" charset="0"/>
              </a:rPr>
              <a:t>Ensure a productive meeting </a:t>
            </a:r>
            <a:r>
              <a:rPr kumimoji="0" lang="en-US" sz="900" b="0" i="0" u="none" strike="noStrike" kern="1200" cap="none" spc="-20" normalizeH="0" baseline="0" noProof="0">
                <a:ln>
                  <a:noFill/>
                </a:ln>
                <a:solidFill>
                  <a:srgbClr val="1A1A1A"/>
                </a:solidFill>
                <a:effectLst/>
                <a:uLnTx/>
                <a:uFillTx/>
                <a:latin typeface="Segoe UI"/>
                <a:ea typeface="+mn-ea"/>
                <a:cs typeface="Segoe UI" pitchFamily="34" charset="0"/>
              </a:rPr>
              <a:t>by using Copilot in Teams to suggest questions and clarify what people said. Use the recap for a summary and action items.</a:t>
            </a:r>
          </a:p>
        </p:txBody>
      </p:sp>
      <p:sp>
        <p:nvSpPr>
          <p:cNvPr id="58" name="Text Placeholder 57">
            <a:extLst>
              <a:ext uri="{FF2B5EF4-FFF2-40B4-BE49-F238E27FC236}">
                <a16:creationId xmlns:a16="http://schemas.microsoft.com/office/drawing/2014/main" id="{7321A317-DBF6-43B1-D7A0-E949991D1DAF}"/>
              </a:ext>
            </a:extLst>
          </p:cNvPr>
          <p:cNvSpPr>
            <a:spLocks noGrp="1"/>
          </p:cNvSpPr>
          <p:nvPr>
            <p:ph type="body" sz="quarter" idx="24"/>
          </p:nvPr>
        </p:nvSpPr>
        <p:spPr/>
        <p:txBody>
          <a:bodyPr/>
          <a:lstStyle/>
          <a:p>
            <a:r>
              <a:rPr kumimoji="0" lang="en-US" sz="900" i="0" u="none" strike="noStrike" kern="1200" cap="none" spc="0" normalizeH="0" baseline="0" noProof="0">
                <a:ln>
                  <a:noFill/>
                </a:ln>
                <a:solidFill>
                  <a:srgbClr val="1A1A1A"/>
                </a:solidFill>
                <a:effectLst/>
                <a:uLnTx/>
                <a:uFillTx/>
                <a:latin typeface="Segoe UI"/>
                <a:ea typeface="+mn-ea"/>
                <a:cs typeface="+mn-cs"/>
              </a:rPr>
              <a:t>Benefit:</a:t>
            </a:r>
            <a:r>
              <a:rPr kumimoji="0" lang="en-US" sz="900" b="1" i="0" u="none" strike="noStrike" kern="1200" cap="none" spc="0" normalizeH="0" baseline="0" noProof="0">
                <a:ln>
                  <a:noFill/>
                </a:ln>
                <a:solidFill>
                  <a:srgbClr val="1A1A1A"/>
                </a:solidFill>
                <a:effectLst/>
                <a:uLnTx/>
                <a:uFillTx/>
                <a:latin typeface="Segoe UI"/>
                <a:ea typeface="+mn-ea"/>
                <a:cs typeface="+mn-cs"/>
              </a:rPr>
              <a:t> </a:t>
            </a:r>
            <a:r>
              <a:rPr kumimoji="0" lang="en-US" sz="900" b="1" i="0" u="none" strike="noStrike" kern="1200" cap="none" spc="0" normalizeH="0" baseline="0" noProof="0">
                <a:ln>
                  <a:noFill/>
                </a:ln>
                <a:solidFill>
                  <a:srgbClr val="000000"/>
                </a:solidFill>
                <a:effectLst/>
                <a:uLnTx/>
                <a:uFillTx/>
                <a:latin typeface="Segoe UI"/>
                <a:ea typeface="+mn-ea"/>
                <a:cs typeface="+mn-cs"/>
              </a:rPr>
              <a:t>Save time </a:t>
            </a:r>
            <a:r>
              <a:rPr kumimoji="0" lang="en-US" sz="900" b="0" i="0" u="none" strike="noStrike" kern="1200" cap="none" spc="0" normalizeH="0" baseline="0" noProof="0">
                <a:ln>
                  <a:noFill/>
                </a:ln>
                <a:solidFill>
                  <a:srgbClr val="000000"/>
                </a:solidFill>
                <a:effectLst/>
                <a:uLnTx/>
                <a:uFillTx/>
                <a:latin typeface="Segoe UI"/>
                <a:ea typeface="+mn-ea"/>
                <a:cs typeface="+mn-cs"/>
              </a:rPr>
              <a:t>by using Copilot in PowerPoint to revise content and organize the slides.</a:t>
            </a:r>
          </a:p>
        </p:txBody>
      </p:sp>
      <p:sp>
        <p:nvSpPr>
          <p:cNvPr id="59" name="Text Placeholder 58">
            <a:extLst>
              <a:ext uri="{FF2B5EF4-FFF2-40B4-BE49-F238E27FC236}">
                <a16:creationId xmlns:a16="http://schemas.microsoft.com/office/drawing/2014/main" id="{E476DD07-8BD3-3F3C-A511-9FDE1025E524}"/>
              </a:ext>
            </a:extLst>
          </p:cNvPr>
          <p:cNvSpPr>
            <a:spLocks noGrp="1"/>
          </p:cNvSpPr>
          <p:nvPr>
            <p:ph type="body" sz="quarter" idx="25"/>
          </p:nvPr>
        </p:nvSpPr>
        <p:spPr/>
        <p:txBody>
          <a:bodyPr/>
          <a:lstStyle/>
          <a:p>
            <a:r>
              <a:rPr kumimoji="0" lang="en-US" sz="900" i="0" u="none" strike="noStrike" kern="1200" cap="none" spc="0" normalizeH="0" baseline="0" noProof="0">
                <a:ln>
                  <a:noFill/>
                </a:ln>
                <a:solidFill>
                  <a:srgbClr val="1A1A1A"/>
                </a:solidFill>
                <a:effectLst/>
                <a:uLnTx/>
                <a:uFillTx/>
                <a:latin typeface="Segoe UI"/>
                <a:ea typeface="+mn-ea"/>
                <a:cs typeface="+mn-cs"/>
              </a:rPr>
              <a:t>Benefit:</a:t>
            </a:r>
            <a:r>
              <a:rPr kumimoji="0" lang="en-US" sz="900" b="1" i="0" u="none" strike="noStrike" kern="1200" cap="none" spc="0" normalizeH="0" baseline="0" noProof="0">
                <a:ln>
                  <a:noFill/>
                </a:ln>
                <a:solidFill>
                  <a:srgbClr val="1A1A1A"/>
                </a:solidFill>
                <a:effectLst/>
                <a:uLnTx/>
                <a:uFillTx/>
                <a:latin typeface="Segoe UI"/>
                <a:ea typeface="+mn-ea"/>
                <a:cs typeface="+mn-cs"/>
              </a:rPr>
              <a:t> </a:t>
            </a:r>
            <a:r>
              <a:rPr kumimoji="0" lang="en-US" sz="900" b="1" i="0" u="none" strike="noStrike" kern="1200" cap="none" spc="0" normalizeH="0" baseline="0" noProof="0">
                <a:ln>
                  <a:noFill/>
                </a:ln>
                <a:solidFill>
                  <a:srgbClr val="000000"/>
                </a:solidFill>
                <a:effectLst/>
                <a:uLnTx/>
                <a:uFillTx/>
                <a:latin typeface="Segoe UI"/>
                <a:ea typeface="+mn-ea"/>
                <a:cs typeface="+mn-cs"/>
              </a:rPr>
              <a:t>Eliminate time </a:t>
            </a:r>
            <a:r>
              <a:rPr kumimoji="0" lang="en-US" sz="900" b="0" i="0" u="none" strike="noStrike" kern="1200" cap="none" spc="0" normalizeH="0" baseline="0" noProof="0">
                <a:ln>
                  <a:noFill/>
                </a:ln>
                <a:solidFill>
                  <a:srgbClr val="000000"/>
                </a:solidFill>
                <a:effectLst/>
                <a:uLnTx/>
                <a:uFillTx/>
                <a:latin typeface="Segoe UI"/>
                <a:ea typeface="+mn-ea"/>
                <a:cs typeface="+mn-cs"/>
              </a:rPr>
              <a:t>spent searching for data and information from across complex systems.</a:t>
            </a:r>
          </a:p>
        </p:txBody>
      </p:sp>
      <p:sp>
        <p:nvSpPr>
          <p:cNvPr id="60" name="Text Placeholder 59">
            <a:extLst>
              <a:ext uri="{FF2B5EF4-FFF2-40B4-BE49-F238E27FC236}">
                <a16:creationId xmlns:a16="http://schemas.microsoft.com/office/drawing/2014/main" id="{C0252044-FAF3-E38F-0A28-1C6B5FC4BE23}"/>
              </a:ext>
            </a:extLst>
          </p:cNvPr>
          <p:cNvSpPr>
            <a:spLocks noGrp="1"/>
          </p:cNvSpPr>
          <p:nvPr>
            <p:ph type="body" sz="quarter" idx="26"/>
          </p:nvPr>
        </p:nvSpPr>
        <p:spPr/>
        <p:txBody>
          <a:bodyPr>
            <a:normAutofit lnSpcReduction="10000"/>
          </a:bodyPr>
          <a:lstStyle/>
          <a:p>
            <a:r>
              <a:rPr kumimoji="0" lang="en-US" sz="900" i="0" u="none" strike="noStrike" kern="1200" cap="none" spc="0" normalizeH="0" baseline="0" noProof="0">
                <a:ln>
                  <a:noFill/>
                </a:ln>
                <a:solidFill>
                  <a:srgbClr val="1A1A1A"/>
                </a:solidFill>
                <a:effectLst/>
                <a:uLnTx/>
                <a:uFillTx/>
                <a:latin typeface="Segoe UI"/>
                <a:ea typeface="+mn-ea"/>
                <a:cs typeface="+mn-cs"/>
              </a:rPr>
              <a:t>Benefit:</a:t>
            </a:r>
            <a:r>
              <a:rPr kumimoji="0" lang="en-US" sz="900" b="1" i="0" u="none" strike="noStrike" kern="1200" cap="none" spc="0" normalizeH="0" baseline="0" noProof="0">
                <a:ln>
                  <a:noFill/>
                </a:ln>
                <a:solidFill>
                  <a:srgbClr val="1A1A1A"/>
                </a:solidFill>
                <a:effectLst/>
                <a:uLnTx/>
                <a:uFillTx/>
                <a:latin typeface="Segoe UI"/>
                <a:ea typeface="+mn-ea"/>
                <a:cs typeface="+mn-cs"/>
              </a:rPr>
              <a:t> </a:t>
            </a:r>
            <a:r>
              <a:rPr kumimoji="0" lang="en-US" sz="900" b="1" i="0" u="none" strike="noStrike" kern="1200" cap="none" spc="0" normalizeH="0" baseline="0" noProof="0">
                <a:ln>
                  <a:noFill/>
                </a:ln>
                <a:solidFill>
                  <a:srgbClr val="000000"/>
                </a:solidFill>
                <a:effectLst/>
                <a:uLnTx/>
                <a:uFillTx/>
                <a:latin typeface="Segoe UI"/>
                <a:ea typeface="+mn-ea"/>
                <a:cs typeface="+mn-cs"/>
              </a:rPr>
              <a:t>Collaborate effectively across teams and </a:t>
            </a:r>
            <a:br>
              <a:rPr kumimoji="0" lang="en-US" sz="900" b="1" i="0" u="none" strike="noStrike" kern="1200" cap="none" spc="0" normalizeH="0" baseline="0" noProof="0">
                <a:ln>
                  <a:noFill/>
                </a:ln>
                <a:solidFill>
                  <a:srgbClr val="000000"/>
                </a:solidFill>
                <a:effectLst/>
                <a:uLnTx/>
                <a:uFillTx/>
                <a:latin typeface="Segoe UI"/>
                <a:ea typeface="+mn-ea"/>
                <a:cs typeface="+mn-cs"/>
              </a:rPr>
            </a:br>
            <a:r>
              <a:rPr kumimoji="0" lang="en-US" sz="900" b="1" i="0" u="none" strike="noStrike" kern="1200" cap="none" spc="0" normalizeH="0" baseline="0" noProof="0">
                <a:ln>
                  <a:noFill/>
                </a:ln>
                <a:solidFill>
                  <a:srgbClr val="000000"/>
                </a:solidFill>
                <a:effectLst/>
                <a:uLnTx/>
                <a:uFillTx/>
                <a:latin typeface="Segoe UI"/>
                <a:ea typeface="+mn-ea"/>
                <a:cs typeface="+mn-cs"/>
              </a:rPr>
              <a:t>functions </a:t>
            </a:r>
            <a:r>
              <a:rPr kumimoji="0" lang="en-US" sz="900" b="0" i="0" u="none" strike="noStrike" kern="1200" cap="none" spc="0" normalizeH="0" baseline="0" noProof="0">
                <a:ln>
                  <a:noFill/>
                </a:ln>
                <a:solidFill>
                  <a:srgbClr val="000000"/>
                </a:solidFill>
                <a:effectLst/>
                <a:uLnTx/>
                <a:uFillTx/>
                <a:latin typeface="Segoe UI"/>
                <a:ea typeface="+mn-ea"/>
                <a:cs typeface="+mn-cs"/>
              </a:rPr>
              <a:t>(e.g., legal, transportation) in a secure way. Use data for decision making in meetings and discussion. </a:t>
            </a:r>
          </a:p>
        </p:txBody>
      </p:sp>
      <p:sp>
        <p:nvSpPr>
          <p:cNvPr id="61" name="Text Placeholder 60">
            <a:extLst>
              <a:ext uri="{FF2B5EF4-FFF2-40B4-BE49-F238E27FC236}">
                <a16:creationId xmlns:a16="http://schemas.microsoft.com/office/drawing/2014/main" id="{0A51BEE7-DFAD-8DB2-01F6-F7B913AFB3CF}"/>
              </a:ext>
            </a:extLst>
          </p:cNvPr>
          <p:cNvSpPr>
            <a:spLocks noGrp="1"/>
          </p:cNvSpPr>
          <p:nvPr>
            <p:ph type="body" sz="quarter" idx="27"/>
          </p:nvPr>
        </p:nvSpPr>
        <p:spPr/>
        <p:txBody>
          <a:bodyPr/>
          <a:lstStyle/>
          <a:p>
            <a:r>
              <a:rPr kumimoji="0" lang="en-US" sz="900" b="0" i="0" u="none" strike="noStrike" kern="1200" cap="none" spc="0" normalizeH="0" baseline="0" noProof="0">
                <a:ln>
                  <a:noFill/>
                </a:ln>
                <a:solidFill>
                  <a:srgbClr val="1A1A1A"/>
                </a:solidFill>
                <a:effectLst/>
                <a:uLnTx/>
                <a:uFillTx/>
                <a:latin typeface="Segoe UI"/>
                <a:cs typeface="Segoe UI" pitchFamily="34" charset="0"/>
              </a:rPr>
              <a:t>After the business case has been implemented </a:t>
            </a:r>
            <a:br>
              <a:rPr kumimoji="0" lang="en-US" sz="900" b="0" i="0" u="none" strike="noStrike" kern="1200" cap="none" spc="0" normalizeH="0" baseline="0" noProof="0">
                <a:ln>
                  <a:noFill/>
                </a:ln>
                <a:solidFill>
                  <a:srgbClr val="1A1A1A"/>
                </a:solidFill>
                <a:effectLst/>
                <a:uLnTx/>
                <a:uFillTx/>
                <a:latin typeface="Segoe UI"/>
                <a:cs typeface="Segoe UI" pitchFamily="34" charset="0"/>
              </a:rPr>
            </a:br>
            <a:r>
              <a:rPr kumimoji="0" lang="en-US" sz="900" b="0" i="0" u="none" strike="noStrike" kern="1200" cap="none" spc="0" normalizeH="0" baseline="0" noProof="0">
                <a:ln>
                  <a:noFill/>
                </a:ln>
                <a:solidFill>
                  <a:srgbClr val="1A1A1A"/>
                </a:solidFill>
                <a:effectLst/>
                <a:uLnTx/>
                <a:uFillTx/>
                <a:latin typeface="Segoe UI"/>
                <a:cs typeface="Segoe UI" pitchFamily="34" charset="0"/>
              </a:rPr>
              <a:t>for 6 months, use Copilot for Finance to conduct </a:t>
            </a:r>
            <a:br>
              <a:rPr kumimoji="0" lang="en-US" sz="900" b="0" i="0" u="none" strike="noStrike" kern="1200" cap="none" spc="0" normalizeH="0" baseline="0" noProof="0">
                <a:ln>
                  <a:noFill/>
                </a:ln>
                <a:solidFill>
                  <a:srgbClr val="1A1A1A"/>
                </a:solidFill>
                <a:effectLst/>
                <a:uLnTx/>
                <a:uFillTx/>
                <a:latin typeface="Segoe UI"/>
                <a:cs typeface="Segoe UI" pitchFamily="34" charset="0"/>
              </a:rPr>
            </a:br>
            <a:r>
              <a:rPr kumimoji="0" lang="en-US" sz="900" b="0" i="0" u="none" strike="noStrike" kern="1200" cap="none" spc="0" normalizeH="0" baseline="0" noProof="0">
                <a:ln>
                  <a:noFill/>
                </a:ln>
                <a:solidFill>
                  <a:srgbClr val="1A1A1A"/>
                </a:solidFill>
                <a:effectLst/>
                <a:uLnTx/>
                <a:uFillTx/>
                <a:latin typeface="Segoe UI"/>
                <a:cs typeface="Segoe UI" pitchFamily="34" charset="0"/>
              </a:rPr>
              <a:t>a variance analysis and capture project KPIs.</a:t>
            </a:r>
          </a:p>
        </p:txBody>
      </p:sp>
      <p:sp>
        <p:nvSpPr>
          <p:cNvPr id="62" name="Text Placeholder 61">
            <a:extLst>
              <a:ext uri="{FF2B5EF4-FFF2-40B4-BE49-F238E27FC236}">
                <a16:creationId xmlns:a16="http://schemas.microsoft.com/office/drawing/2014/main" id="{8F8FD0CD-BBCB-1FF9-8EA7-4C7938693219}"/>
              </a:ext>
            </a:extLst>
          </p:cNvPr>
          <p:cNvSpPr>
            <a:spLocks noGrp="1"/>
          </p:cNvSpPr>
          <p:nvPr>
            <p:ph type="body" sz="quarter" idx="28"/>
          </p:nvPr>
        </p:nvSpPr>
        <p:spPr/>
        <p:txBody>
          <a:bodyPr/>
          <a:lstStyle/>
          <a:p>
            <a:r>
              <a:rPr kumimoji="0" lang="en-US" sz="900" b="0" i="0" u="none" strike="noStrike" kern="1200" cap="none" spc="0" normalizeH="0" baseline="0" noProof="0">
                <a:ln>
                  <a:noFill/>
                </a:ln>
                <a:solidFill>
                  <a:srgbClr val="1A1A1A"/>
                </a:solidFill>
                <a:effectLst/>
                <a:uLnTx/>
                <a:uFillTx/>
                <a:latin typeface="Segoe UI"/>
                <a:cs typeface="Segoe UI" pitchFamily="34" charset="0"/>
              </a:rPr>
              <a:t>Once the business case analysis is complete use Copilot in PowerPoint to turn the project brief into a set of slides for the executive presentation. </a:t>
            </a:r>
          </a:p>
        </p:txBody>
      </p:sp>
      <p:sp>
        <p:nvSpPr>
          <p:cNvPr id="63" name="Text Placeholder 62">
            <a:extLst>
              <a:ext uri="{FF2B5EF4-FFF2-40B4-BE49-F238E27FC236}">
                <a16:creationId xmlns:a16="http://schemas.microsoft.com/office/drawing/2014/main" id="{F4695251-7E7A-6AD6-D1B2-74A06C14FD75}"/>
              </a:ext>
            </a:extLst>
          </p:cNvPr>
          <p:cNvSpPr>
            <a:spLocks noGrp="1"/>
          </p:cNvSpPr>
          <p:nvPr>
            <p:ph type="body" sz="quarter" idx="29"/>
          </p:nvPr>
        </p:nvSpPr>
        <p:spPr>
          <a:xfrm>
            <a:off x="7511481" y="4441907"/>
            <a:ext cx="2808000" cy="775931"/>
          </a:xfrm>
        </p:spPr>
        <p:txBody>
          <a:bodyPr>
            <a:normAutofit/>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Prompt Copilot to get the latest sales forecasts </a:t>
            </a:r>
            <a:r>
              <a:rPr lang="en-US" kern="0" noProof="0">
                <a:solidFill>
                  <a:srgbClr val="1A1A1A"/>
                </a:solidFill>
                <a:latin typeface="Segoe UI"/>
              </a:rPr>
              <a:t>from your email</a:t>
            </a:r>
            <a:r>
              <a:rPr kumimoji="0" lang="en-US" sz="900" b="0" i="0" u="none" strike="noStrike" kern="0" cap="none" spc="0" normalizeH="0" baseline="0" noProof="0">
                <a:ln>
                  <a:noFill/>
                </a:ln>
                <a:solidFill>
                  <a:srgbClr val="1A1A1A"/>
                </a:solidFill>
                <a:effectLst/>
                <a:uLnTx/>
                <a:uFillTx/>
                <a:latin typeface="Segoe UI"/>
                <a:cs typeface="Segoe UI" pitchFamily="34" charset="0"/>
              </a:rPr>
              <a:t>. Use Copilot in Excel to filter the information and produce trend charts. Update the project brief in Word with the latest charts and tables.</a:t>
            </a:r>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Reduce spending</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260000" cy="216000"/>
            <a:chOff x="1194743" y="1140160"/>
            <a:chExt cx="126000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37" name="Group 36">
            <a:extLst>
              <a:ext uri="{FF2B5EF4-FFF2-40B4-BE49-F238E27FC236}">
                <a16:creationId xmlns:a16="http://schemas.microsoft.com/office/drawing/2014/main" id="{2F3589D2-4FAC-5E72-970D-75473C3B4B6F}"/>
              </a:ext>
            </a:extLst>
          </p:cNvPr>
          <p:cNvGrpSpPr/>
          <p:nvPr/>
        </p:nvGrpSpPr>
        <p:grpSpPr>
          <a:xfrm>
            <a:off x="8868697" y="1127774"/>
            <a:ext cx="1260000" cy="216000"/>
            <a:chOff x="1194743" y="1140160"/>
            <a:chExt cx="1260000" cy="216000"/>
          </a:xfrm>
        </p:grpSpPr>
        <p:sp>
          <p:nvSpPr>
            <p:cNvPr id="38" name="Rectangle: Rounded Corners 6">
              <a:extLst>
                <a:ext uri="{FF2B5EF4-FFF2-40B4-BE49-F238E27FC236}">
                  <a16:creationId xmlns:a16="http://schemas.microsoft.com/office/drawing/2014/main" id="{47694ED9-322C-F8E3-6D0D-F170B6469CAF}"/>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Revenue Growth</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39" name="Graphic 38">
              <a:extLst>
                <a:ext uri="{FF2B5EF4-FFF2-40B4-BE49-F238E27FC236}">
                  <a16:creationId xmlns:a16="http://schemas.microsoft.com/office/drawing/2014/main" id="{CB49ED0C-8E03-502F-F821-E3B0A533441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194" name="Group 193">
            <a:extLst>
              <a:ext uri="{FF2B5EF4-FFF2-40B4-BE49-F238E27FC236}">
                <a16:creationId xmlns:a16="http://schemas.microsoft.com/office/drawing/2014/main" id="{B9BDE4B5-BE83-6C84-7221-E15BAEF4B5D6}"/>
              </a:ext>
            </a:extLst>
          </p:cNvPr>
          <p:cNvGrpSpPr/>
          <p:nvPr/>
        </p:nvGrpSpPr>
        <p:grpSpPr>
          <a:xfrm>
            <a:off x="4276273" y="2761669"/>
            <a:ext cx="2351135" cy="360000"/>
            <a:chOff x="588263" y="3617084"/>
            <a:chExt cx="2351135" cy="360000"/>
          </a:xfrm>
        </p:grpSpPr>
        <p:pic>
          <p:nvPicPr>
            <p:cNvPr id="195" name="Picture 194">
              <a:extLst>
                <a:ext uri="{FF2B5EF4-FFF2-40B4-BE49-F238E27FC236}">
                  <a16:creationId xmlns:a16="http://schemas.microsoft.com/office/drawing/2014/main" id="{DB4A7433-C582-C017-896D-C624B6B90A4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96" name="TextBox 195">
              <a:extLst>
                <a:ext uri="{FF2B5EF4-FFF2-40B4-BE49-F238E27FC236}">
                  <a16:creationId xmlns:a16="http://schemas.microsoft.com/office/drawing/2014/main" id="{BF25CB75-55AC-AC39-61B7-63394AEDAE0C}"/>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97" name="Group 196">
            <a:extLst>
              <a:ext uri="{FF2B5EF4-FFF2-40B4-BE49-F238E27FC236}">
                <a16:creationId xmlns:a16="http://schemas.microsoft.com/office/drawing/2014/main" id="{B5796332-B441-01C0-98D8-898A641928D1}"/>
              </a:ext>
            </a:extLst>
          </p:cNvPr>
          <p:cNvGrpSpPr/>
          <p:nvPr/>
        </p:nvGrpSpPr>
        <p:grpSpPr>
          <a:xfrm>
            <a:off x="4276273" y="5158847"/>
            <a:ext cx="2351135" cy="360000"/>
            <a:chOff x="588263" y="2177588"/>
            <a:chExt cx="2351135" cy="360000"/>
          </a:xfrm>
        </p:grpSpPr>
        <p:pic>
          <p:nvPicPr>
            <p:cNvPr id="198" name="Picture 197">
              <a:extLst>
                <a:ext uri="{FF2B5EF4-FFF2-40B4-BE49-F238E27FC236}">
                  <a16:creationId xmlns:a16="http://schemas.microsoft.com/office/drawing/2014/main" id="{591593AA-0986-8B86-71FE-B35EFC85581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200" name="TextBox 199">
              <a:extLst>
                <a:ext uri="{FF2B5EF4-FFF2-40B4-BE49-F238E27FC236}">
                  <a16:creationId xmlns:a16="http://schemas.microsoft.com/office/drawing/2014/main" id="{BD5FB38E-8275-341A-E8B7-DAC5B8AB3409}"/>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01" name="Group 200">
            <a:extLst>
              <a:ext uri="{FF2B5EF4-FFF2-40B4-BE49-F238E27FC236}">
                <a16:creationId xmlns:a16="http://schemas.microsoft.com/office/drawing/2014/main" id="{40C0C8F1-1AB4-3EAF-2229-4CA0E4EB064D}"/>
              </a:ext>
            </a:extLst>
          </p:cNvPr>
          <p:cNvGrpSpPr/>
          <p:nvPr/>
        </p:nvGrpSpPr>
        <p:grpSpPr>
          <a:xfrm>
            <a:off x="7739914" y="2761669"/>
            <a:ext cx="2361959" cy="360000"/>
            <a:chOff x="577439" y="3137252"/>
            <a:chExt cx="2361959" cy="360000"/>
          </a:xfrm>
        </p:grpSpPr>
        <p:pic>
          <p:nvPicPr>
            <p:cNvPr id="202" name="Picture 201">
              <a:extLst>
                <a:ext uri="{FF2B5EF4-FFF2-40B4-BE49-F238E27FC236}">
                  <a16:creationId xmlns:a16="http://schemas.microsoft.com/office/drawing/2014/main" id="{A1759E13-1DBA-797F-41A4-044F8E748F3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203" name="TextBox 202">
              <a:extLst>
                <a:ext uri="{FF2B5EF4-FFF2-40B4-BE49-F238E27FC236}">
                  <a16:creationId xmlns:a16="http://schemas.microsoft.com/office/drawing/2014/main" id="{79AFD676-65B5-1C8D-C320-B3C63E038AAF}"/>
                </a:ext>
                <a:ext uri="{C183D7F6-B498-43B3-948B-1728B52AA6E4}">
                  <adec:decorative xmlns:adec="http://schemas.microsoft.com/office/drawing/2017/decorative" val="0"/>
                </a:ext>
              </a:extLst>
            </p:cNvPr>
            <p:cNvSpPr txBox="1"/>
            <p:nvPr/>
          </p:nvSpPr>
          <p:spPr>
            <a:xfrm>
              <a:off x="1047214" y="3163364"/>
              <a:ext cx="1892184" cy="3077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br>
                <a:rPr kumimoji="0" lang="en-US" sz="1100" b="0" i="0" u="none" strike="noStrike" kern="1200" cap="none" spc="0" normalizeH="0" baseline="0" noProof="0">
                  <a:ln>
                    <a:noFill/>
                  </a:ln>
                  <a:solidFill>
                    <a:prstClr val="black"/>
                  </a:solidFill>
                  <a:effectLst/>
                  <a:uLnTx/>
                  <a:uFillTx/>
                  <a:latin typeface="Segoe UI Semibold"/>
                  <a:ea typeface="+mn-ea"/>
                  <a:cs typeface="+mn-cs"/>
                </a:rPr>
              </a:br>
              <a:r>
                <a:rPr lang="en-US" sz="900" noProof="0">
                  <a:solidFill>
                    <a:srgbClr val="0078D4"/>
                  </a:solidFill>
                  <a:latin typeface="Segoe UI Semibold"/>
                </a:rPr>
                <a:t>+Copilot for Finance </a:t>
              </a:r>
              <a:r>
                <a:rPr lang="en-US" sz="900" i="1" noProof="0">
                  <a:solidFill>
                    <a:srgbClr val="0078D4"/>
                  </a:solidFill>
                  <a:latin typeface="Segoe UI" panose="020B0502040204020203" pitchFamily="34" charset="0"/>
                  <a:cs typeface="Segoe UI" panose="020B0502040204020203" pitchFamily="34" charset="0"/>
                </a:rPr>
                <a:t>Preview</a:t>
              </a:r>
            </a:p>
          </p:txBody>
        </p:sp>
      </p:grpSp>
      <p:grpSp>
        <p:nvGrpSpPr>
          <p:cNvPr id="204" name="Group 203">
            <a:extLst>
              <a:ext uri="{FF2B5EF4-FFF2-40B4-BE49-F238E27FC236}">
                <a16:creationId xmlns:a16="http://schemas.microsoft.com/office/drawing/2014/main" id="{99582797-E7EA-8DBC-3DCB-11067547D642}"/>
              </a:ext>
            </a:extLst>
          </p:cNvPr>
          <p:cNvGrpSpPr/>
          <p:nvPr/>
        </p:nvGrpSpPr>
        <p:grpSpPr>
          <a:xfrm>
            <a:off x="804187" y="5158847"/>
            <a:ext cx="2361959" cy="360000"/>
            <a:chOff x="577439" y="3137252"/>
            <a:chExt cx="2361959" cy="360000"/>
          </a:xfrm>
        </p:grpSpPr>
        <p:pic>
          <p:nvPicPr>
            <p:cNvPr id="205" name="Picture 204">
              <a:extLst>
                <a:ext uri="{FF2B5EF4-FFF2-40B4-BE49-F238E27FC236}">
                  <a16:creationId xmlns:a16="http://schemas.microsoft.com/office/drawing/2014/main" id="{B55C2959-A81B-5180-881E-6BF70BC78D3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206" name="TextBox 205">
              <a:extLst>
                <a:ext uri="{FF2B5EF4-FFF2-40B4-BE49-F238E27FC236}">
                  <a16:creationId xmlns:a16="http://schemas.microsoft.com/office/drawing/2014/main" id="{B54F8AEF-B64B-E235-22AF-9C9524AA6106}"/>
                </a:ext>
                <a:ext uri="{C183D7F6-B498-43B3-948B-1728B52AA6E4}">
                  <adec:decorative xmlns:adec="http://schemas.microsoft.com/office/drawing/2017/decorative" val="0"/>
                </a:ext>
              </a:extLst>
            </p:cNvPr>
            <p:cNvSpPr txBox="1"/>
            <p:nvPr/>
          </p:nvSpPr>
          <p:spPr>
            <a:xfrm>
              <a:off x="1047214" y="3163364"/>
              <a:ext cx="1892184" cy="3077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br>
                <a:rPr kumimoji="0" lang="en-US" sz="1100" b="0" i="0" u="none" strike="noStrike" kern="1200" cap="none" spc="0" normalizeH="0" baseline="0" noProof="0">
                  <a:ln>
                    <a:noFill/>
                  </a:ln>
                  <a:solidFill>
                    <a:prstClr val="black"/>
                  </a:solidFill>
                  <a:effectLst/>
                  <a:uLnTx/>
                  <a:uFillTx/>
                  <a:latin typeface="Segoe UI Semibold"/>
                  <a:ea typeface="+mn-ea"/>
                  <a:cs typeface="+mn-cs"/>
                </a:rPr>
              </a:br>
              <a:r>
                <a:rPr lang="en-US" sz="900" noProof="0">
                  <a:solidFill>
                    <a:srgbClr val="0078D4"/>
                  </a:solidFill>
                  <a:latin typeface="Segoe UI Semibold"/>
                </a:rPr>
                <a:t>+Copilot for Finance </a:t>
              </a:r>
              <a:r>
                <a:rPr lang="en-US" sz="900" i="1" noProof="0">
                  <a:solidFill>
                    <a:srgbClr val="0078D4"/>
                  </a:solidFill>
                  <a:latin typeface="Segoe UI" panose="020B0502040204020203" pitchFamily="34" charset="0"/>
                  <a:cs typeface="Segoe UI" panose="020B0502040204020203" pitchFamily="34" charset="0"/>
                </a:rPr>
                <a:t>Preview</a:t>
              </a:r>
            </a:p>
          </p:txBody>
        </p:sp>
      </p:grpSp>
      <p:grpSp>
        <p:nvGrpSpPr>
          <p:cNvPr id="207" name="Group 206">
            <a:extLst>
              <a:ext uri="{FF2B5EF4-FFF2-40B4-BE49-F238E27FC236}">
                <a16:creationId xmlns:a16="http://schemas.microsoft.com/office/drawing/2014/main" id="{3C5723B5-D653-AE6D-1D99-BC4FB1552F7B}"/>
              </a:ext>
            </a:extLst>
          </p:cNvPr>
          <p:cNvGrpSpPr/>
          <p:nvPr/>
        </p:nvGrpSpPr>
        <p:grpSpPr>
          <a:xfrm>
            <a:off x="7739914" y="5158847"/>
            <a:ext cx="1128783" cy="375171"/>
            <a:chOff x="588263" y="1217924"/>
            <a:chExt cx="1128783" cy="375171"/>
          </a:xfrm>
        </p:grpSpPr>
        <p:pic>
          <p:nvPicPr>
            <p:cNvPr id="208" name="Picture 207" descr="Zip Co logo SVG free download, id: 101874 - Brandlogos.net">
              <a:hlinkClick r:id="rId9"/>
              <a:extLst>
                <a:ext uri="{FF2B5EF4-FFF2-40B4-BE49-F238E27FC236}">
                  <a16:creationId xmlns:a16="http://schemas.microsoft.com/office/drawing/2014/main" id="{B505EB12-1B21-CC28-FD8F-18E02A3B1885}"/>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09" name="TextBox 208">
              <a:extLst>
                <a:ext uri="{FF2B5EF4-FFF2-40B4-BE49-F238E27FC236}">
                  <a16:creationId xmlns:a16="http://schemas.microsoft.com/office/drawing/2014/main" id="{63A6E820-16CB-129A-BBFB-DE9058E933F1}"/>
                </a:ext>
                <a:ext uri="{C183D7F6-B498-43B3-948B-1728B52AA6E4}">
                  <adec:decorative xmlns:adec="http://schemas.microsoft.com/office/drawing/2017/decorative" val="0"/>
                </a:ext>
              </a:extLst>
            </p:cNvPr>
            <p:cNvSpPr txBox="1"/>
            <p:nvPr/>
          </p:nvSpPr>
          <p:spPr>
            <a:xfrm>
              <a:off x="1047214" y="1254541"/>
              <a:ext cx="669832" cy="338554"/>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210" name="Group 209">
            <a:extLst>
              <a:ext uri="{FF2B5EF4-FFF2-40B4-BE49-F238E27FC236}">
                <a16:creationId xmlns:a16="http://schemas.microsoft.com/office/drawing/2014/main" id="{82DE2FF5-4479-7F3C-0703-AB1C8F1B5C35}"/>
              </a:ext>
            </a:extLst>
          </p:cNvPr>
          <p:cNvGrpSpPr/>
          <p:nvPr/>
        </p:nvGrpSpPr>
        <p:grpSpPr>
          <a:xfrm>
            <a:off x="8783373" y="5158847"/>
            <a:ext cx="1043459" cy="360000"/>
            <a:chOff x="577439" y="3137252"/>
            <a:chExt cx="1043459" cy="360000"/>
          </a:xfrm>
        </p:grpSpPr>
        <p:pic>
          <p:nvPicPr>
            <p:cNvPr id="211" name="Picture 210">
              <a:extLst>
                <a:ext uri="{FF2B5EF4-FFF2-40B4-BE49-F238E27FC236}">
                  <a16:creationId xmlns:a16="http://schemas.microsoft.com/office/drawing/2014/main" id="{AEFDB18B-6736-8C1B-45D8-C986E8E8687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212" name="TextBox 211">
              <a:extLst>
                <a:ext uri="{FF2B5EF4-FFF2-40B4-BE49-F238E27FC236}">
                  <a16:creationId xmlns:a16="http://schemas.microsoft.com/office/drawing/2014/main" id="{11D37D27-E2E1-5D0E-F312-72D3A06F024A}"/>
                </a:ext>
                <a:ext uri="{C183D7F6-B498-43B3-948B-1728B52AA6E4}">
                  <adec:decorative xmlns:adec="http://schemas.microsoft.com/office/drawing/2017/decorative" val="0"/>
                </a:ext>
              </a:extLst>
            </p:cNvPr>
            <p:cNvSpPr txBox="1"/>
            <p:nvPr/>
          </p:nvSpPr>
          <p:spPr>
            <a:xfrm>
              <a:off x="1047214" y="3147976"/>
              <a:ext cx="573684"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12" name="Text Placeholder 40">
            <a:extLst>
              <a:ext uri="{FF2B5EF4-FFF2-40B4-BE49-F238E27FC236}">
                <a16:creationId xmlns:a16="http://schemas.microsoft.com/office/drawing/2014/main" id="{844F56C3-1C77-F68A-F144-9316F6FA9098}"/>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13" name="Text Placeholder 41">
            <a:extLst>
              <a:ext uri="{FF2B5EF4-FFF2-40B4-BE49-F238E27FC236}">
                <a16:creationId xmlns:a16="http://schemas.microsoft.com/office/drawing/2014/main" id="{CABC06DD-8E84-5A0F-3E8F-F6BD86E9AB2C}"/>
              </a:ext>
            </a:extLst>
          </p:cNvPr>
          <p:cNvSpPr>
            <a:spLocks noGrp="1"/>
          </p:cNvSpPr>
          <p:nvPr>
            <p:ph type="body" sz="quarter" idx="39"/>
          </p:nvPr>
        </p:nvSpPr>
        <p:spPr>
          <a:xfrm>
            <a:off x="11588664" y="357645"/>
            <a:ext cx="127000" cy="125999"/>
          </a:xfrm>
          <a:solidFill>
            <a:srgbClr val="0070C0"/>
          </a:solidFill>
        </p:spPr>
        <p:txBody>
          <a:bodyPr/>
          <a:lstStyle/>
          <a:p>
            <a:endParaRPr lang="en-US" noProof="0"/>
          </a:p>
        </p:txBody>
      </p:sp>
      <p:sp>
        <p:nvSpPr>
          <p:cNvPr id="14" name="Text Placeholder 42">
            <a:extLst>
              <a:ext uri="{FF2B5EF4-FFF2-40B4-BE49-F238E27FC236}">
                <a16:creationId xmlns:a16="http://schemas.microsoft.com/office/drawing/2014/main" id="{66E38062-44EF-FC5A-5577-7FDEA4AE80FB}"/>
              </a:ext>
            </a:extLst>
          </p:cNvPr>
          <p:cNvSpPr>
            <a:spLocks noGrp="1"/>
          </p:cNvSpPr>
          <p:nvPr>
            <p:ph type="body" sz="quarter" idx="40"/>
          </p:nvPr>
        </p:nvSpPr>
        <p:spPr>
          <a:xfrm>
            <a:off x="11760200" y="357645"/>
            <a:ext cx="127000" cy="125999"/>
          </a:xfrm>
          <a:solidFill>
            <a:srgbClr val="0078D4"/>
          </a:solidFill>
        </p:spPr>
        <p:txBody>
          <a:bodyPr/>
          <a:lstStyle/>
          <a:p>
            <a:endParaRPr lang="en-US" noProof="0"/>
          </a:p>
        </p:txBody>
      </p:sp>
      <p:pic>
        <p:nvPicPr>
          <p:cNvPr id="2" name="Picture 1">
            <a:extLst>
              <a:ext uri="{FF2B5EF4-FFF2-40B4-BE49-F238E27FC236}">
                <a16:creationId xmlns:a16="http://schemas.microsoft.com/office/drawing/2014/main" id="{C7A19E61-4274-AD25-C4ED-D0583D41C5BA}"/>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0277646" y="4357708"/>
            <a:ext cx="1914354" cy="2500291"/>
          </a:xfrm>
          <a:prstGeom prst="rect">
            <a:avLst/>
          </a:prstGeom>
        </p:spPr>
      </p:pic>
      <p:sp>
        <p:nvSpPr>
          <p:cNvPr id="15" name="Text Placeholder 14">
            <a:extLst>
              <a:ext uri="{FF2B5EF4-FFF2-40B4-BE49-F238E27FC236}">
                <a16:creationId xmlns:a16="http://schemas.microsoft.com/office/drawing/2014/main" id="{E1A6C033-B401-B2A8-B072-2D3C054F434A}"/>
              </a:ext>
            </a:extLst>
          </p:cNvPr>
          <p:cNvSpPr>
            <a:spLocks noGrp="1"/>
          </p:cNvSpPr>
          <p:nvPr>
            <p:ph type="body" sz="quarter" idx="30"/>
          </p:nvPr>
        </p:nvSpPr>
        <p:spPr/>
        <p:txBody>
          <a:bodyPr/>
          <a:lstStyle/>
          <a:p>
            <a:r>
              <a:rPr lang="en-US" noProof="0"/>
              <a:t>Extend</a:t>
            </a:r>
          </a:p>
        </p:txBody>
      </p:sp>
      <p:grpSp>
        <p:nvGrpSpPr>
          <p:cNvPr id="16" name="Group 15">
            <a:extLst>
              <a:ext uri="{FF2B5EF4-FFF2-40B4-BE49-F238E27FC236}">
                <a16:creationId xmlns:a16="http://schemas.microsoft.com/office/drawing/2014/main" id="{DD4F00E4-41E7-D430-5B1A-BF336C900EE2}"/>
              </a:ext>
            </a:extLst>
          </p:cNvPr>
          <p:cNvGrpSpPr/>
          <p:nvPr/>
        </p:nvGrpSpPr>
        <p:grpSpPr>
          <a:xfrm>
            <a:off x="3022536" y="1132756"/>
            <a:ext cx="1692000" cy="216000"/>
            <a:chOff x="2707850" y="862657"/>
            <a:chExt cx="1692000" cy="216000"/>
          </a:xfrm>
        </p:grpSpPr>
        <p:sp>
          <p:nvSpPr>
            <p:cNvPr id="17" name="Rectangle: Rounded Corners 6">
              <a:extLst>
                <a:ext uri="{FF2B5EF4-FFF2-40B4-BE49-F238E27FC236}">
                  <a16:creationId xmlns:a16="http://schemas.microsoft.com/office/drawing/2014/main" id="{E84AF630-9D20-F0B9-6643-89EC8EDF47E6}"/>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Risk management</a:t>
              </a:r>
            </a:p>
          </p:txBody>
        </p:sp>
        <p:pic>
          <p:nvPicPr>
            <p:cNvPr id="18" name="Graphic 17">
              <a:extLst>
                <a:ext uri="{FF2B5EF4-FFF2-40B4-BE49-F238E27FC236}">
                  <a16:creationId xmlns:a16="http://schemas.microsoft.com/office/drawing/2014/main" id="{31132114-F46C-AA52-305A-F53EDB5ACEF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sp>
        <p:nvSpPr>
          <p:cNvPr id="5" name="TextBox 4">
            <a:hlinkClick r:id="rId12"/>
            <a:extLst>
              <a:ext uri="{FF2B5EF4-FFF2-40B4-BE49-F238E27FC236}">
                <a16:creationId xmlns:a16="http://schemas.microsoft.com/office/drawing/2014/main" id="{695DBC4D-4962-4B36-B4CA-E5DE1159425F}"/>
              </a:ext>
            </a:extLst>
          </p:cNvPr>
          <p:cNvSpPr txBox="1"/>
          <p:nvPr/>
        </p:nvSpPr>
        <p:spPr>
          <a:xfrm>
            <a:off x="4165603" y="3795091"/>
            <a:ext cx="1968488"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Keep things moving</a:t>
            </a:r>
            <a:endParaRPr lang="en-US" sz="1000" u="sng" noProof="0">
              <a:solidFill>
                <a:srgbClr val="0070C0"/>
              </a:solidFill>
            </a:endParaRPr>
          </a:p>
        </p:txBody>
      </p:sp>
      <p:sp>
        <p:nvSpPr>
          <p:cNvPr id="19" name="TextBox 18">
            <a:hlinkClick r:id="rId13"/>
            <a:extLst>
              <a:ext uri="{FF2B5EF4-FFF2-40B4-BE49-F238E27FC236}">
                <a16:creationId xmlns:a16="http://schemas.microsoft.com/office/drawing/2014/main" id="{D32AB045-18F9-C4AE-699D-7CDD312D51E6}"/>
              </a:ext>
            </a:extLst>
          </p:cNvPr>
          <p:cNvSpPr txBox="1"/>
          <p:nvPr/>
        </p:nvSpPr>
        <p:spPr>
          <a:xfrm>
            <a:off x="7642157" y="6283653"/>
            <a:ext cx="1594988"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Find insights</a:t>
            </a:r>
            <a:endParaRPr lang="en-US" sz="1000" u="sng" noProof="0">
              <a:solidFill>
                <a:srgbClr val="0070C0"/>
              </a:solidFill>
            </a:endParaRPr>
          </a:p>
        </p:txBody>
      </p:sp>
      <p:sp>
        <p:nvSpPr>
          <p:cNvPr id="20" name="TextBox 19">
            <a:hlinkClick r:id="rId14"/>
            <a:extLst>
              <a:ext uri="{FF2B5EF4-FFF2-40B4-BE49-F238E27FC236}">
                <a16:creationId xmlns:a16="http://schemas.microsoft.com/office/drawing/2014/main" id="{4E28061B-588A-2DC2-B2A9-57C3718FF4B2}"/>
              </a:ext>
            </a:extLst>
          </p:cNvPr>
          <p:cNvSpPr txBox="1"/>
          <p:nvPr/>
        </p:nvSpPr>
        <p:spPr>
          <a:xfrm>
            <a:off x="4170669" y="6217342"/>
            <a:ext cx="2164054"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Organize your thoughts</a:t>
            </a:r>
            <a:endParaRPr lang="en-US" sz="1000" u="sng" noProof="0">
              <a:solidFill>
                <a:srgbClr val="0070C0"/>
              </a:solidFill>
            </a:endParaRPr>
          </a:p>
        </p:txBody>
      </p:sp>
      <p:grpSp>
        <p:nvGrpSpPr>
          <p:cNvPr id="21" name="Group 20">
            <a:extLst>
              <a:ext uri="{FF2B5EF4-FFF2-40B4-BE49-F238E27FC236}">
                <a16:creationId xmlns:a16="http://schemas.microsoft.com/office/drawing/2014/main" id="{93D9C5CF-062B-610A-1699-0D68944CAF7D}"/>
              </a:ext>
            </a:extLst>
          </p:cNvPr>
          <p:cNvGrpSpPr/>
          <p:nvPr/>
        </p:nvGrpSpPr>
        <p:grpSpPr>
          <a:xfrm>
            <a:off x="762175" y="2722704"/>
            <a:ext cx="2350571" cy="365760"/>
            <a:chOff x="762175" y="2722704"/>
            <a:chExt cx="2350571" cy="365760"/>
          </a:xfrm>
        </p:grpSpPr>
        <p:sp>
          <p:nvSpPr>
            <p:cNvPr id="22" name="TextBox 21">
              <a:extLst>
                <a:ext uri="{FF2B5EF4-FFF2-40B4-BE49-F238E27FC236}">
                  <a16:creationId xmlns:a16="http://schemas.microsoft.com/office/drawing/2014/main" id="{232D9487-D555-2D71-EE72-DEC0EA7011F5}"/>
                </a:ext>
                <a:ext uri="{C183D7F6-B498-43B3-948B-1728B52AA6E4}">
                  <adec:decorative xmlns:adec="http://schemas.microsoft.com/office/drawing/2017/decorative" val="0"/>
                </a:ext>
              </a:extLst>
            </p:cNvPr>
            <p:cNvSpPr txBox="1"/>
            <p:nvPr/>
          </p:nvSpPr>
          <p:spPr>
            <a:xfrm>
              <a:off x="1220562" y="2764673"/>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+Connection to ERP system</a:t>
              </a:r>
            </a:p>
          </p:txBody>
        </p:sp>
        <p:pic>
          <p:nvPicPr>
            <p:cNvPr id="27" name="Picture 2" descr="Copilot Studio Generative AI pricing - Power Platform Community">
              <a:extLst>
                <a:ext uri="{FF2B5EF4-FFF2-40B4-BE49-F238E27FC236}">
                  <a16:creationId xmlns:a16="http://schemas.microsoft.com/office/drawing/2014/main" id="{A4173081-980F-8009-5678-9F0E3EF0515D}"/>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762175" y="2722704"/>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5682305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359E-C131-7F2E-307F-9F6563226C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6826654-6E3C-E14C-B936-7CECEC145278}"/>
              </a:ext>
            </a:extLst>
          </p:cNvPr>
          <p:cNvSpPr txBox="1">
            <a:spLocks noGrp="1"/>
          </p:cNvSpPr>
          <p:nvPr>
            <p:ph type="title" idx="4294967295"/>
          </p:nvPr>
        </p:nvSpPr>
        <p:spPr>
          <a:xfrm>
            <a:off x="372602" y="198407"/>
            <a:ext cx="1101852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gradFill>
                  <a:gsLst>
                    <a:gs pos="50000">
                      <a:schemeClr val="accent5"/>
                    </a:gs>
                    <a:gs pos="0">
                      <a:schemeClr val="accent1"/>
                    </a:gs>
                    <a:gs pos="100000">
                      <a:srgbClr val="C73ECC"/>
                    </a:gs>
                  </a:gsLst>
                  <a:lin ang="2700000" scaled="1"/>
                </a:gradFill>
                <a:effectLst/>
                <a:latin typeface="+mj-lt"/>
                <a:ea typeface="+mn-ea"/>
                <a:cs typeface="Segoe UI" pitchFamily="34" charset="0"/>
              </a:defRPr>
            </a:lvl1pPr>
          </a:lstStyle>
          <a:p>
            <a:pPr>
              <a:defRPr/>
            </a:pPr>
            <a:r>
              <a:rPr lang="en-US" noProof="0">
                <a:gradFill>
                  <a:gsLst>
                    <a:gs pos="0">
                      <a:srgbClr val="C03BC4"/>
                    </a:gs>
                    <a:gs pos="35000">
                      <a:srgbClr val="0078D4"/>
                    </a:gs>
                  </a:gsLst>
                  <a:path path="circle">
                    <a:fillToRect l="100000" t="100000"/>
                  </a:path>
                </a:gradFill>
                <a:cs typeface="Segoe UI"/>
              </a:rPr>
              <a:t>Top 10 to "Try First"</a:t>
            </a:r>
            <a:endParaRPr lang="en-US" sz="3200" b="0" i="0" u="none" strike="noStrike" kern="1200" cap="none" spc="-50" normalizeH="0" baseline="0" noProof="0">
              <a:ln w="3175">
                <a:noFill/>
              </a:ln>
              <a:gradFill>
                <a:gsLst>
                  <a:gs pos="0">
                    <a:srgbClr val="C03BC4"/>
                  </a:gs>
                  <a:gs pos="35000">
                    <a:srgbClr val="0078D4"/>
                  </a:gs>
                </a:gsLst>
                <a:path path="circle">
                  <a:fillToRect l="100000" t="100000"/>
                </a:path>
              </a:gradFill>
              <a:effectLst/>
              <a:uLnTx/>
              <a:uFillTx/>
              <a:latin typeface="+mj-lt"/>
              <a:cs typeface="Segoe UI" pitchFamily="34" charset="0"/>
            </a:endParaRPr>
          </a:p>
        </p:txBody>
      </p:sp>
      <p:sp>
        <p:nvSpPr>
          <p:cNvPr id="2" name="Title 34">
            <a:extLst>
              <a:ext uri="{FF2B5EF4-FFF2-40B4-BE49-F238E27FC236}">
                <a16:creationId xmlns:a16="http://schemas.microsoft.com/office/drawing/2014/main" id="{B02DF53D-75C1-7267-E29F-5E666815830B}"/>
              </a:ext>
            </a:extLst>
          </p:cNvPr>
          <p:cNvSpPr>
            <a:spLocks noGrp="1"/>
          </p:cNvSpPr>
          <p:nvPr/>
        </p:nvSpPr>
        <p:spPr>
          <a:xfrm>
            <a:off x="367499" y="684381"/>
            <a:ext cx="10594360" cy="430212"/>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US" sz="2400" noProof="0">
                <a:latin typeface="Segoe UI Semilight"/>
                <a:cs typeface="Segoe UI"/>
              </a:rPr>
              <a:t>with Microsoft 365 Copilot</a:t>
            </a:r>
            <a:br>
              <a:rPr lang="en-US" sz="2400" noProof="0">
                <a:latin typeface="Segoe UI Semilight"/>
              </a:rPr>
            </a:br>
            <a:r>
              <a:rPr lang="en-US" sz="1600" noProof="0">
                <a:latin typeface="Segoe UI Semilight"/>
                <a:cs typeface="Segoe UI"/>
              </a:rPr>
              <a:t>Foundational skills for new users</a:t>
            </a:r>
            <a:endParaRPr lang="en-US" noProof="0">
              <a:latin typeface="Segoe UI Semilight"/>
            </a:endParaRPr>
          </a:p>
        </p:txBody>
      </p:sp>
      <p:grpSp>
        <p:nvGrpSpPr>
          <p:cNvPr id="3" name="Group 2">
            <a:extLst>
              <a:ext uri="{FF2B5EF4-FFF2-40B4-BE49-F238E27FC236}">
                <a16:creationId xmlns:a16="http://schemas.microsoft.com/office/drawing/2014/main" id="{ECD28763-B1AC-1368-353F-E3CB9EC79183}"/>
              </a:ext>
              <a:ext uri="{C183D7F6-B498-43B3-948B-1728B52AA6E4}">
                <adec:decorative xmlns:adec="http://schemas.microsoft.com/office/drawing/2017/decorative" val="1"/>
              </a:ext>
            </a:extLst>
          </p:cNvPr>
          <p:cNvGrpSpPr/>
          <p:nvPr/>
        </p:nvGrpSpPr>
        <p:grpSpPr>
          <a:xfrm>
            <a:off x="505272" y="1463713"/>
            <a:ext cx="2153223" cy="2221428"/>
            <a:chOff x="505272" y="1463713"/>
            <a:chExt cx="2153223" cy="2221428"/>
          </a:xfrm>
        </p:grpSpPr>
        <p:sp>
          <p:nvSpPr>
            <p:cNvPr id="111" name="Rounded Rectangle 1">
              <a:extLst>
                <a:ext uri="{FF2B5EF4-FFF2-40B4-BE49-F238E27FC236}">
                  <a16:creationId xmlns:a16="http://schemas.microsoft.com/office/drawing/2014/main" id="{467BA974-1497-4303-B382-E2DB38E2159A}"/>
                </a:ext>
                <a:ext uri="{C183D7F6-B498-43B3-948B-1728B52AA6E4}">
                  <adec:decorative xmlns:adec="http://schemas.microsoft.com/office/drawing/2017/decorative" val="1"/>
                </a:ext>
              </a:extLst>
            </p:cNvPr>
            <p:cNvSpPr/>
            <p:nvPr/>
          </p:nvSpPr>
          <p:spPr bwMode="auto">
            <a:xfrm>
              <a:off x="505272"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12" name="TextBox 19">
              <a:extLst>
                <a:ext uri="{FF2B5EF4-FFF2-40B4-BE49-F238E27FC236}">
                  <a16:creationId xmlns:a16="http://schemas.microsoft.com/office/drawing/2014/main" id="{CA0061FF-C03E-4519-E536-291D72ABBD39}"/>
                </a:ext>
              </a:extLst>
            </p:cNvPr>
            <p:cNvSpPr txBox="1"/>
            <p:nvPr/>
          </p:nvSpPr>
          <p:spPr>
            <a:xfrm>
              <a:off x="626192" y="1957766"/>
              <a:ext cx="1922209" cy="113877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Recap a meeting</a:t>
              </a:r>
              <a:b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b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 </a:t>
              </a:r>
              <a:r>
                <a:rPr kumimoji="0" lang="en-US" sz="1000" b="0" i="0" u="none" strike="noStrike" kern="1200" cap="none" spc="0" normalizeH="0" baseline="0" noProof="0">
                  <a:ln>
                    <a:noFill/>
                  </a:ln>
                  <a:solidFill>
                    <a:prstClr val="black"/>
                  </a:solidFill>
                  <a:effectLst/>
                  <a:uLnTx/>
                  <a:uFillTx/>
                  <a:latin typeface="Segoe UI"/>
                  <a:ea typeface="+mn-ea"/>
                  <a:cs typeface="+mn-cs"/>
                </a:rPr>
                <a:t>– let Copilot keep track of key topics and action items so you can stay focused during the meeting and avoid listening to the recording after.</a:t>
              </a:r>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
          <p:nvSpPr>
            <p:cNvPr id="113" name="TextBox 1">
              <a:extLst>
                <a:ext uri="{FF2B5EF4-FFF2-40B4-BE49-F238E27FC236}">
                  <a16:creationId xmlns:a16="http://schemas.microsoft.com/office/drawing/2014/main" id="{5B08E05C-BE0D-52CA-782B-380E390B8A4F}"/>
                </a:ext>
              </a:extLst>
            </p:cNvPr>
            <p:cNvSpPr txBox="1"/>
            <p:nvPr/>
          </p:nvSpPr>
          <p:spPr>
            <a:xfrm>
              <a:off x="2267041"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a:t>
              </a:r>
            </a:p>
          </p:txBody>
        </p:sp>
        <p:pic>
          <p:nvPicPr>
            <p:cNvPr id="114" name="Picture 113" descr="A logo of a company&#10;&#10;Description automatically generated">
              <a:extLst>
                <a:ext uri="{FF2B5EF4-FFF2-40B4-BE49-F238E27FC236}">
                  <a16:creationId xmlns:a16="http://schemas.microsoft.com/office/drawing/2014/main" id="{63694008-E2E7-3E0A-17BD-339FF1E3A0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684" y="1612148"/>
              <a:ext cx="318387" cy="296130"/>
            </a:xfrm>
            <a:prstGeom prst="rect">
              <a:avLst/>
            </a:prstGeom>
          </p:spPr>
        </p:pic>
        <p:sp>
          <p:nvSpPr>
            <p:cNvPr id="115" name="TextBox 37">
              <a:extLst>
                <a:ext uri="{FF2B5EF4-FFF2-40B4-BE49-F238E27FC236}">
                  <a16:creationId xmlns:a16="http://schemas.microsoft.com/office/drawing/2014/main" id="{0EF18A96-1FFA-FA21-4986-DCF32877E958}"/>
                </a:ext>
              </a:extLst>
            </p:cNvPr>
            <p:cNvSpPr txBox="1"/>
            <p:nvPr/>
          </p:nvSpPr>
          <p:spPr>
            <a:xfrm>
              <a:off x="827732" y="3171742"/>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with notes and action items from</a:t>
              </a:r>
              <a:r>
                <a:rPr kumimoji="0" lang="en-US" sz="800" b="0" i="0" u="none" strike="noStrike" kern="1200" cap="none" spc="0" normalizeH="0" baseline="0" noProof="0">
                  <a:ln>
                    <a:noFill/>
                  </a:ln>
                  <a:solidFill>
                    <a:schemeClr val="accent1"/>
                  </a:solidFill>
                  <a:effectLst/>
                  <a:uLnTx/>
                  <a:uFillTx/>
                  <a:latin typeface="Segoe UI"/>
                  <a:ea typeface="+mn-ea"/>
                  <a:cs typeface="+mn-cs"/>
                </a:rPr>
                <a:t> meeting</a:t>
              </a:r>
              <a:endParaRPr kumimoji="0" lang="en-US" sz="1050" b="0" i="0" u="none" strike="noStrike" kern="1200" cap="none" spc="0" normalizeH="0" baseline="0" noProof="0">
                <a:ln>
                  <a:noFill/>
                </a:ln>
                <a:solidFill>
                  <a:schemeClr val="accent1"/>
                </a:solidFill>
                <a:effectLst/>
                <a:uLnTx/>
                <a:uFillTx/>
                <a:latin typeface="Segoe UI"/>
                <a:ea typeface="+mn-ea"/>
                <a:cs typeface="+mn-cs"/>
              </a:endParaRPr>
            </a:p>
          </p:txBody>
        </p:sp>
        <p:pic>
          <p:nvPicPr>
            <p:cNvPr id="116" name="Graphic 38">
              <a:extLst>
                <a:ext uri="{FF2B5EF4-FFF2-40B4-BE49-F238E27FC236}">
                  <a16:creationId xmlns:a16="http://schemas.microsoft.com/office/drawing/2014/main" id="{FA3A722B-15AA-8D84-D0C0-43885B7AD6C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3201363"/>
              <a:ext cx="163426" cy="163426"/>
            </a:xfrm>
            <a:prstGeom prst="rect">
              <a:avLst/>
            </a:prstGeom>
          </p:spPr>
        </p:pic>
      </p:grpSp>
      <p:grpSp>
        <p:nvGrpSpPr>
          <p:cNvPr id="46" name="Group 45">
            <a:extLst>
              <a:ext uri="{FF2B5EF4-FFF2-40B4-BE49-F238E27FC236}">
                <a16:creationId xmlns:a16="http://schemas.microsoft.com/office/drawing/2014/main" id="{1CE926CF-0683-E4DD-4CC9-0954FE4E5984}"/>
              </a:ext>
              <a:ext uri="{C183D7F6-B498-43B3-948B-1728B52AA6E4}">
                <adec:decorative xmlns:adec="http://schemas.microsoft.com/office/drawing/2017/decorative" val="1"/>
              </a:ext>
            </a:extLst>
          </p:cNvPr>
          <p:cNvGrpSpPr/>
          <p:nvPr/>
        </p:nvGrpSpPr>
        <p:grpSpPr>
          <a:xfrm>
            <a:off x="2766319" y="1463713"/>
            <a:ext cx="2153223" cy="2221428"/>
            <a:chOff x="2766319" y="1463713"/>
            <a:chExt cx="2153223" cy="2221428"/>
          </a:xfrm>
        </p:grpSpPr>
        <p:sp>
          <p:nvSpPr>
            <p:cNvPr id="105" name="Rounded Rectangle 1">
              <a:extLst>
                <a:ext uri="{FF2B5EF4-FFF2-40B4-BE49-F238E27FC236}">
                  <a16:creationId xmlns:a16="http://schemas.microsoft.com/office/drawing/2014/main" id="{F8C84E07-CECD-6B3A-D5AF-17A2F72EE594}"/>
                </a:ext>
                <a:ext uri="{C183D7F6-B498-43B3-948B-1728B52AA6E4}">
                  <adec:decorative xmlns:adec="http://schemas.microsoft.com/office/drawing/2017/decorative" val="1"/>
                </a:ext>
              </a:extLst>
            </p:cNvPr>
            <p:cNvSpPr/>
            <p:nvPr/>
          </p:nvSpPr>
          <p:spPr bwMode="auto">
            <a:xfrm>
              <a:off x="2766319"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6" name="TextBox 45">
              <a:extLst>
                <a:ext uri="{FF2B5EF4-FFF2-40B4-BE49-F238E27FC236}">
                  <a16:creationId xmlns:a16="http://schemas.microsoft.com/office/drawing/2014/main" id="{CE3B50AB-6AAB-4A97-1E5B-44F7543AEC55}"/>
                </a:ext>
              </a:extLst>
            </p:cNvPr>
            <p:cNvSpPr txBox="1"/>
            <p:nvPr/>
          </p:nvSpPr>
          <p:spPr>
            <a:xfrm>
              <a:off x="2887239" y="1957766"/>
              <a:ext cx="1859859" cy="8822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an </a:t>
              </a:r>
              <a:br>
                <a:rPr lang="en-US" sz="1400" b="1" noProof="0">
                  <a:solidFill>
                    <a:srgbClr val="8661C5"/>
                  </a:solidFill>
                  <a:latin typeface="Segoe UI Semibold" panose="020B0502040204020203" pitchFamily="34" charset="0"/>
                  <a:cs typeface="Segoe UI Semibold" panose="020B0502040204020203" pitchFamily="34" charset="0"/>
                </a:rPr>
              </a:br>
              <a:r>
                <a:rPr lang="en-US" sz="1400" b="1" noProof="0">
                  <a:solidFill>
                    <a:srgbClr val="8661C5"/>
                  </a:solidFill>
                  <a:latin typeface="Segoe UI Semibold" panose="020B0502040204020203" pitchFamily="34" charset="0"/>
                  <a:cs typeface="Segoe UI Semibold" panose="020B0502040204020203" pitchFamily="34" charset="0"/>
                </a:rPr>
                <a:t>email thread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quickly caught up to a long, complex email thread.</a:t>
              </a:r>
            </a:p>
          </p:txBody>
        </p:sp>
        <p:sp>
          <p:nvSpPr>
            <p:cNvPr id="107" name="TextBox 2">
              <a:extLst>
                <a:ext uri="{FF2B5EF4-FFF2-40B4-BE49-F238E27FC236}">
                  <a16:creationId xmlns:a16="http://schemas.microsoft.com/office/drawing/2014/main" id="{B82971EB-8529-3233-5ECA-760441132984}"/>
                </a:ext>
              </a:extLst>
            </p:cNvPr>
            <p:cNvSpPr txBox="1"/>
            <p:nvPr/>
          </p:nvSpPr>
          <p:spPr>
            <a:xfrm>
              <a:off x="4528088"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2</a:t>
              </a:r>
            </a:p>
          </p:txBody>
        </p:sp>
        <p:pic>
          <p:nvPicPr>
            <p:cNvPr id="108" name="Picture 107" descr="A blue square with a letter o&#10;&#10;Description automatically generated">
              <a:extLst>
                <a:ext uri="{FF2B5EF4-FFF2-40B4-BE49-F238E27FC236}">
                  <a16:creationId xmlns:a16="http://schemas.microsoft.com/office/drawing/2014/main" id="{D7F38BF2-A3D6-3FFD-1FF2-8CE4E6BA54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5814" y="1619990"/>
              <a:ext cx="301524" cy="280446"/>
            </a:xfrm>
            <a:prstGeom prst="rect">
              <a:avLst/>
            </a:prstGeom>
          </p:spPr>
        </p:pic>
        <p:sp>
          <p:nvSpPr>
            <p:cNvPr id="109" name="TextBox 39">
              <a:extLst>
                <a:ext uri="{FF2B5EF4-FFF2-40B4-BE49-F238E27FC236}">
                  <a16:creationId xmlns:a16="http://schemas.microsoft.com/office/drawing/2014/main" id="{1F1E9012-1D8E-AAEF-DD87-4FCA6DC1926D}"/>
                </a:ext>
              </a:extLst>
            </p:cNvPr>
            <p:cNvSpPr txBox="1"/>
            <p:nvPr/>
          </p:nvSpPr>
          <p:spPr>
            <a:xfrm>
              <a:off x="3085792" y="3171742"/>
              <a:ext cx="154971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Click on the Summarize icon</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110" name="Graphic 40">
              <a:extLst>
                <a:ext uri="{FF2B5EF4-FFF2-40B4-BE49-F238E27FC236}">
                  <a16:creationId xmlns:a16="http://schemas.microsoft.com/office/drawing/2014/main" id="{40F1E4C5-D9BD-5F83-4A0A-7439D10DA4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3201363"/>
              <a:ext cx="163426" cy="163426"/>
            </a:xfrm>
            <a:prstGeom prst="rect">
              <a:avLst/>
            </a:prstGeom>
          </p:spPr>
        </p:pic>
      </p:grpSp>
      <p:grpSp>
        <p:nvGrpSpPr>
          <p:cNvPr id="47" name="Group 46">
            <a:extLst>
              <a:ext uri="{FF2B5EF4-FFF2-40B4-BE49-F238E27FC236}">
                <a16:creationId xmlns:a16="http://schemas.microsoft.com/office/drawing/2014/main" id="{65D5E571-10C1-98A8-45FE-DE1F7EE8578F}"/>
              </a:ext>
            </a:extLst>
          </p:cNvPr>
          <p:cNvGrpSpPr/>
          <p:nvPr/>
        </p:nvGrpSpPr>
        <p:grpSpPr>
          <a:xfrm>
            <a:off x="7288413" y="1463713"/>
            <a:ext cx="2153223" cy="2221428"/>
            <a:chOff x="7288413" y="1463713"/>
            <a:chExt cx="2153223" cy="2221428"/>
          </a:xfrm>
        </p:grpSpPr>
        <p:sp>
          <p:nvSpPr>
            <p:cNvPr id="99" name="Rounded Rectangle 1">
              <a:extLst>
                <a:ext uri="{FF2B5EF4-FFF2-40B4-BE49-F238E27FC236}">
                  <a16:creationId xmlns:a16="http://schemas.microsoft.com/office/drawing/2014/main" id="{FB3B6796-8A08-91A7-93CB-001FFD3AC372}"/>
                </a:ext>
                <a:ext uri="{C183D7F6-B498-43B3-948B-1728B52AA6E4}">
                  <adec:decorative xmlns:adec="http://schemas.microsoft.com/office/drawing/2017/decorative" val="1"/>
                </a:ext>
              </a:extLst>
            </p:cNvPr>
            <p:cNvSpPr/>
            <p:nvPr/>
          </p:nvSpPr>
          <p:spPr bwMode="auto">
            <a:xfrm>
              <a:off x="7288413"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0" name="TextBox 53">
              <a:extLst>
                <a:ext uri="{FF2B5EF4-FFF2-40B4-BE49-F238E27FC236}">
                  <a16:creationId xmlns:a16="http://schemas.microsoft.com/office/drawing/2014/main" id="{1B99357D-4275-210A-8C91-4AC829EC87FA}"/>
                </a:ext>
              </a:extLst>
            </p:cNvPr>
            <p:cNvSpPr txBox="1"/>
            <p:nvPr/>
          </p:nvSpPr>
          <p:spPr>
            <a:xfrm>
              <a:off x="7409333" y="1957766"/>
              <a:ext cx="1814387"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 document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right down to business by summarizing long documents and focusing </a:t>
              </a:r>
              <a:br>
                <a:rPr lang="en-US" sz="1000" noProof="0">
                  <a:solidFill>
                    <a:prstClr val="black"/>
                  </a:solidFill>
                  <a:latin typeface="Segoe UI"/>
                </a:rPr>
              </a:br>
              <a:r>
                <a:rPr lang="en-US" sz="1000" noProof="0">
                  <a:solidFill>
                    <a:prstClr val="black"/>
                  </a:solidFill>
                  <a:latin typeface="Segoe UI"/>
                </a:rPr>
                <a:t>on the relevant sections.</a:t>
              </a:r>
            </a:p>
          </p:txBody>
        </p:sp>
        <p:sp>
          <p:nvSpPr>
            <p:cNvPr id="101" name="TextBox 5">
              <a:extLst>
                <a:ext uri="{FF2B5EF4-FFF2-40B4-BE49-F238E27FC236}">
                  <a16:creationId xmlns:a16="http://schemas.microsoft.com/office/drawing/2014/main" id="{F694DC2F-652A-66F8-1725-61FC41CD0477}"/>
                </a:ext>
              </a:extLst>
            </p:cNvPr>
            <p:cNvSpPr txBox="1"/>
            <p:nvPr/>
          </p:nvSpPr>
          <p:spPr>
            <a:xfrm>
              <a:off x="9050182"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4</a:t>
              </a:r>
            </a:p>
          </p:txBody>
        </p:sp>
        <p:pic>
          <p:nvPicPr>
            <p:cNvPr id="102" name="Picture 101">
              <a:extLst>
                <a:ext uri="{FF2B5EF4-FFF2-40B4-BE49-F238E27FC236}">
                  <a16:creationId xmlns:a16="http://schemas.microsoft.com/office/drawing/2014/main" id="{8318C110-12A8-4B29-AB5F-EE77B5E40CE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83196" y="1619990"/>
              <a:ext cx="318387" cy="280446"/>
            </a:xfrm>
            <a:prstGeom prst="rect">
              <a:avLst/>
            </a:prstGeom>
          </p:spPr>
        </p:pic>
        <p:sp>
          <p:nvSpPr>
            <p:cNvPr id="103" name="TextBox 44">
              <a:extLst>
                <a:ext uri="{FF2B5EF4-FFF2-40B4-BE49-F238E27FC236}">
                  <a16:creationId xmlns:a16="http://schemas.microsoft.com/office/drawing/2014/main" id="{4178A1EC-A451-9956-4A77-DF25EA6267BC}"/>
                </a:ext>
              </a:extLst>
            </p:cNvPr>
            <p:cNvSpPr txBox="1"/>
            <p:nvPr/>
          </p:nvSpPr>
          <p:spPr>
            <a:xfrm>
              <a:off x="7602300" y="3171742"/>
              <a:ext cx="1340058"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Give me a bulleted list of key points from </a:t>
              </a:r>
              <a:r>
                <a:rPr lang="en-US" sz="800" noProof="0">
                  <a:solidFill>
                    <a:schemeClr val="accent1"/>
                  </a:solidFill>
                  <a:latin typeface="Segoe UI"/>
                </a:rPr>
                <a:t>file</a:t>
              </a:r>
            </a:p>
          </p:txBody>
        </p:sp>
        <p:pic>
          <p:nvPicPr>
            <p:cNvPr id="104" name="Graphic 46">
              <a:extLst>
                <a:ext uri="{FF2B5EF4-FFF2-40B4-BE49-F238E27FC236}">
                  <a16:creationId xmlns:a16="http://schemas.microsoft.com/office/drawing/2014/main" id="{3F6524EA-55FF-2AC7-CFDC-22EF757DFE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3201363"/>
              <a:ext cx="163426" cy="163426"/>
            </a:xfrm>
            <a:prstGeom prst="rect">
              <a:avLst/>
            </a:prstGeom>
          </p:spPr>
        </p:pic>
      </p:grpSp>
      <p:grpSp>
        <p:nvGrpSpPr>
          <p:cNvPr id="48" name="Group 47">
            <a:extLst>
              <a:ext uri="{FF2B5EF4-FFF2-40B4-BE49-F238E27FC236}">
                <a16:creationId xmlns:a16="http://schemas.microsoft.com/office/drawing/2014/main" id="{238BFAA2-A197-FA09-2215-D6E2B1F27D0E}"/>
              </a:ext>
            </a:extLst>
          </p:cNvPr>
          <p:cNvGrpSpPr/>
          <p:nvPr/>
        </p:nvGrpSpPr>
        <p:grpSpPr>
          <a:xfrm>
            <a:off x="9549461" y="1463713"/>
            <a:ext cx="2261048" cy="2221428"/>
            <a:chOff x="9549461" y="1463713"/>
            <a:chExt cx="2261048" cy="2221428"/>
          </a:xfrm>
        </p:grpSpPr>
        <p:sp>
          <p:nvSpPr>
            <p:cNvPr id="93" name="Rounded Rectangle 1">
              <a:extLst>
                <a:ext uri="{FF2B5EF4-FFF2-40B4-BE49-F238E27FC236}">
                  <a16:creationId xmlns:a16="http://schemas.microsoft.com/office/drawing/2014/main" id="{59550B36-A5A6-502B-8676-F1D0E3B71FE4}"/>
                </a:ext>
                <a:ext uri="{C183D7F6-B498-43B3-948B-1728B52AA6E4}">
                  <adec:decorative xmlns:adec="http://schemas.microsoft.com/office/drawing/2017/decorative" val="1"/>
                </a:ext>
              </a:extLst>
            </p:cNvPr>
            <p:cNvSpPr/>
            <p:nvPr/>
          </p:nvSpPr>
          <p:spPr bwMode="auto">
            <a:xfrm>
              <a:off x="9549461"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94" name="TextBox 57">
              <a:extLst>
                <a:ext uri="{FF2B5EF4-FFF2-40B4-BE49-F238E27FC236}">
                  <a16:creationId xmlns:a16="http://schemas.microsoft.com/office/drawing/2014/main" id="{194B6E58-2795-6B2C-6957-567C5D02CB60}"/>
                </a:ext>
              </a:extLst>
            </p:cNvPr>
            <p:cNvSpPr txBox="1"/>
            <p:nvPr/>
          </p:nvSpPr>
          <p:spPr>
            <a:xfrm>
              <a:off x="9670382" y="1957766"/>
              <a:ext cx="1585640"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Tell me about a topic/project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provide insights and analysis from across multiple sources to get up to speed quickly.</a:t>
              </a:r>
            </a:p>
          </p:txBody>
        </p:sp>
        <p:sp>
          <p:nvSpPr>
            <p:cNvPr id="95" name="TextBox 6">
              <a:extLst>
                <a:ext uri="{FF2B5EF4-FFF2-40B4-BE49-F238E27FC236}">
                  <a16:creationId xmlns:a16="http://schemas.microsoft.com/office/drawing/2014/main" id="{20190CE8-7963-C6AE-2F5B-BBF136262A72}"/>
                </a:ext>
              </a:extLst>
            </p:cNvPr>
            <p:cNvSpPr txBox="1"/>
            <p:nvPr/>
          </p:nvSpPr>
          <p:spPr>
            <a:xfrm>
              <a:off x="11311230"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5</a:t>
              </a:r>
            </a:p>
          </p:txBody>
        </p:sp>
        <p:pic>
          <p:nvPicPr>
            <p:cNvPr id="96" name="Picture 95">
              <a:extLst>
                <a:ext uri="{FF2B5EF4-FFF2-40B4-BE49-F238E27FC236}">
                  <a16:creationId xmlns:a16="http://schemas.microsoft.com/office/drawing/2014/main" id="{2BF77F10-0F91-982A-CB4C-5224FF1627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1619990"/>
              <a:ext cx="318387" cy="280446"/>
            </a:xfrm>
            <a:prstGeom prst="rect">
              <a:avLst/>
            </a:prstGeom>
          </p:spPr>
        </p:pic>
        <p:sp>
          <p:nvSpPr>
            <p:cNvPr id="97" name="TextBox 48">
              <a:extLst>
                <a:ext uri="{FF2B5EF4-FFF2-40B4-BE49-F238E27FC236}">
                  <a16:creationId xmlns:a16="http://schemas.microsoft.com/office/drawing/2014/main" id="{023FB5F8-BAC0-CF3A-FE68-7D3F2BD4AFDC}"/>
                </a:ext>
              </a:extLst>
            </p:cNvPr>
            <p:cNvSpPr txBox="1"/>
            <p:nvPr/>
          </p:nvSpPr>
          <p:spPr>
            <a:xfrm>
              <a:off x="9866807" y="3171742"/>
              <a:ext cx="1943702"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Tell me what's new about</a:t>
              </a:r>
              <a:r>
                <a:rPr kumimoji="0" lang="en-US" sz="800" b="0" i="0" u="none" strike="noStrike" kern="1200" cap="none" spc="0" normalizeH="0" baseline="0" noProof="0">
                  <a:ln>
                    <a:noFill/>
                  </a:ln>
                  <a:solidFill>
                    <a:schemeClr val="accent1"/>
                  </a:solidFill>
                  <a:effectLst/>
                  <a:uLnTx/>
                  <a:uFillTx/>
                  <a:latin typeface="Segoe UI"/>
                  <a:ea typeface="+mn-ea"/>
                  <a:cs typeface="+mn-cs"/>
                </a:rPr>
                <a:t> </a:t>
              </a:r>
              <a:r>
                <a:rPr lang="en-US" sz="800" noProof="0">
                  <a:solidFill>
                    <a:schemeClr val="accent1"/>
                  </a:solidFill>
                  <a:latin typeface="Segoe UI"/>
                </a:rPr>
                <a:t>topic</a:t>
              </a:r>
              <a:r>
                <a:rPr kumimoji="0" lang="en-US" sz="800" b="0" i="0" u="none" strike="noStrike" kern="1200" cap="none" spc="0" normalizeH="0" baseline="0" noProof="0">
                  <a:ln>
                    <a:noFill/>
                  </a:ln>
                  <a:solidFill>
                    <a:prstClr val="black"/>
                  </a:solidFill>
                  <a:effectLst/>
                  <a:uLnTx/>
                  <a:uFillTx/>
                  <a:latin typeface="Segoe UI"/>
                  <a:ea typeface="+mn-ea"/>
                  <a:cs typeface="+mn-cs"/>
                </a:rPr>
                <a:t> organized by emails, chats, and files?</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98" name="Graphic 50">
              <a:extLst>
                <a:ext uri="{FF2B5EF4-FFF2-40B4-BE49-F238E27FC236}">
                  <a16:creationId xmlns:a16="http://schemas.microsoft.com/office/drawing/2014/main" id="{4F88AF6B-8764-0722-06D7-07BF343AEE4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3201363"/>
              <a:ext cx="163426" cy="163426"/>
            </a:xfrm>
            <a:prstGeom prst="rect">
              <a:avLst/>
            </a:prstGeom>
          </p:spPr>
        </p:pic>
      </p:grpSp>
      <p:grpSp>
        <p:nvGrpSpPr>
          <p:cNvPr id="49" name="Group 48">
            <a:extLst>
              <a:ext uri="{FF2B5EF4-FFF2-40B4-BE49-F238E27FC236}">
                <a16:creationId xmlns:a16="http://schemas.microsoft.com/office/drawing/2014/main" id="{80040FE4-F8E4-82D9-470D-39D9BBF8F8C9}"/>
              </a:ext>
            </a:extLst>
          </p:cNvPr>
          <p:cNvGrpSpPr/>
          <p:nvPr/>
        </p:nvGrpSpPr>
        <p:grpSpPr>
          <a:xfrm>
            <a:off x="505272" y="3809424"/>
            <a:ext cx="2153223" cy="2221429"/>
            <a:chOff x="505272" y="3809424"/>
            <a:chExt cx="2153223" cy="2221429"/>
          </a:xfrm>
        </p:grpSpPr>
        <p:sp>
          <p:nvSpPr>
            <p:cNvPr id="87" name="Rounded Rectangle 1">
              <a:extLst>
                <a:ext uri="{FF2B5EF4-FFF2-40B4-BE49-F238E27FC236}">
                  <a16:creationId xmlns:a16="http://schemas.microsoft.com/office/drawing/2014/main" id="{BB679FF4-82BC-65AD-EA4D-7CEE70327781}"/>
                </a:ext>
                <a:ext uri="{C183D7F6-B498-43B3-948B-1728B52AA6E4}">
                  <adec:decorative xmlns:adec="http://schemas.microsoft.com/office/drawing/2017/decorative" val="1"/>
                </a:ext>
              </a:extLst>
            </p:cNvPr>
            <p:cNvSpPr/>
            <p:nvPr/>
          </p:nvSpPr>
          <p:spPr bwMode="auto">
            <a:xfrm>
              <a:off x="505272" y="3809425"/>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8" name="TextBox 61">
              <a:extLst>
                <a:ext uri="{FF2B5EF4-FFF2-40B4-BE49-F238E27FC236}">
                  <a16:creationId xmlns:a16="http://schemas.microsoft.com/office/drawing/2014/main" id="{CF2C10A1-0DD1-78D9-DC0C-BC6BF38A499C}"/>
                </a:ext>
              </a:extLst>
            </p:cNvPr>
            <p:cNvSpPr txBox="1"/>
            <p:nvPr/>
          </p:nvSpPr>
          <p:spPr>
            <a:xfrm>
              <a:off x="626192" y="4303478"/>
              <a:ext cx="1744774"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Give me some ideas for </a:t>
              </a:r>
              <a:r>
                <a:rPr kumimoji="0" lang="en-US" sz="12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boost your creativity with ideas for your work such as agendas, product names, social media posts, etc.</a:t>
              </a:r>
            </a:p>
          </p:txBody>
        </p:sp>
        <p:sp>
          <p:nvSpPr>
            <p:cNvPr id="89" name="TextBox 7">
              <a:extLst>
                <a:ext uri="{FF2B5EF4-FFF2-40B4-BE49-F238E27FC236}">
                  <a16:creationId xmlns:a16="http://schemas.microsoft.com/office/drawing/2014/main" id="{F084CF4F-AB5A-F938-7EF7-C2502EFC5F94}"/>
                </a:ext>
              </a:extLst>
            </p:cNvPr>
            <p:cNvSpPr txBox="1"/>
            <p:nvPr/>
          </p:nvSpPr>
          <p:spPr>
            <a:xfrm>
              <a:off x="2267041"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6</a:t>
              </a:r>
            </a:p>
          </p:txBody>
        </p:sp>
        <p:pic>
          <p:nvPicPr>
            <p:cNvPr id="90" name="Picture 89">
              <a:extLst>
                <a:ext uri="{FF2B5EF4-FFF2-40B4-BE49-F238E27FC236}">
                  <a16:creationId xmlns:a16="http://schemas.microsoft.com/office/drawing/2014/main" id="{3C8BC9C7-E0A3-DE69-2484-93F4F979AC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685" y="3990229"/>
              <a:ext cx="318387" cy="280446"/>
            </a:xfrm>
            <a:prstGeom prst="rect">
              <a:avLst/>
            </a:prstGeom>
          </p:spPr>
        </p:pic>
        <p:sp>
          <p:nvSpPr>
            <p:cNvPr id="91" name="TextBox 52">
              <a:extLst>
                <a:ext uri="{FF2B5EF4-FFF2-40B4-BE49-F238E27FC236}">
                  <a16:creationId xmlns:a16="http://schemas.microsoft.com/office/drawing/2014/main" id="{77F6939C-AE0E-47F4-E792-DD7EB2CA3EBB}"/>
                </a:ext>
              </a:extLst>
            </p:cNvPr>
            <p:cNvSpPr txBox="1"/>
            <p:nvPr/>
          </p:nvSpPr>
          <p:spPr>
            <a:xfrm>
              <a:off x="827732" y="5531704"/>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00"/>
                </a:spcBef>
                <a:spcAft>
                  <a:spcPts val="200"/>
                </a:spcAft>
                <a:defRPr/>
              </a:pPr>
              <a:r>
                <a:rPr kumimoji="0" lang="en-US" sz="800" b="0" i="0" u="none" strike="noStrike" kern="1200" cap="none" spc="0" normalizeH="0" baseline="0" noProof="0">
                  <a:ln>
                    <a:noFill/>
                  </a:ln>
                  <a:solidFill>
                    <a:prstClr val="black"/>
                  </a:solidFill>
                  <a:effectLst/>
                  <a:uLnTx/>
                  <a:uFillTx/>
                  <a:latin typeface="Segoe UI"/>
                  <a:ea typeface="+mn-ea"/>
                  <a:cs typeface="+mn-cs"/>
                </a:rPr>
                <a:t>Suggest 10 compelling taglines based on </a:t>
              </a:r>
              <a:r>
                <a:rPr lang="en-US" sz="800" noProof="0">
                  <a:solidFill>
                    <a:schemeClr val="accent1"/>
                  </a:solidFill>
                  <a:latin typeface="Segoe UI"/>
                </a:rPr>
                <a:t>file </a:t>
              </a:r>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pic>
          <p:nvPicPr>
            <p:cNvPr id="92" name="Graphic 54">
              <a:extLst>
                <a:ext uri="{FF2B5EF4-FFF2-40B4-BE49-F238E27FC236}">
                  <a16:creationId xmlns:a16="http://schemas.microsoft.com/office/drawing/2014/main" id="{65761076-6D3D-7556-10B2-97B635C633C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5561325"/>
              <a:ext cx="163426" cy="163426"/>
            </a:xfrm>
            <a:prstGeom prst="rect">
              <a:avLst/>
            </a:prstGeom>
          </p:spPr>
        </p:pic>
      </p:grpSp>
      <p:grpSp>
        <p:nvGrpSpPr>
          <p:cNvPr id="50" name="Group 49">
            <a:extLst>
              <a:ext uri="{FF2B5EF4-FFF2-40B4-BE49-F238E27FC236}">
                <a16:creationId xmlns:a16="http://schemas.microsoft.com/office/drawing/2014/main" id="{4C8CDEB3-72A7-6912-DCE1-144EC22275A7}"/>
              </a:ext>
            </a:extLst>
          </p:cNvPr>
          <p:cNvGrpSpPr/>
          <p:nvPr/>
        </p:nvGrpSpPr>
        <p:grpSpPr>
          <a:xfrm>
            <a:off x="5027366" y="3809424"/>
            <a:ext cx="2153223" cy="2221428"/>
            <a:chOff x="5027366" y="3809424"/>
            <a:chExt cx="2153223" cy="2221428"/>
          </a:xfrm>
        </p:grpSpPr>
        <p:sp>
          <p:nvSpPr>
            <p:cNvPr id="81" name="Rounded Rectangle 1">
              <a:extLst>
                <a:ext uri="{FF2B5EF4-FFF2-40B4-BE49-F238E27FC236}">
                  <a16:creationId xmlns:a16="http://schemas.microsoft.com/office/drawing/2014/main" id="{2FFB0952-0EFB-5087-4B0B-532FD1084B1A}"/>
                </a:ext>
                <a:ext uri="{C183D7F6-B498-43B3-948B-1728B52AA6E4}">
                  <adec:decorative xmlns:adec="http://schemas.microsoft.com/office/drawing/2017/decorative" val="1"/>
                </a:ext>
              </a:extLst>
            </p:cNvPr>
            <p:cNvSpPr/>
            <p:nvPr/>
          </p:nvSpPr>
          <p:spPr bwMode="auto">
            <a:xfrm>
              <a:off x="5027366"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2" name="TextBox 69">
              <a:extLst>
                <a:ext uri="{FF2B5EF4-FFF2-40B4-BE49-F238E27FC236}">
                  <a16:creationId xmlns:a16="http://schemas.microsoft.com/office/drawing/2014/main" id="{E52BAE3D-B4AF-4E1B-8FBC-6434A4F04572}"/>
                </a:ext>
              </a:extLst>
            </p:cNvPr>
            <p:cNvSpPr txBox="1"/>
            <p:nvPr/>
          </p:nvSpPr>
          <p:spPr>
            <a:xfrm>
              <a:off x="5148286" y="4303478"/>
              <a:ext cx="1932245"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What did they say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when you vaguely remember someone mentioning a topic, have Copilot do the research.</a:t>
              </a:r>
            </a:p>
          </p:txBody>
        </p:sp>
        <p:sp>
          <p:nvSpPr>
            <p:cNvPr id="83" name="TextBox 9">
              <a:extLst>
                <a:ext uri="{FF2B5EF4-FFF2-40B4-BE49-F238E27FC236}">
                  <a16:creationId xmlns:a16="http://schemas.microsoft.com/office/drawing/2014/main" id="{05EA08C6-2AF3-B118-625F-6FD3BBAFE6C1}"/>
                </a:ext>
              </a:extLst>
            </p:cNvPr>
            <p:cNvSpPr txBox="1"/>
            <p:nvPr/>
          </p:nvSpPr>
          <p:spPr>
            <a:xfrm>
              <a:off x="6789135"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8</a:t>
              </a:r>
            </a:p>
          </p:txBody>
        </p:sp>
        <p:pic>
          <p:nvPicPr>
            <p:cNvPr id="84" name="Picture 83">
              <a:extLst>
                <a:ext uri="{FF2B5EF4-FFF2-40B4-BE49-F238E27FC236}">
                  <a16:creationId xmlns:a16="http://schemas.microsoft.com/office/drawing/2014/main" id="{48486E2F-78CF-A749-ED75-BE7255B935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04834" y="3990229"/>
              <a:ext cx="318387" cy="280446"/>
            </a:xfrm>
            <a:prstGeom prst="rect">
              <a:avLst/>
            </a:prstGeom>
          </p:spPr>
        </p:pic>
        <p:sp>
          <p:nvSpPr>
            <p:cNvPr id="85" name="TextBox 60">
              <a:extLst>
                <a:ext uri="{FF2B5EF4-FFF2-40B4-BE49-F238E27FC236}">
                  <a16:creationId xmlns:a16="http://schemas.microsoft.com/office/drawing/2014/main" id="{5490C1F1-BD9A-DDDF-DD09-B99848722ED8}"/>
                </a:ext>
              </a:extLst>
            </p:cNvPr>
            <p:cNvSpPr txBox="1"/>
            <p:nvPr/>
          </p:nvSpPr>
          <p:spPr>
            <a:xfrm>
              <a:off x="5338447" y="5531704"/>
              <a:ext cx="106241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What did </a:t>
              </a:r>
              <a:r>
                <a:rPr lang="en-US" sz="800" noProof="0">
                  <a:solidFill>
                    <a:schemeClr val="accent1"/>
                  </a:solidFill>
                  <a:latin typeface="Segoe UI"/>
                </a:rPr>
                <a:t>person</a:t>
              </a:r>
              <a:r>
                <a:rPr kumimoji="0" lang="en-US" sz="800" b="0" i="0" u="none" strike="noStrike" kern="1200" cap="none" spc="0" normalizeH="0" baseline="0" noProof="0">
                  <a:ln>
                    <a:noFill/>
                  </a:ln>
                  <a:solidFill>
                    <a:prstClr val="black"/>
                  </a:solidFill>
                  <a:effectLst/>
                  <a:uLnTx/>
                  <a:uFillTx/>
                  <a:latin typeface="Segoe UI"/>
                  <a:ea typeface="+mn-ea"/>
                  <a:cs typeface="+mn-cs"/>
                </a:rPr>
                <a:t> say about </a:t>
              </a:r>
              <a:r>
                <a:rPr lang="en-US" sz="800" noProof="0">
                  <a:solidFill>
                    <a:schemeClr val="accent1"/>
                  </a:solidFill>
                  <a:latin typeface="Segoe UI"/>
                </a:rPr>
                <a:t>topic</a:t>
              </a:r>
            </a:p>
          </p:txBody>
        </p:sp>
        <p:pic>
          <p:nvPicPr>
            <p:cNvPr id="86" name="Graphic 62">
              <a:extLst>
                <a:ext uri="{FF2B5EF4-FFF2-40B4-BE49-F238E27FC236}">
                  <a16:creationId xmlns:a16="http://schemas.microsoft.com/office/drawing/2014/main" id="{3CFE66D8-7B77-EE15-8E3A-391C9C8DC3A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5561325"/>
              <a:ext cx="163426" cy="163426"/>
            </a:xfrm>
            <a:prstGeom prst="rect">
              <a:avLst/>
            </a:prstGeom>
          </p:spPr>
        </p:pic>
      </p:grpSp>
      <p:grpSp>
        <p:nvGrpSpPr>
          <p:cNvPr id="51" name="Group 50">
            <a:extLst>
              <a:ext uri="{FF2B5EF4-FFF2-40B4-BE49-F238E27FC236}">
                <a16:creationId xmlns:a16="http://schemas.microsoft.com/office/drawing/2014/main" id="{1AA13A1F-3E81-D5C9-D38E-E1311C0BB222}"/>
              </a:ext>
            </a:extLst>
          </p:cNvPr>
          <p:cNvGrpSpPr/>
          <p:nvPr/>
        </p:nvGrpSpPr>
        <p:grpSpPr>
          <a:xfrm>
            <a:off x="9549461" y="3809424"/>
            <a:ext cx="2153223" cy="2221427"/>
            <a:chOff x="9549461" y="3809424"/>
            <a:chExt cx="2153223" cy="2221427"/>
          </a:xfrm>
        </p:grpSpPr>
        <p:sp>
          <p:nvSpPr>
            <p:cNvPr id="75" name="Rounded Rectangle 1">
              <a:extLst>
                <a:ext uri="{FF2B5EF4-FFF2-40B4-BE49-F238E27FC236}">
                  <a16:creationId xmlns:a16="http://schemas.microsoft.com/office/drawing/2014/main" id="{2CB8BC68-4A0F-DF73-9429-B5345E4A9D51}"/>
                </a:ext>
                <a:ext uri="{C183D7F6-B498-43B3-948B-1728B52AA6E4}">
                  <adec:decorative xmlns:adec="http://schemas.microsoft.com/office/drawing/2017/decorative" val="1"/>
                </a:ext>
              </a:extLst>
            </p:cNvPr>
            <p:cNvSpPr/>
            <p:nvPr/>
          </p:nvSpPr>
          <p:spPr bwMode="auto">
            <a:xfrm>
              <a:off x="9549461" y="3809424"/>
              <a:ext cx="2153223" cy="2221427"/>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6" name="TextBox 77">
              <a:extLst>
                <a:ext uri="{FF2B5EF4-FFF2-40B4-BE49-F238E27FC236}">
                  <a16:creationId xmlns:a16="http://schemas.microsoft.com/office/drawing/2014/main" id="{1C7CBD6D-CEB8-F2AE-5C57-A793C4CD3CED}"/>
                </a:ext>
              </a:extLst>
            </p:cNvPr>
            <p:cNvSpPr txBox="1"/>
            <p:nvPr/>
          </p:nvSpPr>
          <p:spPr>
            <a:xfrm>
              <a:off x="9670381" y="4303478"/>
              <a:ext cx="1895427" cy="112851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Translate a message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with business becoming increasingly international, it’s important to be able to read or write messages in other languages.</a:t>
              </a:r>
            </a:p>
          </p:txBody>
        </p:sp>
        <p:sp>
          <p:nvSpPr>
            <p:cNvPr id="77" name="TextBox 11">
              <a:extLst>
                <a:ext uri="{FF2B5EF4-FFF2-40B4-BE49-F238E27FC236}">
                  <a16:creationId xmlns:a16="http://schemas.microsoft.com/office/drawing/2014/main" id="{FF9CFBFA-5D67-8DB3-95F3-8E0483267F3A}"/>
                </a:ext>
              </a:extLst>
            </p:cNvPr>
            <p:cNvSpPr txBox="1"/>
            <p:nvPr/>
          </p:nvSpPr>
          <p:spPr>
            <a:xfrm>
              <a:off x="11104442" y="3809424"/>
              <a:ext cx="598242"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10</a:t>
              </a:r>
            </a:p>
          </p:txBody>
        </p:sp>
        <p:pic>
          <p:nvPicPr>
            <p:cNvPr id="78" name="Picture 77">
              <a:extLst>
                <a:ext uri="{FF2B5EF4-FFF2-40B4-BE49-F238E27FC236}">
                  <a16:creationId xmlns:a16="http://schemas.microsoft.com/office/drawing/2014/main" id="{5C96A3F8-2E2F-D120-ECB1-56202343EC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3990229"/>
              <a:ext cx="318387" cy="280446"/>
            </a:xfrm>
            <a:prstGeom prst="rect">
              <a:avLst/>
            </a:prstGeom>
          </p:spPr>
        </p:pic>
        <p:sp>
          <p:nvSpPr>
            <p:cNvPr id="79" name="TextBox 68">
              <a:extLst>
                <a:ext uri="{FF2B5EF4-FFF2-40B4-BE49-F238E27FC236}">
                  <a16:creationId xmlns:a16="http://schemas.microsoft.com/office/drawing/2014/main" id="{40F39368-80B5-2D20-CB6E-EC40E0407BB9}"/>
                </a:ext>
              </a:extLst>
            </p:cNvPr>
            <p:cNvSpPr txBox="1"/>
            <p:nvPr/>
          </p:nvSpPr>
          <p:spPr>
            <a:xfrm>
              <a:off x="9866807" y="5531704"/>
              <a:ext cx="1237635"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Translate the following text into French: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80" name="Graphic 70">
              <a:extLst>
                <a:ext uri="{FF2B5EF4-FFF2-40B4-BE49-F238E27FC236}">
                  <a16:creationId xmlns:a16="http://schemas.microsoft.com/office/drawing/2014/main" id="{23B1E8BE-C7E2-9EE3-65B8-0B813CE0D5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5561325"/>
              <a:ext cx="163426" cy="163426"/>
            </a:xfrm>
            <a:prstGeom prst="rect">
              <a:avLst/>
            </a:prstGeom>
          </p:spPr>
        </p:pic>
      </p:grpSp>
      <p:grpSp>
        <p:nvGrpSpPr>
          <p:cNvPr id="52" name="Group 51">
            <a:extLst>
              <a:ext uri="{FF2B5EF4-FFF2-40B4-BE49-F238E27FC236}">
                <a16:creationId xmlns:a16="http://schemas.microsoft.com/office/drawing/2014/main" id="{4EC09701-7D54-23C5-EE17-469EC77CC48F}"/>
              </a:ext>
              <a:ext uri="{C183D7F6-B498-43B3-948B-1728B52AA6E4}">
                <adec:decorative xmlns:adec="http://schemas.microsoft.com/office/drawing/2017/decorative" val="1"/>
              </a:ext>
            </a:extLst>
          </p:cNvPr>
          <p:cNvGrpSpPr/>
          <p:nvPr/>
        </p:nvGrpSpPr>
        <p:grpSpPr>
          <a:xfrm>
            <a:off x="5027366" y="1463713"/>
            <a:ext cx="2153223" cy="2221428"/>
            <a:chOff x="5027366" y="1463713"/>
            <a:chExt cx="2153223" cy="2221428"/>
          </a:xfrm>
        </p:grpSpPr>
        <p:sp>
          <p:nvSpPr>
            <p:cNvPr id="69" name="Rounded Rectangle 1">
              <a:extLst>
                <a:ext uri="{FF2B5EF4-FFF2-40B4-BE49-F238E27FC236}">
                  <a16:creationId xmlns:a16="http://schemas.microsoft.com/office/drawing/2014/main" id="{A16D7BC9-CC42-6637-0619-9FC39BBBA2E5}"/>
                </a:ext>
                <a:ext uri="{C183D7F6-B498-43B3-948B-1728B52AA6E4}">
                  <adec:decorative xmlns:adec="http://schemas.microsoft.com/office/drawing/2017/decorative" val="1"/>
                </a:ext>
              </a:extLst>
            </p:cNvPr>
            <p:cNvSpPr/>
            <p:nvPr/>
          </p:nvSpPr>
          <p:spPr bwMode="auto">
            <a:xfrm>
              <a:off x="5027366"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0" name="TextBox 49">
              <a:extLst>
                <a:ext uri="{FF2B5EF4-FFF2-40B4-BE49-F238E27FC236}">
                  <a16:creationId xmlns:a16="http://schemas.microsoft.com/office/drawing/2014/main" id="{7AFBB748-579B-3C99-1D2B-06F6827E18F7}"/>
                </a:ext>
              </a:extLst>
            </p:cNvPr>
            <p:cNvSpPr txBox="1"/>
            <p:nvPr/>
          </p:nvSpPr>
          <p:spPr>
            <a:xfrm>
              <a:off x="5148286" y="1957766"/>
              <a:ext cx="18143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Draft email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personalize the tone and length.</a:t>
              </a:r>
            </a:p>
          </p:txBody>
        </p:sp>
        <p:sp>
          <p:nvSpPr>
            <p:cNvPr id="71" name="TextBox 3">
              <a:extLst>
                <a:ext uri="{FF2B5EF4-FFF2-40B4-BE49-F238E27FC236}">
                  <a16:creationId xmlns:a16="http://schemas.microsoft.com/office/drawing/2014/main" id="{2ADAF7D3-1361-516B-4C57-0716A04B1728}"/>
                </a:ext>
              </a:extLst>
            </p:cNvPr>
            <p:cNvSpPr txBox="1"/>
            <p:nvPr/>
          </p:nvSpPr>
          <p:spPr>
            <a:xfrm>
              <a:off x="6789135"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3</a:t>
              </a:r>
            </a:p>
          </p:txBody>
        </p:sp>
        <p:sp>
          <p:nvSpPr>
            <p:cNvPr id="72" name="TextBox 41">
              <a:extLst>
                <a:ext uri="{FF2B5EF4-FFF2-40B4-BE49-F238E27FC236}">
                  <a16:creationId xmlns:a16="http://schemas.microsoft.com/office/drawing/2014/main" id="{B733B91A-E5FE-30D7-D4AF-32F7151B95BB}"/>
                </a:ext>
              </a:extLst>
            </p:cNvPr>
            <p:cNvSpPr txBox="1"/>
            <p:nvPr/>
          </p:nvSpPr>
          <p:spPr>
            <a:xfrm>
              <a:off x="5338447" y="2983690"/>
              <a:ext cx="1549719"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to [name] that informs them that Project X is delayed two weeks. Make it short and casual in tone.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73" name="Graphic 42">
              <a:extLst>
                <a:ext uri="{FF2B5EF4-FFF2-40B4-BE49-F238E27FC236}">
                  <a16:creationId xmlns:a16="http://schemas.microsoft.com/office/drawing/2014/main" id="{17E96F4E-BD69-280D-2CB5-60538CD190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3013311"/>
              <a:ext cx="163426" cy="163426"/>
            </a:xfrm>
            <a:prstGeom prst="rect">
              <a:avLst/>
            </a:prstGeom>
          </p:spPr>
        </p:pic>
        <p:pic>
          <p:nvPicPr>
            <p:cNvPr id="74" name="Picture 73" descr="A blue square with a letter o&#10;&#10;Description automatically generated">
              <a:extLst>
                <a:ext uri="{FF2B5EF4-FFF2-40B4-BE49-F238E27FC236}">
                  <a16:creationId xmlns:a16="http://schemas.microsoft.com/office/drawing/2014/main" id="{C0780738-3B05-1363-6CA6-4DEA4D8AAF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116" y="1619990"/>
              <a:ext cx="301524" cy="280446"/>
            </a:xfrm>
            <a:prstGeom prst="rect">
              <a:avLst/>
            </a:prstGeom>
          </p:spPr>
        </p:pic>
      </p:grpSp>
      <p:grpSp>
        <p:nvGrpSpPr>
          <p:cNvPr id="53" name="Group 52">
            <a:extLst>
              <a:ext uri="{FF2B5EF4-FFF2-40B4-BE49-F238E27FC236}">
                <a16:creationId xmlns:a16="http://schemas.microsoft.com/office/drawing/2014/main" id="{73B59520-EF5F-C37E-4313-0620F4FA27A4}"/>
              </a:ext>
            </a:extLst>
          </p:cNvPr>
          <p:cNvGrpSpPr/>
          <p:nvPr/>
        </p:nvGrpSpPr>
        <p:grpSpPr>
          <a:xfrm>
            <a:off x="7288413" y="3809424"/>
            <a:ext cx="2153223" cy="2221428"/>
            <a:chOff x="7288413" y="3809424"/>
            <a:chExt cx="2153223" cy="2221428"/>
          </a:xfrm>
        </p:grpSpPr>
        <p:sp>
          <p:nvSpPr>
            <p:cNvPr id="63" name="Rounded Rectangle 1">
              <a:extLst>
                <a:ext uri="{FF2B5EF4-FFF2-40B4-BE49-F238E27FC236}">
                  <a16:creationId xmlns:a16="http://schemas.microsoft.com/office/drawing/2014/main" id="{A6C2A085-1AC7-F7A7-E478-F9DA2B990470}"/>
                </a:ext>
                <a:ext uri="{C183D7F6-B498-43B3-948B-1728B52AA6E4}">
                  <adec:decorative xmlns:adec="http://schemas.microsoft.com/office/drawing/2017/decorative" val="1"/>
                </a:ext>
              </a:extLst>
            </p:cNvPr>
            <p:cNvSpPr/>
            <p:nvPr/>
          </p:nvSpPr>
          <p:spPr bwMode="auto">
            <a:xfrm>
              <a:off x="7288413"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64" name="TextBox 73">
              <a:extLst>
                <a:ext uri="{FF2B5EF4-FFF2-40B4-BE49-F238E27FC236}">
                  <a16:creationId xmlns:a16="http://schemas.microsoft.com/office/drawing/2014/main" id="{DC7859A8-E639-AE86-5C20-CD525CE847A3}"/>
                </a:ext>
              </a:extLst>
            </p:cNvPr>
            <p:cNvSpPr txBox="1"/>
            <p:nvPr/>
          </p:nvSpPr>
          <p:spPr>
            <a:xfrm>
              <a:off x="7409333" y="4303478"/>
              <a:ext cx="17426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How do I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a:t>
              </a:r>
              <a:r>
                <a:rPr lang="en-US" sz="1000" noProof="0"/>
                <a:t>let Copilot help you build or fix formulas in Excel</a:t>
              </a:r>
              <a:r>
                <a:rPr lang="en-US" sz="1000" noProof="0">
                  <a:solidFill>
                    <a:prstClr val="black"/>
                  </a:solidFill>
                  <a:latin typeface="Segoe UI"/>
                </a:rPr>
                <a:t>.</a:t>
              </a:r>
            </a:p>
          </p:txBody>
        </p:sp>
        <p:sp>
          <p:nvSpPr>
            <p:cNvPr id="65" name="TextBox 10">
              <a:extLst>
                <a:ext uri="{FF2B5EF4-FFF2-40B4-BE49-F238E27FC236}">
                  <a16:creationId xmlns:a16="http://schemas.microsoft.com/office/drawing/2014/main" id="{C679F92A-A63B-8C92-5DE1-5CFA4E885555}"/>
                </a:ext>
              </a:extLst>
            </p:cNvPr>
            <p:cNvSpPr txBox="1"/>
            <p:nvPr/>
          </p:nvSpPr>
          <p:spPr>
            <a:xfrm>
              <a:off x="9050182"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9</a:t>
              </a:r>
            </a:p>
          </p:txBody>
        </p:sp>
        <p:sp>
          <p:nvSpPr>
            <p:cNvPr id="66" name="TextBox 64">
              <a:extLst>
                <a:ext uri="{FF2B5EF4-FFF2-40B4-BE49-F238E27FC236}">
                  <a16:creationId xmlns:a16="http://schemas.microsoft.com/office/drawing/2014/main" id="{64255297-57D1-7547-0902-3084582632E3}"/>
                </a:ext>
              </a:extLst>
            </p:cNvPr>
            <p:cNvSpPr txBox="1"/>
            <p:nvPr/>
          </p:nvSpPr>
          <p:spPr>
            <a:xfrm>
              <a:off x="7602299" y="5531704"/>
              <a:ext cx="1549719"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800" noProof="0"/>
                <a:t>How do I sum values that are greater than 0?</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7" name="Graphic 66">
              <a:extLst>
                <a:ext uri="{FF2B5EF4-FFF2-40B4-BE49-F238E27FC236}">
                  <a16:creationId xmlns:a16="http://schemas.microsoft.com/office/drawing/2014/main" id="{0FA4F0F9-65F6-3F0A-9FC6-62BD9D138C5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5561325"/>
              <a:ext cx="163426" cy="163426"/>
            </a:xfrm>
            <a:prstGeom prst="rect">
              <a:avLst/>
            </a:prstGeom>
          </p:spPr>
        </p:pic>
      </p:grpSp>
      <p:sp>
        <p:nvSpPr>
          <p:cNvPr id="54" name="TextBox 108">
            <a:extLst>
              <a:ext uri="{FF2B5EF4-FFF2-40B4-BE49-F238E27FC236}">
                <a16:creationId xmlns:a16="http://schemas.microsoft.com/office/drawing/2014/main" id="{C507FB5A-E697-FD95-BEA0-4F363564A701}"/>
              </a:ext>
            </a:extLst>
          </p:cNvPr>
          <p:cNvSpPr txBox="1"/>
          <p:nvPr/>
        </p:nvSpPr>
        <p:spPr>
          <a:xfrm>
            <a:off x="2148800" y="6254847"/>
            <a:ext cx="7894400" cy="3668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US" sz="1800" b="1" kern="100" noProof="0" dirty="0">
                <a:effectLst/>
                <a:latin typeface="Segoe UI Semibold" panose="020B0502040204020203" pitchFamily="34" charset="0"/>
                <a:ea typeface="Aptos" panose="020B0004020202020204" pitchFamily="34" charset="0"/>
                <a:cs typeface="Segoe UI Semibold" panose="020B0502040204020203" pitchFamily="34" charset="0"/>
              </a:rPr>
              <a:t> For more prompts, visit Copilot Lab at: </a:t>
            </a:r>
            <a:r>
              <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hlinkClick r:id="rId7"/>
              </a:rPr>
              <a:t>aka.ms/prompts</a:t>
            </a:r>
            <a:endPar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endParaRPr>
          </a:p>
        </p:txBody>
      </p:sp>
      <p:grpSp>
        <p:nvGrpSpPr>
          <p:cNvPr id="55" name="Group 54">
            <a:extLst>
              <a:ext uri="{FF2B5EF4-FFF2-40B4-BE49-F238E27FC236}">
                <a16:creationId xmlns:a16="http://schemas.microsoft.com/office/drawing/2014/main" id="{B1D9F39A-05D8-1E30-151B-79CD4E0A8BCF}"/>
              </a:ext>
              <a:ext uri="{C183D7F6-B498-43B3-948B-1728B52AA6E4}">
                <adec:decorative xmlns:adec="http://schemas.microsoft.com/office/drawing/2017/decorative" val="1"/>
              </a:ext>
            </a:extLst>
          </p:cNvPr>
          <p:cNvGrpSpPr/>
          <p:nvPr/>
        </p:nvGrpSpPr>
        <p:grpSpPr>
          <a:xfrm>
            <a:off x="2766319" y="3809424"/>
            <a:ext cx="2153223" cy="2221428"/>
            <a:chOff x="2766319" y="3809424"/>
            <a:chExt cx="2153223" cy="2221428"/>
          </a:xfrm>
        </p:grpSpPr>
        <p:grpSp>
          <p:nvGrpSpPr>
            <p:cNvPr id="56" name="Group 55">
              <a:extLst>
                <a:ext uri="{FF2B5EF4-FFF2-40B4-BE49-F238E27FC236}">
                  <a16:creationId xmlns:a16="http://schemas.microsoft.com/office/drawing/2014/main" id="{9F0FAEB7-F0E8-2EA7-416F-5503AA31B3C1}"/>
                </a:ext>
              </a:extLst>
            </p:cNvPr>
            <p:cNvGrpSpPr/>
            <p:nvPr/>
          </p:nvGrpSpPr>
          <p:grpSpPr>
            <a:xfrm>
              <a:off x="2766319" y="3809424"/>
              <a:ext cx="2153223" cy="2221428"/>
              <a:chOff x="2766319" y="3809424"/>
              <a:chExt cx="2153223" cy="2221428"/>
            </a:xfrm>
          </p:grpSpPr>
          <p:sp>
            <p:nvSpPr>
              <p:cNvPr id="58" name="Rounded Rectangle 1">
                <a:extLst>
                  <a:ext uri="{FF2B5EF4-FFF2-40B4-BE49-F238E27FC236}">
                    <a16:creationId xmlns:a16="http://schemas.microsoft.com/office/drawing/2014/main" id="{677A3F3F-3968-D627-AF99-67456FE7BF9F}"/>
                  </a:ext>
                  <a:ext uri="{C183D7F6-B498-43B3-948B-1728B52AA6E4}">
                    <adec:decorative xmlns:adec="http://schemas.microsoft.com/office/drawing/2017/decorative" val="1"/>
                  </a:ext>
                </a:extLst>
              </p:cNvPr>
              <p:cNvSpPr/>
              <p:nvPr/>
            </p:nvSpPr>
            <p:spPr bwMode="auto">
              <a:xfrm>
                <a:off x="2766319"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59" name="TextBox 65">
                <a:extLst>
                  <a:ext uri="{FF2B5EF4-FFF2-40B4-BE49-F238E27FC236}">
                    <a16:creationId xmlns:a16="http://schemas.microsoft.com/office/drawing/2014/main" id="{3B34582A-3E0F-43B3-D808-D1A043F9CF77}"/>
                  </a:ext>
                </a:extLst>
              </p:cNvPr>
              <p:cNvSpPr txBox="1"/>
              <p:nvPr/>
            </p:nvSpPr>
            <p:spPr>
              <a:xfrm>
                <a:off x="2887238" y="4303478"/>
                <a:ext cx="1972597"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Help me write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jumpstart creativity and write and edit like a pro by getting a first draft in seconds.</a:t>
                </a:r>
              </a:p>
            </p:txBody>
          </p:sp>
          <p:sp>
            <p:nvSpPr>
              <p:cNvPr id="60" name="TextBox 8">
                <a:extLst>
                  <a:ext uri="{FF2B5EF4-FFF2-40B4-BE49-F238E27FC236}">
                    <a16:creationId xmlns:a16="http://schemas.microsoft.com/office/drawing/2014/main" id="{AA0E9C18-63E2-F1DA-4A62-D99F2643D73B}"/>
                  </a:ext>
                </a:extLst>
              </p:cNvPr>
              <p:cNvSpPr txBox="1"/>
              <p:nvPr/>
            </p:nvSpPr>
            <p:spPr>
              <a:xfrm>
                <a:off x="4528088"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7</a:t>
                </a:r>
              </a:p>
            </p:txBody>
          </p:sp>
          <p:sp>
            <p:nvSpPr>
              <p:cNvPr id="61" name="TextBox 56">
                <a:extLst>
                  <a:ext uri="{FF2B5EF4-FFF2-40B4-BE49-F238E27FC236}">
                    <a16:creationId xmlns:a16="http://schemas.microsoft.com/office/drawing/2014/main" id="{3D2521F0-E585-E507-1023-BDD1C7235CE7}"/>
                  </a:ext>
                </a:extLst>
              </p:cNvPr>
              <p:cNvSpPr txBox="1"/>
              <p:nvPr/>
            </p:nvSpPr>
            <p:spPr>
              <a:xfrm>
                <a:off x="3085792" y="5531704"/>
                <a:ext cx="1149873"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Generate three ways to say [x]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2" name="Graphic 58">
                <a:extLst>
                  <a:ext uri="{FF2B5EF4-FFF2-40B4-BE49-F238E27FC236}">
                    <a16:creationId xmlns:a16="http://schemas.microsoft.com/office/drawing/2014/main" id="{497A663F-407A-B4F4-FCFE-D64D1DDD0B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5561325"/>
                <a:ext cx="163426" cy="163426"/>
              </a:xfrm>
              <a:prstGeom prst="rect">
                <a:avLst/>
              </a:prstGeom>
            </p:spPr>
          </p:pic>
        </p:grpSp>
        <p:pic>
          <p:nvPicPr>
            <p:cNvPr id="57" name="Picture 56" descr="A blue square with white letter on it&#10;&#10;Description automatically generated">
              <a:extLst>
                <a:ext uri="{FF2B5EF4-FFF2-40B4-BE49-F238E27FC236}">
                  <a16:creationId xmlns:a16="http://schemas.microsoft.com/office/drawing/2014/main" id="{33884DBE-C957-747C-63D1-637816C93E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0920" y="3990160"/>
              <a:ext cx="301525" cy="280584"/>
            </a:xfrm>
            <a:prstGeom prst="rect">
              <a:avLst/>
            </a:prstGeom>
          </p:spPr>
        </p:pic>
      </p:grpSp>
      <p:pic>
        <p:nvPicPr>
          <p:cNvPr id="5" name="Picture 4">
            <a:extLst>
              <a:ext uri="{FF2B5EF4-FFF2-40B4-BE49-F238E27FC236}">
                <a16:creationId xmlns:a16="http://schemas.microsoft.com/office/drawing/2014/main" id="{D8DEECC6-4FF2-3A0A-5D12-5ED7B403631C}"/>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7455514" y="3966800"/>
            <a:ext cx="391454" cy="335268"/>
          </a:xfrm>
          <a:prstGeom prst="ellipse">
            <a:avLst/>
          </a:prstGeom>
          <a:solidFill>
            <a:schemeClr val="bg1"/>
          </a:solidFill>
        </p:spPr>
      </p:pic>
    </p:spTree>
    <p:extLst>
      <p:ext uri="{BB962C8B-B14F-4D97-AF65-F5344CB8AC3E}">
        <p14:creationId xmlns:p14="http://schemas.microsoft.com/office/powerpoint/2010/main" val="272126198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a:xfrm>
            <a:off x="584200" y="387350"/>
            <a:ext cx="5672138" cy="263149"/>
          </a:xfrm>
        </p:spPr>
        <p:txBody>
          <a:bodyPr/>
          <a:lstStyle/>
          <a:p>
            <a:r>
              <a:rPr lang="en-US" noProof="0">
                <a:solidFill>
                  <a:srgbClr val="0078D4"/>
                </a:solidFill>
              </a:rPr>
              <a:t>Finance | </a:t>
            </a:r>
            <a:r>
              <a:rPr lang="en-US" noProof="0"/>
              <a:t>Launch a new Accounting app</a:t>
            </a:r>
          </a:p>
        </p:txBody>
      </p:sp>
      <p:sp>
        <p:nvSpPr>
          <p:cNvPr id="6" name="Text Placeholder 5">
            <a:extLst>
              <a:ext uri="{FF2B5EF4-FFF2-40B4-BE49-F238E27FC236}">
                <a16:creationId xmlns:a16="http://schemas.microsoft.com/office/drawing/2014/main" id="{D66E64E6-DACB-9E61-4FB5-2DF95508666A}"/>
              </a:ext>
            </a:extLst>
          </p:cNvPr>
          <p:cNvSpPr>
            <a:spLocks noGrp="1"/>
          </p:cNvSpPr>
          <p:nvPr>
            <p:ph type="body" sz="quarter" idx="11"/>
          </p:nvPr>
        </p:nvSpPr>
        <p:spPr>
          <a:xfrm>
            <a:off x="584200" y="1593881"/>
            <a:ext cx="2808000" cy="345600"/>
          </a:xfrm>
        </p:spPr>
        <p:txBody>
          <a:bodyPr/>
          <a:lstStyle/>
          <a:p>
            <a:r>
              <a:rPr lang="en-US" noProof="0"/>
              <a:t>1. Recap meeting</a:t>
            </a:r>
          </a:p>
        </p:txBody>
      </p:sp>
      <p:sp>
        <p:nvSpPr>
          <p:cNvPr id="7" name="Text Placeholder 6">
            <a:extLst>
              <a:ext uri="{FF2B5EF4-FFF2-40B4-BE49-F238E27FC236}">
                <a16:creationId xmlns:a16="http://schemas.microsoft.com/office/drawing/2014/main" id="{EA62AF6B-8392-19D6-4008-8B9EDDD439E9}"/>
              </a:ext>
            </a:extLst>
          </p:cNvPr>
          <p:cNvSpPr>
            <a:spLocks noGrp="1"/>
          </p:cNvSpPr>
          <p:nvPr>
            <p:ph type="body" sz="quarter" idx="12"/>
          </p:nvPr>
        </p:nvSpPr>
        <p:spPr>
          <a:xfrm>
            <a:off x="584200" y="4052218"/>
            <a:ext cx="2808000" cy="345600"/>
          </a:xfrm>
        </p:spPr>
        <p:txBody>
          <a:bodyPr/>
          <a:lstStyle/>
          <a:p>
            <a:r>
              <a:rPr lang="en-US" noProof="0"/>
              <a:t>6. Draft an email</a:t>
            </a:r>
          </a:p>
        </p:txBody>
      </p:sp>
      <p:sp>
        <p:nvSpPr>
          <p:cNvPr id="8" name="Text Placeholder 7">
            <a:extLst>
              <a:ext uri="{FF2B5EF4-FFF2-40B4-BE49-F238E27FC236}">
                <a16:creationId xmlns:a16="http://schemas.microsoft.com/office/drawing/2014/main" id="{8B43261E-C01B-AAF7-FB79-BCB449EDE012}"/>
              </a:ext>
            </a:extLst>
          </p:cNvPr>
          <p:cNvSpPr>
            <a:spLocks noGrp="1"/>
          </p:cNvSpPr>
          <p:nvPr>
            <p:ph type="body" sz="quarter" idx="13"/>
          </p:nvPr>
        </p:nvSpPr>
        <p:spPr>
          <a:xfrm>
            <a:off x="4047840" y="1593881"/>
            <a:ext cx="2808000" cy="345600"/>
          </a:xfrm>
        </p:spPr>
        <p:txBody>
          <a:bodyPr/>
          <a:lstStyle/>
          <a:p>
            <a:r>
              <a:rPr lang="en-US" noProof="0"/>
              <a:t>2. Discover documents</a:t>
            </a:r>
          </a:p>
        </p:txBody>
      </p:sp>
      <p:sp>
        <p:nvSpPr>
          <p:cNvPr id="9" name="Text Placeholder 8">
            <a:extLst>
              <a:ext uri="{FF2B5EF4-FFF2-40B4-BE49-F238E27FC236}">
                <a16:creationId xmlns:a16="http://schemas.microsoft.com/office/drawing/2014/main" id="{5D07F03A-7B5E-43DB-6297-704D97B841E9}"/>
              </a:ext>
            </a:extLst>
          </p:cNvPr>
          <p:cNvSpPr>
            <a:spLocks noGrp="1"/>
          </p:cNvSpPr>
          <p:nvPr>
            <p:ph type="body" sz="quarter" idx="14"/>
          </p:nvPr>
        </p:nvSpPr>
        <p:spPr>
          <a:xfrm>
            <a:off x="4047840" y="4052218"/>
            <a:ext cx="2808000" cy="345600"/>
          </a:xfrm>
        </p:spPr>
        <p:txBody>
          <a:bodyPr/>
          <a:lstStyle/>
          <a:p>
            <a:r>
              <a:rPr lang="en-US" noProof="0"/>
              <a:t>5. Generate a training presentation</a:t>
            </a:r>
          </a:p>
        </p:txBody>
      </p:sp>
      <p:sp>
        <p:nvSpPr>
          <p:cNvPr id="10" name="Text Placeholder 9">
            <a:extLst>
              <a:ext uri="{FF2B5EF4-FFF2-40B4-BE49-F238E27FC236}">
                <a16:creationId xmlns:a16="http://schemas.microsoft.com/office/drawing/2014/main" id="{5DB7B1D6-90AA-812D-38AC-4FC308D82589}"/>
              </a:ext>
            </a:extLst>
          </p:cNvPr>
          <p:cNvSpPr>
            <a:spLocks noGrp="1"/>
          </p:cNvSpPr>
          <p:nvPr>
            <p:ph type="body" sz="quarter" idx="15"/>
          </p:nvPr>
        </p:nvSpPr>
        <p:spPr>
          <a:xfrm>
            <a:off x="7511481" y="1593881"/>
            <a:ext cx="2808000" cy="345600"/>
          </a:xfrm>
        </p:spPr>
        <p:txBody>
          <a:bodyPr/>
          <a:lstStyle/>
          <a:p>
            <a:r>
              <a:rPr lang="en-US" noProof="0"/>
              <a:t>3. Create training document</a:t>
            </a:r>
          </a:p>
        </p:txBody>
      </p:sp>
      <p:sp>
        <p:nvSpPr>
          <p:cNvPr id="11" name="Text Placeholder 10">
            <a:extLst>
              <a:ext uri="{FF2B5EF4-FFF2-40B4-BE49-F238E27FC236}">
                <a16:creationId xmlns:a16="http://schemas.microsoft.com/office/drawing/2014/main" id="{159A6375-D732-AEEC-8F08-CB20AB56EF1E}"/>
              </a:ext>
            </a:extLst>
          </p:cNvPr>
          <p:cNvSpPr>
            <a:spLocks noGrp="1"/>
          </p:cNvSpPr>
          <p:nvPr>
            <p:ph type="body" sz="quarter" idx="16"/>
          </p:nvPr>
        </p:nvSpPr>
        <p:spPr>
          <a:xfrm>
            <a:off x="7511481" y="4052218"/>
            <a:ext cx="2808000" cy="345600"/>
          </a:xfrm>
        </p:spPr>
        <p:txBody>
          <a:bodyPr/>
          <a:lstStyle/>
          <a:p>
            <a:r>
              <a:rPr lang="en-US" noProof="0"/>
              <a:t>4. Brainstorm FAQs</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519107" y="521099"/>
            <a:ext cx="3599821" cy="169277"/>
          </a:xfrm>
        </p:spPr>
        <p:txBody>
          <a:bodyPr/>
          <a:lstStyle/>
          <a:p>
            <a:r>
              <a:rPr lang="en-US" noProof="0"/>
              <a:t>Microsoft 365 Copilot</a:t>
            </a:r>
          </a:p>
        </p:txBody>
      </p:sp>
      <p:sp>
        <p:nvSpPr>
          <p:cNvPr id="53" name="Text Placeholder 52">
            <a:extLst>
              <a:ext uri="{FF2B5EF4-FFF2-40B4-BE49-F238E27FC236}">
                <a16:creationId xmlns:a16="http://schemas.microsoft.com/office/drawing/2014/main" id="{54DA43BF-27DA-18DC-4156-F4DFA372A3BE}"/>
              </a:ext>
            </a:extLst>
          </p:cNvPr>
          <p:cNvSpPr>
            <a:spLocks noGrp="1"/>
          </p:cNvSpPr>
          <p:nvPr>
            <p:ph type="body" sz="quarter" idx="18"/>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Catch up on a missed meeting where a new financial work tool was demoed to the department.</a:t>
            </a:r>
          </a:p>
        </p:txBody>
      </p:sp>
      <p:sp>
        <p:nvSpPr>
          <p:cNvPr id="54" name="Text Placeholder 53">
            <a:extLst>
              <a:ext uri="{FF2B5EF4-FFF2-40B4-BE49-F238E27FC236}">
                <a16:creationId xmlns:a16="http://schemas.microsoft.com/office/drawing/2014/main" id="{DFAA1302-2EE7-1506-EECB-8E1FD4BC0A82}"/>
              </a:ext>
            </a:extLst>
          </p:cNvPr>
          <p:cNvSpPr>
            <a:spLocks noGrp="1"/>
          </p:cNvSpPr>
          <p:nvPr>
            <p:ph type="body" sz="quarter" idx="19"/>
          </p:nvPr>
        </p:nvSpPr>
        <p:spPr/>
        <p:txBody>
          <a:bodyPr/>
          <a:lstStyle/>
          <a:p>
            <a:r>
              <a:rPr kumimoji="0" lang="en-US" sz="900" b="0" i="0" u="none" strike="noStrike" kern="1200" cap="none" spc="0" normalizeH="0" baseline="0" noProof="0">
                <a:ln>
                  <a:noFill/>
                </a:ln>
                <a:solidFill>
                  <a:srgbClr val="000000"/>
                </a:solidFill>
                <a:effectLst/>
                <a:uLnTx/>
                <a:uFillTx/>
                <a:latin typeface="Segoe UI"/>
                <a:ea typeface="+mn-ea"/>
                <a:cs typeface="Segoe UI"/>
              </a:rPr>
              <a:t>Ask Copilot to identify all documents associated with the new financial tool and summarize the relevant documents to be used in a self-serve training presentation.</a:t>
            </a:r>
            <a:endParaRPr kumimoji="0" lang="en-US" sz="800" b="0" i="0" u="none" strike="noStrike" kern="1200" cap="none" spc="0" normalizeH="0" baseline="0" noProof="0">
              <a:ln>
                <a:noFill/>
              </a:ln>
              <a:solidFill>
                <a:srgbClr val="000000"/>
              </a:solidFill>
              <a:effectLst/>
              <a:uLnTx/>
              <a:uFillTx/>
              <a:latin typeface="Segoe UI"/>
              <a:ea typeface="+mn-ea"/>
              <a:cs typeface="Segoe UI"/>
            </a:endParaRPr>
          </a:p>
        </p:txBody>
      </p:sp>
      <p:sp>
        <p:nvSpPr>
          <p:cNvPr id="55" name="Text Placeholder 54">
            <a:extLst>
              <a:ext uri="{FF2B5EF4-FFF2-40B4-BE49-F238E27FC236}">
                <a16:creationId xmlns:a16="http://schemas.microsoft.com/office/drawing/2014/main" id="{DD35CA13-2728-4770-A7A0-12C46E1A0D39}"/>
              </a:ext>
            </a:extLst>
          </p:cNvPr>
          <p:cNvSpPr>
            <a:spLocks noGrp="1"/>
          </p:cNvSpPr>
          <p:nvPr>
            <p:ph type="body" sz="quarter" idx="20"/>
          </p:nvPr>
        </p:nvSpPr>
        <p:spPr/>
        <p:txBody>
          <a:bodyPr/>
          <a:lstStyle/>
          <a:p>
            <a:r>
              <a:rPr kumimoji="0" lang="en-US" sz="900" b="0" i="0" u="none" strike="noStrike" kern="0" cap="none" spc="0" normalizeH="0" baseline="0" noProof="0">
                <a:ln>
                  <a:noFill/>
                </a:ln>
                <a:solidFill>
                  <a:srgbClr val="000000"/>
                </a:solidFill>
                <a:effectLst/>
                <a:uLnTx/>
                <a:uFillTx/>
                <a:latin typeface="Segoe UI"/>
                <a:ea typeface="+mn-ea"/>
                <a:cs typeface="Segoe UI"/>
              </a:rPr>
              <a:t>Have Copilot generate a training outline and draft content associated with the tool documentation.</a:t>
            </a:r>
            <a:endParaRPr kumimoji="0" lang="en-US" sz="900" b="0" i="0" u="none" strike="noStrike" kern="0" cap="none" spc="0" normalizeH="0" baseline="0" noProof="0">
              <a:ln>
                <a:noFill/>
              </a:ln>
              <a:solidFill>
                <a:srgbClr val="1A1A1A"/>
              </a:solidFill>
              <a:effectLst/>
              <a:uLnTx/>
              <a:uFillTx/>
              <a:latin typeface="Segoe UI"/>
              <a:cs typeface="Segoe UI" pitchFamily="34" charset="0"/>
            </a:endParaRPr>
          </a:p>
        </p:txBody>
      </p:sp>
      <p:sp>
        <p:nvSpPr>
          <p:cNvPr id="56" name="Text Placeholder 55">
            <a:extLst>
              <a:ext uri="{FF2B5EF4-FFF2-40B4-BE49-F238E27FC236}">
                <a16:creationId xmlns:a16="http://schemas.microsoft.com/office/drawing/2014/main" id="{35B23717-6A49-763F-4593-5298588A7792}"/>
              </a:ext>
            </a:extLst>
          </p:cNvPr>
          <p:cNvSpPr>
            <a:spLocks noGrp="1"/>
          </p:cNvSpPr>
          <p:nvPr>
            <p:ph type="body" sz="quarter" idx="21"/>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Action</a:t>
            </a:r>
            <a:r>
              <a:rPr lang="en-US" noProof="0">
                <a:solidFill>
                  <a:srgbClr val="000000"/>
                </a:solidFill>
                <a:latin typeface="Segoe UI"/>
                <a:cs typeface="+mn-cs"/>
              </a:rPr>
              <a:t>: </a:t>
            </a:r>
            <a:r>
              <a:rPr kumimoji="0" lang="en-US" sz="900" b="1" i="0" u="none" strike="noStrike" kern="1200" cap="none" spc="0" normalizeH="0" baseline="0" noProof="0">
                <a:ln>
                  <a:noFill/>
                </a:ln>
                <a:solidFill>
                  <a:srgbClr val="000000"/>
                </a:solidFill>
                <a:effectLst/>
                <a:uLnTx/>
                <a:uFillTx/>
                <a:latin typeface="Segoe UI"/>
                <a:ea typeface="+mn-ea"/>
                <a:cs typeface="+mn-cs"/>
              </a:rPr>
              <a:t>Review</a:t>
            </a:r>
            <a:r>
              <a:rPr kumimoji="0" lang="en-US" sz="900" b="1" i="0" u="none" strike="noStrike" kern="1200" cap="none" spc="0" normalizeH="0" baseline="0" noProof="0">
                <a:ln w="3175">
                  <a:noFill/>
                </a:ln>
                <a:solidFill>
                  <a:prstClr val="black"/>
                </a:solidFill>
                <a:effectLst/>
                <a:uLnTx/>
                <a:uFillTx/>
                <a:latin typeface="Segoe UI"/>
                <a:ea typeface="+mn-ea"/>
                <a:cs typeface="Segoe UI" pitchFamily="34" charset="0"/>
              </a:rPr>
              <a:t> the main topics discussed.</a:t>
            </a:r>
          </a:p>
        </p:txBody>
      </p:sp>
      <p:sp>
        <p:nvSpPr>
          <p:cNvPr id="57" name="Text Placeholder 56">
            <a:extLst>
              <a:ext uri="{FF2B5EF4-FFF2-40B4-BE49-F238E27FC236}">
                <a16:creationId xmlns:a16="http://schemas.microsoft.com/office/drawing/2014/main" id="{F22A82A7-9F1F-5F11-D809-CBA58789DEA5}"/>
              </a:ext>
            </a:extLst>
          </p:cNvPr>
          <p:cNvSpPr>
            <a:spLocks noGrp="1"/>
          </p:cNvSpPr>
          <p:nvPr>
            <p:ph type="body" sz="quarter" idx="22"/>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1200" cap="none" spc="0" normalizeH="0" baseline="0" noProof="0">
                <a:ln>
                  <a:noFill/>
                </a:ln>
                <a:solidFill>
                  <a:srgbClr val="000000"/>
                </a:solidFill>
                <a:effectLst/>
                <a:uLnTx/>
                <a:uFillTx/>
                <a:latin typeface="Segoe UI"/>
                <a:ea typeface="+mn-ea"/>
                <a:cs typeface="+mn-cs"/>
              </a:rPr>
              <a:t>Drafting with Copilot: </a:t>
            </a:r>
            <a:r>
              <a:rPr kumimoji="0" lang="en-US" sz="900" b="0" i="0" u="none" strike="noStrike" kern="1200" cap="none" spc="0" normalizeH="0" baseline="0" noProof="0">
                <a:ln>
                  <a:noFill/>
                </a:ln>
                <a:solidFill>
                  <a:srgbClr val="000000"/>
                </a:solidFill>
                <a:effectLst/>
                <a:uLnTx/>
                <a:uFillTx/>
                <a:latin typeface="Segoe UI"/>
                <a:ea typeface="+mn-ea"/>
                <a:cs typeface="+mn-cs"/>
              </a:rPr>
              <a:t>draft an email</a:t>
            </a:r>
            <a:r>
              <a:rPr kumimoji="0" lang="en-US" sz="900" b="1" i="0" u="none" strike="noStrike" kern="1200" cap="none" spc="0" normalizeH="0" baseline="0" noProof="0">
                <a:ln>
                  <a:noFill/>
                </a:ln>
                <a:solidFill>
                  <a:srgbClr val="000000"/>
                </a:solidFill>
                <a:effectLst/>
                <a:uLnTx/>
                <a:uFillTx/>
                <a:latin typeface="Segoe UI"/>
                <a:ea typeface="+mn-ea"/>
                <a:cs typeface="+mn-cs"/>
              </a:rPr>
              <a:t> </a:t>
            </a:r>
            <a:r>
              <a:rPr kumimoji="0" lang="en-US" sz="900" b="0" i="0" u="none" strike="noStrike" kern="1200" cap="none" spc="0" normalizeH="0" baseline="0" noProof="0">
                <a:ln>
                  <a:noFill/>
                </a:ln>
                <a:solidFill>
                  <a:srgbClr val="000000"/>
                </a:solidFill>
                <a:effectLst/>
                <a:uLnTx/>
                <a:uFillTx/>
                <a:latin typeface="Segoe UI"/>
                <a:ea typeface="+mn-ea"/>
                <a:cs typeface="+mn-cs"/>
              </a:rPr>
              <a:t>notifying users of the new training content and ask them for feedback by the end of the week.</a:t>
            </a:r>
          </a:p>
        </p:txBody>
      </p:sp>
      <p:sp>
        <p:nvSpPr>
          <p:cNvPr id="58" name="Text Placeholder 57">
            <a:extLst>
              <a:ext uri="{FF2B5EF4-FFF2-40B4-BE49-F238E27FC236}">
                <a16:creationId xmlns:a16="http://schemas.microsoft.com/office/drawing/2014/main" id="{BE1B789E-60DD-8094-00D4-D62DC818F333}"/>
              </a:ext>
            </a:extLst>
          </p:cNvPr>
          <p:cNvSpPr>
            <a:spLocks noGrp="1"/>
          </p:cNvSpPr>
          <p:nvPr>
            <p:ph type="body" sz="quarter" idx="23"/>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0" cap="none" spc="0" normalizeH="0" baseline="0" noProof="0">
                <a:ln>
                  <a:noFill/>
                </a:ln>
                <a:solidFill>
                  <a:srgbClr val="1A1A1A"/>
                </a:solidFill>
                <a:effectLst/>
                <a:uLnTx/>
                <a:uFillTx/>
                <a:latin typeface="Segoe UI"/>
                <a:ea typeface="+mn-ea"/>
                <a:cs typeface="+mn-cs"/>
              </a:rPr>
              <a:t>Summarize </a:t>
            </a:r>
            <a:r>
              <a:rPr kumimoji="0" lang="en-US" sz="900" b="0" i="0" u="none" strike="noStrike" kern="0" cap="none" spc="0" normalizeH="0" baseline="0" noProof="0">
                <a:ln>
                  <a:noFill/>
                </a:ln>
                <a:solidFill>
                  <a:srgbClr val="1A1A1A"/>
                </a:solidFill>
                <a:effectLst/>
                <a:uLnTx/>
                <a:uFillTx/>
                <a:latin typeface="Segoe UI"/>
                <a:ea typeface="+mn-ea"/>
                <a:cs typeface="+mn-cs"/>
              </a:rPr>
              <a:t>the relevant documents and topics associated with the new tool.</a:t>
            </a:r>
            <a:r>
              <a:rPr kumimoji="0" lang="en-US" sz="900" b="1" i="0" u="none" strike="noStrike" kern="0" cap="none" spc="0" normalizeH="0" baseline="0" noProof="0">
                <a:ln>
                  <a:noFill/>
                </a:ln>
                <a:solidFill>
                  <a:srgbClr val="1A1A1A"/>
                </a:solidFill>
                <a:effectLst/>
                <a:uLnTx/>
                <a:uFillTx/>
                <a:latin typeface="Segoe UI"/>
                <a:ea typeface="+mn-ea"/>
                <a:cs typeface="+mn-cs"/>
              </a:rPr>
              <a:t> </a:t>
            </a:r>
            <a:endParaRPr kumimoji="0" lang="en-US" sz="900" b="0" i="0" u="none" strike="noStrike" kern="0" cap="none" spc="0" normalizeH="0" baseline="0" noProof="0">
              <a:ln>
                <a:noFill/>
              </a:ln>
              <a:solidFill>
                <a:srgbClr val="1A1A1A"/>
              </a:solidFill>
              <a:effectLst/>
              <a:uLnTx/>
              <a:uFillTx/>
              <a:latin typeface="Segoe UI"/>
              <a:ea typeface="+mn-ea"/>
              <a:cs typeface="+mn-cs"/>
            </a:endParaRPr>
          </a:p>
        </p:txBody>
      </p:sp>
      <p:sp>
        <p:nvSpPr>
          <p:cNvPr id="59" name="Text Placeholder 58">
            <a:extLst>
              <a:ext uri="{FF2B5EF4-FFF2-40B4-BE49-F238E27FC236}">
                <a16:creationId xmlns:a16="http://schemas.microsoft.com/office/drawing/2014/main" id="{E2738856-4CB8-34F6-AA3C-7A7236C1D5C6}"/>
              </a:ext>
            </a:extLst>
          </p:cNvPr>
          <p:cNvSpPr>
            <a:spLocks noGrp="1"/>
          </p:cNvSpPr>
          <p:nvPr>
            <p:ph type="body" sz="quarter" idx="24"/>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1200" cap="none" spc="0" normalizeH="0" baseline="0" noProof="0">
                <a:ln>
                  <a:noFill/>
                </a:ln>
                <a:solidFill>
                  <a:srgbClr val="000000"/>
                </a:solidFill>
                <a:effectLst/>
                <a:uLnTx/>
                <a:uFillTx/>
                <a:latin typeface="Segoe UI"/>
                <a:ea typeface="+mn-ea"/>
                <a:cs typeface="+mn-cs"/>
              </a:rPr>
              <a:t>Create a presentation from </a:t>
            </a:r>
            <a:r>
              <a:rPr kumimoji="0" lang="en-US" sz="900" b="0" i="0" u="none" strike="noStrike" kern="1200" cap="none" spc="0" normalizeH="0" baseline="0" noProof="0">
                <a:ln>
                  <a:noFill/>
                </a:ln>
                <a:solidFill>
                  <a:srgbClr val="000000"/>
                </a:solidFill>
                <a:effectLst/>
                <a:uLnTx/>
                <a:uFillTx/>
                <a:latin typeface="Segoe UI"/>
                <a:ea typeface="+mn-ea"/>
                <a:cs typeface="+mn-cs"/>
              </a:rPr>
              <a:t>[tooltraining.docx]. Then, </a:t>
            </a:r>
            <a:r>
              <a:rPr kumimoji="0" lang="en-US" sz="900" b="1" i="0" u="none" strike="noStrike" kern="1200" cap="none" spc="0" normalizeH="0" baseline="0" noProof="0">
                <a:ln>
                  <a:noFill/>
                </a:ln>
                <a:solidFill>
                  <a:srgbClr val="000000"/>
                </a:solidFill>
                <a:effectLst/>
                <a:uLnTx/>
                <a:uFillTx/>
                <a:latin typeface="Segoe UI"/>
                <a:ea typeface="+mn-ea"/>
                <a:cs typeface="+mn-cs"/>
              </a:rPr>
              <a:t>add an image of</a:t>
            </a:r>
            <a:r>
              <a:rPr kumimoji="0" lang="en-US" sz="900" b="0" i="0" u="none" strike="noStrike" kern="1200" cap="none" spc="0" normalizeH="0" baseline="0" noProof="0">
                <a:ln>
                  <a:noFill/>
                </a:ln>
                <a:solidFill>
                  <a:srgbClr val="000000"/>
                </a:solidFill>
                <a:effectLst/>
                <a:uLnTx/>
                <a:uFillTx/>
                <a:latin typeface="Segoe UI"/>
                <a:ea typeface="+mn-ea"/>
                <a:cs typeface="+mn-cs"/>
              </a:rPr>
              <a:t> the process to illustrate the workflow.</a:t>
            </a:r>
          </a:p>
        </p:txBody>
      </p:sp>
      <p:sp>
        <p:nvSpPr>
          <p:cNvPr id="60" name="Text Placeholder 59">
            <a:extLst>
              <a:ext uri="{FF2B5EF4-FFF2-40B4-BE49-F238E27FC236}">
                <a16:creationId xmlns:a16="http://schemas.microsoft.com/office/drawing/2014/main" id="{859616B7-8E50-64FC-7EA0-D0A660C74C37}"/>
              </a:ext>
            </a:extLst>
          </p:cNvPr>
          <p:cNvSpPr>
            <a:spLocks noGrp="1"/>
          </p:cNvSpPr>
          <p:nvPr>
            <p:ph type="body" sz="quarter" idx="25"/>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0" cap="none" spc="0" normalizeH="0" baseline="0" noProof="0">
                <a:ln>
                  <a:noFill/>
                </a:ln>
                <a:solidFill>
                  <a:srgbClr val="1A1A1A"/>
                </a:solidFill>
                <a:effectLst/>
                <a:uLnTx/>
                <a:uFillTx/>
                <a:latin typeface="Segoe UI"/>
                <a:ea typeface="+mn-ea"/>
                <a:cs typeface="+mn-cs"/>
              </a:rPr>
              <a:t>Draft a training document</a:t>
            </a:r>
            <a:r>
              <a:rPr kumimoji="0" lang="en-US" sz="900" b="0" i="0" u="none" strike="noStrike" kern="0" cap="none" spc="0" normalizeH="0" baseline="0" noProof="0">
                <a:ln>
                  <a:noFill/>
                </a:ln>
                <a:solidFill>
                  <a:srgbClr val="1A1A1A"/>
                </a:solidFill>
                <a:effectLst/>
                <a:uLnTx/>
                <a:uFillTx/>
                <a:latin typeface="Segoe UI"/>
                <a:ea typeface="+mn-ea"/>
                <a:cs typeface="+mn-cs"/>
              </a:rPr>
              <a:t> for the specified audience that covers topics associated with user onboarding and adoption.</a:t>
            </a: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sp>
        <p:nvSpPr>
          <p:cNvPr id="61" name="Text Placeholder 60">
            <a:extLst>
              <a:ext uri="{FF2B5EF4-FFF2-40B4-BE49-F238E27FC236}">
                <a16:creationId xmlns:a16="http://schemas.microsoft.com/office/drawing/2014/main" id="{A1B837A1-7CCC-C4E0-0E73-4EC4B06E5DF4}"/>
              </a:ext>
            </a:extLst>
          </p:cNvPr>
          <p:cNvSpPr>
            <a:spLocks noGrp="1"/>
          </p:cNvSpPr>
          <p:nvPr>
            <p:ph type="body" sz="quarter" idx="26"/>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1200" cap="none" spc="0" normalizeH="0" baseline="0" noProof="0">
                <a:ln>
                  <a:noFill/>
                </a:ln>
                <a:solidFill>
                  <a:srgbClr val="000000"/>
                </a:solidFill>
                <a:effectLst/>
                <a:uLnTx/>
                <a:uFillTx/>
                <a:latin typeface="Segoe UI"/>
                <a:ea typeface="+mn-ea"/>
                <a:cs typeface="+mn-cs"/>
              </a:rPr>
              <a:t>Brainstorm </a:t>
            </a:r>
            <a:r>
              <a:rPr kumimoji="0" lang="en-US" sz="900" b="0" i="0" u="none" strike="noStrike" kern="1200" cap="none" spc="0" normalizeH="0" baseline="0" noProof="0">
                <a:ln>
                  <a:noFill/>
                </a:ln>
                <a:solidFill>
                  <a:srgbClr val="000000"/>
                </a:solidFill>
                <a:effectLst/>
                <a:uLnTx/>
                <a:uFillTx/>
                <a:latin typeface="Segoe UI"/>
                <a:ea typeface="+mn-ea"/>
                <a:cs typeface="+mn-cs"/>
              </a:rPr>
              <a:t>frequently asked questions for a new financial work tool.</a:t>
            </a:r>
          </a:p>
        </p:txBody>
      </p:sp>
      <p:sp>
        <p:nvSpPr>
          <p:cNvPr id="62" name="Text Placeholder 61">
            <a:extLst>
              <a:ext uri="{FF2B5EF4-FFF2-40B4-BE49-F238E27FC236}">
                <a16:creationId xmlns:a16="http://schemas.microsoft.com/office/drawing/2014/main" id="{48603907-06D4-F7EA-2027-C0EB96800ABF}"/>
              </a:ext>
            </a:extLst>
          </p:cNvPr>
          <p:cNvSpPr>
            <a:spLocks noGrp="1"/>
          </p:cNvSpPr>
          <p:nvPr>
            <p:ph type="body" sz="quarter" idx="27"/>
          </p:nvPr>
        </p:nvSpPr>
        <p:spPr/>
        <p:txBody>
          <a:bodyPr/>
          <a:lstStyle/>
          <a:p>
            <a:r>
              <a:rPr kumimoji="0" lang="en-US" sz="900" b="0" i="0" u="none" strike="noStrike" kern="1200" cap="none" spc="0" normalizeH="0" baseline="0" noProof="0">
                <a:ln>
                  <a:noFill/>
                </a:ln>
                <a:solidFill>
                  <a:srgbClr val="000000"/>
                </a:solidFill>
                <a:effectLst/>
                <a:uLnTx/>
                <a:uFillTx/>
                <a:latin typeface="Segoe UI"/>
                <a:ea typeface="+mn-ea"/>
                <a:cs typeface="Segoe UI"/>
              </a:rPr>
              <a:t>Solicit feedback from a small group of users to refine the training presentation.</a:t>
            </a:r>
          </a:p>
        </p:txBody>
      </p:sp>
      <p:sp>
        <p:nvSpPr>
          <p:cNvPr id="63" name="Text Placeholder 62">
            <a:extLst>
              <a:ext uri="{FF2B5EF4-FFF2-40B4-BE49-F238E27FC236}">
                <a16:creationId xmlns:a16="http://schemas.microsoft.com/office/drawing/2014/main" id="{44E04585-C897-BDA7-EAC3-DBB4D58AC212}"/>
              </a:ext>
            </a:extLst>
          </p:cNvPr>
          <p:cNvSpPr>
            <a:spLocks noGrp="1"/>
          </p:cNvSpPr>
          <p:nvPr>
            <p:ph type="body" sz="quarter" idx="28"/>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Turn the Microsoft Word document into a great training presentation including relevant visualizations and images.</a:t>
            </a:r>
          </a:p>
        </p:txBody>
      </p:sp>
      <p:sp>
        <p:nvSpPr>
          <p:cNvPr id="128" name="Text Placeholder 127">
            <a:extLst>
              <a:ext uri="{FF2B5EF4-FFF2-40B4-BE49-F238E27FC236}">
                <a16:creationId xmlns:a16="http://schemas.microsoft.com/office/drawing/2014/main" id="{7DC995A1-EF0D-39E0-5866-47670AB7E5A4}"/>
              </a:ext>
            </a:extLst>
          </p:cNvPr>
          <p:cNvSpPr>
            <a:spLocks noGrp="1"/>
          </p:cNvSpPr>
          <p:nvPr>
            <p:ph type="body" sz="quarter" idx="29"/>
          </p:nvPr>
        </p:nvSpPr>
        <p:spPr/>
        <p:txBody>
          <a:bodyPr/>
          <a:lstStyle/>
          <a:p>
            <a:r>
              <a:rPr lang="en-US" kern="0" noProof="0">
                <a:solidFill>
                  <a:srgbClr val="1A1A1A"/>
                </a:solidFill>
                <a:latin typeface="Segoe UI"/>
              </a:rPr>
              <a:t>Use Copilot to </a:t>
            </a:r>
            <a:r>
              <a:rPr kumimoji="0" lang="en-US" sz="900" b="0" i="0" u="none" strike="noStrike" kern="0" cap="none" spc="0" normalizeH="0" baseline="0" noProof="0">
                <a:ln>
                  <a:noFill/>
                </a:ln>
                <a:solidFill>
                  <a:srgbClr val="1A1A1A"/>
                </a:solidFill>
                <a:effectLst/>
                <a:uLnTx/>
                <a:uFillTx/>
                <a:latin typeface="Segoe UI"/>
                <a:cs typeface="Segoe UI" pitchFamily="34" charset="0"/>
              </a:rPr>
              <a:t>create a FAQ section to address potential blockers and common issues a new user may encounter. Add this to the MS Word document.</a:t>
            </a:r>
          </a:p>
        </p:txBody>
      </p:sp>
      <p:grpSp>
        <p:nvGrpSpPr>
          <p:cNvPr id="162" name="Group 161">
            <a:extLst>
              <a:ext uri="{FF2B5EF4-FFF2-40B4-BE49-F238E27FC236}">
                <a16:creationId xmlns:a16="http://schemas.microsoft.com/office/drawing/2014/main" id="{09253ABA-A42A-083A-C33A-EE8593EDA3A5}"/>
              </a:ext>
            </a:extLst>
          </p:cNvPr>
          <p:cNvGrpSpPr/>
          <p:nvPr/>
        </p:nvGrpSpPr>
        <p:grpSpPr>
          <a:xfrm>
            <a:off x="804187" y="5158847"/>
            <a:ext cx="2351135" cy="360000"/>
            <a:chOff x="588263" y="1697756"/>
            <a:chExt cx="2351135" cy="360000"/>
          </a:xfrm>
        </p:grpSpPr>
        <p:pic>
          <p:nvPicPr>
            <p:cNvPr id="163" name="Picture 162">
              <a:extLst>
                <a:ext uri="{FF2B5EF4-FFF2-40B4-BE49-F238E27FC236}">
                  <a16:creationId xmlns:a16="http://schemas.microsoft.com/office/drawing/2014/main" id="{9BDA98C0-05EF-8C7B-96CB-FFE5A83746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64" name="TextBox 163">
              <a:extLst>
                <a:ext uri="{FF2B5EF4-FFF2-40B4-BE49-F238E27FC236}">
                  <a16:creationId xmlns:a16="http://schemas.microsoft.com/office/drawing/2014/main" id="{258662C0-F112-6D89-CEC9-74062C1A97D5}"/>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167" name="TextBox 166">
            <a:extLst>
              <a:ext uri="{FF2B5EF4-FFF2-40B4-BE49-F238E27FC236}">
                <a16:creationId xmlns:a16="http://schemas.microsoft.com/office/drawing/2014/main" id="{95B05749-B292-BE41-C497-DD5BD0FC5EEB}"/>
              </a:ext>
              <a:ext uri="{C183D7F6-B498-43B3-948B-1728B52AA6E4}">
                <adec:decorative xmlns:adec="http://schemas.microsoft.com/office/drawing/2017/decorative" val="0"/>
              </a:ext>
            </a:extLst>
          </p:cNvPr>
          <p:cNvSpPr txBox="1"/>
          <p:nvPr/>
        </p:nvSpPr>
        <p:spPr>
          <a:xfrm>
            <a:off x="4735224" y="5254209"/>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nvGrpSpPr>
          <p:cNvPr id="168" name="Group 167">
            <a:extLst>
              <a:ext uri="{FF2B5EF4-FFF2-40B4-BE49-F238E27FC236}">
                <a16:creationId xmlns:a16="http://schemas.microsoft.com/office/drawing/2014/main" id="{C2AABC0A-F75F-F40B-D4A1-5F0811812E43}"/>
              </a:ext>
            </a:extLst>
          </p:cNvPr>
          <p:cNvGrpSpPr/>
          <p:nvPr/>
        </p:nvGrpSpPr>
        <p:grpSpPr>
          <a:xfrm>
            <a:off x="804187" y="2761669"/>
            <a:ext cx="2351135" cy="360000"/>
            <a:chOff x="588263" y="3617084"/>
            <a:chExt cx="2351135" cy="360000"/>
          </a:xfrm>
        </p:grpSpPr>
        <p:pic>
          <p:nvPicPr>
            <p:cNvPr id="169" name="Picture 168">
              <a:extLst>
                <a:ext uri="{FF2B5EF4-FFF2-40B4-BE49-F238E27FC236}">
                  <a16:creationId xmlns:a16="http://schemas.microsoft.com/office/drawing/2014/main" id="{0F416319-CAA9-9E18-9D1D-1CFB7E1355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70" name="TextBox 169">
              <a:extLst>
                <a:ext uri="{FF2B5EF4-FFF2-40B4-BE49-F238E27FC236}">
                  <a16:creationId xmlns:a16="http://schemas.microsoft.com/office/drawing/2014/main" id="{64816D6E-3B29-FC06-DA9A-6C124E87CF88}"/>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1" name="Group 170">
            <a:extLst>
              <a:ext uri="{FF2B5EF4-FFF2-40B4-BE49-F238E27FC236}">
                <a16:creationId xmlns:a16="http://schemas.microsoft.com/office/drawing/2014/main" id="{32111690-86B4-76E5-1D21-E7129150D2F9}"/>
              </a:ext>
            </a:extLst>
          </p:cNvPr>
          <p:cNvGrpSpPr/>
          <p:nvPr/>
        </p:nvGrpSpPr>
        <p:grpSpPr>
          <a:xfrm>
            <a:off x="7739914" y="2761669"/>
            <a:ext cx="2351135" cy="360000"/>
            <a:chOff x="588263" y="1217924"/>
            <a:chExt cx="2351135" cy="360000"/>
          </a:xfrm>
        </p:grpSpPr>
        <p:pic>
          <p:nvPicPr>
            <p:cNvPr id="172" name="Picture 171" descr="Zip Co logo SVG free download, id: 101874 - Brandlogos.net">
              <a:hlinkClick r:id="rId4"/>
              <a:extLst>
                <a:ext uri="{FF2B5EF4-FFF2-40B4-BE49-F238E27FC236}">
                  <a16:creationId xmlns:a16="http://schemas.microsoft.com/office/drawing/2014/main" id="{BAB643A2-F5FE-A6AE-C4B9-83F102A4FCBF}"/>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3" name="TextBox 172">
              <a:extLst>
                <a:ext uri="{FF2B5EF4-FFF2-40B4-BE49-F238E27FC236}">
                  <a16:creationId xmlns:a16="http://schemas.microsoft.com/office/drawing/2014/main" id="{ACFD00A7-632E-05B8-9397-98707DFBC9F6}"/>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74" name="Group 173">
            <a:extLst>
              <a:ext uri="{FF2B5EF4-FFF2-40B4-BE49-F238E27FC236}">
                <a16:creationId xmlns:a16="http://schemas.microsoft.com/office/drawing/2014/main" id="{5512DD57-7BBD-51C7-07A1-41310732583F}"/>
              </a:ext>
            </a:extLst>
          </p:cNvPr>
          <p:cNvGrpSpPr/>
          <p:nvPr/>
        </p:nvGrpSpPr>
        <p:grpSpPr>
          <a:xfrm>
            <a:off x="4276273" y="2761669"/>
            <a:ext cx="2351135" cy="360000"/>
            <a:chOff x="588263" y="1217924"/>
            <a:chExt cx="2351135" cy="360000"/>
          </a:xfrm>
        </p:grpSpPr>
        <p:pic>
          <p:nvPicPr>
            <p:cNvPr id="175" name="Picture 174" descr="Zip Co logo SVG free download, id: 101874 - Brandlogos.net">
              <a:hlinkClick r:id="rId4"/>
              <a:extLst>
                <a:ext uri="{FF2B5EF4-FFF2-40B4-BE49-F238E27FC236}">
                  <a16:creationId xmlns:a16="http://schemas.microsoft.com/office/drawing/2014/main" id="{F04926E6-3822-197E-A2C7-0EBDCFD3F6BF}"/>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6" name="TextBox 175">
              <a:extLst>
                <a:ext uri="{FF2B5EF4-FFF2-40B4-BE49-F238E27FC236}">
                  <a16:creationId xmlns:a16="http://schemas.microsoft.com/office/drawing/2014/main" id="{FCEE8335-CA00-7BD4-E4F6-6A118DFC13CB}"/>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77" name="Group 176">
            <a:extLst>
              <a:ext uri="{FF2B5EF4-FFF2-40B4-BE49-F238E27FC236}">
                <a16:creationId xmlns:a16="http://schemas.microsoft.com/office/drawing/2014/main" id="{ECA955C1-CAB2-7555-852D-B818158DB57B}"/>
              </a:ext>
            </a:extLst>
          </p:cNvPr>
          <p:cNvGrpSpPr/>
          <p:nvPr/>
        </p:nvGrpSpPr>
        <p:grpSpPr>
          <a:xfrm>
            <a:off x="7739914" y="5158847"/>
            <a:ext cx="2351135" cy="360000"/>
            <a:chOff x="588263" y="1217924"/>
            <a:chExt cx="2351135" cy="360000"/>
          </a:xfrm>
        </p:grpSpPr>
        <p:pic>
          <p:nvPicPr>
            <p:cNvPr id="178" name="Picture 177" descr="Zip Co logo SVG free download, id: 101874 - Brandlogos.net">
              <a:hlinkClick r:id="rId4"/>
              <a:extLst>
                <a:ext uri="{FF2B5EF4-FFF2-40B4-BE49-F238E27FC236}">
                  <a16:creationId xmlns:a16="http://schemas.microsoft.com/office/drawing/2014/main" id="{8FC9D824-C95E-40D6-6041-85E914C96146}"/>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9" name="TextBox 178">
              <a:extLst>
                <a:ext uri="{FF2B5EF4-FFF2-40B4-BE49-F238E27FC236}">
                  <a16:creationId xmlns:a16="http://schemas.microsoft.com/office/drawing/2014/main" id="{99A8A333-BE87-E8D2-A087-9A00AD186BAF}"/>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grpSp>
      <p:sp>
        <p:nvSpPr>
          <p:cNvPr id="5" name="Text Placeholder 40">
            <a:extLst>
              <a:ext uri="{FF2B5EF4-FFF2-40B4-BE49-F238E27FC236}">
                <a16:creationId xmlns:a16="http://schemas.microsoft.com/office/drawing/2014/main" id="{00FFCB84-CE92-E0CE-0778-EC8620553293}"/>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12" name="Text Placeholder 41">
            <a:extLst>
              <a:ext uri="{FF2B5EF4-FFF2-40B4-BE49-F238E27FC236}">
                <a16:creationId xmlns:a16="http://schemas.microsoft.com/office/drawing/2014/main" id="{A4930918-18A2-D4CA-260A-3DAA632D1E1D}"/>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13" name="Text Placeholder 42">
            <a:extLst>
              <a:ext uri="{FF2B5EF4-FFF2-40B4-BE49-F238E27FC236}">
                <a16:creationId xmlns:a16="http://schemas.microsoft.com/office/drawing/2014/main" id="{0B52CF01-DA1A-0B37-C0DC-6D18ADE8F0FC}"/>
              </a:ext>
            </a:extLst>
          </p:cNvPr>
          <p:cNvSpPr>
            <a:spLocks noGrp="1"/>
          </p:cNvSpPr>
          <p:nvPr>
            <p:ph type="body" sz="quarter" idx="40"/>
          </p:nvPr>
        </p:nvSpPr>
        <p:spPr>
          <a:xfrm>
            <a:off x="11760200" y="357645"/>
            <a:ext cx="127000" cy="125999"/>
          </a:xfrm>
        </p:spPr>
        <p:txBody>
          <a:bodyPr/>
          <a:lstStyle/>
          <a:p>
            <a:endParaRPr lang="en-US" noProof="0"/>
          </a:p>
        </p:txBody>
      </p:sp>
      <p:sp>
        <p:nvSpPr>
          <p:cNvPr id="15" name="Text Placeholder 14">
            <a:extLst>
              <a:ext uri="{FF2B5EF4-FFF2-40B4-BE49-F238E27FC236}">
                <a16:creationId xmlns:a16="http://schemas.microsoft.com/office/drawing/2014/main" id="{F4DB25C8-56CD-E8B1-B358-42416B33F9DB}"/>
              </a:ext>
            </a:extLst>
          </p:cNvPr>
          <p:cNvSpPr>
            <a:spLocks noGrp="1"/>
          </p:cNvSpPr>
          <p:nvPr>
            <p:ph type="body" sz="quarter" idx="30"/>
          </p:nvPr>
        </p:nvSpPr>
        <p:spPr>
          <a:ln>
            <a:solidFill>
              <a:schemeClr val="bg1"/>
            </a:solidFill>
          </a:ln>
        </p:spPr>
        <p:txBody>
          <a:bodyPr/>
          <a:lstStyle/>
          <a:p>
            <a:endParaRPr lang="en-US" noProof="0"/>
          </a:p>
        </p:txBody>
      </p:sp>
      <p:sp>
        <p:nvSpPr>
          <p:cNvPr id="16" name="Rectangle: Rounded Corners 6">
            <a:extLst>
              <a:ext uri="{FF2B5EF4-FFF2-40B4-BE49-F238E27FC236}">
                <a16:creationId xmlns:a16="http://schemas.microsoft.com/office/drawing/2014/main" id="{F480FAD3-079E-550C-9480-45819543EB57}"/>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17" name="Group 16">
            <a:extLst>
              <a:ext uri="{FF2B5EF4-FFF2-40B4-BE49-F238E27FC236}">
                <a16:creationId xmlns:a16="http://schemas.microsoft.com/office/drawing/2014/main" id="{70B6C415-6152-C6E4-02A6-70DB3ECDB982}"/>
              </a:ext>
            </a:extLst>
          </p:cNvPr>
          <p:cNvGrpSpPr/>
          <p:nvPr/>
        </p:nvGrpSpPr>
        <p:grpSpPr>
          <a:xfrm>
            <a:off x="1624328" y="1132756"/>
            <a:ext cx="1332000" cy="216000"/>
            <a:chOff x="1198144" y="862657"/>
            <a:chExt cx="1332000" cy="216000"/>
          </a:xfrm>
        </p:grpSpPr>
        <p:sp>
          <p:nvSpPr>
            <p:cNvPr id="18" name="Rectangle: Rounded Corners 6">
              <a:extLst>
                <a:ext uri="{FF2B5EF4-FFF2-40B4-BE49-F238E27FC236}">
                  <a16:creationId xmlns:a16="http://schemas.microsoft.com/office/drawing/2014/main" id="{FB5B7C1C-9395-6200-CBD3-AB03F4A8FF5C}"/>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Reduce spending</a:t>
              </a:r>
            </a:p>
          </p:txBody>
        </p:sp>
        <p:pic>
          <p:nvPicPr>
            <p:cNvPr id="19" name="Graphic 18">
              <a:extLst>
                <a:ext uri="{FF2B5EF4-FFF2-40B4-BE49-F238E27FC236}">
                  <a16:creationId xmlns:a16="http://schemas.microsoft.com/office/drawing/2014/main" id="{F146DEC7-3837-CBAF-9FD5-8E1574A9CC8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44929" y="898657"/>
              <a:ext cx="144000" cy="144000"/>
            </a:xfrm>
            <a:prstGeom prst="rect">
              <a:avLst/>
            </a:prstGeom>
          </p:spPr>
        </p:pic>
      </p:grpSp>
      <p:sp>
        <p:nvSpPr>
          <p:cNvPr id="40" name="Rectangle: Rounded Corners 6">
            <a:extLst>
              <a:ext uri="{FF2B5EF4-FFF2-40B4-BE49-F238E27FC236}">
                <a16:creationId xmlns:a16="http://schemas.microsoft.com/office/drawing/2014/main" id="{B8EA06B5-D7C1-4462-ACD1-6F370F8FF23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41" name="Group 40">
            <a:extLst>
              <a:ext uri="{FF2B5EF4-FFF2-40B4-BE49-F238E27FC236}">
                <a16:creationId xmlns:a16="http://schemas.microsoft.com/office/drawing/2014/main" id="{2857DD73-5C50-2216-F30E-E6097893D084}"/>
              </a:ext>
            </a:extLst>
          </p:cNvPr>
          <p:cNvGrpSpPr/>
          <p:nvPr/>
        </p:nvGrpSpPr>
        <p:grpSpPr>
          <a:xfrm>
            <a:off x="7523373" y="1127774"/>
            <a:ext cx="1260000" cy="216000"/>
            <a:chOff x="1194743" y="1140160"/>
            <a:chExt cx="1260000" cy="216000"/>
          </a:xfrm>
        </p:grpSpPr>
        <p:sp>
          <p:nvSpPr>
            <p:cNvPr id="42" name="Rectangle: Rounded Corners 6">
              <a:extLst>
                <a:ext uri="{FF2B5EF4-FFF2-40B4-BE49-F238E27FC236}">
                  <a16:creationId xmlns:a16="http://schemas.microsoft.com/office/drawing/2014/main" id="{88BF0461-AF10-C04B-1CFE-70B335638B67}"/>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43" name="Graphic 42">
              <a:extLst>
                <a:ext uri="{FF2B5EF4-FFF2-40B4-BE49-F238E27FC236}">
                  <a16:creationId xmlns:a16="http://schemas.microsoft.com/office/drawing/2014/main" id="{A52EF4F0-DF0F-E5A6-4388-44183A71E74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41527" y="1176160"/>
              <a:ext cx="144000" cy="144000"/>
            </a:xfrm>
            <a:prstGeom prst="rect">
              <a:avLst/>
            </a:prstGeom>
          </p:spPr>
        </p:pic>
      </p:grpSp>
      <p:grpSp>
        <p:nvGrpSpPr>
          <p:cNvPr id="44" name="Group 43">
            <a:extLst>
              <a:ext uri="{FF2B5EF4-FFF2-40B4-BE49-F238E27FC236}">
                <a16:creationId xmlns:a16="http://schemas.microsoft.com/office/drawing/2014/main" id="{C70387FE-F4D5-8F68-6934-92EC31586197}"/>
              </a:ext>
            </a:extLst>
          </p:cNvPr>
          <p:cNvGrpSpPr/>
          <p:nvPr/>
        </p:nvGrpSpPr>
        <p:grpSpPr>
          <a:xfrm>
            <a:off x="8868697" y="1127774"/>
            <a:ext cx="1450784" cy="216000"/>
            <a:chOff x="1194743" y="1140160"/>
            <a:chExt cx="1450784" cy="216000"/>
          </a:xfrm>
        </p:grpSpPr>
        <p:sp>
          <p:nvSpPr>
            <p:cNvPr id="45" name="Rectangle: Rounded Corners 6">
              <a:extLst>
                <a:ext uri="{FF2B5EF4-FFF2-40B4-BE49-F238E27FC236}">
                  <a16:creationId xmlns:a16="http://schemas.microsoft.com/office/drawing/2014/main" id="{C57B85CB-7DFA-BECD-3577-3F4BBCA23C6D}"/>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46" name="Graphic 45">
              <a:extLst>
                <a:ext uri="{FF2B5EF4-FFF2-40B4-BE49-F238E27FC236}">
                  <a16:creationId xmlns:a16="http://schemas.microsoft.com/office/drawing/2014/main" id="{C1C197A5-6921-CC46-9F1B-D5D15A7954BA}"/>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41527" y="1176160"/>
              <a:ext cx="144000" cy="144000"/>
            </a:xfrm>
            <a:prstGeom prst="rect">
              <a:avLst/>
            </a:prstGeom>
          </p:spPr>
        </p:pic>
      </p:grpSp>
      <p:pic>
        <p:nvPicPr>
          <p:cNvPr id="2" name="Picture 1">
            <a:extLst>
              <a:ext uri="{FF2B5EF4-FFF2-40B4-BE49-F238E27FC236}">
                <a16:creationId xmlns:a16="http://schemas.microsoft.com/office/drawing/2014/main" id="{A15D851F-28A8-AFCB-FAB7-EA8D33238265}"/>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277646" y="4357708"/>
            <a:ext cx="1914354" cy="2500291"/>
          </a:xfrm>
          <a:prstGeom prst="rect">
            <a:avLst/>
          </a:prstGeom>
        </p:spPr>
      </p:pic>
      <p:pic>
        <p:nvPicPr>
          <p:cNvPr id="22" name="Picture 21">
            <a:extLst>
              <a:ext uri="{FF2B5EF4-FFF2-40B4-BE49-F238E27FC236}">
                <a16:creationId xmlns:a16="http://schemas.microsoft.com/office/drawing/2014/main" id="{B18BD7E6-4BC0-BECC-C4CD-163161C2D6D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276273" y="5158847"/>
            <a:ext cx="360000" cy="360000"/>
          </a:xfrm>
          <a:prstGeom prst="ellipse">
            <a:avLst/>
          </a:prstGeom>
          <a:solidFill>
            <a:srgbClr val="FFFFFF"/>
          </a:solidFill>
        </p:spPr>
      </p:pic>
    </p:spTree>
    <p:extLst>
      <p:ext uri="{BB962C8B-B14F-4D97-AF65-F5344CB8AC3E}">
        <p14:creationId xmlns:p14="http://schemas.microsoft.com/office/powerpoint/2010/main" val="160876895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23F16038-3ECA-5B93-BFF2-67AAFF1E240D}"/>
              </a:ext>
            </a:extLst>
          </p:cNvPr>
          <p:cNvSpPr>
            <a:spLocks noGrp="1"/>
          </p:cNvSpPr>
          <p:nvPr>
            <p:ph type="title"/>
          </p:nvPr>
        </p:nvSpPr>
        <p:spPr>
          <a:xfrm>
            <a:off x="584200" y="387766"/>
            <a:ext cx="3135086" cy="526298"/>
          </a:xfrm>
        </p:spPr>
        <p:txBody>
          <a:bodyPr/>
          <a:lstStyle/>
          <a:p>
            <a:r>
              <a:rPr lang="en-US" noProof="0"/>
              <a:t>A day in the life of an Income Tax Compliance Manager</a:t>
            </a:r>
          </a:p>
        </p:txBody>
      </p:sp>
      <p:sp>
        <p:nvSpPr>
          <p:cNvPr id="125" name="Text Placeholder 124">
            <a:extLst>
              <a:ext uri="{FF2B5EF4-FFF2-40B4-BE49-F238E27FC236}">
                <a16:creationId xmlns:a16="http://schemas.microsoft.com/office/drawing/2014/main" id="{64378299-3226-F8AA-1A31-4D7A041A6D42}"/>
              </a:ext>
            </a:extLst>
          </p:cNvPr>
          <p:cNvSpPr>
            <a:spLocks noGrp="1"/>
          </p:cNvSpPr>
          <p:nvPr>
            <p:ph type="body" sz="quarter" idx="17"/>
          </p:nvPr>
        </p:nvSpPr>
        <p:spPr>
          <a:xfrm>
            <a:off x="6309679" y="521099"/>
            <a:ext cx="3809250" cy="169277"/>
          </a:xfrm>
        </p:spPr>
        <p:txBody>
          <a:bodyPr/>
          <a:lstStyle/>
          <a:p>
            <a:pPr marL="0" marR="0" lvl="0" indent="0" algn="r"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1100" b="1" i="0" u="none" strike="noStrike" kern="1200" cap="none" spc="-20" normalizeH="0" baseline="0" noProof="0">
                <a:ln>
                  <a:noFill/>
                </a:ln>
                <a:solidFill>
                  <a:srgbClr val="C03BC4"/>
                </a:solidFill>
                <a:effectLst/>
                <a:uLnTx/>
                <a:uFillTx/>
                <a:latin typeface="Segoe UI Semibold" panose="020B0502040204020203" pitchFamily="34" charset="0"/>
                <a:ea typeface="+mn-ea"/>
                <a:cs typeface="Segoe UI Semibold" panose="020B0502040204020203" pitchFamily="34" charset="0"/>
              </a:rPr>
              <a:t>Microsoft 365 Copilot for Finance</a:t>
            </a:r>
            <a:endParaRPr lang="en-US" noProof="0"/>
          </a:p>
        </p:txBody>
      </p:sp>
      <p:sp>
        <p:nvSpPr>
          <p:cNvPr id="40" name="Text Placeholder 39">
            <a:extLst>
              <a:ext uri="{FF2B5EF4-FFF2-40B4-BE49-F238E27FC236}">
                <a16:creationId xmlns:a16="http://schemas.microsoft.com/office/drawing/2014/main" id="{379D624F-A860-9CE9-D756-825F40761990}"/>
              </a:ext>
            </a:extLst>
          </p:cNvPr>
          <p:cNvSpPr>
            <a:spLocks noGrp="1"/>
          </p:cNvSpPr>
          <p:nvPr>
            <p:ph type="body" sz="quarter" idx="11"/>
          </p:nvPr>
        </p:nvSpPr>
        <p:spPr>
          <a:xfrm>
            <a:off x="584200" y="1593881"/>
            <a:ext cx="976461" cy="345600"/>
          </a:xfrm>
        </p:spPr>
        <p:txBody>
          <a:bodyPr/>
          <a:lstStyle/>
          <a:p>
            <a:r>
              <a:rPr lang="en-US" noProof="0"/>
              <a:t>8:00 am</a:t>
            </a:r>
          </a:p>
        </p:txBody>
      </p:sp>
      <p:sp>
        <p:nvSpPr>
          <p:cNvPr id="20" name="Text Placeholder 19">
            <a:extLst>
              <a:ext uri="{FF2B5EF4-FFF2-40B4-BE49-F238E27FC236}">
                <a16:creationId xmlns:a16="http://schemas.microsoft.com/office/drawing/2014/main" id="{40B84EA2-608A-E69B-2AA1-85373E34BB84}"/>
              </a:ext>
            </a:extLst>
          </p:cNvPr>
          <p:cNvSpPr>
            <a:spLocks noGrp="1"/>
          </p:cNvSpPr>
          <p:nvPr>
            <p:ph type="body" sz="quarter" idx="18"/>
          </p:nvPr>
        </p:nvSpPr>
        <p:spPr>
          <a:xfrm>
            <a:off x="584200" y="2032188"/>
            <a:ext cx="2808000" cy="626701"/>
          </a:xfrm>
        </p:spPr>
        <p:txBody>
          <a:bodyPr/>
          <a:lstStyle/>
          <a:p>
            <a:r>
              <a:rPr lang="en-US" noProof="0" dirty="0"/>
              <a:t>Emma has several new emails from 3rd parties in relation to tax returns. Instead of reading through each email, she uses Microsoft 365 Copilot Chat to summarize recent emails about tax returns.</a:t>
            </a:r>
          </a:p>
          <a:p>
            <a:endParaRPr lang="en-US" noProof="0" dirty="0"/>
          </a:p>
        </p:txBody>
      </p:sp>
      <p:sp>
        <p:nvSpPr>
          <p:cNvPr id="147" name="Text Placeholder 146">
            <a:extLst>
              <a:ext uri="{FF2B5EF4-FFF2-40B4-BE49-F238E27FC236}">
                <a16:creationId xmlns:a16="http://schemas.microsoft.com/office/drawing/2014/main" id="{23E5A124-2111-A026-9A96-B0F98862CBC8}"/>
              </a:ext>
            </a:extLst>
          </p:cNvPr>
          <p:cNvSpPr>
            <a:spLocks noGrp="1"/>
          </p:cNvSpPr>
          <p:nvPr>
            <p:ph type="body" sz="quarter" idx="21"/>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0" cap="none" spc="0" normalizeH="0" baseline="0" noProof="0">
                <a:ln>
                  <a:noFill/>
                </a:ln>
                <a:solidFill>
                  <a:srgbClr val="1A1A1A"/>
                </a:solidFill>
                <a:effectLst/>
                <a:uLnTx/>
                <a:uFillTx/>
                <a:latin typeface="Segoe UI"/>
                <a:ea typeface="+mn-ea"/>
                <a:cs typeface="+mn-cs"/>
              </a:rPr>
              <a:t>Summarize recent email threads </a:t>
            </a:r>
            <a:r>
              <a:rPr kumimoji="0" lang="en-US" sz="900" b="0" i="0" u="none" strike="noStrike" kern="0" cap="none" spc="0" normalizeH="0" baseline="0" noProof="0">
                <a:ln>
                  <a:noFill/>
                </a:ln>
                <a:solidFill>
                  <a:srgbClr val="1A1A1A"/>
                </a:solidFill>
                <a:effectLst/>
                <a:uLnTx/>
                <a:uFillTx/>
                <a:latin typeface="Segoe UI"/>
                <a:ea typeface="+mn-ea"/>
                <a:cs typeface="+mn-cs"/>
              </a:rPr>
              <a:t>about tax returns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and list action items.</a:t>
            </a:r>
          </a:p>
        </p:txBody>
      </p:sp>
      <p:sp>
        <p:nvSpPr>
          <p:cNvPr id="43" name="Text Placeholder 42">
            <a:extLst>
              <a:ext uri="{FF2B5EF4-FFF2-40B4-BE49-F238E27FC236}">
                <a16:creationId xmlns:a16="http://schemas.microsoft.com/office/drawing/2014/main" id="{F786ECC7-0497-8250-7086-DCE4E9C52A03}"/>
              </a:ext>
            </a:extLst>
          </p:cNvPr>
          <p:cNvSpPr>
            <a:spLocks noGrp="1"/>
          </p:cNvSpPr>
          <p:nvPr>
            <p:ph type="body" sz="quarter" idx="22"/>
          </p:nvPr>
        </p:nvSpPr>
        <p:spPr>
          <a:xfrm>
            <a:off x="3776898" y="1593881"/>
            <a:ext cx="976461" cy="345600"/>
          </a:xfrm>
        </p:spPr>
        <p:txBody>
          <a:bodyPr/>
          <a:lstStyle/>
          <a:p>
            <a:r>
              <a:rPr lang="en-US" noProof="0"/>
              <a:t>8:30 am</a:t>
            </a:r>
          </a:p>
        </p:txBody>
      </p:sp>
      <p:sp>
        <p:nvSpPr>
          <p:cNvPr id="22" name="Text Placeholder 21">
            <a:extLst>
              <a:ext uri="{FF2B5EF4-FFF2-40B4-BE49-F238E27FC236}">
                <a16:creationId xmlns:a16="http://schemas.microsoft.com/office/drawing/2014/main" id="{B06D00D9-EB2E-0BBA-34EA-58523DD63D78}"/>
              </a:ext>
            </a:extLst>
          </p:cNvPr>
          <p:cNvSpPr>
            <a:spLocks noGrp="1"/>
          </p:cNvSpPr>
          <p:nvPr>
            <p:ph type="body" sz="quarter" idx="23"/>
          </p:nvPr>
        </p:nvSpPr>
        <p:spPr>
          <a:xfrm>
            <a:off x="3776898" y="2032188"/>
            <a:ext cx="2808000" cy="626701"/>
          </a:xfrm>
        </p:spPr>
        <p:txBody>
          <a:bodyPr/>
          <a:lstStyle/>
          <a:p>
            <a:r>
              <a:rPr lang="en-US" noProof="0"/>
              <a:t>Emma reviews the final tax analysis using Copilot for Finance in Excel to check for any inconsistent formulas. </a:t>
            </a:r>
          </a:p>
          <a:p>
            <a:endParaRPr lang="en-US" noProof="0"/>
          </a:p>
        </p:txBody>
      </p:sp>
      <p:sp>
        <p:nvSpPr>
          <p:cNvPr id="148" name="Text Placeholder 147">
            <a:extLst>
              <a:ext uri="{FF2B5EF4-FFF2-40B4-BE49-F238E27FC236}">
                <a16:creationId xmlns:a16="http://schemas.microsoft.com/office/drawing/2014/main" id="{8A145720-68F0-7830-0F57-C75E14311332}"/>
              </a:ext>
            </a:extLst>
          </p:cNvPr>
          <p:cNvSpPr>
            <a:spLocks noGrp="1"/>
          </p:cNvSpPr>
          <p:nvPr>
            <p:ph type="body" sz="quarter" idx="24"/>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0" cap="none" spc="0" normalizeH="0" baseline="0" noProof="0">
                <a:ln>
                  <a:noFill/>
                </a:ln>
                <a:solidFill>
                  <a:srgbClr val="1A1A1A"/>
                </a:solidFill>
                <a:effectLst/>
                <a:uLnTx/>
                <a:uFillTx/>
                <a:latin typeface="Segoe UI"/>
                <a:ea typeface="+mn-ea"/>
                <a:cs typeface="+mn-cs"/>
              </a:rPr>
              <a:t>Explain the formula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used to calculate deprecation for Contoso.</a:t>
            </a:r>
          </a:p>
        </p:txBody>
      </p:sp>
      <p:sp>
        <p:nvSpPr>
          <p:cNvPr id="46" name="Text Placeholder 45">
            <a:extLst>
              <a:ext uri="{FF2B5EF4-FFF2-40B4-BE49-F238E27FC236}">
                <a16:creationId xmlns:a16="http://schemas.microsoft.com/office/drawing/2014/main" id="{B711834C-1181-E54E-3F35-4A3D37910D88}"/>
              </a:ext>
            </a:extLst>
          </p:cNvPr>
          <p:cNvSpPr>
            <a:spLocks noGrp="1"/>
          </p:cNvSpPr>
          <p:nvPr>
            <p:ph type="body" sz="quarter" idx="25"/>
          </p:nvPr>
        </p:nvSpPr>
        <p:spPr>
          <a:xfrm>
            <a:off x="6969595" y="1593881"/>
            <a:ext cx="976461" cy="345600"/>
          </a:xfrm>
        </p:spPr>
        <p:txBody>
          <a:bodyPr/>
          <a:lstStyle/>
          <a:p>
            <a:r>
              <a:rPr lang="en-US" noProof="0"/>
              <a:t>9:00 am</a:t>
            </a:r>
          </a:p>
        </p:txBody>
      </p:sp>
      <p:sp>
        <p:nvSpPr>
          <p:cNvPr id="35" name="Text Placeholder 34">
            <a:extLst>
              <a:ext uri="{FF2B5EF4-FFF2-40B4-BE49-F238E27FC236}">
                <a16:creationId xmlns:a16="http://schemas.microsoft.com/office/drawing/2014/main" id="{1A519B11-3017-D745-EBDE-E0BBCC312AAD}"/>
              </a:ext>
            </a:extLst>
          </p:cNvPr>
          <p:cNvSpPr>
            <a:spLocks noGrp="1"/>
          </p:cNvSpPr>
          <p:nvPr>
            <p:ph type="body" sz="quarter" idx="26"/>
          </p:nvPr>
        </p:nvSpPr>
        <p:spPr>
          <a:xfrm>
            <a:off x="6969595" y="2032188"/>
            <a:ext cx="2808000" cy="626701"/>
          </a:xfrm>
        </p:spPr>
        <p:txBody>
          <a:bodyPr vert="horz" wrap="square" lIns="90000" tIns="36000" rIns="90000" bIns="36000" rtlCol="0">
            <a:noAutofit/>
          </a:bodyPr>
          <a:lstStyle/>
          <a:p>
            <a:r>
              <a:rPr lang="en-US" noProof="0"/>
              <a:t>Emma requests Copilot to create a list of all the emails and chats related to the Contoso tax return. She uses Copilot in Outlook to draft replies to an email thread with the tax preparation team.</a:t>
            </a:r>
          </a:p>
        </p:txBody>
      </p:sp>
      <p:sp>
        <p:nvSpPr>
          <p:cNvPr id="149" name="Text Placeholder 148">
            <a:extLst>
              <a:ext uri="{FF2B5EF4-FFF2-40B4-BE49-F238E27FC236}">
                <a16:creationId xmlns:a16="http://schemas.microsoft.com/office/drawing/2014/main" id="{1A053F06-E0A0-8C81-AC3F-ED44941EDA80}"/>
              </a:ext>
            </a:extLst>
          </p:cNvPr>
          <p:cNvSpPr>
            <a:spLocks noGrp="1"/>
          </p:cNvSpPr>
          <p:nvPr>
            <p:ph type="body" sz="quarter" idx="27"/>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1200" cap="none" spc="-20" normalizeH="0" baseline="0" noProof="0">
                <a:ln w="3175">
                  <a:noFill/>
                </a:ln>
                <a:solidFill>
                  <a:srgbClr val="000000"/>
                </a:solidFill>
                <a:effectLst/>
                <a:uLnTx/>
                <a:uFillTx/>
                <a:latin typeface="Segoe UI"/>
                <a:ea typeface="+mn-ea"/>
                <a:cs typeface="Segoe UI" pitchFamily="34" charset="0"/>
              </a:rPr>
              <a:t>Summarize all the conversations </a:t>
            </a:r>
            <a:r>
              <a:rPr kumimoji="0" lang="en-US" sz="900" b="0" i="0" u="none" strike="noStrike" kern="1200" cap="none" spc="-20" normalizeH="0" baseline="0" noProof="0">
                <a:ln w="3175">
                  <a:noFill/>
                </a:ln>
                <a:solidFill>
                  <a:prstClr val="black"/>
                </a:solidFill>
                <a:effectLst/>
                <a:uLnTx/>
                <a:uFillTx/>
                <a:latin typeface="Segoe UI"/>
                <a:ea typeface="+mn-ea"/>
                <a:cs typeface="Segoe UI" pitchFamily="34" charset="0"/>
              </a:rPr>
              <a:t>about the Contoso return in my emails and Teams messages.</a:t>
            </a:r>
          </a:p>
        </p:txBody>
      </p:sp>
      <p:sp>
        <p:nvSpPr>
          <p:cNvPr id="49" name="Text Placeholder 48">
            <a:extLst>
              <a:ext uri="{FF2B5EF4-FFF2-40B4-BE49-F238E27FC236}">
                <a16:creationId xmlns:a16="http://schemas.microsoft.com/office/drawing/2014/main" id="{B9B71A71-82A6-309C-41D4-38ECA93CF523}"/>
              </a:ext>
            </a:extLst>
          </p:cNvPr>
          <p:cNvSpPr>
            <a:spLocks noGrp="1"/>
          </p:cNvSpPr>
          <p:nvPr>
            <p:ph type="body" sz="quarter" idx="28"/>
          </p:nvPr>
        </p:nvSpPr>
        <p:spPr>
          <a:xfrm>
            <a:off x="584200" y="4053821"/>
            <a:ext cx="976461" cy="345600"/>
          </a:xfrm>
        </p:spPr>
        <p:txBody>
          <a:bodyPr/>
          <a:lstStyle/>
          <a:p>
            <a:r>
              <a:rPr lang="en-US" noProof="0"/>
              <a:t>4:00 pm</a:t>
            </a:r>
          </a:p>
        </p:txBody>
      </p:sp>
      <p:sp>
        <p:nvSpPr>
          <p:cNvPr id="117" name="Text Placeholder 116">
            <a:extLst>
              <a:ext uri="{FF2B5EF4-FFF2-40B4-BE49-F238E27FC236}">
                <a16:creationId xmlns:a16="http://schemas.microsoft.com/office/drawing/2014/main" id="{CD3BC732-3BFE-6E63-5B0C-F48FFBF2FECF}"/>
              </a:ext>
            </a:extLst>
          </p:cNvPr>
          <p:cNvSpPr>
            <a:spLocks noGrp="1"/>
          </p:cNvSpPr>
          <p:nvPr>
            <p:ph type="body" sz="quarter" idx="29"/>
          </p:nvPr>
        </p:nvSpPr>
        <p:spPr>
          <a:xfrm>
            <a:off x="584200" y="4488366"/>
            <a:ext cx="2808000" cy="626701"/>
          </a:xfrm>
        </p:spPr>
        <p:txBody>
          <a:bodyPr/>
          <a:lstStyle/>
          <a:p>
            <a:r>
              <a:rPr lang="en-US" noProof="0"/>
              <a:t>Emma uses Copilot in SharePoint to get answers about previous tax returns without having to open the large pdf files.  </a:t>
            </a:r>
          </a:p>
          <a:p>
            <a:endParaRPr lang="en-US" noProof="0"/>
          </a:p>
        </p:txBody>
      </p:sp>
      <p:sp>
        <p:nvSpPr>
          <p:cNvPr id="150" name="Text Placeholder 149">
            <a:extLst>
              <a:ext uri="{FF2B5EF4-FFF2-40B4-BE49-F238E27FC236}">
                <a16:creationId xmlns:a16="http://schemas.microsoft.com/office/drawing/2014/main" id="{BF9E464B-214B-3736-9F63-83B1CFC8D43A}"/>
              </a:ext>
            </a:extLst>
          </p:cNvPr>
          <p:cNvSpPr>
            <a:spLocks noGrp="1"/>
          </p:cNvSpPr>
          <p:nvPr>
            <p:ph type="body" sz="quarter" idx="30"/>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1200" cap="none" spc="0" normalizeH="0" baseline="0" noProof="0">
                <a:ln>
                  <a:noFill/>
                </a:ln>
                <a:solidFill>
                  <a:srgbClr val="000000"/>
                </a:solidFill>
                <a:effectLst/>
                <a:uLnTx/>
                <a:uFillTx/>
                <a:latin typeface="Segoe UI"/>
                <a:ea typeface="+mn-ea"/>
                <a:cs typeface="+mn-cs"/>
              </a:rPr>
              <a:t>What was the opening cash balance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on the US income tax return for Contoso?</a:t>
            </a:r>
          </a:p>
        </p:txBody>
      </p:sp>
      <p:sp>
        <p:nvSpPr>
          <p:cNvPr id="52" name="Text Placeholder 51">
            <a:extLst>
              <a:ext uri="{FF2B5EF4-FFF2-40B4-BE49-F238E27FC236}">
                <a16:creationId xmlns:a16="http://schemas.microsoft.com/office/drawing/2014/main" id="{D4F50D37-8419-C7C8-D6C1-C4A6598A5269}"/>
              </a:ext>
            </a:extLst>
          </p:cNvPr>
          <p:cNvSpPr>
            <a:spLocks noGrp="1"/>
          </p:cNvSpPr>
          <p:nvPr>
            <p:ph type="body" sz="quarter" idx="31"/>
          </p:nvPr>
        </p:nvSpPr>
        <p:spPr>
          <a:xfrm>
            <a:off x="3776898" y="4053821"/>
            <a:ext cx="976461" cy="345600"/>
          </a:xfrm>
        </p:spPr>
        <p:txBody>
          <a:bodyPr/>
          <a:lstStyle/>
          <a:p>
            <a:r>
              <a:rPr lang="en-US" noProof="0"/>
              <a:t>2:00 pm</a:t>
            </a:r>
          </a:p>
        </p:txBody>
      </p:sp>
      <p:sp>
        <p:nvSpPr>
          <p:cNvPr id="119" name="Text Placeholder 118">
            <a:extLst>
              <a:ext uri="{FF2B5EF4-FFF2-40B4-BE49-F238E27FC236}">
                <a16:creationId xmlns:a16="http://schemas.microsoft.com/office/drawing/2014/main" id="{D8C712DF-9BE5-1927-A8E8-2D9D41CDD3EC}"/>
              </a:ext>
            </a:extLst>
          </p:cNvPr>
          <p:cNvSpPr>
            <a:spLocks noGrp="1"/>
          </p:cNvSpPr>
          <p:nvPr>
            <p:ph type="body" sz="quarter" idx="32"/>
          </p:nvPr>
        </p:nvSpPr>
        <p:spPr>
          <a:xfrm>
            <a:off x="3776898" y="4488366"/>
            <a:ext cx="2808000" cy="626701"/>
          </a:xfrm>
        </p:spPr>
        <p:txBody>
          <a:bodyPr/>
          <a:lstStyle/>
          <a:p>
            <a:r>
              <a:rPr lang="en-US" noProof="0"/>
              <a:t>Emma uses Copilot for Finance in Excel to highlight any differences between the financial analysis and tax return. She asks it to highlight the variances and then adds the table to an email. </a:t>
            </a:r>
          </a:p>
          <a:p>
            <a:endParaRPr lang="en-US" noProof="0"/>
          </a:p>
        </p:txBody>
      </p:sp>
      <p:sp>
        <p:nvSpPr>
          <p:cNvPr id="151" name="Text Placeholder 150">
            <a:extLst>
              <a:ext uri="{FF2B5EF4-FFF2-40B4-BE49-F238E27FC236}">
                <a16:creationId xmlns:a16="http://schemas.microsoft.com/office/drawing/2014/main" id="{D1BF1120-F3A1-E168-E486-70450145FD09}"/>
              </a:ext>
            </a:extLst>
          </p:cNvPr>
          <p:cNvSpPr>
            <a:spLocks noGrp="1"/>
          </p:cNvSpPr>
          <p:nvPr>
            <p:ph type="body" sz="quarter" idx="33"/>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1200" cap="none" spc="0" normalizeH="0" baseline="0" noProof="0">
                <a:ln>
                  <a:noFill/>
                </a:ln>
                <a:solidFill>
                  <a:srgbClr val="000000"/>
                </a:solidFill>
                <a:effectLst/>
                <a:uLnTx/>
                <a:uFillTx/>
                <a:latin typeface="Segoe UI"/>
                <a:ea typeface="+mn-ea"/>
                <a:cs typeface="+mn-cs"/>
              </a:rPr>
              <a:t>Add a formula column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in ‘Section D: Total Assets’ showing the difference between the financial analysis and tax return data.</a:t>
            </a:r>
          </a:p>
        </p:txBody>
      </p:sp>
      <p:sp>
        <p:nvSpPr>
          <p:cNvPr id="55" name="Text Placeholder 54">
            <a:extLst>
              <a:ext uri="{FF2B5EF4-FFF2-40B4-BE49-F238E27FC236}">
                <a16:creationId xmlns:a16="http://schemas.microsoft.com/office/drawing/2014/main" id="{A0F9A379-1E39-4C5C-CC0A-EE3070586169}"/>
              </a:ext>
            </a:extLst>
          </p:cNvPr>
          <p:cNvSpPr>
            <a:spLocks noGrp="1"/>
          </p:cNvSpPr>
          <p:nvPr>
            <p:ph type="body" sz="quarter" idx="34"/>
          </p:nvPr>
        </p:nvSpPr>
        <p:spPr>
          <a:xfrm>
            <a:off x="6969595" y="4053821"/>
            <a:ext cx="976461" cy="345600"/>
          </a:xfrm>
        </p:spPr>
        <p:txBody>
          <a:bodyPr/>
          <a:lstStyle/>
          <a:p>
            <a:r>
              <a:rPr lang="en-US" noProof="0"/>
              <a:t>11:00 am</a:t>
            </a:r>
          </a:p>
        </p:txBody>
      </p:sp>
      <p:sp>
        <p:nvSpPr>
          <p:cNvPr id="121" name="Text Placeholder 120">
            <a:extLst>
              <a:ext uri="{FF2B5EF4-FFF2-40B4-BE49-F238E27FC236}">
                <a16:creationId xmlns:a16="http://schemas.microsoft.com/office/drawing/2014/main" id="{EC8892D0-3FA1-BE26-AD21-396B4890FC1C}"/>
              </a:ext>
            </a:extLst>
          </p:cNvPr>
          <p:cNvSpPr>
            <a:spLocks noGrp="1"/>
          </p:cNvSpPr>
          <p:nvPr>
            <p:ph type="body" sz="quarter" idx="35"/>
          </p:nvPr>
        </p:nvSpPr>
        <p:spPr>
          <a:xfrm>
            <a:off x="6969595" y="4488366"/>
            <a:ext cx="2808000" cy="626701"/>
          </a:xfrm>
        </p:spPr>
        <p:txBody>
          <a:bodyPr>
            <a:noAutofit/>
          </a:bodyPr>
          <a:lstStyle/>
          <a:p>
            <a:r>
              <a:rPr lang="en-US" noProof="0"/>
              <a:t>Emma receives an email to say the Tax Returns are ready for her review. Emma verifies the accuracy of tax return data using an OCR model she built in AI Builder instead of manually retyping it.</a:t>
            </a:r>
          </a:p>
          <a:p>
            <a:endParaRPr lang="en-US" noProof="0"/>
          </a:p>
        </p:txBody>
      </p:sp>
      <p:sp>
        <p:nvSpPr>
          <p:cNvPr id="152" name="Text Placeholder 151">
            <a:extLst>
              <a:ext uri="{FF2B5EF4-FFF2-40B4-BE49-F238E27FC236}">
                <a16:creationId xmlns:a16="http://schemas.microsoft.com/office/drawing/2014/main" id="{B2F1DC1F-6A57-150A-63D2-30F48F606FA7}"/>
              </a:ext>
            </a:extLst>
          </p:cNvPr>
          <p:cNvSpPr>
            <a:spLocks noGrp="1"/>
          </p:cNvSpPr>
          <p:nvPr>
            <p:ph type="body" sz="quarter" idx="36"/>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1200" cap="none" spc="0" normalizeH="0" baseline="0" noProof="0">
                <a:ln>
                  <a:noFill/>
                </a:ln>
                <a:solidFill>
                  <a:srgbClr val="000000"/>
                </a:solidFill>
                <a:effectLst/>
                <a:uLnTx/>
                <a:uFillTx/>
                <a:latin typeface="Segoe UI"/>
                <a:ea typeface="+mn-ea"/>
                <a:cs typeface="+mn-cs"/>
              </a:rPr>
              <a:t>Extract the information </a:t>
            </a:r>
            <a:r>
              <a:rPr kumimoji="0" lang="en-US" sz="900" b="0" i="0" u="none" strike="noStrike" kern="1200" cap="none" spc="0" normalizeH="0" baseline="0" noProof="0">
                <a:ln>
                  <a:noFill/>
                </a:ln>
                <a:solidFill>
                  <a:srgbClr val="000000"/>
                </a:solidFill>
                <a:effectLst/>
                <a:uLnTx/>
                <a:uFillTx/>
                <a:latin typeface="Segoe UI"/>
                <a:ea typeface="+mn-ea"/>
                <a:cs typeface="+mn-cs"/>
              </a:rPr>
              <a:t>from a structured document.</a:t>
            </a:r>
          </a:p>
          <a:p>
            <a:endParaRPr lang="en-US" noProof="0"/>
          </a:p>
        </p:txBody>
      </p:sp>
      <p:grpSp>
        <p:nvGrpSpPr>
          <p:cNvPr id="58" name="Group 57">
            <a:extLst>
              <a:ext uri="{FF2B5EF4-FFF2-40B4-BE49-F238E27FC236}">
                <a16:creationId xmlns:a16="http://schemas.microsoft.com/office/drawing/2014/main" id="{9FD64C1C-F771-5311-0762-2E86CE4AE266}"/>
              </a:ext>
            </a:extLst>
          </p:cNvPr>
          <p:cNvGrpSpPr/>
          <p:nvPr/>
        </p:nvGrpSpPr>
        <p:grpSpPr>
          <a:xfrm>
            <a:off x="10195084" y="1462475"/>
            <a:ext cx="1696592" cy="1231837"/>
            <a:chOff x="10195084" y="1462475"/>
            <a:chExt cx="1696592" cy="1231837"/>
          </a:xfrm>
        </p:grpSpPr>
        <p:sp>
          <p:nvSpPr>
            <p:cNvPr id="56" name="TextBox 55">
              <a:extLst>
                <a:ext uri="{FF2B5EF4-FFF2-40B4-BE49-F238E27FC236}">
                  <a16:creationId xmlns:a16="http://schemas.microsoft.com/office/drawing/2014/main" id="{37214391-A987-6AB8-2A0D-A379E348139E}"/>
                </a:ext>
              </a:extLst>
            </p:cNvPr>
            <p:cNvSpPr txBox="1"/>
            <p:nvPr/>
          </p:nvSpPr>
          <p:spPr>
            <a:xfrm>
              <a:off x="10195084" y="1462475"/>
              <a:ext cx="1696592"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noProof="0">
                  <a:solidFill>
                    <a:srgbClr val="C03BC4"/>
                  </a:solidFill>
                  <a:latin typeface="Segoe UI Semibold"/>
                </a:rPr>
                <a:t>Emma</a:t>
              </a:r>
              <a:br>
                <a:rPr lang="en-US" sz="2400" noProof="0">
                  <a:solidFill>
                    <a:srgbClr val="C03BC4"/>
                  </a:solidFill>
                  <a:latin typeface="Segoe UI Semibold"/>
                </a:rPr>
              </a:br>
              <a:r>
                <a:rPr lang="en-US" sz="1600" noProof="0">
                  <a:solidFill>
                    <a:srgbClr val="C03BC4"/>
                  </a:solidFill>
                  <a:latin typeface="Segoe UI" panose="020B0502040204020203" pitchFamily="34" charset="0"/>
                  <a:cs typeface="Segoe UI" panose="020B0502040204020203" pitchFamily="34" charset="0"/>
                </a:rPr>
                <a:t>works in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600" noProof="0">
                  <a:solidFill>
                    <a:srgbClr val="C03BC4"/>
                  </a:solidFill>
                  <a:latin typeface="Segoe UI" panose="020B0502040204020203" pitchFamily="34" charset="0"/>
                  <a:cs typeface="Segoe UI" panose="020B0502040204020203" pitchFamily="34" charset="0"/>
                </a:rPr>
                <a:t>Tax &amp; Customs</a:t>
              </a:r>
            </a:p>
          </p:txBody>
        </p:sp>
        <p:pic>
          <p:nvPicPr>
            <p:cNvPr id="57" name="Graphic 56">
              <a:extLst>
                <a:ext uri="{FF2B5EF4-FFF2-40B4-BE49-F238E27FC236}">
                  <a16:creationId xmlns:a16="http://schemas.microsoft.com/office/drawing/2014/main" id="{F740AD35-159B-35FB-416A-BC6F1683737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616886" y="2419522"/>
              <a:ext cx="274790" cy="274790"/>
            </a:xfrm>
            <a:prstGeom prst="rect">
              <a:avLst/>
            </a:prstGeom>
          </p:spPr>
        </p:pic>
      </p:grpSp>
      <p:pic>
        <p:nvPicPr>
          <p:cNvPr id="191" name="Picture 190" descr="A person with a colorful scarf&#10;&#10;Description automatically generated">
            <a:extLst>
              <a:ext uri="{FF2B5EF4-FFF2-40B4-BE49-F238E27FC236}">
                <a16:creationId xmlns:a16="http://schemas.microsoft.com/office/drawing/2014/main" id="{4B752D7F-AD30-208E-E899-DB80ADC3EB0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98671" y="3344294"/>
            <a:ext cx="2193329" cy="3513706"/>
          </a:xfrm>
          <a:prstGeom prst="rect">
            <a:avLst/>
          </a:prstGeom>
        </p:spPr>
      </p:pic>
      <p:grpSp>
        <p:nvGrpSpPr>
          <p:cNvPr id="224" name="Group 223">
            <a:extLst>
              <a:ext uri="{FF2B5EF4-FFF2-40B4-BE49-F238E27FC236}">
                <a16:creationId xmlns:a16="http://schemas.microsoft.com/office/drawing/2014/main" id="{E32F0D7D-A218-3CED-18B4-94C67099B3E1}"/>
              </a:ext>
            </a:extLst>
          </p:cNvPr>
          <p:cNvGrpSpPr/>
          <p:nvPr/>
        </p:nvGrpSpPr>
        <p:grpSpPr>
          <a:xfrm>
            <a:off x="812633" y="2934612"/>
            <a:ext cx="2351135" cy="360000"/>
            <a:chOff x="588263" y="1217924"/>
            <a:chExt cx="2351135" cy="360000"/>
          </a:xfrm>
        </p:grpSpPr>
        <p:pic>
          <p:nvPicPr>
            <p:cNvPr id="225" name="Picture 224" descr="Zip Co logo SVG free download, id: 101874 - Brandlogos.net">
              <a:hlinkClick r:id="rId5"/>
              <a:extLst>
                <a:ext uri="{FF2B5EF4-FFF2-40B4-BE49-F238E27FC236}">
                  <a16:creationId xmlns:a16="http://schemas.microsoft.com/office/drawing/2014/main" id="{773DB505-D18E-79F5-221B-4E26C7C96B41}"/>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26" name="TextBox 225">
              <a:extLst>
                <a:ext uri="{FF2B5EF4-FFF2-40B4-BE49-F238E27FC236}">
                  <a16:creationId xmlns:a16="http://schemas.microsoft.com/office/drawing/2014/main" id="{968F2843-ED44-B29C-DE20-C6A84A678A4D}"/>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227" name="Group 226">
            <a:extLst>
              <a:ext uri="{FF2B5EF4-FFF2-40B4-BE49-F238E27FC236}">
                <a16:creationId xmlns:a16="http://schemas.microsoft.com/office/drawing/2014/main" id="{60351693-AE2D-C02A-B184-1EC143D49231}"/>
              </a:ext>
            </a:extLst>
          </p:cNvPr>
          <p:cNvGrpSpPr/>
          <p:nvPr/>
        </p:nvGrpSpPr>
        <p:grpSpPr>
          <a:xfrm>
            <a:off x="3947719" y="2934612"/>
            <a:ext cx="2361959" cy="360000"/>
            <a:chOff x="577439" y="3137252"/>
            <a:chExt cx="2361959" cy="360000"/>
          </a:xfrm>
        </p:grpSpPr>
        <p:pic>
          <p:nvPicPr>
            <p:cNvPr id="228" name="Picture 227">
              <a:extLst>
                <a:ext uri="{FF2B5EF4-FFF2-40B4-BE49-F238E27FC236}">
                  <a16:creationId xmlns:a16="http://schemas.microsoft.com/office/drawing/2014/main" id="{6B477C60-7069-BDC9-5B46-4226F920F7B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229" name="TextBox 228">
              <a:extLst>
                <a:ext uri="{FF2B5EF4-FFF2-40B4-BE49-F238E27FC236}">
                  <a16:creationId xmlns:a16="http://schemas.microsoft.com/office/drawing/2014/main" id="{9FD41135-FF36-AB69-DD5C-BD1AA27AB585}"/>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lang="en-US" sz="900" i="1" noProof="0">
                <a:solidFill>
                  <a:srgbClr val="0078D4"/>
                </a:solidFill>
                <a:latin typeface="Segoe UI" panose="020B0502040204020203" pitchFamily="34" charset="0"/>
                <a:cs typeface="Segoe UI" panose="020B0502040204020203" pitchFamily="34" charset="0"/>
              </a:endParaRPr>
            </a:p>
          </p:txBody>
        </p:sp>
      </p:grpSp>
      <p:grpSp>
        <p:nvGrpSpPr>
          <p:cNvPr id="230" name="Group 229">
            <a:extLst>
              <a:ext uri="{FF2B5EF4-FFF2-40B4-BE49-F238E27FC236}">
                <a16:creationId xmlns:a16="http://schemas.microsoft.com/office/drawing/2014/main" id="{8E827939-0A4E-0A8E-2183-3B0711E3EA48}"/>
              </a:ext>
            </a:extLst>
          </p:cNvPr>
          <p:cNvGrpSpPr/>
          <p:nvPr/>
        </p:nvGrpSpPr>
        <p:grpSpPr>
          <a:xfrm>
            <a:off x="8241691" y="2934612"/>
            <a:ext cx="1181557" cy="360000"/>
            <a:chOff x="588263" y="1697756"/>
            <a:chExt cx="1181557" cy="360000"/>
          </a:xfrm>
        </p:grpSpPr>
        <p:pic>
          <p:nvPicPr>
            <p:cNvPr id="231" name="Picture 230">
              <a:extLst>
                <a:ext uri="{FF2B5EF4-FFF2-40B4-BE49-F238E27FC236}">
                  <a16:creationId xmlns:a16="http://schemas.microsoft.com/office/drawing/2014/main" id="{E45993DB-2D50-B06B-B826-CB30A8EF95D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32" name="TextBox 231">
              <a:extLst>
                <a:ext uri="{FF2B5EF4-FFF2-40B4-BE49-F238E27FC236}">
                  <a16:creationId xmlns:a16="http://schemas.microsoft.com/office/drawing/2014/main" id="{A1EEF26F-345E-1097-4AE1-664875A7E9A8}"/>
                </a:ext>
                <a:ext uri="{C183D7F6-B498-43B3-948B-1728B52AA6E4}">
                  <adec:decorative xmlns:adec="http://schemas.microsoft.com/office/drawing/2017/decorative" val="0"/>
                </a:ext>
              </a:extLst>
            </p:cNvPr>
            <p:cNvSpPr txBox="1"/>
            <p:nvPr/>
          </p:nvSpPr>
          <p:spPr>
            <a:xfrm>
              <a:off x="1047214" y="1708480"/>
              <a:ext cx="722606"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33" name="Group 232">
            <a:extLst>
              <a:ext uri="{FF2B5EF4-FFF2-40B4-BE49-F238E27FC236}">
                <a16:creationId xmlns:a16="http://schemas.microsoft.com/office/drawing/2014/main" id="{5859E33A-118F-74AD-E8CE-5294CB7C2D2B}"/>
              </a:ext>
            </a:extLst>
          </p:cNvPr>
          <p:cNvGrpSpPr/>
          <p:nvPr/>
        </p:nvGrpSpPr>
        <p:grpSpPr>
          <a:xfrm>
            <a:off x="7198028" y="2934612"/>
            <a:ext cx="1004195" cy="360000"/>
            <a:chOff x="588263" y="1217924"/>
            <a:chExt cx="1004195" cy="360000"/>
          </a:xfrm>
        </p:grpSpPr>
        <p:pic>
          <p:nvPicPr>
            <p:cNvPr id="234" name="Picture 233" descr="Zip Co logo SVG free download, id: 101874 - Brandlogos.net">
              <a:hlinkClick r:id="rId5"/>
              <a:extLst>
                <a:ext uri="{FF2B5EF4-FFF2-40B4-BE49-F238E27FC236}">
                  <a16:creationId xmlns:a16="http://schemas.microsoft.com/office/drawing/2014/main" id="{13A1C94C-4F11-B694-6BD8-D793D0D21221}"/>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35" name="TextBox 234">
              <a:extLst>
                <a:ext uri="{FF2B5EF4-FFF2-40B4-BE49-F238E27FC236}">
                  <a16:creationId xmlns:a16="http://schemas.microsoft.com/office/drawing/2014/main" id="{C845B3E4-05EA-8CA9-947D-D6738057D937}"/>
                </a:ext>
                <a:ext uri="{C183D7F6-B498-43B3-948B-1728B52AA6E4}">
                  <adec:decorative xmlns:adec="http://schemas.microsoft.com/office/drawing/2017/decorative" val="0"/>
                </a:ext>
              </a:extLst>
            </p:cNvPr>
            <p:cNvSpPr txBox="1"/>
            <p:nvPr/>
          </p:nvSpPr>
          <p:spPr>
            <a:xfrm>
              <a:off x="1047214" y="1228648"/>
              <a:ext cx="545244" cy="338554"/>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236" name="Group 235">
            <a:extLst>
              <a:ext uri="{FF2B5EF4-FFF2-40B4-BE49-F238E27FC236}">
                <a16:creationId xmlns:a16="http://schemas.microsoft.com/office/drawing/2014/main" id="{6C4A23BC-94FD-726F-6E10-A621EFED5810}"/>
              </a:ext>
            </a:extLst>
          </p:cNvPr>
          <p:cNvGrpSpPr/>
          <p:nvPr/>
        </p:nvGrpSpPr>
        <p:grpSpPr>
          <a:xfrm>
            <a:off x="812633" y="5156688"/>
            <a:ext cx="2368026" cy="360000"/>
            <a:chOff x="3277688" y="2177588"/>
            <a:chExt cx="2368026" cy="360000"/>
          </a:xfrm>
        </p:grpSpPr>
        <p:pic>
          <p:nvPicPr>
            <p:cNvPr id="237" name="Picture 236">
              <a:extLst>
                <a:ext uri="{FF2B5EF4-FFF2-40B4-BE49-F238E27FC236}">
                  <a16:creationId xmlns:a16="http://schemas.microsoft.com/office/drawing/2014/main" id="{CE844B65-86C6-72FD-BECE-C9CB080EDBF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277688" y="2177588"/>
              <a:ext cx="360000" cy="360000"/>
            </a:xfrm>
            <a:prstGeom prst="ellipse">
              <a:avLst/>
            </a:prstGeom>
            <a:solidFill>
              <a:schemeClr val="bg1"/>
            </a:solidFill>
          </p:spPr>
        </p:pic>
        <p:sp>
          <p:nvSpPr>
            <p:cNvPr id="238" name="TextBox 237">
              <a:extLst>
                <a:ext uri="{FF2B5EF4-FFF2-40B4-BE49-F238E27FC236}">
                  <a16:creationId xmlns:a16="http://schemas.microsoft.com/office/drawing/2014/main" id="{014A49FA-CC62-A680-7A05-597658667F35}"/>
                </a:ext>
                <a:ext uri="{C183D7F6-B498-43B3-948B-1728B52AA6E4}">
                  <adec:decorative xmlns:adec="http://schemas.microsoft.com/office/drawing/2017/decorative" val="0"/>
                </a:ext>
              </a:extLst>
            </p:cNvPr>
            <p:cNvSpPr txBox="1"/>
            <p:nvPr/>
          </p:nvSpPr>
          <p:spPr>
            <a:xfrm>
              <a:off x="3753530"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SharePoint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39" name="Group 238">
            <a:extLst>
              <a:ext uri="{FF2B5EF4-FFF2-40B4-BE49-F238E27FC236}">
                <a16:creationId xmlns:a16="http://schemas.microsoft.com/office/drawing/2014/main" id="{761F4607-C462-792B-267D-9E79ADBAC178}"/>
              </a:ext>
            </a:extLst>
          </p:cNvPr>
          <p:cNvGrpSpPr/>
          <p:nvPr/>
        </p:nvGrpSpPr>
        <p:grpSpPr>
          <a:xfrm>
            <a:off x="7198028" y="5156688"/>
            <a:ext cx="2351135" cy="360000"/>
            <a:chOff x="588263" y="5056580"/>
            <a:chExt cx="2351135" cy="360000"/>
          </a:xfrm>
        </p:grpSpPr>
        <p:pic>
          <p:nvPicPr>
            <p:cNvPr id="240" name="Picture 239">
              <a:extLst>
                <a:ext uri="{FF2B5EF4-FFF2-40B4-BE49-F238E27FC236}">
                  <a16:creationId xmlns:a16="http://schemas.microsoft.com/office/drawing/2014/main" id="{D39E7D2A-4464-A14F-CD5D-4D4FC76ACD3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5056580"/>
              <a:ext cx="360000" cy="360000"/>
            </a:xfrm>
            <a:prstGeom prst="ellipse">
              <a:avLst/>
            </a:prstGeom>
            <a:solidFill>
              <a:schemeClr val="bg1"/>
            </a:solidFill>
          </p:spPr>
        </p:pic>
        <p:sp>
          <p:nvSpPr>
            <p:cNvPr id="241" name="TextBox 240">
              <a:extLst>
                <a:ext uri="{FF2B5EF4-FFF2-40B4-BE49-F238E27FC236}">
                  <a16:creationId xmlns:a16="http://schemas.microsoft.com/office/drawing/2014/main" id="{FE6712BA-CC83-CBE0-BF6B-3E8F0D841568}"/>
                </a:ext>
                <a:ext uri="{C183D7F6-B498-43B3-948B-1728B52AA6E4}">
                  <adec:decorative xmlns:adec="http://schemas.microsoft.com/office/drawing/2017/decorative" val="0"/>
                </a:ext>
              </a:extLst>
            </p:cNvPr>
            <p:cNvSpPr txBox="1"/>
            <p:nvPr/>
          </p:nvSpPr>
          <p:spPr>
            <a:xfrm>
              <a:off x="1047214" y="515194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 Automate</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42" name="Group 241">
            <a:extLst>
              <a:ext uri="{FF2B5EF4-FFF2-40B4-BE49-F238E27FC236}">
                <a16:creationId xmlns:a16="http://schemas.microsoft.com/office/drawing/2014/main" id="{FFFD1AEA-43F3-6536-3194-327092F3D95D}"/>
              </a:ext>
            </a:extLst>
          </p:cNvPr>
          <p:cNvGrpSpPr/>
          <p:nvPr/>
        </p:nvGrpSpPr>
        <p:grpSpPr>
          <a:xfrm>
            <a:off x="3947719" y="5156688"/>
            <a:ext cx="2361959" cy="360000"/>
            <a:chOff x="577439" y="3137252"/>
            <a:chExt cx="2361959" cy="360000"/>
          </a:xfrm>
        </p:grpSpPr>
        <p:pic>
          <p:nvPicPr>
            <p:cNvPr id="243" name="Picture 242">
              <a:extLst>
                <a:ext uri="{FF2B5EF4-FFF2-40B4-BE49-F238E27FC236}">
                  <a16:creationId xmlns:a16="http://schemas.microsoft.com/office/drawing/2014/main" id="{911E8F5D-EAA7-FFBA-CB1E-36DC058EF66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244" name="TextBox 243">
              <a:extLst>
                <a:ext uri="{FF2B5EF4-FFF2-40B4-BE49-F238E27FC236}">
                  <a16:creationId xmlns:a16="http://schemas.microsoft.com/office/drawing/2014/main" id="{F64ECE4E-D8A1-9503-987C-7CD67432B6EA}"/>
                </a:ext>
                <a:ext uri="{C183D7F6-B498-43B3-948B-1728B52AA6E4}">
                  <adec:decorative xmlns:adec="http://schemas.microsoft.com/office/drawing/2017/decorative" val="0"/>
                </a:ext>
              </a:extLst>
            </p:cNvPr>
            <p:cNvSpPr txBox="1"/>
            <p:nvPr/>
          </p:nvSpPr>
          <p:spPr>
            <a:xfrm>
              <a:off x="1047214" y="3163364"/>
              <a:ext cx="1892184" cy="3077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br>
                <a:rPr kumimoji="0" lang="en-US" sz="1100" b="0" i="0" u="none" strike="noStrike" kern="1200" cap="none" spc="0" normalizeH="0" baseline="0" noProof="0">
                  <a:ln>
                    <a:noFill/>
                  </a:ln>
                  <a:solidFill>
                    <a:prstClr val="black"/>
                  </a:solidFill>
                  <a:effectLst/>
                  <a:uLnTx/>
                  <a:uFillTx/>
                  <a:latin typeface="Segoe UI Semibold"/>
                  <a:ea typeface="+mn-ea"/>
                  <a:cs typeface="+mn-cs"/>
                </a:rPr>
              </a:br>
              <a:r>
                <a:rPr lang="en-US" sz="900" noProof="0">
                  <a:solidFill>
                    <a:srgbClr val="0078D4"/>
                  </a:solidFill>
                  <a:latin typeface="Segoe UI Semibold"/>
                </a:rPr>
                <a:t>+Copilot for Finance </a:t>
              </a:r>
              <a:r>
                <a:rPr lang="en-US" sz="900" i="1" noProof="0">
                  <a:solidFill>
                    <a:srgbClr val="0078D4"/>
                  </a:solidFill>
                  <a:latin typeface="Segoe UI" panose="020B0502040204020203" pitchFamily="34" charset="0"/>
                  <a:cs typeface="Segoe UI" panose="020B0502040204020203" pitchFamily="34" charset="0"/>
                </a:rPr>
                <a:t>Preview</a:t>
              </a:r>
            </a:p>
          </p:txBody>
        </p:sp>
      </p:grpSp>
      <p:sp>
        <p:nvSpPr>
          <p:cNvPr id="2" name="Text Placeholder 40">
            <a:extLst>
              <a:ext uri="{FF2B5EF4-FFF2-40B4-BE49-F238E27FC236}">
                <a16:creationId xmlns:a16="http://schemas.microsoft.com/office/drawing/2014/main" id="{4FE7141F-B22D-603D-42BA-810E350D0369}"/>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3" name="Text Placeholder 41">
            <a:extLst>
              <a:ext uri="{FF2B5EF4-FFF2-40B4-BE49-F238E27FC236}">
                <a16:creationId xmlns:a16="http://schemas.microsoft.com/office/drawing/2014/main" id="{DA60CCD8-678C-9308-D5D6-44DFA0E8B7FD}"/>
              </a:ext>
            </a:extLst>
          </p:cNvPr>
          <p:cNvSpPr>
            <a:spLocks noGrp="1"/>
          </p:cNvSpPr>
          <p:nvPr>
            <p:ph type="body" sz="quarter" idx="39"/>
          </p:nvPr>
        </p:nvSpPr>
        <p:spPr>
          <a:xfrm>
            <a:off x="11588664" y="357645"/>
            <a:ext cx="127000" cy="125999"/>
          </a:xfrm>
          <a:solidFill>
            <a:srgbClr val="0070C0"/>
          </a:solidFill>
        </p:spPr>
        <p:txBody>
          <a:bodyPr/>
          <a:lstStyle/>
          <a:p>
            <a:endParaRPr lang="en-US" noProof="0"/>
          </a:p>
        </p:txBody>
      </p:sp>
      <p:sp>
        <p:nvSpPr>
          <p:cNvPr id="4" name="Text Placeholder 42">
            <a:extLst>
              <a:ext uri="{FF2B5EF4-FFF2-40B4-BE49-F238E27FC236}">
                <a16:creationId xmlns:a16="http://schemas.microsoft.com/office/drawing/2014/main" id="{F8A74D02-3DB1-F498-398B-621692C87350}"/>
              </a:ext>
            </a:extLst>
          </p:cNvPr>
          <p:cNvSpPr>
            <a:spLocks noGrp="1"/>
          </p:cNvSpPr>
          <p:nvPr>
            <p:ph type="body" sz="quarter" idx="40"/>
          </p:nvPr>
        </p:nvSpPr>
        <p:spPr>
          <a:xfrm>
            <a:off x="11760200" y="357645"/>
            <a:ext cx="127000" cy="125999"/>
          </a:xfrm>
          <a:solidFill>
            <a:srgbClr val="0070C0"/>
          </a:solidFill>
        </p:spPr>
        <p:txBody>
          <a:bodyPr/>
          <a:lstStyle/>
          <a:p>
            <a:endParaRPr lang="en-US" noProof="0"/>
          </a:p>
        </p:txBody>
      </p:sp>
      <p:sp>
        <p:nvSpPr>
          <p:cNvPr id="17" name="Text Placeholder 16">
            <a:extLst>
              <a:ext uri="{FF2B5EF4-FFF2-40B4-BE49-F238E27FC236}">
                <a16:creationId xmlns:a16="http://schemas.microsoft.com/office/drawing/2014/main" id="{AA5A3349-46DB-88EB-B2E1-A6D640F40A19}"/>
              </a:ext>
            </a:extLst>
          </p:cNvPr>
          <p:cNvSpPr>
            <a:spLocks noGrp="1"/>
          </p:cNvSpPr>
          <p:nvPr>
            <p:ph type="body" sz="quarter" idx="37"/>
          </p:nvPr>
        </p:nvSpPr>
        <p:spPr/>
        <p:txBody>
          <a:bodyPr/>
          <a:lstStyle/>
          <a:p>
            <a:r>
              <a:rPr lang="en-US" noProof="0"/>
              <a:t>Extend</a:t>
            </a:r>
          </a:p>
        </p:txBody>
      </p:sp>
      <p:sp>
        <p:nvSpPr>
          <p:cNvPr id="18" name="Rectangle: Rounded Corners 6">
            <a:extLst>
              <a:ext uri="{FF2B5EF4-FFF2-40B4-BE49-F238E27FC236}">
                <a16:creationId xmlns:a16="http://schemas.microsoft.com/office/drawing/2014/main" id="{1AB6CFD6-71E5-DB35-1787-7CDEDD368868}"/>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19" name="Group 18">
            <a:extLst>
              <a:ext uri="{FF2B5EF4-FFF2-40B4-BE49-F238E27FC236}">
                <a16:creationId xmlns:a16="http://schemas.microsoft.com/office/drawing/2014/main" id="{75AF6C81-A7C3-FC68-D4B9-211CA0F95658}"/>
              </a:ext>
            </a:extLst>
          </p:cNvPr>
          <p:cNvGrpSpPr/>
          <p:nvPr/>
        </p:nvGrpSpPr>
        <p:grpSpPr>
          <a:xfrm>
            <a:off x="1286540" y="1134767"/>
            <a:ext cx="1571031" cy="216000"/>
            <a:chOff x="1372194" y="969899"/>
            <a:chExt cx="1571031" cy="216000"/>
          </a:xfrm>
        </p:grpSpPr>
        <p:sp>
          <p:nvSpPr>
            <p:cNvPr id="21" name="Rectangle: Rounded Corners 6">
              <a:extLst>
                <a:ext uri="{FF2B5EF4-FFF2-40B4-BE49-F238E27FC236}">
                  <a16:creationId xmlns:a16="http://schemas.microsoft.com/office/drawing/2014/main" id="{3B60AB55-6DAD-E3DE-9C67-899B6D2A4106}"/>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 per week</a:t>
              </a:r>
            </a:p>
          </p:txBody>
        </p:sp>
        <p:pic>
          <p:nvPicPr>
            <p:cNvPr id="24" name="Graphic 23">
              <a:extLst>
                <a:ext uri="{FF2B5EF4-FFF2-40B4-BE49-F238E27FC236}">
                  <a16:creationId xmlns:a16="http://schemas.microsoft.com/office/drawing/2014/main" id="{26C4ACBD-C904-3B3A-2790-B5E439D13497}"/>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421924" y="1005899"/>
              <a:ext cx="144000" cy="144000"/>
            </a:xfrm>
            <a:prstGeom prst="rect">
              <a:avLst/>
            </a:prstGeom>
          </p:spPr>
        </p:pic>
      </p:grpSp>
      <p:grpSp>
        <p:nvGrpSpPr>
          <p:cNvPr id="25" name="Group 24">
            <a:extLst>
              <a:ext uri="{FF2B5EF4-FFF2-40B4-BE49-F238E27FC236}">
                <a16:creationId xmlns:a16="http://schemas.microsoft.com/office/drawing/2014/main" id="{B15787DC-8ABC-BBA5-DD4B-99D31723D8CD}"/>
              </a:ext>
            </a:extLst>
          </p:cNvPr>
          <p:cNvGrpSpPr/>
          <p:nvPr/>
        </p:nvGrpSpPr>
        <p:grpSpPr>
          <a:xfrm>
            <a:off x="5754503" y="1134767"/>
            <a:ext cx="2325078" cy="216000"/>
            <a:chOff x="6235579" y="969899"/>
            <a:chExt cx="2325078" cy="216000"/>
          </a:xfrm>
        </p:grpSpPr>
        <p:sp>
          <p:nvSpPr>
            <p:cNvPr id="26" name="Rectangle: Rounded Corners 6">
              <a:extLst>
                <a:ext uri="{FF2B5EF4-FFF2-40B4-BE49-F238E27FC236}">
                  <a16:creationId xmlns:a16="http://schemas.microsoft.com/office/drawing/2014/main" id="{4C5B6971-B398-5DD3-FB7E-208BFC378648}"/>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73391D"/>
                  </a:solidFill>
                  <a:latin typeface="Segoe UI Semibold" panose="020B0702040204020203" pitchFamily="34" charset="0"/>
                  <a:cs typeface="Segoe UI Semibold" panose="020B0702040204020203" pitchFamily="34" charset="0"/>
                </a:rPr>
                <a:t>Focus on improving accuracy</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27" name="Graphic 26">
              <a:extLst>
                <a:ext uri="{FF2B5EF4-FFF2-40B4-BE49-F238E27FC236}">
                  <a16:creationId xmlns:a16="http://schemas.microsoft.com/office/drawing/2014/main" id="{F262C115-B759-CB71-BB68-812FBF712052}"/>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282712" y="1005899"/>
              <a:ext cx="144000" cy="144000"/>
            </a:xfrm>
            <a:prstGeom prst="rect">
              <a:avLst/>
            </a:prstGeom>
          </p:spPr>
        </p:pic>
      </p:grpSp>
      <p:grpSp>
        <p:nvGrpSpPr>
          <p:cNvPr id="28" name="Group 27">
            <a:extLst>
              <a:ext uri="{FF2B5EF4-FFF2-40B4-BE49-F238E27FC236}">
                <a16:creationId xmlns:a16="http://schemas.microsoft.com/office/drawing/2014/main" id="{916616BD-4243-35BB-01BF-B7CF3F40DF2A}"/>
              </a:ext>
            </a:extLst>
          </p:cNvPr>
          <p:cNvGrpSpPr/>
          <p:nvPr/>
        </p:nvGrpSpPr>
        <p:grpSpPr>
          <a:xfrm>
            <a:off x="2908241" y="1134767"/>
            <a:ext cx="2795593" cy="216000"/>
            <a:chOff x="3133720" y="969899"/>
            <a:chExt cx="2795593" cy="216000"/>
          </a:xfrm>
        </p:grpSpPr>
        <p:sp>
          <p:nvSpPr>
            <p:cNvPr id="29" name="Rectangle: Rounded Corners 6">
              <a:extLst>
                <a:ext uri="{FF2B5EF4-FFF2-40B4-BE49-F238E27FC236}">
                  <a16:creationId xmlns:a16="http://schemas.microsoft.com/office/drawing/2014/main" id="{885CE9A6-1D7E-DB69-EC5D-C3B44F5CECDB}"/>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Learning new skills</a:t>
              </a:r>
            </a:p>
          </p:txBody>
        </p:sp>
        <p:pic>
          <p:nvPicPr>
            <p:cNvPr id="30" name="Graphic 29">
              <a:extLst>
                <a:ext uri="{FF2B5EF4-FFF2-40B4-BE49-F238E27FC236}">
                  <a16:creationId xmlns:a16="http://schemas.microsoft.com/office/drawing/2014/main" id="{F59F6F3A-9E2A-8C22-773A-FA5164789AAB}"/>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193555" y="1005899"/>
              <a:ext cx="144000" cy="144000"/>
            </a:xfrm>
            <a:prstGeom prst="rect">
              <a:avLst/>
            </a:prstGeom>
          </p:spPr>
        </p:pic>
      </p:grpSp>
      <p:sp>
        <p:nvSpPr>
          <p:cNvPr id="16" name="Graphic 2">
            <a:hlinkClick r:id="rId17"/>
            <a:extLst>
              <a:ext uri="{FF2B5EF4-FFF2-40B4-BE49-F238E27FC236}">
                <a16:creationId xmlns:a16="http://schemas.microsoft.com/office/drawing/2014/main" id="{421C7EB1-4E90-65CB-48EB-772DA53F7143}"/>
              </a:ext>
            </a:extLst>
          </p:cNvPr>
          <p:cNvSpPr/>
          <p:nvPr/>
        </p:nvSpPr>
        <p:spPr>
          <a:xfrm>
            <a:off x="3278100" y="668488"/>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Tree>
    <p:extLst>
      <p:ext uri="{BB962C8B-B14F-4D97-AF65-F5344CB8AC3E}">
        <p14:creationId xmlns:p14="http://schemas.microsoft.com/office/powerpoint/2010/main" val="372992298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23F16038-3ECA-5B93-BFF2-67AAFF1E240D}"/>
              </a:ext>
            </a:extLst>
          </p:cNvPr>
          <p:cNvSpPr>
            <a:spLocks noGrp="1"/>
          </p:cNvSpPr>
          <p:nvPr>
            <p:ph type="title"/>
          </p:nvPr>
        </p:nvSpPr>
        <p:spPr>
          <a:xfrm>
            <a:off x="584200" y="387766"/>
            <a:ext cx="5672544" cy="526298"/>
          </a:xfrm>
        </p:spPr>
        <p:txBody>
          <a:bodyPr/>
          <a:lstStyle/>
          <a:p>
            <a:r>
              <a:rPr lang="en-US" noProof="0"/>
              <a:t>A day in the life of an Audit, Risk and Compliance (ARC) Data Solution Manager</a:t>
            </a:r>
          </a:p>
        </p:txBody>
      </p:sp>
      <p:sp>
        <p:nvSpPr>
          <p:cNvPr id="75" name="Text Placeholder 74">
            <a:extLst>
              <a:ext uri="{FF2B5EF4-FFF2-40B4-BE49-F238E27FC236}">
                <a16:creationId xmlns:a16="http://schemas.microsoft.com/office/drawing/2014/main" id="{2DBE432D-63F9-F448-8774-8300DF7C95E0}"/>
              </a:ext>
            </a:extLst>
          </p:cNvPr>
          <p:cNvSpPr>
            <a:spLocks noGrp="1"/>
          </p:cNvSpPr>
          <p:nvPr>
            <p:ph type="body" sz="quarter" idx="11"/>
          </p:nvPr>
        </p:nvSpPr>
        <p:spPr>
          <a:xfrm>
            <a:off x="584200" y="1593881"/>
            <a:ext cx="976461" cy="345600"/>
          </a:xfrm>
        </p:spPr>
        <p:txBody>
          <a:bodyPr/>
          <a:lstStyle/>
          <a:p>
            <a:r>
              <a:rPr lang="en-US" noProof="0"/>
              <a:t>8:00 am</a:t>
            </a:r>
          </a:p>
        </p:txBody>
      </p:sp>
      <p:sp>
        <p:nvSpPr>
          <p:cNvPr id="76" name="Text Placeholder 75">
            <a:extLst>
              <a:ext uri="{FF2B5EF4-FFF2-40B4-BE49-F238E27FC236}">
                <a16:creationId xmlns:a16="http://schemas.microsoft.com/office/drawing/2014/main" id="{462B520C-88B1-A5D9-DCF3-EE9C64A66AE0}"/>
              </a:ext>
            </a:extLst>
          </p:cNvPr>
          <p:cNvSpPr>
            <a:spLocks noGrp="1"/>
          </p:cNvSpPr>
          <p:nvPr>
            <p:ph type="body" sz="quarter" idx="18"/>
          </p:nvPr>
        </p:nvSpPr>
        <p:spPr>
          <a:xfrm>
            <a:off x="584200" y="2032188"/>
            <a:ext cx="2808000" cy="626701"/>
          </a:xfrm>
        </p:spPr>
        <p:txBody>
          <a:bodyPr/>
          <a:lstStyle/>
          <a:p>
            <a:r>
              <a:rPr lang="en-US" noProof="0" dirty="0"/>
              <a:t>Shali starts her day using Microsoft 365 Copilot Chat to catch up on action items from the previous day. She also asks Copilot to prepare her for her upcoming meeting.</a:t>
            </a:r>
          </a:p>
          <a:p>
            <a:endParaRPr lang="en-US" noProof="0" dirty="0"/>
          </a:p>
        </p:txBody>
      </p:sp>
      <p:sp>
        <p:nvSpPr>
          <p:cNvPr id="128" name="Text Placeholder 127">
            <a:extLst>
              <a:ext uri="{FF2B5EF4-FFF2-40B4-BE49-F238E27FC236}">
                <a16:creationId xmlns:a16="http://schemas.microsoft.com/office/drawing/2014/main" id="{704BDAC4-568E-86F6-14D8-399F27A7D564}"/>
              </a:ext>
            </a:extLst>
          </p:cNvPr>
          <p:cNvSpPr>
            <a:spLocks noGrp="1"/>
          </p:cNvSpPr>
          <p:nvPr>
            <p:ph type="body" sz="quarter" idx="21"/>
          </p:nvPr>
        </p:nvSpPr>
        <p:spPr/>
        <p:txBody>
          <a:bodyPr>
            <a:normAutofit lnSpcReduction="10000"/>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0" cap="none" spc="0" normalizeH="0" baseline="0" noProof="0">
                <a:ln>
                  <a:noFill/>
                </a:ln>
                <a:solidFill>
                  <a:srgbClr val="1A1A1A"/>
                </a:solidFill>
                <a:effectLst/>
                <a:uLnTx/>
                <a:uFillTx/>
                <a:latin typeface="Segoe UI"/>
                <a:ea typeface="+mn-ea"/>
                <a:cs typeface="+mn-cs"/>
              </a:rPr>
              <a:t>Help me prep for my upcoming meetings I have today;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including action items from the meeting. Draft follow up meeting agenda </a:t>
            </a:r>
            <a:b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b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from meeting.</a:t>
            </a:r>
          </a:p>
        </p:txBody>
      </p:sp>
      <p:sp>
        <p:nvSpPr>
          <p:cNvPr id="78" name="Text Placeholder 77">
            <a:extLst>
              <a:ext uri="{FF2B5EF4-FFF2-40B4-BE49-F238E27FC236}">
                <a16:creationId xmlns:a16="http://schemas.microsoft.com/office/drawing/2014/main" id="{CD2DCC08-6A94-B36A-BB32-A6808C6207DF}"/>
              </a:ext>
            </a:extLst>
          </p:cNvPr>
          <p:cNvSpPr>
            <a:spLocks noGrp="1"/>
          </p:cNvSpPr>
          <p:nvPr>
            <p:ph type="body" sz="quarter" idx="22"/>
          </p:nvPr>
        </p:nvSpPr>
        <p:spPr>
          <a:xfrm>
            <a:off x="3776898" y="1593881"/>
            <a:ext cx="976461" cy="345600"/>
          </a:xfrm>
        </p:spPr>
        <p:txBody>
          <a:bodyPr/>
          <a:lstStyle/>
          <a:p>
            <a:r>
              <a:rPr lang="en-US" noProof="0"/>
              <a:t>9:30 am</a:t>
            </a:r>
          </a:p>
        </p:txBody>
      </p:sp>
      <p:sp>
        <p:nvSpPr>
          <p:cNvPr id="79" name="Text Placeholder 78">
            <a:extLst>
              <a:ext uri="{FF2B5EF4-FFF2-40B4-BE49-F238E27FC236}">
                <a16:creationId xmlns:a16="http://schemas.microsoft.com/office/drawing/2014/main" id="{B278A912-31C9-EF83-28AE-346513459D04}"/>
              </a:ext>
            </a:extLst>
          </p:cNvPr>
          <p:cNvSpPr>
            <a:spLocks noGrp="1"/>
          </p:cNvSpPr>
          <p:nvPr>
            <p:ph type="body" sz="quarter" idx="23"/>
          </p:nvPr>
        </p:nvSpPr>
        <p:spPr>
          <a:xfrm>
            <a:off x="3776898" y="2032188"/>
            <a:ext cx="2808000" cy="626701"/>
          </a:xfrm>
        </p:spPr>
        <p:txBody>
          <a:bodyPr/>
          <a:lstStyle/>
          <a:p>
            <a:r>
              <a:rPr lang="en-US" noProof="0"/>
              <a:t>Shali later starts drafting a proposal for senior leadership review using the Meeting Recap and relevant files. She asks Copilot in Word to revise the draft to be more concise.</a:t>
            </a:r>
          </a:p>
          <a:p>
            <a:endParaRPr lang="en-US" noProof="0"/>
          </a:p>
        </p:txBody>
      </p:sp>
      <p:sp>
        <p:nvSpPr>
          <p:cNvPr id="129" name="Text Placeholder 128">
            <a:extLst>
              <a:ext uri="{FF2B5EF4-FFF2-40B4-BE49-F238E27FC236}">
                <a16:creationId xmlns:a16="http://schemas.microsoft.com/office/drawing/2014/main" id="{F180D3FB-B055-CF3A-76DF-3FACE038B6CD}"/>
              </a:ext>
            </a:extLst>
          </p:cNvPr>
          <p:cNvSpPr>
            <a:spLocks noGrp="1"/>
          </p:cNvSpPr>
          <p:nvPr>
            <p:ph type="body" sz="quarter" idx="24"/>
          </p:nvPr>
        </p:nvSpPr>
        <p:spPr/>
        <p:txBody>
          <a:bodyPr>
            <a:normAutofit lnSpcReduction="10000"/>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0" cap="none" spc="0" normalizeH="0" baseline="0" noProof="0">
                <a:ln>
                  <a:noFill/>
                </a:ln>
                <a:solidFill>
                  <a:srgbClr val="1A1A1A"/>
                </a:solidFill>
                <a:effectLst/>
                <a:uLnTx/>
                <a:uFillTx/>
                <a:latin typeface="Segoe UI"/>
                <a:ea typeface="+mn-ea"/>
                <a:cs typeface="+mn-cs"/>
              </a:rPr>
              <a:t>Write a project proposal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using meeting notes in concise tone. List the pros and cons of solution from meeting notes. Visualize as a table.</a:t>
            </a:r>
          </a:p>
        </p:txBody>
      </p:sp>
      <p:sp>
        <p:nvSpPr>
          <p:cNvPr id="81" name="Text Placeholder 80">
            <a:extLst>
              <a:ext uri="{FF2B5EF4-FFF2-40B4-BE49-F238E27FC236}">
                <a16:creationId xmlns:a16="http://schemas.microsoft.com/office/drawing/2014/main" id="{1FE7855D-979F-8AF5-3177-7528B0295236}"/>
              </a:ext>
            </a:extLst>
          </p:cNvPr>
          <p:cNvSpPr>
            <a:spLocks noGrp="1"/>
          </p:cNvSpPr>
          <p:nvPr>
            <p:ph type="body" sz="quarter" idx="25"/>
          </p:nvPr>
        </p:nvSpPr>
        <p:spPr>
          <a:xfrm>
            <a:off x="6969595" y="1593881"/>
            <a:ext cx="976461" cy="345600"/>
          </a:xfrm>
        </p:spPr>
        <p:txBody>
          <a:bodyPr/>
          <a:lstStyle/>
          <a:p>
            <a:r>
              <a:rPr lang="en-US" noProof="0"/>
              <a:t>10:00 am</a:t>
            </a:r>
          </a:p>
        </p:txBody>
      </p:sp>
      <p:sp>
        <p:nvSpPr>
          <p:cNvPr id="82" name="Text Placeholder 81">
            <a:extLst>
              <a:ext uri="{FF2B5EF4-FFF2-40B4-BE49-F238E27FC236}">
                <a16:creationId xmlns:a16="http://schemas.microsoft.com/office/drawing/2014/main" id="{684FFD43-E6EA-B245-C93B-DB9312BD531E}"/>
              </a:ext>
            </a:extLst>
          </p:cNvPr>
          <p:cNvSpPr>
            <a:spLocks noGrp="1"/>
          </p:cNvSpPr>
          <p:nvPr>
            <p:ph type="body" sz="quarter" idx="26"/>
          </p:nvPr>
        </p:nvSpPr>
        <p:spPr>
          <a:xfrm>
            <a:off x="6969595" y="2032188"/>
            <a:ext cx="2808000" cy="626701"/>
          </a:xfrm>
        </p:spPr>
        <p:txBody>
          <a:bodyPr/>
          <a:lstStyle/>
          <a:p>
            <a:r>
              <a:rPr lang="en-US" noProof="0" dirty="0"/>
              <a:t>Shali updates the reporting for stakeholders. She asks Copilot in Power BI to create an Intro tab and additional insights tab for her to explore other ideas.</a:t>
            </a:r>
          </a:p>
          <a:p>
            <a:endParaRPr lang="en-US" noProof="0" dirty="0"/>
          </a:p>
        </p:txBody>
      </p:sp>
      <p:sp>
        <p:nvSpPr>
          <p:cNvPr id="130" name="Text Placeholder 129">
            <a:extLst>
              <a:ext uri="{FF2B5EF4-FFF2-40B4-BE49-F238E27FC236}">
                <a16:creationId xmlns:a16="http://schemas.microsoft.com/office/drawing/2014/main" id="{5B89D116-919E-BB3F-2155-F02E9CDF1448}"/>
              </a:ext>
            </a:extLst>
          </p:cNvPr>
          <p:cNvSpPr>
            <a:spLocks noGrp="1"/>
          </p:cNvSpPr>
          <p:nvPr>
            <p:ph type="body" sz="quarter" idx="27"/>
          </p:nvPr>
        </p:nvSpPr>
        <p:spPr/>
        <p:txBody>
          <a:bodyPr>
            <a:normAutofit lnSpcReduction="10000"/>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0" cap="none" spc="0" normalizeH="0" baseline="0" noProof="0">
                <a:ln>
                  <a:noFill/>
                </a:ln>
                <a:solidFill>
                  <a:srgbClr val="1A1A1A"/>
                </a:solidFill>
                <a:effectLst/>
                <a:uLnTx/>
                <a:uFillTx/>
                <a:latin typeface="Segoe UI"/>
                <a:ea typeface="+mn-ea"/>
                <a:cs typeface="+mn-cs"/>
              </a:rPr>
              <a:t>Create a page to monitor the project scheduled hours,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resource availability, and identify any gaps or overloads. Create DAX measure in Suggestions with Copilot.</a:t>
            </a:r>
          </a:p>
        </p:txBody>
      </p:sp>
      <p:sp>
        <p:nvSpPr>
          <p:cNvPr id="84" name="Text Placeholder 83">
            <a:extLst>
              <a:ext uri="{FF2B5EF4-FFF2-40B4-BE49-F238E27FC236}">
                <a16:creationId xmlns:a16="http://schemas.microsoft.com/office/drawing/2014/main" id="{D44A8339-6E88-C231-8B78-86B8400802CD}"/>
              </a:ext>
            </a:extLst>
          </p:cNvPr>
          <p:cNvSpPr>
            <a:spLocks noGrp="1"/>
          </p:cNvSpPr>
          <p:nvPr>
            <p:ph type="body" sz="quarter" idx="28"/>
          </p:nvPr>
        </p:nvSpPr>
        <p:spPr>
          <a:xfrm>
            <a:off x="584200" y="4053821"/>
            <a:ext cx="976461" cy="345600"/>
          </a:xfrm>
        </p:spPr>
        <p:txBody>
          <a:bodyPr/>
          <a:lstStyle/>
          <a:p>
            <a:r>
              <a:rPr lang="en-US" noProof="0"/>
              <a:t>4:00 pm</a:t>
            </a:r>
          </a:p>
        </p:txBody>
      </p:sp>
      <p:sp>
        <p:nvSpPr>
          <p:cNvPr id="85" name="Text Placeholder 84">
            <a:extLst>
              <a:ext uri="{FF2B5EF4-FFF2-40B4-BE49-F238E27FC236}">
                <a16:creationId xmlns:a16="http://schemas.microsoft.com/office/drawing/2014/main" id="{E916D823-6DA6-CCA0-3548-E5E7DD092567}"/>
              </a:ext>
            </a:extLst>
          </p:cNvPr>
          <p:cNvSpPr>
            <a:spLocks noGrp="1"/>
          </p:cNvSpPr>
          <p:nvPr>
            <p:ph type="body" sz="quarter" idx="29"/>
          </p:nvPr>
        </p:nvSpPr>
        <p:spPr>
          <a:xfrm>
            <a:off x="584200" y="4488366"/>
            <a:ext cx="2808000" cy="626701"/>
          </a:xfrm>
        </p:spPr>
        <p:txBody>
          <a:bodyPr/>
          <a:lstStyle/>
          <a:p>
            <a:r>
              <a:rPr lang="en-US" noProof="0"/>
              <a:t>Shali uses Copilot in Outlook to summarize new emails and draft the project status update emails to the stakeholders.</a:t>
            </a:r>
          </a:p>
          <a:p>
            <a:endParaRPr lang="en-US" noProof="0"/>
          </a:p>
        </p:txBody>
      </p:sp>
      <p:sp>
        <p:nvSpPr>
          <p:cNvPr id="131" name="Text Placeholder 130">
            <a:extLst>
              <a:ext uri="{FF2B5EF4-FFF2-40B4-BE49-F238E27FC236}">
                <a16:creationId xmlns:a16="http://schemas.microsoft.com/office/drawing/2014/main" id="{D968C369-6A74-55B9-F4D4-C903B7E6F938}"/>
              </a:ext>
            </a:extLst>
          </p:cNvPr>
          <p:cNvSpPr>
            <a:spLocks noGrp="1"/>
          </p:cNvSpPr>
          <p:nvPr>
            <p:ph type="body" sz="quarter" idx="30"/>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1200" cap="none" spc="0" normalizeH="0" baseline="0" noProof="0">
                <a:ln>
                  <a:noFill/>
                </a:ln>
                <a:solidFill>
                  <a:srgbClr val="000000"/>
                </a:solidFill>
                <a:effectLst/>
                <a:uLnTx/>
                <a:uFillTx/>
                <a:latin typeface="Segoe UI"/>
                <a:ea typeface="+mn-ea"/>
                <a:cs typeface="+mn-cs"/>
              </a:rPr>
              <a:t>Summarize the email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and reply to confirm action items. Coaching with Copilot.</a:t>
            </a:r>
          </a:p>
        </p:txBody>
      </p:sp>
      <p:sp>
        <p:nvSpPr>
          <p:cNvPr id="87" name="Text Placeholder 86">
            <a:extLst>
              <a:ext uri="{FF2B5EF4-FFF2-40B4-BE49-F238E27FC236}">
                <a16:creationId xmlns:a16="http://schemas.microsoft.com/office/drawing/2014/main" id="{26136EF7-C6F6-FD1C-ED72-566525ED7A9C}"/>
              </a:ext>
            </a:extLst>
          </p:cNvPr>
          <p:cNvSpPr>
            <a:spLocks noGrp="1"/>
          </p:cNvSpPr>
          <p:nvPr>
            <p:ph type="body" sz="quarter" idx="31"/>
          </p:nvPr>
        </p:nvSpPr>
        <p:spPr>
          <a:xfrm>
            <a:off x="3776898" y="4053821"/>
            <a:ext cx="976461" cy="345600"/>
          </a:xfrm>
        </p:spPr>
        <p:txBody>
          <a:bodyPr/>
          <a:lstStyle/>
          <a:p>
            <a:r>
              <a:rPr lang="en-US" noProof="0"/>
              <a:t>2:00 pm</a:t>
            </a:r>
          </a:p>
        </p:txBody>
      </p:sp>
      <p:sp>
        <p:nvSpPr>
          <p:cNvPr id="88" name="Text Placeholder 87">
            <a:extLst>
              <a:ext uri="{FF2B5EF4-FFF2-40B4-BE49-F238E27FC236}">
                <a16:creationId xmlns:a16="http://schemas.microsoft.com/office/drawing/2014/main" id="{400E06A4-B683-F842-1E7E-47BB3D447E47}"/>
              </a:ext>
            </a:extLst>
          </p:cNvPr>
          <p:cNvSpPr>
            <a:spLocks noGrp="1"/>
          </p:cNvSpPr>
          <p:nvPr>
            <p:ph type="body" sz="quarter" idx="32"/>
          </p:nvPr>
        </p:nvSpPr>
        <p:spPr>
          <a:xfrm>
            <a:off x="3776897" y="4488366"/>
            <a:ext cx="2881077" cy="626701"/>
          </a:xfrm>
        </p:spPr>
        <p:txBody>
          <a:bodyPr>
            <a:noAutofit/>
          </a:bodyPr>
          <a:lstStyle/>
          <a:p>
            <a:r>
              <a:rPr lang="en-US" noProof="0"/>
              <a:t>She uses Power Apps to collect insights from various sources either text input or uploaded files. She asks Copilot in Power Apps to first suggest relevant fields then create  an app based on the ask.</a:t>
            </a:r>
          </a:p>
        </p:txBody>
      </p:sp>
      <p:sp>
        <p:nvSpPr>
          <p:cNvPr id="132" name="Text Placeholder 131">
            <a:extLst>
              <a:ext uri="{FF2B5EF4-FFF2-40B4-BE49-F238E27FC236}">
                <a16:creationId xmlns:a16="http://schemas.microsoft.com/office/drawing/2014/main" id="{C34F0736-17AC-3DA6-5652-40486A159561}"/>
              </a:ext>
            </a:extLst>
          </p:cNvPr>
          <p:cNvSpPr>
            <a:spLocks noGrp="1"/>
          </p:cNvSpPr>
          <p:nvPr>
            <p:ph type="body" sz="quarter" idx="33"/>
          </p:nvPr>
        </p:nvSpPr>
        <p:spPr/>
        <p:txBody>
          <a:bodyPr>
            <a:normAutofit lnSpcReduction="10000"/>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1200" cap="none" spc="0" normalizeH="0" baseline="0" noProof="0">
                <a:ln>
                  <a:noFill/>
                </a:ln>
                <a:solidFill>
                  <a:srgbClr val="000000"/>
                </a:solidFill>
                <a:effectLst/>
                <a:uLnTx/>
                <a:uFillTx/>
                <a:latin typeface="Segoe UI"/>
                <a:ea typeface="+mn-ea"/>
                <a:cs typeface="+mn-cs"/>
              </a:rPr>
              <a:t>Create an app to collect insights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from files or text input box. Add a screen to display all insights with dropdown boxes on submitter.</a:t>
            </a:r>
          </a:p>
        </p:txBody>
      </p:sp>
      <p:sp>
        <p:nvSpPr>
          <p:cNvPr id="90" name="Text Placeholder 89">
            <a:extLst>
              <a:ext uri="{FF2B5EF4-FFF2-40B4-BE49-F238E27FC236}">
                <a16:creationId xmlns:a16="http://schemas.microsoft.com/office/drawing/2014/main" id="{505A7D98-4C3C-10CC-727E-FD8A3624A03B}"/>
              </a:ext>
            </a:extLst>
          </p:cNvPr>
          <p:cNvSpPr>
            <a:spLocks noGrp="1"/>
          </p:cNvSpPr>
          <p:nvPr>
            <p:ph type="body" sz="quarter" idx="34"/>
          </p:nvPr>
        </p:nvSpPr>
        <p:spPr>
          <a:xfrm>
            <a:off x="6969595" y="4053821"/>
            <a:ext cx="976461" cy="345600"/>
          </a:xfrm>
        </p:spPr>
        <p:txBody>
          <a:bodyPr/>
          <a:lstStyle/>
          <a:p>
            <a:r>
              <a:rPr lang="en-US" noProof="0"/>
              <a:t>11:00 am</a:t>
            </a:r>
          </a:p>
        </p:txBody>
      </p:sp>
      <p:sp>
        <p:nvSpPr>
          <p:cNvPr id="91" name="Text Placeholder 90">
            <a:extLst>
              <a:ext uri="{FF2B5EF4-FFF2-40B4-BE49-F238E27FC236}">
                <a16:creationId xmlns:a16="http://schemas.microsoft.com/office/drawing/2014/main" id="{D9319625-C6CD-2052-73ED-21401DCB0FC2}"/>
              </a:ext>
            </a:extLst>
          </p:cNvPr>
          <p:cNvSpPr>
            <a:spLocks noGrp="1"/>
          </p:cNvSpPr>
          <p:nvPr>
            <p:ph type="body" sz="quarter" idx="35"/>
          </p:nvPr>
        </p:nvSpPr>
        <p:spPr>
          <a:xfrm>
            <a:off x="6969595" y="4488366"/>
            <a:ext cx="3021004" cy="626701"/>
          </a:xfrm>
        </p:spPr>
        <p:txBody>
          <a:bodyPr>
            <a:normAutofit fontScale="92500"/>
          </a:bodyPr>
          <a:lstStyle/>
          <a:p>
            <a:r>
              <a:rPr lang="en-US" sz="1000" noProof="0"/>
              <a:t>After reviewing the reporting, Shali wants to set up automated alerts for potential overloads. She asks Copilot in Power Automate to create a flow to automate the process and analyze the automation activities.</a:t>
            </a:r>
          </a:p>
          <a:p>
            <a:endParaRPr lang="en-US" noProof="0"/>
          </a:p>
        </p:txBody>
      </p:sp>
      <p:sp>
        <p:nvSpPr>
          <p:cNvPr id="133" name="Text Placeholder 132">
            <a:extLst>
              <a:ext uri="{FF2B5EF4-FFF2-40B4-BE49-F238E27FC236}">
                <a16:creationId xmlns:a16="http://schemas.microsoft.com/office/drawing/2014/main" id="{D71C746C-BD83-CB55-25B7-BDDF717C5BD7}"/>
              </a:ext>
            </a:extLst>
          </p:cNvPr>
          <p:cNvSpPr>
            <a:spLocks noGrp="1"/>
          </p:cNvSpPr>
          <p:nvPr>
            <p:ph type="body" sz="quarter" idx="36"/>
          </p:nvPr>
        </p:nvSpPr>
        <p:spPr>
          <a:xfrm>
            <a:off x="6969595" y="5641938"/>
            <a:ext cx="2808000" cy="734813"/>
          </a:xfrm>
        </p:spPr>
        <p:txBody>
          <a:bodyPr>
            <a:normAutofit lnSpcReduction="10000"/>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1200" cap="none" spc="0" normalizeH="0" baseline="0" noProof="0">
                <a:ln>
                  <a:noFill/>
                </a:ln>
                <a:solidFill>
                  <a:srgbClr val="000000"/>
                </a:solidFill>
                <a:effectLst/>
                <a:uLnTx/>
                <a:uFillTx/>
                <a:latin typeface="Segoe UI"/>
                <a:ea typeface="+mn-ea"/>
                <a:cs typeface="+mn-cs"/>
              </a:rPr>
              <a:t>Write a SQL query to list all the audit projects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in FY24.Create an automate flow that send alerts to users about Power BI reporting. Ask Copilot about which flow had the most run failures today?</a:t>
            </a:r>
          </a:p>
        </p:txBody>
      </p:sp>
      <p:grpSp>
        <p:nvGrpSpPr>
          <p:cNvPr id="58" name="Group 57">
            <a:extLst>
              <a:ext uri="{FF2B5EF4-FFF2-40B4-BE49-F238E27FC236}">
                <a16:creationId xmlns:a16="http://schemas.microsoft.com/office/drawing/2014/main" id="{9FD64C1C-F771-5311-0762-2E86CE4AE266}"/>
              </a:ext>
            </a:extLst>
          </p:cNvPr>
          <p:cNvGrpSpPr/>
          <p:nvPr/>
        </p:nvGrpSpPr>
        <p:grpSpPr>
          <a:xfrm>
            <a:off x="10195084" y="1462475"/>
            <a:ext cx="1696592" cy="1476757"/>
            <a:chOff x="10195084" y="1462475"/>
            <a:chExt cx="1696592" cy="1476757"/>
          </a:xfrm>
        </p:grpSpPr>
        <p:sp>
          <p:nvSpPr>
            <p:cNvPr id="56" name="TextBox 55">
              <a:extLst>
                <a:ext uri="{FF2B5EF4-FFF2-40B4-BE49-F238E27FC236}">
                  <a16:creationId xmlns:a16="http://schemas.microsoft.com/office/drawing/2014/main" id="{37214391-A987-6AB8-2A0D-A379E348139E}"/>
                </a:ext>
              </a:extLst>
            </p:cNvPr>
            <p:cNvSpPr txBox="1"/>
            <p:nvPr/>
          </p:nvSpPr>
          <p:spPr>
            <a:xfrm>
              <a:off x="10195084" y="1462475"/>
              <a:ext cx="1696592" cy="110799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Shali</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lang="en-US" sz="1600" noProof="0">
                  <a:solidFill>
                    <a:srgbClr val="C03BC4"/>
                  </a:solidFill>
                  <a:latin typeface="Segoe UI" panose="020B0502040204020203" pitchFamily="34" charset="0"/>
                  <a:cs typeface="Segoe UI" panose="020B0502040204020203" pitchFamily="34" charset="0"/>
                </a:rPr>
                <a:t>is an ARC </a:t>
              </a:r>
              <a:br>
                <a:rPr lang="en-US" sz="1600" noProof="0">
                  <a:solidFill>
                    <a:srgbClr val="C03BC4"/>
                  </a:solidFill>
                  <a:latin typeface="Segoe UI" panose="020B0502040204020203" pitchFamily="34" charset="0"/>
                  <a:cs typeface="Segoe UI" panose="020B0502040204020203" pitchFamily="34" charset="0"/>
                </a:rPr>
              </a:br>
              <a:r>
                <a:rPr lang="en-US" sz="1600" noProof="0">
                  <a:solidFill>
                    <a:srgbClr val="C03BC4"/>
                  </a:solidFill>
                  <a:latin typeface="Segoe UI" panose="020B0502040204020203" pitchFamily="34" charset="0"/>
                  <a:cs typeface="Segoe UI" panose="020B0502040204020203" pitchFamily="34" charset="0"/>
                </a:rPr>
                <a:t>Data Solution Manager</a:t>
              </a:r>
            </a:p>
          </p:txBody>
        </p:sp>
        <p:pic>
          <p:nvPicPr>
            <p:cNvPr id="57" name="Graphic 56">
              <a:extLst>
                <a:ext uri="{FF2B5EF4-FFF2-40B4-BE49-F238E27FC236}">
                  <a16:creationId xmlns:a16="http://schemas.microsoft.com/office/drawing/2014/main" id="{F740AD35-159B-35FB-416A-BC6F1683737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616886" y="2664442"/>
              <a:ext cx="274790" cy="274790"/>
            </a:xfrm>
            <a:prstGeom prst="rect">
              <a:avLst/>
            </a:prstGeom>
          </p:spPr>
        </p:pic>
      </p:grpSp>
      <p:pic>
        <p:nvPicPr>
          <p:cNvPr id="145" name="Picture 144">
            <a:extLst>
              <a:ext uri="{FF2B5EF4-FFF2-40B4-BE49-F238E27FC236}">
                <a16:creationId xmlns:a16="http://schemas.microsoft.com/office/drawing/2014/main" id="{875C28FC-02CA-E72F-6FA8-28824B727D49}"/>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90599" y="3226682"/>
            <a:ext cx="2201402" cy="3631318"/>
          </a:xfrm>
          <a:prstGeom prst="rect">
            <a:avLst/>
          </a:prstGeom>
        </p:spPr>
      </p:pic>
      <p:grpSp>
        <p:nvGrpSpPr>
          <p:cNvPr id="173" name="Group 172">
            <a:extLst>
              <a:ext uri="{FF2B5EF4-FFF2-40B4-BE49-F238E27FC236}">
                <a16:creationId xmlns:a16="http://schemas.microsoft.com/office/drawing/2014/main" id="{585FE99D-A80C-E041-CE27-D39F13677A83}"/>
              </a:ext>
            </a:extLst>
          </p:cNvPr>
          <p:cNvGrpSpPr/>
          <p:nvPr/>
        </p:nvGrpSpPr>
        <p:grpSpPr>
          <a:xfrm>
            <a:off x="812633" y="2721252"/>
            <a:ext cx="2351135" cy="360000"/>
            <a:chOff x="588263" y="1217924"/>
            <a:chExt cx="2351135" cy="360000"/>
          </a:xfrm>
        </p:grpSpPr>
        <p:pic>
          <p:nvPicPr>
            <p:cNvPr id="174" name="Picture 173" descr="Zip Co logo SVG free download, id: 101874 - Brandlogos.net">
              <a:hlinkClick r:id="rId5"/>
              <a:extLst>
                <a:ext uri="{FF2B5EF4-FFF2-40B4-BE49-F238E27FC236}">
                  <a16:creationId xmlns:a16="http://schemas.microsoft.com/office/drawing/2014/main" id="{FF06040A-B387-C6F1-EC2F-1AB4697DE50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5" name="TextBox 174">
              <a:extLst>
                <a:ext uri="{FF2B5EF4-FFF2-40B4-BE49-F238E27FC236}">
                  <a16:creationId xmlns:a16="http://schemas.microsoft.com/office/drawing/2014/main" id="{666FE805-EA5C-E988-4F47-24EFF61F3E7B}"/>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76" name="Group 175">
            <a:extLst>
              <a:ext uri="{FF2B5EF4-FFF2-40B4-BE49-F238E27FC236}">
                <a16:creationId xmlns:a16="http://schemas.microsoft.com/office/drawing/2014/main" id="{FF396AAF-CE68-7DAC-E270-77307EC98FA3}"/>
              </a:ext>
            </a:extLst>
          </p:cNvPr>
          <p:cNvGrpSpPr/>
          <p:nvPr/>
        </p:nvGrpSpPr>
        <p:grpSpPr>
          <a:xfrm>
            <a:off x="3947719" y="2721252"/>
            <a:ext cx="2351135" cy="360000"/>
            <a:chOff x="588263" y="2657420"/>
            <a:chExt cx="2351135" cy="360000"/>
          </a:xfrm>
        </p:grpSpPr>
        <p:pic>
          <p:nvPicPr>
            <p:cNvPr id="177" name="Picture 176">
              <a:extLst>
                <a:ext uri="{FF2B5EF4-FFF2-40B4-BE49-F238E27FC236}">
                  <a16:creationId xmlns:a16="http://schemas.microsoft.com/office/drawing/2014/main" id="{FE3D9649-EC4B-4637-09A1-E8ADB0108D8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78" name="TextBox 177">
              <a:extLst>
                <a:ext uri="{FF2B5EF4-FFF2-40B4-BE49-F238E27FC236}">
                  <a16:creationId xmlns:a16="http://schemas.microsoft.com/office/drawing/2014/main" id="{F334CCB7-CC16-E483-082F-D04EBB34CA56}"/>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9" name="Group 178">
            <a:extLst>
              <a:ext uri="{FF2B5EF4-FFF2-40B4-BE49-F238E27FC236}">
                <a16:creationId xmlns:a16="http://schemas.microsoft.com/office/drawing/2014/main" id="{39961DF6-DE38-9163-B26C-89468BF8A9B3}"/>
              </a:ext>
            </a:extLst>
          </p:cNvPr>
          <p:cNvGrpSpPr/>
          <p:nvPr/>
        </p:nvGrpSpPr>
        <p:grpSpPr>
          <a:xfrm>
            <a:off x="7198028" y="2721252"/>
            <a:ext cx="2351135" cy="360000"/>
            <a:chOff x="588263" y="4576748"/>
            <a:chExt cx="2351135" cy="360000"/>
          </a:xfrm>
        </p:grpSpPr>
        <p:pic>
          <p:nvPicPr>
            <p:cNvPr id="180" name="Picture 179">
              <a:extLst>
                <a:ext uri="{FF2B5EF4-FFF2-40B4-BE49-F238E27FC236}">
                  <a16:creationId xmlns:a16="http://schemas.microsoft.com/office/drawing/2014/main" id="{0C5DFDE3-0DD3-2E31-A241-2017C2DA798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4576748"/>
              <a:ext cx="360000" cy="360000"/>
            </a:xfrm>
            <a:prstGeom prst="ellipse">
              <a:avLst/>
            </a:prstGeom>
            <a:solidFill>
              <a:schemeClr val="bg1"/>
            </a:solidFill>
          </p:spPr>
        </p:pic>
        <p:sp>
          <p:nvSpPr>
            <p:cNvPr id="181" name="TextBox 180">
              <a:extLst>
                <a:ext uri="{FF2B5EF4-FFF2-40B4-BE49-F238E27FC236}">
                  <a16:creationId xmlns:a16="http://schemas.microsoft.com/office/drawing/2014/main" id="{B5151A5B-D195-BBA3-AAED-BD583FD6EA11}"/>
                </a:ext>
                <a:ext uri="{C183D7F6-B498-43B3-948B-1728B52AA6E4}">
                  <adec:decorative xmlns:adec="http://schemas.microsoft.com/office/drawing/2017/decorative" val="0"/>
                </a:ext>
              </a:extLst>
            </p:cNvPr>
            <p:cNvSpPr txBox="1"/>
            <p:nvPr/>
          </p:nvSpPr>
          <p:spPr>
            <a:xfrm>
              <a:off x="1047214" y="467211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Power BI</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182" name="Group 181">
            <a:extLst>
              <a:ext uri="{FF2B5EF4-FFF2-40B4-BE49-F238E27FC236}">
                <a16:creationId xmlns:a16="http://schemas.microsoft.com/office/drawing/2014/main" id="{DE5B8460-2036-2042-EA1A-C1E66C163978}"/>
              </a:ext>
            </a:extLst>
          </p:cNvPr>
          <p:cNvGrpSpPr/>
          <p:nvPr/>
        </p:nvGrpSpPr>
        <p:grpSpPr>
          <a:xfrm>
            <a:off x="7198028" y="5156688"/>
            <a:ext cx="2351135" cy="360000"/>
            <a:chOff x="588263" y="5056580"/>
            <a:chExt cx="2351135" cy="360000"/>
          </a:xfrm>
        </p:grpSpPr>
        <p:pic>
          <p:nvPicPr>
            <p:cNvPr id="183" name="Picture 182">
              <a:extLst>
                <a:ext uri="{FF2B5EF4-FFF2-40B4-BE49-F238E27FC236}">
                  <a16:creationId xmlns:a16="http://schemas.microsoft.com/office/drawing/2014/main" id="{179144B3-A5A4-FE96-BA90-7FB9D8C9956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5056580"/>
              <a:ext cx="360000" cy="360000"/>
            </a:xfrm>
            <a:prstGeom prst="ellipse">
              <a:avLst/>
            </a:prstGeom>
            <a:solidFill>
              <a:schemeClr val="bg1"/>
            </a:solidFill>
          </p:spPr>
        </p:pic>
        <p:sp>
          <p:nvSpPr>
            <p:cNvPr id="184" name="TextBox 183">
              <a:extLst>
                <a:ext uri="{FF2B5EF4-FFF2-40B4-BE49-F238E27FC236}">
                  <a16:creationId xmlns:a16="http://schemas.microsoft.com/office/drawing/2014/main" id="{5F18F63A-82FD-E9F4-2434-8757F64C0E01}"/>
                </a:ext>
                <a:ext uri="{C183D7F6-B498-43B3-948B-1728B52AA6E4}">
                  <adec:decorative xmlns:adec="http://schemas.microsoft.com/office/drawing/2017/decorative" val="0"/>
                </a:ext>
              </a:extLst>
            </p:cNvPr>
            <p:cNvSpPr txBox="1"/>
            <p:nvPr/>
          </p:nvSpPr>
          <p:spPr>
            <a:xfrm>
              <a:off x="1047214" y="515194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 Automate</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5" name="Group 184">
            <a:extLst>
              <a:ext uri="{FF2B5EF4-FFF2-40B4-BE49-F238E27FC236}">
                <a16:creationId xmlns:a16="http://schemas.microsoft.com/office/drawing/2014/main" id="{EC59CA82-5F02-C9C2-0732-ED8ABE91B006}"/>
              </a:ext>
            </a:extLst>
          </p:cNvPr>
          <p:cNvGrpSpPr/>
          <p:nvPr/>
        </p:nvGrpSpPr>
        <p:grpSpPr>
          <a:xfrm>
            <a:off x="812633" y="5156688"/>
            <a:ext cx="2351135" cy="360000"/>
            <a:chOff x="588263" y="1697756"/>
            <a:chExt cx="2351135" cy="360000"/>
          </a:xfrm>
        </p:grpSpPr>
        <p:pic>
          <p:nvPicPr>
            <p:cNvPr id="186" name="Picture 185">
              <a:extLst>
                <a:ext uri="{FF2B5EF4-FFF2-40B4-BE49-F238E27FC236}">
                  <a16:creationId xmlns:a16="http://schemas.microsoft.com/office/drawing/2014/main" id="{9C01BECA-4E01-509B-667E-46454C2347D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87" name="TextBox 186">
              <a:extLst>
                <a:ext uri="{FF2B5EF4-FFF2-40B4-BE49-F238E27FC236}">
                  <a16:creationId xmlns:a16="http://schemas.microsoft.com/office/drawing/2014/main" id="{51CAE112-2783-D975-F9E0-E14924076591}"/>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8" name="Group 187">
            <a:extLst>
              <a:ext uri="{FF2B5EF4-FFF2-40B4-BE49-F238E27FC236}">
                <a16:creationId xmlns:a16="http://schemas.microsoft.com/office/drawing/2014/main" id="{633B4C33-EE89-38E2-9B01-BBA0C5D42D36}"/>
              </a:ext>
            </a:extLst>
          </p:cNvPr>
          <p:cNvGrpSpPr/>
          <p:nvPr/>
        </p:nvGrpSpPr>
        <p:grpSpPr>
          <a:xfrm>
            <a:off x="3947719" y="5156688"/>
            <a:ext cx="2361959" cy="360000"/>
            <a:chOff x="577439" y="6016240"/>
            <a:chExt cx="2361959" cy="360000"/>
          </a:xfrm>
        </p:grpSpPr>
        <p:pic>
          <p:nvPicPr>
            <p:cNvPr id="189" name="Picture 188">
              <a:extLst>
                <a:ext uri="{FF2B5EF4-FFF2-40B4-BE49-F238E27FC236}">
                  <a16:creationId xmlns:a16="http://schemas.microsoft.com/office/drawing/2014/main" id="{BD1890EE-5D93-FFF2-0835-2B7CBF8D799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77439" y="6016240"/>
              <a:ext cx="360000" cy="360000"/>
            </a:xfrm>
            <a:prstGeom prst="ellipse">
              <a:avLst/>
            </a:prstGeom>
            <a:solidFill>
              <a:schemeClr val="bg1"/>
            </a:solidFill>
          </p:spPr>
        </p:pic>
        <p:sp>
          <p:nvSpPr>
            <p:cNvPr id="190" name="TextBox 189">
              <a:extLst>
                <a:ext uri="{FF2B5EF4-FFF2-40B4-BE49-F238E27FC236}">
                  <a16:creationId xmlns:a16="http://schemas.microsoft.com/office/drawing/2014/main" id="{984847BE-91F0-9408-BE93-64735BDB5E48}"/>
                </a:ext>
                <a:ext uri="{C183D7F6-B498-43B3-948B-1728B52AA6E4}">
                  <adec:decorative xmlns:adec="http://schemas.microsoft.com/office/drawing/2017/decorative" val="0"/>
                </a:ext>
              </a:extLst>
            </p:cNvPr>
            <p:cNvSpPr txBox="1"/>
            <p:nvPr/>
          </p:nvSpPr>
          <p:spPr>
            <a:xfrm>
              <a:off x="1047214" y="611160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PowerApps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2" name="Text Placeholder 40">
            <a:extLst>
              <a:ext uri="{FF2B5EF4-FFF2-40B4-BE49-F238E27FC236}">
                <a16:creationId xmlns:a16="http://schemas.microsoft.com/office/drawing/2014/main" id="{5E5BC113-6460-E083-A8D0-5E595A4B1487}"/>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3" name="Text Placeholder 41">
            <a:extLst>
              <a:ext uri="{FF2B5EF4-FFF2-40B4-BE49-F238E27FC236}">
                <a16:creationId xmlns:a16="http://schemas.microsoft.com/office/drawing/2014/main" id="{67E35585-0F9F-EA9E-BF0D-F82E106FA2B9}"/>
              </a:ext>
            </a:extLst>
          </p:cNvPr>
          <p:cNvSpPr>
            <a:spLocks noGrp="1"/>
          </p:cNvSpPr>
          <p:nvPr>
            <p:ph type="body" sz="quarter" idx="39"/>
          </p:nvPr>
        </p:nvSpPr>
        <p:spPr>
          <a:xfrm>
            <a:off x="11588664" y="357645"/>
            <a:ext cx="127000" cy="125999"/>
          </a:xfrm>
          <a:solidFill>
            <a:srgbClr val="0070C0"/>
          </a:solidFill>
        </p:spPr>
        <p:txBody>
          <a:bodyPr/>
          <a:lstStyle/>
          <a:p>
            <a:endParaRPr lang="en-US" noProof="0"/>
          </a:p>
        </p:txBody>
      </p:sp>
      <p:sp>
        <p:nvSpPr>
          <p:cNvPr id="4" name="Text Placeholder 42">
            <a:extLst>
              <a:ext uri="{FF2B5EF4-FFF2-40B4-BE49-F238E27FC236}">
                <a16:creationId xmlns:a16="http://schemas.microsoft.com/office/drawing/2014/main" id="{849630C7-C8E4-357A-688E-FAFFC4B80FD4}"/>
              </a:ext>
            </a:extLst>
          </p:cNvPr>
          <p:cNvSpPr>
            <a:spLocks noGrp="1"/>
          </p:cNvSpPr>
          <p:nvPr>
            <p:ph type="body" sz="quarter" idx="40"/>
          </p:nvPr>
        </p:nvSpPr>
        <p:spPr>
          <a:xfrm>
            <a:off x="11760200" y="357645"/>
            <a:ext cx="127000" cy="125999"/>
          </a:xfrm>
          <a:solidFill>
            <a:srgbClr val="0070C0"/>
          </a:solidFill>
        </p:spPr>
        <p:txBody>
          <a:bodyPr/>
          <a:lstStyle/>
          <a:p>
            <a:endParaRPr lang="en-US" noProof="0"/>
          </a:p>
        </p:txBody>
      </p:sp>
      <p:sp>
        <p:nvSpPr>
          <p:cNvPr id="17" name="Text Placeholder 16">
            <a:extLst>
              <a:ext uri="{FF2B5EF4-FFF2-40B4-BE49-F238E27FC236}">
                <a16:creationId xmlns:a16="http://schemas.microsoft.com/office/drawing/2014/main" id="{0E0FDD84-DB35-7D64-024A-9E569870CCF9}"/>
              </a:ext>
            </a:extLst>
          </p:cNvPr>
          <p:cNvSpPr>
            <a:spLocks noGrp="1"/>
          </p:cNvSpPr>
          <p:nvPr>
            <p:ph type="body" sz="quarter" idx="17"/>
          </p:nvPr>
        </p:nvSpPr>
        <p:spPr>
          <a:xfrm>
            <a:off x="6519107" y="521099"/>
            <a:ext cx="3599821" cy="169277"/>
          </a:xfrm>
        </p:spPr>
        <p:txBody>
          <a:bodyPr/>
          <a:lstStyle/>
          <a:p>
            <a:pPr marL="0" marR="0" lvl="0" indent="0" algn="r"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lang="en-US" noProof="0"/>
              <a:t>Microsoft 365 Copilot</a:t>
            </a:r>
          </a:p>
        </p:txBody>
      </p:sp>
      <p:sp>
        <p:nvSpPr>
          <p:cNvPr id="19" name="Text Placeholder 18">
            <a:extLst>
              <a:ext uri="{FF2B5EF4-FFF2-40B4-BE49-F238E27FC236}">
                <a16:creationId xmlns:a16="http://schemas.microsoft.com/office/drawing/2014/main" id="{49971CD7-9180-98EB-C45A-2AFB6715190E}"/>
              </a:ext>
            </a:extLst>
          </p:cNvPr>
          <p:cNvSpPr>
            <a:spLocks noGrp="1"/>
          </p:cNvSpPr>
          <p:nvPr>
            <p:ph type="body" sz="quarter" idx="37"/>
          </p:nvPr>
        </p:nvSpPr>
        <p:spPr/>
        <p:txBody>
          <a:bodyPr/>
          <a:lstStyle/>
          <a:p>
            <a:r>
              <a:rPr lang="en-US" noProof="0"/>
              <a:t>Extend</a:t>
            </a:r>
          </a:p>
        </p:txBody>
      </p:sp>
      <p:sp>
        <p:nvSpPr>
          <p:cNvPr id="20" name="Rectangle: Rounded Corners 6">
            <a:extLst>
              <a:ext uri="{FF2B5EF4-FFF2-40B4-BE49-F238E27FC236}">
                <a16:creationId xmlns:a16="http://schemas.microsoft.com/office/drawing/2014/main" id="{328C0040-E472-2D53-5CF2-27927529517F}"/>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21" name="Group 20">
            <a:extLst>
              <a:ext uri="{FF2B5EF4-FFF2-40B4-BE49-F238E27FC236}">
                <a16:creationId xmlns:a16="http://schemas.microsoft.com/office/drawing/2014/main" id="{514911C9-2473-A21A-730E-5A524C5D6B35}"/>
              </a:ext>
            </a:extLst>
          </p:cNvPr>
          <p:cNvGrpSpPr/>
          <p:nvPr/>
        </p:nvGrpSpPr>
        <p:grpSpPr>
          <a:xfrm>
            <a:off x="1286540" y="1134767"/>
            <a:ext cx="1571031" cy="216000"/>
            <a:chOff x="1372194" y="969899"/>
            <a:chExt cx="1571031" cy="216000"/>
          </a:xfrm>
        </p:grpSpPr>
        <p:sp>
          <p:nvSpPr>
            <p:cNvPr id="22" name="Rectangle: Rounded Corners 6">
              <a:extLst>
                <a:ext uri="{FF2B5EF4-FFF2-40B4-BE49-F238E27FC236}">
                  <a16:creationId xmlns:a16="http://schemas.microsoft.com/office/drawing/2014/main" id="{021D53ED-91E6-B724-28F9-22E7942F7ECE}"/>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 per week</a:t>
              </a:r>
            </a:p>
          </p:txBody>
        </p:sp>
        <p:pic>
          <p:nvPicPr>
            <p:cNvPr id="24" name="Graphic 23">
              <a:extLst>
                <a:ext uri="{FF2B5EF4-FFF2-40B4-BE49-F238E27FC236}">
                  <a16:creationId xmlns:a16="http://schemas.microsoft.com/office/drawing/2014/main" id="{261B4185-23F9-3F47-5D11-62ABDDE23473}"/>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421924" y="1005899"/>
              <a:ext cx="144000" cy="144000"/>
            </a:xfrm>
            <a:prstGeom prst="rect">
              <a:avLst/>
            </a:prstGeom>
          </p:spPr>
        </p:pic>
      </p:grpSp>
      <p:grpSp>
        <p:nvGrpSpPr>
          <p:cNvPr id="25" name="Group 24">
            <a:extLst>
              <a:ext uri="{FF2B5EF4-FFF2-40B4-BE49-F238E27FC236}">
                <a16:creationId xmlns:a16="http://schemas.microsoft.com/office/drawing/2014/main" id="{8D0DC17B-8868-2439-9948-37D5DEF8244E}"/>
              </a:ext>
            </a:extLst>
          </p:cNvPr>
          <p:cNvGrpSpPr/>
          <p:nvPr/>
        </p:nvGrpSpPr>
        <p:grpSpPr>
          <a:xfrm>
            <a:off x="5754503" y="1134767"/>
            <a:ext cx="2325078" cy="216000"/>
            <a:chOff x="6235579" y="969899"/>
            <a:chExt cx="2325078" cy="216000"/>
          </a:xfrm>
        </p:grpSpPr>
        <p:sp>
          <p:nvSpPr>
            <p:cNvPr id="26" name="Rectangle: Rounded Corners 6">
              <a:extLst>
                <a:ext uri="{FF2B5EF4-FFF2-40B4-BE49-F238E27FC236}">
                  <a16:creationId xmlns:a16="http://schemas.microsoft.com/office/drawing/2014/main" id="{4AA24027-A7A7-40E8-8305-40190B046CFA}"/>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73391D"/>
                  </a:solidFill>
                  <a:latin typeface="Segoe UI Semibold" panose="020B0702040204020203" pitchFamily="34" charset="0"/>
                  <a:cs typeface="Segoe UI Semibold" panose="020B0702040204020203" pitchFamily="34" charset="0"/>
                </a:rPr>
                <a:t>Conducting more audits</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27" name="Graphic 26">
              <a:extLst>
                <a:ext uri="{FF2B5EF4-FFF2-40B4-BE49-F238E27FC236}">
                  <a16:creationId xmlns:a16="http://schemas.microsoft.com/office/drawing/2014/main" id="{A39DB8E2-D1C1-FF3D-474F-00620BA3DD62}"/>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282712" y="1005899"/>
              <a:ext cx="144000" cy="144000"/>
            </a:xfrm>
            <a:prstGeom prst="rect">
              <a:avLst/>
            </a:prstGeom>
          </p:spPr>
        </p:pic>
      </p:grpSp>
      <p:grpSp>
        <p:nvGrpSpPr>
          <p:cNvPr id="28" name="Group 27">
            <a:extLst>
              <a:ext uri="{FF2B5EF4-FFF2-40B4-BE49-F238E27FC236}">
                <a16:creationId xmlns:a16="http://schemas.microsoft.com/office/drawing/2014/main" id="{B996E8A8-FB12-A4A5-5AC3-FC0B830624BD}"/>
              </a:ext>
            </a:extLst>
          </p:cNvPr>
          <p:cNvGrpSpPr/>
          <p:nvPr/>
        </p:nvGrpSpPr>
        <p:grpSpPr>
          <a:xfrm>
            <a:off x="2908241" y="1134767"/>
            <a:ext cx="2795593" cy="216000"/>
            <a:chOff x="3133720" y="969899"/>
            <a:chExt cx="2795593" cy="216000"/>
          </a:xfrm>
        </p:grpSpPr>
        <p:sp>
          <p:nvSpPr>
            <p:cNvPr id="29" name="Rectangle: Rounded Corners 6">
              <a:extLst>
                <a:ext uri="{FF2B5EF4-FFF2-40B4-BE49-F238E27FC236}">
                  <a16:creationId xmlns:a16="http://schemas.microsoft.com/office/drawing/2014/main" id="{FCAE86DE-A279-570D-E10E-83901DC33006}"/>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Automation</a:t>
              </a:r>
            </a:p>
          </p:txBody>
        </p:sp>
        <p:pic>
          <p:nvPicPr>
            <p:cNvPr id="30" name="Graphic 29">
              <a:extLst>
                <a:ext uri="{FF2B5EF4-FFF2-40B4-BE49-F238E27FC236}">
                  <a16:creationId xmlns:a16="http://schemas.microsoft.com/office/drawing/2014/main" id="{AA9D093C-A6CE-41DC-0EB0-59A079E491C2}"/>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3193555" y="1005899"/>
              <a:ext cx="144000" cy="144000"/>
            </a:xfrm>
            <a:prstGeom prst="rect">
              <a:avLst/>
            </a:prstGeom>
          </p:spPr>
        </p:pic>
      </p:grpSp>
      <p:sp>
        <p:nvSpPr>
          <p:cNvPr id="16" name="Graphic 2">
            <a:hlinkClick r:id="rId18"/>
            <a:extLst>
              <a:ext uri="{FF2B5EF4-FFF2-40B4-BE49-F238E27FC236}">
                <a16:creationId xmlns:a16="http://schemas.microsoft.com/office/drawing/2014/main" id="{09F13E4E-CDC9-F084-E8A3-03CFEA82442D}"/>
              </a:ext>
            </a:extLst>
          </p:cNvPr>
          <p:cNvSpPr/>
          <p:nvPr/>
        </p:nvSpPr>
        <p:spPr>
          <a:xfrm>
            <a:off x="3719286" y="676099"/>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Tree>
    <p:extLst>
      <p:ext uri="{BB962C8B-B14F-4D97-AF65-F5344CB8AC3E}">
        <p14:creationId xmlns:p14="http://schemas.microsoft.com/office/powerpoint/2010/main" val="298770514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23F16038-3ECA-5B93-BFF2-67AAFF1E240D}"/>
              </a:ext>
            </a:extLst>
          </p:cNvPr>
          <p:cNvSpPr>
            <a:spLocks noGrp="1"/>
          </p:cNvSpPr>
          <p:nvPr>
            <p:ph type="title"/>
          </p:nvPr>
        </p:nvSpPr>
        <p:spPr>
          <a:xfrm>
            <a:off x="584200" y="387766"/>
            <a:ext cx="5672544" cy="526298"/>
          </a:xfrm>
        </p:spPr>
        <p:txBody>
          <a:bodyPr/>
          <a:lstStyle/>
          <a:p>
            <a:r>
              <a:rPr lang="en-US" noProof="0"/>
              <a:t>A day in the life of a Vendor Engagement Manager</a:t>
            </a:r>
          </a:p>
        </p:txBody>
      </p:sp>
      <p:sp>
        <p:nvSpPr>
          <p:cNvPr id="125" name="Text Placeholder 124">
            <a:extLst>
              <a:ext uri="{FF2B5EF4-FFF2-40B4-BE49-F238E27FC236}">
                <a16:creationId xmlns:a16="http://schemas.microsoft.com/office/drawing/2014/main" id="{64378299-3226-F8AA-1A31-4D7A041A6D42}"/>
              </a:ext>
            </a:extLst>
          </p:cNvPr>
          <p:cNvSpPr>
            <a:spLocks noGrp="1"/>
          </p:cNvSpPr>
          <p:nvPr>
            <p:ph type="body" sz="quarter" idx="17"/>
          </p:nvPr>
        </p:nvSpPr>
        <p:spPr>
          <a:xfrm>
            <a:off x="6519107" y="521099"/>
            <a:ext cx="3599821" cy="169277"/>
          </a:xfrm>
        </p:spPr>
        <p:txBody>
          <a:bodyPr/>
          <a:lstStyle/>
          <a:p>
            <a:pPr lvl="0"/>
            <a:r>
              <a:rPr lang="en-US" noProof="0"/>
              <a:t>Microsoft 365 Copilot</a:t>
            </a:r>
          </a:p>
        </p:txBody>
      </p:sp>
      <p:sp>
        <p:nvSpPr>
          <p:cNvPr id="40" name="Text Placeholder 39">
            <a:extLst>
              <a:ext uri="{FF2B5EF4-FFF2-40B4-BE49-F238E27FC236}">
                <a16:creationId xmlns:a16="http://schemas.microsoft.com/office/drawing/2014/main" id="{379D624F-A860-9CE9-D756-825F40761990}"/>
              </a:ext>
            </a:extLst>
          </p:cNvPr>
          <p:cNvSpPr>
            <a:spLocks noGrp="1"/>
          </p:cNvSpPr>
          <p:nvPr>
            <p:ph type="body" sz="quarter" idx="11"/>
          </p:nvPr>
        </p:nvSpPr>
        <p:spPr>
          <a:xfrm>
            <a:off x="584200" y="1593881"/>
            <a:ext cx="976461" cy="345600"/>
          </a:xfrm>
        </p:spPr>
        <p:txBody>
          <a:bodyPr/>
          <a:lstStyle/>
          <a:p>
            <a:r>
              <a:rPr lang="en-US" noProof="0"/>
              <a:t>8:00 am</a:t>
            </a:r>
          </a:p>
        </p:txBody>
      </p:sp>
      <p:sp>
        <p:nvSpPr>
          <p:cNvPr id="41" name="Text Placeholder 40">
            <a:extLst>
              <a:ext uri="{FF2B5EF4-FFF2-40B4-BE49-F238E27FC236}">
                <a16:creationId xmlns:a16="http://schemas.microsoft.com/office/drawing/2014/main" id="{57E3677D-D7BC-DC48-74A3-5AE759249BB3}"/>
              </a:ext>
            </a:extLst>
          </p:cNvPr>
          <p:cNvSpPr>
            <a:spLocks noGrp="1"/>
          </p:cNvSpPr>
          <p:nvPr>
            <p:ph type="body" sz="quarter" idx="18"/>
          </p:nvPr>
        </p:nvSpPr>
        <p:spPr>
          <a:xfrm>
            <a:off x="584200" y="2032188"/>
            <a:ext cx="2808000" cy="626701"/>
          </a:xfrm>
        </p:spPr>
        <p:txBody>
          <a:bodyPr/>
          <a:lstStyle/>
          <a:p>
            <a:r>
              <a:rPr lang="en-US" noProof="0" dirty="0"/>
              <a:t>Kim has several new emails from vendor companies and internal teams. Instead of reading through each email, he uses Microsoft 365 Copilot Chat to summarize recent emails.</a:t>
            </a:r>
          </a:p>
        </p:txBody>
      </p:sp>
      <p:sp>
        <p:nvSpPr>
          <p:cNvPr id="65" name="Text Placeholder 64">
            <a:extLst>
              <a:ext uri="{FF2B5EF4-FFF2-40B4-BE49-F238E27FC236}">
                <a16:creationId xmlns:a16="http://schemas.microsoft.com/office/drawing/2014/main" id="{6D447962-2EA3-27A6-4C12-AC0B8337DCD7}"/>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Action:</a:t>
            </a:r>
            <a:r>
              <a:rPr kumimoji="0" lang="en-US" sz="900" b="1" i="0" u="none" strike="noStrike" kern="0" cap="none" spc="0" normalizeH="0" baseline="0" noProof="0">
                <a:ln>
                  <a:noFill/>
                </a:ln>
                <a:solidFill>
                  <a:srgbClr val="1A1A1A"/>
                </a:solidFill>
                <a:effectLst/>
                <a:uLnTx/>
                <a:uFillTx/>
                <a:latin typeface="Segoe UI"/>
                <a:ea typeface="+mn-ea"/>
                <a:cs typeface="+mn-cs"/>
              </a:rPr>
              <a:t> Summarize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this thread.</a:t>
            </a:r>
          </a:p>
        </p:txBody>
      </p:sp>
      <p:sp>
        <p:nvSpPr>
          <p:cNvPr id="43" name="Text Placeholder 42">
            <a:extLst>
              <a:ext uri="{FF2B5EF4-FFF2-40B4-BE49-F238E27FC236}">
                <a16:creationId xmlns:a16="http://schemas.microsoft.com/office/drawing/2014/main" id="{F786ECC7-0497-8250-7086-DCE4E9C52A03}"/>
              </a:ext>
            </a:extLst>
          </p:cNvPr>
          <p:cNvSpPr>
            <a:spLocks noGrp="1"/>
          </p:cNvSpPr>
          <p:nvPr>
            <p:ph type="body" sz="quarter" idx="22"/>
          </p:nvPr>
        </p:nvSpPr>
        <p:spPr>
          <a:xfrm>
            <a:off x="3776898" y="1593881"/>
            <a:ext cx="976461" cy="345600"/>
          </a:xfrm>
        </p:spPr>
        <p:txBody>
          <a:bodyPr/>
          <a:lstStyle/>
          <a:p>
            <a:r>
              <a:rPr lang="en-US" noProof="0"/>
              <a:t>9:30 am</a:t>
            </a:r>
          </a:p>
        </p:txBody>
      </p:sp>
      <p:sp>
        <p:nvSpPr>
          <p:cNvPr id="66" name="Text Placeholder 65">
            <a:extLst>
              <a:ext uri="{FF2B5EF4-FFF2-40B4-BE49-F238E27FC236}">
                <a16:creationId xmlns:a16="http://schemas.microsoft.com/office/drawing/2014/main" id="{E3E72BF0-C30D-40CD-41EB-D3A34FDE0F19}"/>
              </a:ext>
            </a:extLst>
          </p:cNvPr>
          <p:cNvSpPr>
            <a:spLocks noGrp="1"/>
          </p:cNvSpPr>
          <p:nvPr>
            <p:ph type="body" sz="quarter" idx="23"/>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Kim uses Copilot for Finance in Excel to analyze a vendor’s compliance data. </a:t>
            </a:r>
          </a:p>
          <a:p>
            <a:endParaRPr lang="en-US" noProof="0"/>
          </a:p>
        </p:txBody>
      </p:sp>
      <p:sp>
        <p:nvSpPr>
          <p:cNvPr id="67" name="Text Placeholder 66">
            <a:extLst>
              <a:ext uri="{FF2B5EF4-FFF2-40B4-BE49-F238E27FC236}">
                <a16:creationId xmlns:a16="http://schemas.microsoft.com/office/drawing/2014/main" id="{F702B496-0FB9-3F42-192A-C3CD15695DB5}"/>
              </a:ext>
            </a:extLst>
          </p:cNvPr>
          <p:cNvSpPr>
            <a:spLocks noGrp="1"/>
          </p:cNvSpPr>
          <p:nvPr>
            <p:ph type="body" sz="quarter" idx="24"/>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0" cap="none" spc="0" normalizeH="0" baseline="0" noProof="0">
                <a:ln>
                  <a:noFill/>
                </a:ln>
                <a:solidFill>
                  <a:srgbClr val="1A1A1A"/>
                </a:solidFill>
                <a:effectLst/>
                <a:uLnTx/>
                <a:uFillTx/>
                <a:latin typeface="Segoe UI"/>
                <a:ea typeface="+mn-ea"/>
                <a:cs typeface="+mn-cs"/>
              </a:rPr>
              <a:t>Suggest formulas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for this column. Show insights in charts.</a:t>
            </a:r>
          </a:p>
        </p:txBody>
      </p:sp>
      <p:sp>
        <p:nvSpPr>
          <p:cNvPr id="46" name="Text Placeholder 45">
            <a:extLst>
              <a:ext uri="{FF2B5EF4-FFF2-40B4-BE49-F238E27FC236}">
                <a16:creationId xmlns:a16="http://schemas.microsoft.com/office/drawing/2014/main" id="{B711834C-1181-E54E-3F35-4A3D37910D88}"/>
              </a:ext>
            </a:extLst>
          </p:cNvPr>
          <p:cNvSpPr>
            <a:spLocks noGrp="1"/>
          </p:cNvSpPr>
          <p:nvPr>
            <p:ph type="body" sz="quarter" idx="25"/>
          </p:nvPr>
        </p:nvSpPr>
        <p:spPr>
          <a:xfrm>
            <a:off x="6969595" y="1593881"/>
            <a:ext cx="976461" cy="345600"/>
          </a:xfrm>
        </p:spPr>
        <p:txBody>
          <a:bodyPr/>
          <a:lstStyle/>
          <a:p>
            <a:r>
              <a:rPr lang="en-US" noProof="0"/>
              <a:t>10:00 am</a:t>
            </a:r>
          </a:p>
        </p:txBody>
      </p:sp>
      <p:sp>
        <p:nvSpPr>
          <p:cNvPr id="68" name="Text Placeholder 67">
            <a:extLst>
              <a:ext uri="{FF2B5EF4-FFF2-40B4-BE49-F238E27FC236}">
                <a16:creationId xmlns:a16="http://schemas.microsoft.com/office/drawing/2014/main" id="{C253FF40-C1D4-EBF1-54AF-11A127325B9F}"/>
              </a:ext>
            </a:extLst>
          </p:cNvPr>
          <p:cNvSpPr>
            <a:spLocks noGrp="1"/>
          </p:cNvSpPr>
          <p:nvPr>
            <p:ph type="body" sz="quarter" idx="26"/>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During a meeting with the vendor, Kim uses Copilot in Teams to keep track of the discussion. After the meeting, Copilot helps identify next steps </a:t>
            </a:r>
          </a:p>
          <a:p>
            <a:endParaRPr lang="en-US" noProof="0"/>
          </a:p>
        </p:txBody>
      </p:sp>
      <p:sp>
        <p:nvSpPr>
          <p:cNvPr id="69" name="Text Placeholder 68">
            <a:extLst>
              <a:ext uri="{FF2B5EF4-FFF2-40B4-BE49-F238E27FC236}">
                <a16:creationId xmlns:a16="http://schemas.microsoft.com/office/drawing/2014/main" id="{E72C6CCA-33BC-0EBC-8E79-4098AE6B5D50}"/>
              </a:ext>
            </a:extLst>
          </p:cNvPr>
          <p:cNvSpPr>
            <a:spLocks noGrp="1"/>
          </p:cNvSpPr>
          <p:nvPr>
            <p:ph type="body" sz="quarter" idx="27"/>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0" cap="none" spc="0" normalizeH="0" baseline="0" noProof="0">
                <a:ln>
                  <a:noFill/>
                </a:ln>
                <a:solidFill>
                  <a:srgbClr val="1A1A1A"/>
                </a:solidFill>
                <a:effectLst/>
                <a:uLnTx/>
                <a:uFillTx/>
                <a:latin typeface="Segoe UI"/>
                <a:ea typeface="+mn-ea"/>
                <a:cs typeface="+mn-cs"/>
              </a:rPr>
              <a:t>Summarize key discussion points.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Identify agreed-upon next steps.</a:t>
            </a:r>
          </a:p>
        </p:txBody>
      </p:sp>
      <p:sp>
        <p:nvSpPr>
          <p:cNvPr id="49" name="Text Placeholder 48">
            <a:extLst>
              <a:ext uri="{FF2B5EF4-FFF2-40B4-BE49-F238E27FC236}">
                <a16:creationId xmlns:a16="http://schemas.microsoft.com/office/drawing/2014/main" id="{B9B71A71-82A6-309C-41D4-38ECA93CF523}"/>
              </a:ext>
            </a:extLst>
          </p:cNvPr>
          <p:cNvSpPr>
            <a:spLocks noGrp="1"/>
          </p:cNvSpPr>
          <p:nvPr>
            <p:ph type="body" sz="quarter" idx="28"/>
          </p:nvPr>
        </p:nvSpPr>
        <p:spPr>
          <a:xfrm>
            <a:off x="584200" y="4053821"/>
            <a:ext cx="976461" cy="345600"/>
          </a:xfrm>
        </p:spPr>
        <p:txBody>
          <a:bodyPr/>
          <a:lstStyle/>
          <a:p>
            <a:r>
              <a:rPr lang="en-US" noProof="0"/>
              <a:t>4:00 pm</a:t>
            </a:r>
          </a:p>
        </p:txBody>
      </p:sp>
      <p:sp>
        <p:nvSpPr>
          <p:cNvPr id="70" name="Text Placeholder 69">
            <a:extLst>
              <a:ext uri="{FF2B5EF4-FFF2-40B4-BE49-F238E27FC236}">
                <a16:creationId xmlns:a16="http://schemas.microsoft.com/office/drawing/2014/main" id="{7B706FF5-A644-A717-9146-E1DDA1C21F50}"/>
              </a:ext>
            </a:extLst>
          </p:cNvPr>
          <p:cNvSpPr>
            <a:spLocks noGrp="1"/>
          </p:cNvSpPr>
          <p:nvPr>
            <p:ph type="body" sz="quarter" idx="29"/>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Kim uses Copilot to manage his tasks. He create a meeting agenda based on this chat history to prepare for his meetings. </a:t>
            </a:r>
          </a:p>
          <a:p>
            <a:endParaRPr lang="en-US" noProof="0"/>
          </a:p>
        </p:txBody>
      </p:sp>
      <p:sp>
        <p:nvSpPr>
          <p:cNvPr id="71" name="Text Placeholder 70">
            <a:extLst>
              <a:ext uri="{FF2B5EF4-FFF2-40B4-BE49-F238E27FC236}">
                <a16:creationId xmlns:a16="http://schemas.microsoft.com/office/drawing/2014/main" id="{D7801397-593E-B357-E1B6-056B2470593D}"/>
              </a:ext>
            </a:extLst>
          </p:cNvPr>
          <p:cNvSpPr>
            <a:spLocks noGrp="1"/>
          </p:cNvSpPr>
          <p:nvPr>
            <p:ph type="body" sz="quarter" idx="30"/>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1200" cap="none" spc="0" normalizeH="0" baseline="0" noProof="0">
                <a:ln>
                  <a:noFill/>
                </a:ln>
                <a:solidFill>
                  <a:srgbClr val="000000"/>
                </a:solidFill>
                <a:effectLst/>
                <a:uLnTx/>
                <a:uFillTx/>
                <a:latin typeface="Segoe UI"/>
                <a:ea typeface="+mn-ea"/>
                <a:cs typeface="+mn-cs"/>
              </a:rPr>
              <a:t>Create a meeting agenda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based on this chat history.</a:t>
            </a:r>
          </a:p>
        </p:txBody>
      </p:sp>
      <p:sp>
        <p:nvSpPr>
          <p:cNvPr id="52" name="Text Placeholder 51">
            <a:extLst>
              <a:ext uri="{FF2B5EF4-FFF2-40B4-BE49-F238E27FC236}">
                <a16:creationId xmlns:a16="http://schemas.microsoft.com/office/drawing/2014/main" id="{D4F50D37-8419-C7C8-D6C1-C4A6598A5269}"/>
              </a:ext>
            </a:extLst>
          </p:cNvPr>
          <p:cNvSpPr>
            <a:spLocks noGrp="1"/>
          </p:cNvSpPr>
          <p:nvPr>
            <p:ph type="body" sz="quarter" idx="31"/>
          </p:nvPr>
        </p:nvSpPr>
        <p:spPr>
          <a:xfrm>
            <a:off x="3776898" y="4053821"/>
            <a:ext cx="976461" cy="345600"/>
          </a:xfrm>
        </p:spPr>
        <p:txBody>
          <a:bodyPr/>
          <a:lstStyle/>
          <a:p>
            <a:r>
              <a:rPr lang="en-US" noProof="0"/>
              <a:t>2:00 pm</a:t>
            </a:r>
          </a:p>
        </p:txBody>
      </p:sp>
      <p:sp>
        <p:nvSpPr>
          <p:cNvPr id="72" name="Text Placeholder 71">
            <a:extLst>
              <a:ext uri="{FF2B5EF4-FFF2-40B4-BE49-F238E27FC236}">
                <a16:creationId xmlns:a16="http://schemas.microsoft.com/office/drawing/2014/main" id="{1B9C61ED-256F-182F-051E-02EBC715E59D}"/>
              </a:ext>
            </a:extLst>
          </p:cNvPr>
          <p:cNvSpPr>
            <a:spLocks noGrp="1"/>
          </p:cNvSpPr>
          <p:nvPr>
            <p:ph type="body" sz="quarter" idx="32"/>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Kim needs to create a presentation for a potential vendor. He uses Copilot in PowerPoint to create a new presentation from this Word file and improve the layout of his slides</a:t>
            </a:r>
          </a:p>
          <a:p>
            <a:endParaRPr lang="en-US" noProof="0"/>
          </a:p>
        </p:txBody>
      </p:sp>
      <p:sp>
        <p:nvSpPr>
          <p:cNvPr id="73" name="Text Placeholder 72">
            <a:extLst>
              <a:ext uri="{FF2B5EF4-FFF2-40B4-BE49-F238E27FC236}">
                <a16:creationId xmlns:a16="http://schemas.microsoft.com/office/drawing/2014/main" id="{93672461-862D-5F79-67CA-532C7FC75736}"/>
              </a:ext>
            </a:extLst>
          </p:cNvPr>
          <p:cNvSpPr>
            <a:spLocks noGrp="1"/>
          </p:cNvSpPr>
          <p:nvPr>
            <p:ph type="body" sz="quarter" idx="33"/>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1200" cap="none" spc="0" normalizeH="0" baseline="0" noProof="0">
                <a:ln>
                  <a:noFill/>
                </a:ln>
                <a:solidFill>
                  <a:srgbClr val="000000"/>
                </a:solidFill>
                <a:effectLst/>
                <a:uLnTx/>
                <a:uFillTx/>
                <a:latin typeface="Segoe UI"/>
                <a:ea typeface="+mn-ea"/>
                <a:cs typeface="+mn-cs"/>
              </a:rPr>
              <a:t>Create a new presentation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from this Word file. Change the layout of this slide.</a:t>
            </a:r>
          </a:p>
        </p:txBody>
      </p:sp>
      <p:sp>
        <p:nvSpPr>
          <p:cNvPr id="55" name="Text Placeholder 54">
            <a:extLst>
              <a:ext uri="{FF2B5EF4-FFF2-40B4-BE49-F238E27FC236}">
                <a16:creationId xmlns:a16="http://schemas.microsoft.com/office/drawing/2014/main" id="{A0F9A379-1E39-4C5C-CC0A-EE3070586169}"/>
              </a:ext>
            </a:extLst>
          </p:cNvPr>
          <p:cNvSpPr>
            <a:spLocks noGrp="1"/>
          </p:cNvSpPr>
          <p:nvPr>
            <p:ph type="body" sz="quarter" idx="34"/>
          </p:nvPr>
        </p:nvSpPr>
        <p:spPr>
          <a:xfrm>
            <a:off x="6969595" y="4053821"/>
            <a:ext cx="976461" cy="345600"/>
          </a:xfrm>
        </p:spPr>
        <p:txBody>
          <a:bodyPr/>
          <a:lstStyle/>
          <a:p>
            <a:r>
              <a:rPr lang="en-US" noProof="0"/>
              <a:t>11:00 am</a:t>
            </a:r>
          </a:p>
        </p:txBody>
      </p:sp>
      <p:sp>
        <p:nvSpPr>
          <p:cNvPr id="74" name="Text Placeholder 73">
            <a:extLst>
              <a:ext uri="{FF2B5EF4-FFF2-40B4-BE49-F238E27FC236}">
                <a16:creationId xmlns:a16="http://schemas.microsoft.com/office/drawing/2014/main" id="{06FB253F-8FDE-DD49-1D18-BF74B8D63B78}"/>
              </a:ext>
            </a:extLst>
          </p:cNvPr>
          <p:cNvSpPr>
            <a:spLocks noGrp="1"/>
          </p:cNvSpPr>
          <p:nvPr>
            <p:ph type="body" sz="quarter" idx="35"/>
          </p:nvPr>
        </p:nvSpPr>
        <p:spPr/>
        <p:txBody>
          <a:bodyPr>
            <a:noAutofit/>
          </a:bodyPr>
          <a:lstStyle/>
          <a:p>
            <a:r>
              <a:rPr lang="en-US" kern="0" noProof="0">
                <a:solidFill>
                  <a:srgbClr val="1A1A1A"/>
                </a:solidFill>
                <a:latin typeface="Segoe UI"/>
              </a:rPr>
              <a:t>Kim uses Copilot in Word to draft a report, prompting it to bring in specific information from other documents. He also uses Copilot in Word to improve the clarity of his report.</a:t>
            </a:r>
          </a:p>
        </p:txBody>
      </p:sp>
      <p:sp>
        <p:nvSpPr>
          <p:cNvPr id="75" name="Text Placeholder 74">
            <a:extLst>
              <a:ext uri="{FF2B5EF4-FFF2-40B4-BE49-F238E27FC236}">
                <a16:creationId xmlns:a16="http://schemas.microsoft.com/office/drawing/2014/main" id="{2088F783-D659-448B-30A3-30A5ABF2A753}"/>
              </a:ext>
            </a:extLst>
          </p:cNvPr>
          <p:cNvSpPr>
            <a:spLocks noGrp="1"/>
          </p:cNvSpPr>
          <p:nvPr>
            <p:ph type="body" sz="quarter" idx="36"/>
          </p:nvPr>
        </p:nvSpPr>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1200" cap="none" spc="0" normalizeH="0" baseline="0" noProof="0">
                <a:ln>
                  <a:noFill/>
                </a:ln>
                <a:solidFill>
                  <a:srgbClr val="000000"/>
                </a:solidFill>
                <a:effectLst/>
                <a:uLnTx/>
                <a:uFillTx/>
                <a:latin typeface="Segoe UI"/>
                <a:ea typeface="+mn-ea"/>
                <a:cs typeface="+mn-cs"/>
              </a:rPr>
              <a:t>Draft content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from these documents. Suggest ways to rewrite this content.</a:t>
            </a:r>
          </a:p>
        </p:txBody>
      </p:sp>
      <p:pic>
        <p:nvPicPr>
          <p:cNvPr id="86" name="Picture 85" descr="A person wearing a headset&#10;&#10;Description automatically generated">
            <a:extLst>
              <a:ext uri="{FF2B5EF4-FFF2-40B4-BE49-F238E27FC236}">
                <a16:creationId xmlns:a16="http://schemas.microsoft.com/office/drawing/2014/main" id="{366924EC-28B9-5229-17B2-BD22B6F7F9C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97361" y="3749159"/>
            <a:ext cx="2394639" cy="3115877"/>
          </a:xfrm>
          <a:prstGeom prst="rect">
            <a:avLst/>
          </a:prstGeom>
        </p:spPr>
      </p:pic>
      <p:grpSp>
        <p:nvGrpSpPr>
          <p:cNvPr id="118" name="Group 117">
            <a:extLst>
              <a:ext uri="{FF2B5EF4-FFF2-40B4-BE49-F238E27FC236}">
                <a16:creationId xmlns:a16="http://schemas.microsoft.com/office/drawing/2014/main" id="{CD4233F6-1711-2411-79C4-0DB3789F5FBC}"/>
              </a:ext>
            </a:extLst>
          </p:cNvPr>
          <p:cNvGrpSpPr/>
          <p:nvPr/>
        </p:nvGrpSpPr>
        <p:grpSpPr>
          <a:xfrm>
            <a:off x="812633" y="2721252"/>
            <a:ext cx="2351135" cy="360000"/>
            <a:chOff x="588263" y="1217924"/>
            <a:chExt cx="2351135" cy="360000"/>
          </a:xfrm>
        </p:grpSpPr>
        <p:pic>
          <p:nvPicPr>
            <p:cNvPr id="119" name="Picture 118" descr="Zip Co logo SVG free download, id: 101874 - Brandlogos.net">
              <a:hlinkClick r:id="rId3"/>
              <a:extLst>
                <a:ext uri="{FF2B5EF4-FFF2-40B4-BE49-F238E27FC236}">
                  <a16:creationId xmlns:a16="http://schemas.microsoft.com/office/drawing/2014/main" id="{F3CCFF94-D674-E530-A508-361B18DF230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0" name="TextBox 119">
              <a:extLst>
                <a:ext uri="{FF2B5EF4-FFF2-40B4-BE49-F238E27FC236}">
                  <a16:creationId xmlns:a16="http://schemas.microsoft.com/office/drawing/2014/main" id="{C057494B-9FE5-B5F2-CAB8-79A00BF45E14}"/>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21" name="Group 120">
            <a:extLst>
              <a:ext uri="{FF2B5EF4-FFF2-40B4-BE49-F238E27FC236}">
                <a16:creationId xmlns:a16="http://schemas.microsoft.com/office/drawing/2014/main" id="{99299753-C780-772F-F64C-8FDE806CEA64}"/>
              </a:ext>
            </a:extLst>
          </p:cNvPr>
          <p:cNvGrpSpPr/>
          <p:nvPr/>
        </p:nvGrpSpPr>
        <p:grpSpPr>
          <a:xfrm>
            <a:off x="812633" y="5156688"/>
            <a:ext cx="2351135" cy="360000"/>
            <a:chOff x="588263" y="1217924"/>
            <a:chExt cx="2351135" cy="360000"/>
          </a:xfrm>
        </p:grpSpPr>
        <p:pic>
          <p:nvPicPr>
            <p:cNvPr id="122" name="Picture 121" descr="Zip Co logo SVG free download, id: 101874 - Brandlogos.net">
              <a:hlinkClick r:id="rId3"/>
              <a:extLst>
                <a:ext uri="{FF2B5EF4-FFF2-40B4-BE49-F238E27FC236}">
                  <a16:creationId xmlns:a16="http://schemas.microsoft.com/office/drawing/2014/main" id="{B91814CF-0DA8-2730-B672-1DC179BE44D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3" name="TextBox 122">
              <a:extLst>
                <a:ext uri="{FF2B5EF4-FFF2-40B4-BE49-F238E27FC236}">
                  <a16:creationId xmlns:a16="http://schemas.microsoft.com/office/drawing/2014/main" id="{2C91FBA2-10C8-6B5C-92CD-77FC320D43D5}"/>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24" name="Group 123">
            <a:extLst>
              <a:ext uri="{FF2B5EF4-FFF2-40B4-BE49-F238E27FC236}">
                <a16:creationId xmlns:a16="http://schemas.microsoft.com/office/drawing/2014/main" id="{44032081-F229-ACED-49EB-9D99579123F3}"/>
              </a:ext>
            </a:extLst>
          </p:cNvPr>
          <p:cNvGrpSpPr/>
          <p:nvPr/>
        </p:nvGrpSpPr>
        <p:grpSpPr>
          <a:xfrm>
            <a:off x="3947719" y="2721252"/>
            <a:ext cx="2361959" cy="360000"/>
            <a:chOff x="577439" y="3137252"/>
            <a:chExt cx="2361959" cy="360000"/>
          </a:xfrm>
        </p:grpSpPr>
        <p:pic>
          <p:nvPicPr>
            <p:cNvPr id="126" name="Picture 125">
              <a:extLst>
                <a:ext uri="{FF2B5EF4-FFF2-40B4-BE49-F238E27FC236}">
                  <a16:creationId xmlns:a16="http://schemas.microsoft.com/office/drawing/2014/main" id="{AD4EA897-F099-3E01-CA94-DDB80D9E9AF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27" name="TextBox 126">
              <a:extLst>
                <a:ext uri="{FF2B5EF4-FFF2-40B4-BE49-F238E27FC236}">
                  <a16:creationId xmlns:a16="http://schemas.microsoft.com/office/drawing/2014/main" id="{9272DC36-6B37-1A5A-C00F-B595BA444C2C}"/>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lang="en-US" sz="900" i="1" noProof="0">
                <a:solidFill>
                  <a:srgbClr val="0078D4"/>
                </a:solidFill>
                <a:latin typeface="Segoe UI" panose="020B0502040204020203" pitchFamily="34" charset="0"/>
                <a:cs typeface="Segoe UI" panose="020B0502040204020203" pitchFamily="34" charset="0"/>
              </a:endParaRPr>
            </a:p>
          </p:txBody>
        </p:sp>
      </p:grpSp>
      <p:grpSp>
        <p:nvGrpSpPr>
          <p:cNvPr id="128" name="Group 127">
            <a:extLst>
              <a:ext uri="{FF2B5EF4-FFF2-40B4-BE49-F238E27FC236}">
                <a16:creationId xmlns:a16="http://schemas.microsoft.com/office/drawing/2014/main" id="{5D098A75-32F5-1E80-2E52-716A78B2EB6B}"/>
              </a:ext>
            </a:extLst>
          </p:cNvPr>
          <p:cNvGrpSpPr/>
          <p:nvPr/>
        </p:nvGrpSpPr>
        <p:grpSpPr>
          <a:xfrm>
            <a:off x="3947719" y="5156688"/>
            <a:ext cx="2351135" cy="360000"/>
            <a:chOff x="588263" y="2177588"/>
            <a:chExt cx="2351135" cy="360000"/>
          </a:xfrm>
        </p:grpSpPr>
        <p:pic>
          <p:nvPicPr>
            <p:cNvPr id="129" name="Picture 128">
              <a:extLst>
                <a:ext uri="{FF2B5EF4-FFF2-40B4-BE49-F238E27FC236}">
                  <a16:creationId xmlns:a16="http://schemas.microsoft.com/office/drawing/2014/main" id="{7BA55EF5-06C2-DC78-AAB9-5FDEFC857DF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30" name="TextBox 129">
              <a:extLst>
                <a:ext uri="{FF2B5EF4-FFF2-40B4-BE49-F238E27FC236}">
                  <a16:creationId xmlns:a16="http://schemas.microsoft.com/office/drawing/2014/main" id="{26F4A7FE-AF2A-D444-C3AB-FD0ECB5C6677}"/>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1" name="Group 130">
            <a:extLst>
              <a:ext uri="{FF2B5EF4-FFF2-40B4-BE49-F238E27FC236}">
                <a16:creationId xmlns:a16="http://schemas.microsoft.com/office/drawing/2014/main" id="{6D340813-D561-0B8B-CFC4-57C7E342F415}"/>
              </a:ext>
            </a:extLst>
          </p:cNvPr>
          <p:cNvGrpSpPr/>
          <p:nvPr/>
        </p:nvGrpSpPr>
        <p:grpSpPr>
          <a:xfrm>
            <a:off x="7198028" y="5156688"/>
            <a:ext cx="2351135" cy="360000"/>
            <a:chOff x="588263" y="2657420"/>
            <a:chExt cx="2351135" cy="360000"/>
          </a:xfrm>
        </p:grpSpPr>
        <p:pic>
          <p:nvPicPr>
            <p:cNvPr id="132" name="Picture 131">
              <a:extLst>
                <a:ext uri="{FF2B5EF4-FFF2-40B4-BE49-F238E27FC236}">
                  <a16:creationId xmlns:a16="http://schemas.microsoft.com/office/drawing/2014/main" id="{707C8AD9-D6A1-4B93-076B-0219596EAA6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33" name="TextBox 132">
              <a:extLst>
                <a:ext uri="{FF2B5EF4-FFF2-40B4-BE49-F238E27FC236}">
                  <a16:creationId xmlns:a16="http://schemas.microsoft.com/office/drawing/2014/main" id="{F970DB8D-BE38-5238-42EE-8F9C0D998564}"/>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4" name="Group 133">
            <a:extLst>
              <a:ext uri="{FF2B5EF4-FFF2-40B4-BE49-F238E27FC236}">
                <a16:creationId xmlns:a16="http://schemas.microsoft.com/office/drawing/2014/main" id="{0D0062AB-88E6-A783-4CE5-1B73A742E5D7}"/>
              </a:ext>
            </a:extLst>
          </p:cNvPr>
          <p:cNvGrpSpPr/>
          <p:nvPr/>
        </p:nvGrpSpPr>
        <p:grpSpPr>
          <a:xfrm>
            <a:off x="7198028" y="2721252"/>
            <a:ext cx="2351135" cy="360000"/>
            <a:chOff x="588263" y="3617084"/>
            <a:chExt cx="2351135" cy="360000"/>
          </a:xfrm>
        </p:grpSpPr>
        <p:pic>
          <p:nvPicPr>
            <p:cNvPr id="135" name="Picture 134">
              <a:extLst>
                <a:ext uri="{FF2B5EF4-FFF2-40B4-BE49-F238E27FC236}">
                  <a16:creationId xmlns:a16="http://schemas.microsoft.com/office/drawing/2014/main" id="{7156B586-0BC2-6E4B-E81D-EED722B823C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36" name="TextBox 135">
              <a:extLst>
                <a:ext uri="{FF2B5EF4-FFF2-40B4-BE49-F238E27FC236}">
                  <a16:creationId xmlns:a16="http://schemas.microsoft.com/office/drawing/2014/main" id="{703DF11A-79EB-0CC1-3D49-712887ED14DD}"/>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 name="Group 2">
            <a:extLst>
              <a:ext uri="{FF2B5EF4-FFF2-40B4-BE49-F238E27FC236}">
                <a16:creationId xmlns:a16="http://schemas.microsoft.com/office/drawing/2014/main" id="{BE6C847C-DF0B-2CAC-A509-30FFE4B50110}"/>
              </a:ext>
            </a:extLst>
          </p:cNvPr>
          <p:cNvGrpSpPr/>
          <p:nvPr/>
        </p:nvGrpSpPr>
        <p:grpSpPr>
          <a:xfrm>
            <a:off x="10195084" y="1462475"/>
            <a:ext cx="1696592" cy="1730061"/>
            <a:chOff x="10195084" y="1462475"/>
            <a:chExt cx="1696592" cy="1730061"/>
          </a:xfrm>
        </p:grpSpPr>
        <p:sp>
          <p:nvSpPr>
            <p:cNvPr id="56" name="TextBox 55">
              <a:extLst>
                <a:ext uri="{FF2B5EF4-FFF2-40B4-BE49-F238E27FC236}">
                  <a16:creationId xmlns:a16="http://schemas.microsoft.com/office/drawing/2014/main" id="{37214391-A987-6AB8-2A0D-A379E348139E}"/>
                </a:ext>
              </a:extLst>
            </p:cNvPr>
            <p:cNvSpPr txBox="1"/>
            <p:nvPr/>
          </p:nvSpPr>
          <p:spPr>
            <a:xfrm>
              <a:off x="10195084" y="1462475"/>
              <a:ext cx="1696592" cy="1354217"/>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Kim</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lang="en-US" sz="1600" noProof="0">
                  <a:solidFill>
                    <a:srgbClr val="C03BC4"/>
                  </a:solidFill>
                  <a:latin typeface="Segoe UI" panose="020B0502040204020203" pitchFamily="34" charset="0"/>
                  <a:cs typeface="Segoe UI" panose="020B0502040204020203" pitchFamily="34" charset="0"/>
                </a:rPr>
                <a:t>is a Vendor Engagement Manager in Finance</a:t>
              </a:r>
            </a:p>
          </p:txBody>
        </p:sp>
        <p:pic>
          <p:nvPicPr>
            <p:cNvPr id="2" name="Graphic 1">
              <a:extLst>
                <a:ext uri="{FF2B5EF4-FFF2-40B4-BE49-F238E27FC236}">
                  <a16:creationId xmlns:a16="http://schemas.microsoft.com/office/drawing/2014/main" id="{8DA089E9-C315-F92A-AAFE-3379146BB850}"/>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11616886" y="2917746"/>
              <a:ext cx="274790" cy="274790"/>
            </a:xfrm>
            <a:prstGeom prst="rect">
              <a:avLst/>
            </a:prstGeom>
          </p:spPr>
        </p:pic>
      </p:grpSp>
      <p:sp>
        <p:nvSpPr>
          <p:cNvPr id="4" name="Text Placeholder 40">
            <a:extLst>
              <a:ext uri="{FF2B5EF4-FFF2-40B4-BE49-F238E27FC236}">
                <a16:creationId xmlns:a16="http://schemas.microsoft.com/office/drawing/2014/main" id="{ADC670FD-A6A3-24ED-B328-D995690286B0}"/>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5" name="Text Placeholder 41">
            <a:extLst>
              <a:ext uri="{FF2B5EF4-FFF2-40B4-BE49-F238E27FC236}">
                <a16:creationId xmlns:a16="http://schemas.microsoft.com/office/drawing/2014/main" id="{13B286E5-6C2A-2963-6BB3-967E1F6C8546}"/>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6" name="Text Placeholder 42">
            <a:extLst>
              <a:ext uri="{FF2B5EF4-FFF2-40B4-BE49-F238E27FC236}">
                <a16:creationId xmlns:a16="http://schemas.microsoft.com/office/drawing/2014/main" id="{832E6BF3-32A9-2374-A3E2-1EBE13CED4BC}"/>
              </a:ext>
            </a:extLst>
          </p:cNvPr>
          <p:cNvSpPr>
            <a:spLocks noGrp="1"/>
          </p:cNvSpPr>
          <p:nvPr>
            <p:ph type="body" sz="quarter" idx="40"/>
          </p:nvPr>
        </p:nvSpPr>
        <p:spPr>
          <a:xfrm>
            <a:off x="11760200" y="357645"/>
            <a:ext cx="127000" cy="125999"/>
          </a:xfrm>
          <a:solidFill>
            <a:srgbClr val="0078D4"/>
          </a:solidFill>
        </p:spPr>
        <p:txBody>
          <a:bodyPr/>
          <a:lstStyle/>
          <a:p>
            <a:endParaRPr lang="en-US" noProof="0"/>
          </a:p>
        </p:txBody>
      </p:sp>
      <p:sp>
        <p:nvSpPr>
          <p:cNvPr id="19" name="Text Placeholder 18">
            <a:extLst>
              <a:ext uri="{FF2B5EF4-FFF2-40B4-BE49-F238E27FC236}">
                <a16:creationId xmlns:a16="http://schemas.microsoft.com/office/drawing/2014/main" id="{461D9FCF-505E-2AA1-77AC-321D0393494D}"/>
              </a:ext>
            </a:extLst>
          </p:cNvPr>
          <p:cNvSpPr>
            <a:spLocks noGrp="1"/>
          </p:cNvSpPr>
          <p:nvPr>
            <p:ph type="body" sz="quarter" idx="37"/>
          </p:nvPr>
        </p:nvSpPr>
        <p:spPr>
          <a:ln>
            <a:solidFill>
              <a:schemeClr val="bg1"/>
            </a:solidFill>
          </a:ln>
        </p:spPr>
        <p:txBody>
          <a:bodyPr/>
          <a:lstStyle/>
          <a:p>
            <a:r>
              <a:rPr lang="en-US" noProof="0"/>
              <a:t>Extend</a:t>
            </a:r>
          </a:p>
        </p:txBody>
      </p:sp>
      <p:sp>
        <p:nvSpPr>
          <p:cNvPr id="20" name="Rectangle: Rounded Corners 6">
            <a:extLst>
              <a:ext uri="{FF2B5EF4-FFF2-40B4-BE49-F238E27FC236}">
                <a16:creationId xmlns:a16="http://schemas.microsoft.com/office/drawing/2014/main" id="{7B91805E-7C48-3C94-7728-CF1FD578E2A9}"/>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21" name="Group 20">
            <a:extLst>
              <a:ext uri="{FF2B5EF4-FFF2-40B4-BE49-F238E27FC236}">
                <a16:creationId xmlns:a16="http://schemas.microsoft.com/office/drawing/2014/main" id="{AB1D61C6-F399-E774-1B46-71CF3C5D4089}"/>
              </a:ext>
            </a:extLst>
          </p:cNvPr>
          <p:cNvGrpSpPr/>
          <p:nvPr/>
        </p:nvGrpSpPr>
        <p:grpSpPr>
          <a:xfrm>
            <a:off x="1286540" y="1134767"/>
            <a:ext cx="1571031" cy="216000"/>
            <a:chOff x="1372194" y="969899"/>
            <a:chExt cx="1571031" cy="216000"/>
          </a:xfrm>
        </p:grpSpPr>
        <p:sp>
          <p:nvSpPr>
            <p:cNvPr id="22" name="Rectangle: Rounded Corners 6">
              <a:extLst>
                <a:ext uri="{FF2B5EF4-FFF2-40B4-BE49-F238E27FC236}">
                  <a16:creationId xmlns:a16="http://schemas.microsoft.com/office/drawing/2014/main" id="{31DA4F4B-3F87-34F2-8486-FF5F4768FBB7}"/>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 per week</a:t>
              </a:r>
            </a:p>
          </p:txBody>
        </p:sp>
        <p:pic>
          <p:nvPicPr>
            <p:cNvPr id="24" name="Graphic 23">
              <a:extLst>
                <a:ext uri="{FF2B5EF4-FFF2-40B4-BE49-F238E27FC236}">
                  <a16:creationId xmlns:a16="http://schemas.microsoft.com/office/drawing/2014/main" id="{8D7EB886-ADF3-6A9A-5904-495BBB96B003}"/>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421924" y="1005899"/>
              <a:ext cx="144000" cy="144000"/>
            </a:xfrm>
            <a:prstGeom prst="rect">
              <a:avLst/>
            </a:prstGeom>
          </p:spPr>
        </p:pic>
      </p:grpSp>
      <p:grpSp>
        <p:nvGrpSpPr>
          <p:cNvPr id="25" name="Group 24">
            <a:extLst>
              <a:ext uri="{FF2B5EF4-FFF2-40B4-BE49-F238E27FC236}">
                <a16:creationId xmlns:a16="http://schemas.microsoft.com/office/drawing/2014/main" id="{8FB6E656-6722-D09C-07E5-72667566FFBE}"/>
              </a:ext>
            </a:extLst>
          </p:cNvPr>
          <p:cNvGrpSpPr/>
          <p:nvPr/>
        </p:nvGrpSpPr>
        <p:grpSpPr>
          <a:xfrm>
            <a:off x="5754503" y="1134767"/>
            <a:ext cx="2325078" cy="216000"/>
            <a:chOff x="6235579" y="969899"/>
            <a:chExt cx="2325078" cy="216000"/>
          </a:xfrm>
        </p:grpSpPr>
        <p:sp>
          <p:nvSpPr>
            <p:cNvPr id="26" name="Rectangle: Rounded Corners 6">
              <a:extLst>
                <a:ext uri="{FF2B5EF4-FFF2-40B4-BE49-F238E27FC236}">
                  <a16:creationId xmlns:a16="http://schemas.microsoft.com/office/drawing/2014/main" id="{D101F282-C381-865E-4741-033EED3EE733}"/>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Vendor evaluations</a:t>
              </a:r>
            </a:p>
          </p:txBody>
        </p:sp>
        <p:pic>
          <p:nvPicPr>
            <p:cNvPr id="27" name="Graphic 26">
              <a:extLst>
                <a:ext uri="{FF2B5EF4-FFF2-40B4-BE49-F238E27FC236}">
                  <a16:creationId xmlns:a16="http://schemas.microsoft.com/office/drawing/2014/main" id="{7F069126-5892-C182-27C3-036C77C128A6}"/>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282712" y="1005899"/>
              <a:ext cx="144000" cy="144000"/>
            </a:xfrm>
            <a:prstGeom prst="rect">
              <a:avLst/>
            </a:prstGeom>
          </p:spPr>
        </p:pic>
      </p:grpSp>
      <p:grpSp>
        <p:nvGrpSpPr>
          <p:cNvPr id="28" name="Group 27">
            <a:extLst>
              <a:ext uri="{FF2B5EF4-FFF2-40B4-BE49-F238E27FC236}">
                <a16:creationId xmlns:a16="http://schemas.microsoft.com/office/drawing/2014/main" id="{245ABCB7-E4E1-3E11-97E5-3776D5A8BB87}"/>
              </a:ext>
            </a:extLst>
          </p:cNvPr>
          <p:cNvGrpSpPr/>
          <p:nvPr/>
        </p:nvGrpSpPr>
        <p:grpSpPr>
          <a:xfrm>
            <a:off x="2908241" y="1134767"/>
            <a:ext cx="2795593" cy="216000"/>
            <a:chOff x="3133720" y="969899"/>
            <a:chExt cx="2795593" cy="216000"/>
          </a:xfrm>
        </p:grpSpPr>
        <p:sp>
          <p:nvSpPr>
            <p:cNvPr id="29" name="Rectangle: Rounded Corners 6">
              <a:extLst>
                <a:ext uri="{FF2B5EF4-FFF2-40B4-BE49-F238E27FC236}">
                  <a16:creationId xmlns:a16="http://schemas.microsoft.com/office/drawing/2014/main" id="{2E99FD51-96B2-93ED-D153-A0C12E2C533A}"/>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Vendor meetings</a:t>
              </a:r>
            </a:p>
          </p:txBody>
        </p:sp>
        <p:pic>
          <p:nvPicPr>
            <p:cNvPr id="30" name="Graphic 29">
              <a:extLst>
                <a:ext uri="{FF2B5EF4-FFF2-40B4-BE49-F238E27FC236}">
                  <a16:creationId xmlns:a16="http://schemas.microsoft.com/office/drawing/2014/main" id="{C575BAE1-8CB3-A699-6DEE-8DAE28BBEF20}"/>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193555" y="1005899"/>
              <a:ext cx="144000" cy="144000"/>
            </a:xfrm>
            <a:prstGeom prst="rect">
              <a:avLst/>
            </a:prstGeom>
          </p:spPr>
        </p:pic>
      </p:grpSp>
      <p:sp>
        <p:nvSpPr>
          <p:cNvPr id="18" name="Graphic 2">
            <a:hlinkClick r:id="rId17"/>
            <a:extLst>
              <a:ext uri="{FF2B5EF4-FFF2-40B4-BE49-F238E27FC236}">
                <a16:creationId xmlns:a16="http://schemas.microsoft.com/office/drawing/2014/main" id="{B4330583-EBC2-134C-9395-D97812AAA706}"/>
              </a:ext>
            </a:extLst>
          </p:cNvPr>
          <p:cNvSpPr/>
          <p:nvPr/>
        </p:nvSpPr>
        <p:spPr>
          <a:xfrm>
            <a:off x="5900628" y="418552"/>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Tree>
    <p:extLst>
      <p:ext uri="{BB962C8B-B14F-4D97-AF65-F5344CB8AC3E}">
        <p14:creationId xmlns:p14="http://schemas.microsoft.com/office/powerpoint/2010/main" val="352050083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23F16038-3ECA-5B93-BFF2-67AAFF1E240D}"/>
              </a:ext>
            </a:extLst>
          </p:cNvPr>
          <p:cNvSpPr>
            <a:spLocks noGrp="1"/>
          </p:cNvSpPr>
          <p:nvPr>
            <p:ph type="title"/>
          </p:nvPr>
        </p:nvSpPr>
        <p:spPr>
          <a:xfrm>
            <a:off x="584200" y="387766"/>
            <a:ext cx="5672544" cy="526298"/>
          </a:xfrm>
        </p:spPr>
        <p:txBody>
          <a:bodyPr/>
          <a:lstStyle/>
          <a:p>
            <a:r>
              <a:rPr lang="en-US" noProof="0"/>
              <a:t>A day in the life of a Financial Analyst</a:t>
            </a:r>
          </a:p>
        </p:txBody>
      </p:sp>
      <p:sp>
        <p:nvSpPr>
          <p:cNvPr id="125" name="Text Placeholder 124">
            <a:extLst>
              <a:ext uri="{FF2B5EF4-FFF2-40B4-BE49-F238E27FC236}">
                <a16:creationId xmlns:a16="http://schemas.microsoft.com/office/drawing/2014/main" id="{64378299-3226-F8AA-1A31-4D7A041A6D42}"/>
              </a:ext>
            </a:extLst>
          </p:cNvPr>
          <p:cNvSpPr>
            <a:spLocks noGrp="1"/>
          </p:cNvSpPr>
          <p:nvPr>
            <p:ph type="body" sz="quarter" idx="17"/>
          </p:nvPr>
        </p:nvSpPr>
        <p:spPr>
          <a:xfrm>
            <a:off x="6519107" y="521099"/>
            <a:ext cx="3599821" cy="169277"/>
          </a:xfrm>
        </p:spPr>
        <p:txBody>
          <a:bodyPr/>
          <a:lstStyle/>
          <a:p>
            <a:pPr marL="0" marR="0" lvl="0" indent="0" algn="r"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1100" b="1" i="0" u="none" strike="noStrike" kern="1200" cap="none" spc="-20" normalizeH="0" baseline="0" noProof="0">
                <a:ln>
                  <a:noFill/>
                </a:ln>
                <a:solidFill>
                  <a:srgbClr val="C03BC4"/>
                </a:solidFill>
                <a:effectLst/>
                <a:uLnTx/>
                <a:uFillTx/>
                <a:latin typeface="Segoe UI Semibold" panose="020B0502040204020203" pitchFamily="34" charset="0"/>
                <a:ea typeface="+mn-ea"/>
                <a:cs typeface="Segoe UI Semibold" panose="020B0502040204020203" pitchFamily="34" charset="0"/>
              </a:rPr>
              <a:t>Microsoft 365 Copilot</a:t>
            </a:r>
          </a:p>
        </p:txBody>
      </p:sp>
      <p:sp>
        <p:nvSpPr>
          <p:cNvPr id="40" name="Text Placeholder 39">
            <a:extLst>
              <a:ext uri="{FF2B5EF4-FFF2-40B4-BE49-F238E27FC236}">
                <a16:creationId xmlns:a16="http://schemas.microsoft.com/office/drawing/2014/main" id="{379D624F-A860-9CE9-D756-825F40761990}"/>
              </a:ext>
            </a:extLst>
          </p:cNvPr>
          <p:cNvSpPr>
            <a:spLocks noGrp="1"/>
          </p:cNvSpPr>
          <p:nvPr>
            <p:ph type="body" sz="quarter" idx="11"/>
          </p:nvPr>
        </p:nvSpPr>
        <p:spPr>
          <a:xfrm>
            <a:off x="584200" y="1593881"/>
            <a:ext cx="976461" cy="345600"/>
          </a:xfrm>
        </p:spPr>
        <p:txBody>
          <a:bodyPr/>
          <a:lstStyle/>
          <a:p>
            <a:r>
              <a:rPr lang="en-US" noProof="0"/>
              <a:t>8:00 am</a:t>
            </a:r>
          </a:p>
        </p:txBody>
      </p:sp>
      <p:sp>
        <p:nvSpPr>
          <p:cNvPr id="20" name="Text Placeholder 19">
            <a:extLst>
              <a:ext uri="{FF2B5EF4-FFF2-40B4-BE49-F238E27FC236}">
                <a16:creationId xmlns:a16="http://schemas.microsoft.com/office/drawing/2014/main" id="{A6E7CE62-9456-8A45-25A4-FE8613EC70E7}"/>
              </a:ext>
            </a:extLst>
          </p:cNvPr>
          <p:cNvSpPr>
            <a:spLocks noGrp="1"/>
          </p:cNvSpPr>
          <p:nvPr>
            <p:ph type="body" sz="quarter" idx="18"/>
          </p:nvPr>
        </p:nvSpPr>
        <p:spPr/>
        <p:txBody>
          <a:bodyPr/>
          <a:lstStyle/>
          <a:p>
            <a:r>
              <a:rPr kumimoji="0" lang="en-US" sz="900" b="0" i="0" u="none" strike="noStrike" kern="1200" cap="none" spc="0" normalizeH="0" baseline="0" noProof="0" dirty="0">
                <a:ln>
                  <a:noFill/>
                </a:ln>
                <a:solidFill>
                  <a:srgbClr val="1A1A1A"/>
                </a:solidFill>
                <a:effectLst/>
                <a:uLnTx/>
                <a:uFillTx/>
                <a:latin typeface="Segoe UI"/>
                <a:ea typeface="Segoe UI" pitchFamily="34" charset="0"/>
                <a:cs typeface="Segoe UI" pitchFamily="34" charset="0"/>
              </a:rPr>
              <a:t>Hillary begins her day using Microsoft 365 Copilot Chat for Finance in Excel looking at the latest COGS estimates for a new product. She uses it to filter the data to get the view she wants. </a:t>
            </a:r>
          </a:p>
          <a:p>
            <a:endParaRPr lang="en-US" noProof="0" dirty="0"/>
          </a:p>
        </p:txBody>
      </p:sp>
      <p:sp>
        <p:nvSpPr>
          <p:cNvPr id="21" name="Text Placeholder 20">
            <a:extLst>
              <a:ext uri="{FF2B5EF4-FFF2-40B4-BE49-F238E27FC236}">
                <a16:creationId xmlns:a16="http://schemas.microsoft.com/office/drawing/2014/main" id="{07CDA869-35AA-7E6B-0059-7813F399035C}"/>
              </a:ext>
            </a:extLst>
          </p:cNvPr>
          <p:cNvSpPr>
            <a:spLocks noGrp="1"/>
          </p:cNvSpPr>
          <p:nvPr>
            <p:ph type="body" sz="quarter" idx="21"/>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0" cap="none" spc="0" normalizeH="0" baseline="0" noProof="0">
                <a:ln>
                  <a:noFill/>
                </a:ln>
                <a:solidFill>
                  <a:srgbClr val="1A1A1A"/>
                </a:solidFill>
                <a:effectLst/>
                <a:uLnTx/>
                <a:uFillTx/>
                <a:latin typeface="Segoe UI"/>
                <a:ea typeface="+mn-ea"/>
                <a:cs typeface="+mn-cs"/>
              </a:rPr>
              <a:t>Sort the data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by product feature and then filter out the Priority 2 features.</a:t>
            </a:r>
          </a:p>
        </p:txBody>
      </p:sp>
      <p:sp>
        <p:nvSpPr>
          <p:cNvPr id="43" name="Text Placeholder 42">
            <a:extLst>
              <a:ext uri="{FF2B5EF4-FFF2-40B4-BE49-F238E27FC236}">
                <a16:creationId xmlns:a16="http://schemas.microsoft.com/office/drawing/2014/main" id="{F786ECC7-0497-8250-7086-DCE4E9C52A03}"/>
              </a:ext>
            </a:extLst>
          </p:cNvPr>
          <p:cNvSpPr>
            <a:spLocks noGrp="1"/>
          </p:cNvSpPr>
          <p:nvPr>
            <p:ph type="body" sz="quarter" idx="22"/>
          </p:nvPr>
        </p:nvSpPr>
        <p:spPr>
          <a:xfrm>
            <a:off x="3776898" y="1593881"/>
            <a:ext cx="976461" cy="345600"/>
          </a:xfrm>
        </p:spPr>
        <p:txBody>
          <a:bodyPr/>
          <a:lstStyle/>
          <a:p>
            <a:r>
              <a:rPr lang="en-US" noProof="0"/>
              <a:t>9:30 am</a:t>
            </a:r>
          </a:p>
        </p:txBody>
      </p:sp>
      <p:sp>
        <p:nvSpPr>
          <p:cNvPr id="22" name="Text Placeholder 21">
            <a:extLst>
              <a:ext uri="{FF2B5EF4-FFF2-40B4-BE49-F238E27FC236}">
                <a16:creationId xmlns:a16="http://schemas.microsoft.com/office/drawing/2014/main" id="{DCB45C07-6CD9-1E53-4148-5F18F8A58007}"/>
              </a:ext>
            </a:extLst>
          </p:cNvPr>
          <p:cNvSpPr>
            <a:spLocks noGrp="1"/>
          </p:cNvSpPr>
          <p:nvPr>
            <p:ph type="body" sz="quarter" idx="23"/>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She later meets with her manager and IT to discuss reporting requirements updates from the sales organization. She asks Copilot in Teams to summarize the requirements.</a:t>
            </a:r>
          </a:p>
          <a:p>
            <a:endParaRPr lang="en-US" noProof="0"/>
          </a:p>
        </p:txBody>
      </p:sp>
      <p:sp>
        <p:nvSpPr>
          <p:cNvPr id="34" name="Text Placeholder 33">
            <a:extLst>
              <a:ext uri="{FF2B5EF4-FFF2-40B4-BE49-F238E27FC236}">
                <a16:creationId xmlns:a16="http://schemas.microsoft.com/office/drawing/2014/main" id="{8E53DE4B-5F69-1B6B-76BC-D02E95C7E1AA}"/>
              </a:ext>
            </a:extLst>
          </p:cNvPr>
          <p:cNvSpPr>
            <a:spLocks noGrp="1"/>
          </p:cNvSpPr>
          <p:nvPr>
            <p:ph type="body" sz="quarter" idx="24"/>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0" cap="none" spc="0" normalizeH="0" baseline="0" noProof="0">
                <a:ln>
                  <a:noFill/>
                </a:ln>
                <a:solidFill>
                  <a:srgbClr val="1A1A1A"/>
                </a:solidFill>
                <a:effectLst/>
                <a:uLnTx/>
                <a:uFillTx/>
                <a:latin typeface="Segoe UI"/>
                <a:ea typeface="+mn-ea"/>
                <a:cs typeface="+mn-cs"/>
              </a:rPr>
              <a:t>Summarize the meeting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and be sure to list all he reporting requirements that were mentioned.</a:t>
            </a:r>
          </a:p>
        </p:txBody>
      </p:sp>
      <p:sp>
        <p:nvSpPr>
          <p:cNvPr id="46" name="Text Placeholder 45">
            <a:extLst>
              <a:ext uri="{FF2B5EF4-FFF2-40B4-BE49-F238E27FC236}">
                <a16:creationId xmlns:a16="http://schemas.microsoft.com/office/drawing/2014/main" id="{B711834C-1181-E54E-3F35-4A3D37910D88}"/>
              </a:ext>
            </a:extLst>
          </p:cNvPr>
          <p:cNvSpPr>
            <a:spLocks noGrp="1"/>
          </p:cNvSpPr>
          <p:nvPr>
            <p:ph type="body" sz="quarter" idx="25"/>
          </p:nvPr>
        </p:nvSpPr>
        <p:spPr>
          <a:xfrm>
            <a:off x="6969595" y="1593881"/>
            <a:ext cx="976461" cy="345600"/>
          </a:xfrm>
        </p:spPr>
        <p:txBody>
          <a:bodyPr/>
          <a:lstStyle/>
          <a:p>
            <a:r>
              <a:rPr lang="en-US" noProof="0"/>
              <a:t>10:00 am</a:t>
            </a:r>
          </a:p>
        </p:txBody>
      </p:sp>
      <p:sp>
        <p:nvSpPr>
          <p:cNvPr id="35" name="Text Placeholder 34">
            <a:extLst>
              <a:ext uri="{FF2B5EF4-FFF2-40B4-BE49-F238E27FC236}">
                <a16:creationId xmlns:a16="http://schemas.microsoft.com/office/drawing/2014/main" id="{BCEC4F31-80AD-86CE-DE84-FD2792F309AF}"/>
              </a:ext>
            </a:extLst>
          </p:cNvPr>
          <p:cNvSpPr>
            <a:spLocks noGrp="1"/>
          </p:cNvSpPr>
          <p:nvPr>
            <p:ph type="body" sz="quarter" idx="26"/>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Hillary finally gets to her main project for the day and reviews the due diligence information on a potential acquisition target. She asks Copilot to create a summary of the content.</a:t>
            </a:r>
          </a:p>
          <a:p>
            <a:endParaRPr lang="en-US" noProof="0"/>
          </a:p>
        </p:txBody>
      </p:sp>
      <p:sp>
        <p:nvSpPr>
          <p:cNvPr id="36" name="Text Placeholder 35">
            <a:extLst>
              <a:ext uri="{FF2B5EF4-FFF2-40B4-BE49-F238E27FC236}">
                <a16:creationId xmlns:a16="http://schemas.microsoft.com/office/drawing/2014/main" id="{D3C16D3F-955F-942A-92C3-6ACCD5C511ED}"/>
              </a:ext>
            </a:extLst>
          </p:cNvPr>
          <p:cNvSpPr>
            <a:spLocks noGrp="1"/>
          </p:cNvSpPr>
          <p:nvPr>
            <p:ph type="body" sz="quarter" idx="27"/>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Summarize the informatio</a:t>
            </a:r>
            <a:r>
              <a:rPr kumimoji="0" lang="en-US" sz="900" b="1" i="0" u="sng" strike="noStrike" kern="1200" cap="none" spc="0" normalizeH="0" baseline="0" noProof="0">
                <a:ln w="3175">
                  <a:noFill/>
                </a:ln>
                <a:effectLst/>
                <a:uLnTx/>
                <a:uFillTx/>
                <a:latin typeface="Segoe UI"/>
                <a:ea typeface="+mn-ea"/>
                <a:cs typeface="Segoe UI" pitchFamily="34" charset="0"/>
              </a:rPr>
              <a:t>n in [</a:t>
            </a:r>
            <a:r>
              <a:rPr kumimoji="0" lang="en-US" sz="900" b="0" i="0" u="sng" strike="noStrike" kern="1200" cap="none" spc="0" normalizeH="0" baseline="0" noProof="0" err="1">
                <a:ln w="3175">
                  <a:noFill/>
                </a:ln>
                <a:effectLst/>
                <a:uLnTx/>
                <a:uFillTx/>
                <a:latin typeface="Segoe UI"/>
                <a:ea typeface="+mn-ea"/>
                <a:cs typeface="Segoe UI" pitchFamily="34" charset="0"/>
              </a:rPr>
              <a:t>Fabrikam</a:t>
            </a:r>
            <a:r>
              <a:rPr kumimoji="0" lang="en-US" sz="900" b="0" i="0" u="sng" strike="noStrike" kern="1200" cap="none" spc="0" normalizeH="0" baseline="0" noProof="0">
                <a:ln w="3175">
                  <a:noFill/>
                </a:ln>
                <a:effectLst/>
                <a:uLnTx/>
                <a:uFillTx/>
                <a:latin typeface="Segoe UI"/>
                <a:ea typeface="+mn-ea"/>
                <a:cs typeface="Segoe UI" pitchFamily="34" charset="0"/>
              </a:rPr>
              <a:t> financial data], [</a:t>
            </a:r>
            <a:r>
              <a:rPr kumimoji="0" lang="en-US" sz="900" b="0" i="0" u="sng" strike="noStrike" kern="1200" cap="none" spc="0" normalizeH="0" baseline="0" noProof="0" err="1">
                <a:ln w="3175">
                  <a:noFill/>
                </a:ln>
                <a:effectLst/>
                <a:uLnTx/>
                <a:uFillTx/>
                <a:latin typeface="Segoe UI"/>
                <a:ea typeface="+mn-ea"/>
                <a:cs typeface="Segoe UI" pitchFamily="34" charset="0"/>
              </a:rPr>
              <a:t>Fabrikam</a:t>
            </a:r>
            <a:r>
              <a:rPr kumimoji="0" lang="en-US" sz="900" b="0" i="0" u="sng" strike="noStrike" kern="1200" cap="none" spc="0" normalizeH="0" baseline="0" noProof="0">
                <a:ln w="3175">
                  <a:noFill/>
                </a:ln>
                <a:effectLst/>
                <a:uLnTx/>
                <a:uFillTx/>
                <a:latin typeface="Segoe UI"/>
                <a:ea typeface="+mn-ea"/>
                <a:cs typeface="Segoe UI" pitchFamily="34" charset="0"/>
              </a:rPr>
              <a:t> operations analysis], [</a:t>
            </a:r>
            <a:r>
              <a:rPr kumimoji="0" lang="en-US" sz="900" b="0" i="0" u="sng" strike="noStrike" kern="1200" cap="none" spc="0" normalizeH="0" baseline="0" noProof="0" err="1">
                <a:ln w="3175">
                  <a:noFill/>
                </a:ln>
                <a:effectLst/>
                <a:uLnTx/>
                <a:uFillTx/>
                <a:latin typeface="Segoe UI"/>
                <a:ea typeface="+mn-ea"/>
                <a:cs typeface="Segoe UI" pitchFamily="34" charset="0"/>
              </a:rPr>
              <a:t>Fabrikam</a:t>
            </a:r>
            <a:r>
              <a:rPr kumimoji="0" lang="en-US" sz="900" b="0" i="0" u="sng" strike="noStrike" kern="1200" cap="none" spc="0" normalizeH="0" baseline="0" noProof="0">
                <a:ln w="3175">
                  <a:noFill/>
                </a:ln>
                <a:effectLst/>
                <a:uLnTx/>
                <a:uFillTx/>
                <a:latin typeface="Segoe UI"/>
                <a:ea typeface="+mn-ea"/>
                <a:cs typeface="Segoe UI" pitchFamily="34" charset="0"/>
              </a:rPr>
              <a:t> integration plan].</a:t>
            </a:r>
          </a:p>
        </p:txBody>
      </p:sp>
      <p:sp>
        <p:nvSpPr>
          <p:cNvPr id="49" name="Text Placeholder 48">
            <a:extLst>
              <a:ext uri="{FF2B5EF4-FFF2-40B4-BE49-F238E27FC236}">
                <a16:creationId xmlns:a16="http://schemas.microsoft.com/office/drawing/2014/main" id="{B9B71A71-82A6-309C-41D4-38ECA93CF523}"/>
              </a:ext>
            </a:extLst>
          </p:cNvPr>
          <p:cNvSpPr>
            <a:spLocks noGrp="1"/>
          </p:cNvSpPr>
          <p:nvPr>
            <p:ph type="body" sz="quarter" idx="28"/>
          </p:nvPr>
        </p:nvSpPr>
        <p:spPr>
          <a:xfrm>
            <a:off x="584200" y="4053821"/>
            <a:ext cx="976461" cy="345600"/>
          </a:xfrm>
        </p:spPr>
        <p:txBody>
          <a:bodyPr/>
          <a:lstStyle/>
          <a:p>
            <a:r>
              <a:rPr lang="en-US" noProof="0"/>
              <a:t>4:00 pm</a:t>
            </a:r>
          </a:p>
        </p:txBody>
      </p:sp>
      <p:sp>
        <p:nvSpPr>
          <p:cNvPr id="37" name="Text Placeholder 36">
            <a:extLst>
              <a:ext uri="{FF2B5EF4-FFF2-40B4-BE49-F238E27FC236}">
                <a16:creationId xmlns:a16="http://schemas.microsoft.com/office/drawing/2014/main" id="{8591029F-36E2-575C-7E3A-BFF68DA24444}"/>
              </a:ext>
            </a:extLst>
          </p:cNvPr>
          <p:cNvSpPr>
            <a:spLocks noGrp="1"/>
          </p:cNvSpPr>
          <p:nvPr>
            <p:ph type="body" sz="quarter" idx="29"/>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Hillary heads back into Copilot for Finance in Excel to update the acquisition numbers with the latest what-if scenarios and create some charts to go into the business planning presentation.</a:t>
            </a:r>
          </a:p>
          <a:p>
            <a:endParaRPr lang="en-US" noProof="0"/>
          </a:p>
        </p:txBody>
      </p:sp>
      <p:sp>
        <p:nvSpPr>
          <p:cNvPr id="64" name="Text Placeholder 63">
            <a:extLst>
              <a:ext uri="{FF2B5EF4-FFF2-40B4-BE49-F238E27FC236}">
                <a16:creationId xmlns:a16="http://schemas.microsoft.com/office/drawing/2014/main" id="{1A9E268B-A46C-1D8C-0436-B980DF49AA35}"/>
              </a:ext>
            </a:extLst>
          </p:cNvPr>
          <p:cNvSpPr>
            <a:spLocks noGrp="1"/>
          </p:cNvSpPr>
          <p:nvPr>
            <p:ph type="body" sz="quarter" idx="30"/>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1200" cap="none" spc="0" normalizeH="0" baseline="0" noProof="0">
                <a:ln>
                  <a:noFill/>
                </a:ln>
                <a:solidFill>
                  <a:srgbClr val="000000"/>
                </a:solidFill>
                <a:effectLst/>
                <a:uLnTx/>
                <a:uFillTx/>
                <a:latin typeface="Segoe UI"/>
                <a:ea typeface="+mn-ea"/>
                <a:cs typeface="+mn-cs"/>
              </a:rPr>
              <a:t>What is the impact of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doubling the IT integration budget on the revenue per month?</a:t>
            </a:r>
          </a:p>
        </p:txBody>
      </p:sp>
      <p:sp>
        <p:nvSpPr>
          <p:cNvPr id="52" name="Text Placeholder 51">
            <a:extLst>
              <a:ext uri="{FF2B5EF4-FFF2-40B4-BE49-F238E27FC236}">
                <a16:creationId xmlns:a16="http://schemas.microsoft.com/office/drawing/2014/main" id="{D4F50D37-8419-C7C8-D6C1-C4A6598A5269}"/>
              </a:ext>
            </a:extLst>
          </p:cNvPr>
          <p:cNvSpPr>
            <a:spLocks noGrp="1"/>
          </p:cNvSpPr>
          <p:nvPr>
            <p:ph type="body" sz="quarter" idx="31"/>
          </p:nvPr>
        </p:nvSpPr>
        <p:spPr>
          <a:xfrm>
            <a:off x="3776898" y="4053821"/>
            <a:ext cx="976461" cy="345600"/>
          </a:xfrm>
        </p:spPr>
        <p:txBody>
          <a:bodyPr/>
          <a:lstStyle/>
          <a:p>
            <a:r>
              <a:rPr lang="en-US" noProof="0"/>
              <a:t>2:00 pm</a:t>
            </a:r>
          </a:p>
        </p:txBody>
      </p:sp>
      <p:sp>
        <p:nvSpPr>
          <p:cNvPr id="65" name="Text Placeholder 64">
            <a:extLst>
              <a:ext uri="{FF2B5EF4-FFF2-40B4-BE49-F238E27FC236}">
                <a16:creationId xmlns:a16="http://schemas.microsoft.com/office/drawing/2014/main" id="{AB468DE7-B6D1-F1A0-0FD7-F1C9B4D01DF3}"/>
              </a:ext>
            </a:extLst>
          </p:cNvPr>
          <p:cNvSpPr>
            <a:spLocks noGrp="1"/>
          </p:cNvSpPr>
          <p:nvPr>
            <p:ph type="body" sz="quarter" idx="32"/>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Hillary needs to catch up on a chat she started in the morning. She prompts Copilot to summarize the thread. </a:t>
            </a:r>
          </a:p>
          <a:p>
            <a:endParaRPr lang="en-US" noProof="0"/>
          </a:p>
        </p:txBody>
      </p:sp>
      <p:sp>
        <p:nvSpPr>
          <p:cNvPr id="66" name="Text Placeholder 65">
            <a:extLst>
              <a:ext uri="{FF2B5EF4-FFF2-40B4-BE49-F238E27FC236}">
                <a16:creationId xmlns:a16="http://schemas.microsoft.com/office/drawing/2014/main" id="{38F08AFB-A062-D2DD-F924-36743ED802C4}"/>
              </a:ext>
            </a:extLst>
          </p:cNvPr>
          <p:cNvSpPr>
            <a:spLocks noGrp="1"/>
          </p:cNvSpPr>
          <p:nvPr>
            <p:ph type="body" sz="quarter" idx="33"/>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1200" cap="none" spc="0" normalizeH="0" baseline="0" noProof="0">
                <a:ln>
                  <a:noFill/>
                </a:ln>
                <a:solidFill>
                  <a:srgbClr val="000000"/>
                </a:solidFill>
                <a:effectLst/>
                <a:uLnTx/>
                <a:uFillTx/>
                <a:latin typeface="Segoe UI"/>
                <a:ea typeface="+mn-ea"/>
                <a:cs typeface="+mn-cs"/>
              </a:rPr>
              <a:t>Summarize this thread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calling out where my name was mentioned and any action items for me.</a:t>
            </a:r>
          </a:p>
        </p:txBody>
      </p:sp>
      <p:sp>
        <p:nvSpPr>
          <p:cNvPr id="55" name="Text Placeholder 54">
            <a:extLst>
              <a:ext uri="{FF2B5EF4-FFF2-40B4-BE49-F238E27FC236}">
                <a16:creationId xmlns:a16="http://schemas.microsoft.com/office/drawing/2014/main" id="{A0F9A379-1E39-4C5C-CC0A-EE3070586169}"/>
              </a:ext>
            </a:extLst>
          </p:cNvPr>
          <p:cNvSpPr>
            <a:spLocks noGrp="1"/>
          </p:cNvSpPr>
          <p:nvPr>
            <p:ph type="body" sz="quarter" idx="34"/>
          </p:nvPr>
        </p:nvSpPr>
        <p:spPr>
          <a:xfrm>
            <a:off x="6969595" y="4053821"/>
            <a:ext cx="976461" cy="345600"/>
          </a:xfrm>
        </p:spPr>
        <p:txBody>
          <a:bodyPr/>
          <a:lstStyle/>
          <a:p>
            <a:r>
              <a:rPr lang="en-US" noProof="0"/>
              <a:t>11:00 am</a:t>
            </a:r>
          </a:p>
        </p:txBody>
      </p:sp>
      <p:sp>
        <p:nvSpPr>
          <p:cNvPr id="67" name="Text Placeholder 66">
            <a:extLst>
              <a:ext uri="{FF2B5EF4-FFF2-40B4-BE49-F238E27FC236}">
                <a16:creationId xmlns:a16="http://schemas.microsoft.com/office/drawing/2014/main" id="{1D2292E1-6B26-4906-C0E7-1205606EA1B9}"/>
              </a:ext>
            </a:extLst>
          </p:cNvPr>
          <p:cNvSpPr>
            <a:spLocks noGrp="1"/>
          </p:cNvSpPr>
          <p:nvPr>
            <p:ph type="body" sz="quarter" idx="35"/>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After creating an overview of the acquisition in Word, she asks Copilot in PowerPoint to turn the document into a presentation for the business development team.</a:t>
            </a:r>
          </a:p>
          <a:p>
            <a:endParaRPr lang="en-US" noProof="0"/>
          </a:p>
        </p:txBody>
      </p:sp>
      <p:sp>
        <p:nvSpPr>
          <p:cNvPr id="68" name="Text Placeholder 67">
            <a:extLst>
              <a:ext uri="{FF2B5EF4-FFF2-40B4-BE49-F238E27FC236}">
                <a16:creationId xmlns:a16="http://schemas.microsoft.com/office/drawing/2014/main" id="{6DB93325-38B4-7ECF-9C96-F6FBAD0F1927}"/>
              </a:ext>
            </a:extLst>
          </p:cNvPr>
          <p:cNvSpPr>
            <a:spLocks noGrp="1"/>
          </p:cNvSpPr>
          <p:nvPr>
            <p:ph type="body" sz="quarter" idx="36"/>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1200" cap="none" spc="0" normalizeH="0" baseline="0" noProof="0">
                <a:ln>
                  <a:noFill/>
                </a:ln>
                <a:solidFill>
                  <a:srgbClr val="000000"/>
                </a:solidFill>
                <a:effectLst/>
                <a:uLnTx/>
                <a:uFillTx/>
                <a:latin typeface="Segoe UI"/>
                <a:ea typeface="+mn-ea"/>
                <a:cs typeface="+mn-cs"/>
              </a:rPr>
              <a:t>Create a presentation from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a:t>
            </a:r>
            <a:r>
              <a:rPr kumimoji="0" lang="en-US" sz="900" b="0" i="0" u="none" strike="noStrike" kern="1200" cap="none" spc="0" normalizeH="0" baseline="0" noProof="0" err="1">
                <a:ln w="3175">
                  <a:noFill/>
                </a:ln>
                <a:solidFill>
                  <a:prstClr val="black"/>
                </a:solidFill>
                <a:effectLst/>
                <a:uLnTx/>
                <a:uFillTx/>
                <a:latin typeface="Segoe UI"/>
                <a:ea typeface="+mn-ea"/>
                <a:cs typeface="Segoe UI" pitchFamily="34" charset="0"/>
              </a:rPr>
              <a:t>Fabrikam</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 acquisition overview.docx]</a:t>
            </a:r>
          </a:p>
        </p:txBody>
      </p:sp>
      <p:grpSp>
        <p:nvGrpSpPr>
          <p:cNvPr id="58" name="Group 57">
            <a:extLst>
              <a:ext uri="{FF2B5EF4-FFF2-40B4-BE49-F238E27FC236}">
                <a16:creationId xmlns:a16="http://schemas.microsoft.com/office/drawing/2014/main" id="{9FD64C1C-F771-5311-0762-2E86CE4AE266}"/>
              </a:ext>
            </a:extLst>
          </p:cNvPr>
          <p:cNvGrpSpPr/>
          <p:nvPr/>
        </p:nvGrpSpPr>
        <p:grpSpPr>
          <a:xfrm>
            <a:off x="10436608" y="1462475"/>
            <a:ext cx="1455068" cy="1438777"/>
            <a:chOff x="10436608" y="1462475"/>
            <a:chExt cx="1455068" cy="1438777"/>
          </a:xfrm>
        </p:grpSpPr>
        <p:sp>
          <p:nvSpPr>
            <p:cNvPr id="56" name="TextBox 55">
              <a:extLst>
                <a:ext uri="{FF2B5EF4-FFF2-40B4-BE49-F238E27FC236}">
                  <a16:creationId xmlns:a16="http://schemas.microsoft.com/office/drawing/2014/main" id="{37214391-A987-6AB8-2A0D-A379E348139E}"/>
                </a:ext>
              </a:extLst>
            </p:cNvPr>
            <p:cNvSpPr txBox="1"/>
            <p:nvPr/>
          </p:nvSpPr>
          <p:spPr>
            <a:xfrm>
              <a:off x="10436608" y="1462475"/>
              <a:ext cx="1455068" cy="110799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Hillary</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lang="en-US" sz="1600" noProof="0">
                  <a:solidFill>
                    <a:srgbClr val="C03BC4"/>
                  </a:solidFill>
                  <a:latin typeface="Segoe UI" panose="020B0502040204020203" pitchFamily="34" charset="0"/>
                  <a:cs typeface="Segoe UI" panose="020B0502040204020203" pitchFamily="34" charset="0"/>
                </a:rPr>
                <a:t>is a Financial Analyst at Contoso</a:t>
              </a:r>
            </a:p>
          </p:txBody>
        </p:sp>
        <p:pic>
          <p:nvPicPr>
            <p:cNvPr id="57" name="Graphic 56">
              <a:extLst>
                <a:ext uri="{FF2B5EF4-FFF2-40B4-BE49-F238E27FC236}">
                  <a16:creationId xmlns:a16="http://schemas.microsoft.com/office/drawing/2014/main" id="{F740AD35-159B-35FB-416A-BC6F1683737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616886" y="2626462"/>
              <a:ext cx="274790" cy="274790"/>
            </a:xfrm>
            <a:prstGeom prst="rect">
              <a:avLst/>
            </a:prstGeom>
          </p:spPr>
        </p:pic>
      </p:grpSp>
      <p:pic>
        <p:nvPicPr>
          <p:cNvPr id="86" name="Picture 85" descr="A person holding a computer&#10;&#10;Description automatically generated">
            <a:extLst>
              <a:ext uri="{FF2B5EF4-FFF2-40B4-BE49-F238E27FC236}">
                <a16:creationId xmlns:a16="http://schemas.microsoft.com/office/drawing/2014/main" id="{2F575DF5-3D0C-0DE5-0912-D8FC4DEEE20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926"/>
          <a:stretch/>
        </p:blipFill>
        <p:spPr>
          <a:xfrm>
            <a:off x="10088090" y="3033741"/>
            <a:ext cx="2103909" cy="3824259"/>
          </a:xfrm>
          <a:prstGeom prst="rect">
            <a:avLst/>
          </a:prstGeom>
        </p:spPr>
      </p:pic>
      <p:grpSp>
        <p:nvGrpSpPr>
          <p:cNvPr id="118" name="Group 117">
            <a:extLst>
              <a:ext uri="{FF2B5EF4-FFF2-40B4-BE49-F238E27FC236}">
                <a16:creationId xmlns:a16="http://schemas.microsoft.com/office/drawing/2014/main" id="{9DED2CFE-DACC-A799-9D5A-B2A266A21BDC}"/>
              </a:ext>
            </a:extLst>
          </p:cNvPr>
          <p:cNvGrpSpPr/>
          <p:nvPr/>
        </p:nvGrpSpPr>
        <p:grpSpPr>
          <a:xfrm>
            <a:off x="812633" y="2721252"/>
            <a:ext cx="2361959" cy="360000"/>
            <a:chOff x="577439" y="3137252"/>
            <a:chExt cx="2361959" cy="360000"/>
          </a:xfrm>
        </p:grpSpPr>
        <p:pic>
          <p:nvPicPr>
            <p:cNvPr id="119" name="Picture 118">
              <a:extLst>
                <a:ext uri="{FF2B5EF4-FFF2-40B4-BE49-F238E27FC236}">
                  <a16:creationId xmlns:a16="http://schemas.microsoft.com/office/drawing/2014/main" id="{E5B7B588-0FE6-715E-3DCF-BBA6ADE012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20" name="TextBox 119">
              <a:extLst>
                <a:ext uri="{FF2B5EF4-FFF2-40B4-BE49-F238E27FC236}">
                  <a16:creationId xmlns:a16="http://schemas.microsoft.com/office/drawing/2014/main" id="{38CACBCA-43F4-67CE-CA90-5C95DE3AC6DC}"/>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lang="en-US" sz="900" i="1" noProof="0">
                <a:solidFill>
                  <a:srgbClr val="0078D4"/>
                </a:solidFill>
                <a:latin typeface="Segoe UI" panose="020B0502040204020203" pitchFamily="34" charset="0"/>
                <a:cs typeface="Segoe UI" panose="020B0502040204020203" pitchFamily="34" charset="0"/>
              </a:endParaRPr>
            </a:p>
          </p:txBody>
        </p:sp>
      </p:grpSp>
      <p:grpSp>
        <p:nvGrpSpPr>
          <p:cNvPr id="121" name="Group 120">
            <a:extLst>
              <a:ext uri="{FF2B5EF4-FFF2-40B4-BE49-F238E27FC236}">
                <a16:creationId xmlns:a16="http://schemas.microsoft.com/office/drawing/2014/main" id="{1879C87F-396D-28EE-C2F1-FCA7227D31BB}"/>
              </a:ext>
            </a:extLst>
          </p:cNvPr>
          <p:cNvGrpSpPr/>
          <p:nvPr/>
        </p:nvGrpSpPr>
        <p:grpSpPr>
          <a:xfrm>
            <a:off x="7198028" y="2721252"/>
            <a:ext cx="2351135" cy="360000"/>
            <a:chOff x="588263" y="1217924"/>
            <a:chExt cx="2351135" cy="360000"/>
          </a:xfrm>
        </p:grpSpPr>
        <p:pic>
          <p:nvPicPr>
            <p:cNvPr id="122" name="Picture 121" descr="Zip Co logo SVG free download, id: 101874 - Brandlogos.net">
              <a:hlinkClick r:id="rId6"/>
              <a:extLst>
                <a:ext uri="{FF2B5EF4-FFF2-40B4-BE49-F238E27FC236}">
                  <a16:creationId xmlns:a16="http://schemas.microsoft.com/office/drawing/2014/main" id="{6FE20DED-90AD-FCE5-6F3A-73C369B59D7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3" name="TextBox 122">
              <a:extLst>
                <a:ext uri="{FF2B5EF4-FFF2-40B4-BE49-F238E27FC236}">
                  <a16:creationId xmlns:a16="http://schemas.microsoft.com/office/drawing/2014/main" id="{966A5967-CF75-2155-5FEF-8C945C7B837E}"/>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24" name="Group 123">
            <a:extLst>
              <a:ext uri="{FF2B5EF4-FFF2-40B4-BE49-F238E27FC236}">
                <a16:creationId xmlns:a16="http://schemas.microsoft.com/office/drawing/2014/main" id="{03ED8338-760C-8E50-F1D5-2E046B7986DE}"/>
              </a:ext>
            </a:extLst>
          </p:cNvPr>
          <p:cNvGrpSpPr/>
          <p:nvPr/>
        </p:nvGrpSpPr>
        <p:grpSpPr>
          <a:xfrm>
            <a:off x="3947719" y="2721252"/>
            <a:ext cx="2351135" cy="360000"/>
            <a:chOff x="588263" y="3617084"/>
            <a:chExt cx="2351135" cy="360000"/>
          </a:xfrm>
        </p:grpSpPr>
        <p:pic>
          <p:nvPicPr>
            <p:cNvPr id="126" name="Picture 125">
              <a:extLst>
                <a:ext uri="{FF2B5EF4-FFF2-40B4-BE49-F238E27FC236}">
                  <a16:creationId xmlns:a16="http://schemas.microsoft.com/office/drawing/2014/main" id="{D2F104FE-601A-7CE8-7882-9D59C7F5C52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27" name="TextBox 126">
              <a:extLst>
                <a:ext uri="{FF2B5EF4-FFF2-40B4-BE49-F238E27FC236}">
                  <a16:creationId xmlns:a16="http://schemas.microsoft.com/office/drawing/2014/main" id="{BB921AC8-9380-01DC-DDB6-74344558AF0F}"/>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8" name="Group 127">
            <a:extLst>
              <a:ext uri="{FF2B5EF4-FFF2-40B4-BE49-F238E27FC236}">
                <a16:creationId xmlns:a16="http://schemas.microsoft.com/office/drawing/2014/main" id="{A3BA17AB-EB0A-CF29-3EB0-5AF964CAA1C9}"/>
              </a:ext>
            </a:extLst>
          </p:cNvPr>
          <p:cNvGrpSpPr/>
          <p:nvPr/>
        </p:nvGrpSpPr>
        <p:grpSpPr>
          <a:xfrm>
            <a:off x="812633" y="5156688"/>
            <a:ext cx="2361959" cy="360000"/>
            <a:chOff x="577439" y="3137252"/>
            <a:chExt cx="2361959" cy="360000"/>
          </a:xfrm>
        </p:grpSpPr>
        <p:pic>
          <p:nvPicPr>
            <p:cNvPr id="129" name="Picture 128">
              <a:extLst>
                <a:ext uri="{FF2B5EF4-FFF2-40B4-BE49-F238E27FC236}">
                  <a16:creationId xmlns:a16="http://schemas.microsoft.com/office/drawing/2014/main" id="{D91F578E-9801-FB87-2578-367556BDA1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30" name="TextBox 129">
              <a:extLst>
                <a:ext uri="{FF2B5EF4-FFF2-40B4-BE49-F238E27FC236}">
                  <a16:creationId xmlns:a16="http://schemas.microsoft.com/office/drawing/2014/main" id="{E5C536AB-2E62-6F9A-8A5C-009F1F6770B5}"/>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lang="en-US" sz="900" i="1" noProof="0">
                <a:solidFill>
                  <a:srgbClr val="0078D4"/>
                </a:solidFill>
                <a:latin typeface="Segoe UI" panose="020B0502040204020203" pitchFamily="34" charset="0"/>
                <a:cs typeface="Segoe UI" panose="020B0502040204020203" pitchFamily="34" charset="0"/>
              </a:endParaRPr>
            </a:p>
          </p:txBody>
        </p:sp>
      </p:grpSp>
      <p:grpSp>
        <p:nvGrpSpPr>
          <p:cNvPr id="131" name="Group 130">
            <a:extLst>
              <a:ext uri="{FF2B5EF4-FFF2-40B4-BE49-F238E27FC236}">
                <a16:creationId xmlns:a16="http://schemas.microsoft.com/office/drawing/2014/main" id="{BE9B564D-CFE7-B0CA-7518-D4035C12E9D6}"/>
              </a:ext>
            </a:extLst>
          </p:cNvPr>
          <p:cNvGrpSpPr/>
          <p:nvPr/>
        </p:nvGrpSpPr>
        <p:grpSpPr>
          <a:xfrm>
            <a:off x="7198028" y="5156688"/>
            <a:ext cx="2351135" cy="360000"/>
            <a:chOff x="588263" y="2177588"/>
            <a:chExt cx="2351135" cy="360000"/>
          </a:xfrm>
        </p:grpSpPr>
        <p:pic>
          <p:nvPicPr>
            <p:cNvPr id="132" name="Picture 131">
              <a:extLst>
                <a:ext uri="{FF2B5EF4-FFF2-40B4-BE49-F238E27FC236}">
                  <a16:creationId xmlns:a16="http://schemas.microsoft.com/office/drawing/2014/main" id="{B2EE2345-FF70-905B-E3F1-7DBE62D54A6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33" name="TextBox 132">
              <a:extLst>
                <a:ext uri="{FF2B5EF4-FFF2-40B4-BE49-F238E27FC236}">
                  <a16:creationId xmlns:a16="http://schemas.microsoft.com/office/drawing/2014/main" id="{A0F5E614-32A9-C7A6-BDCF-044C46A83F02}"/>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4" name="Group 133">
            <a:extLst>
              <a:ext uri="{FF2B5EF4-FFF2-40B4-BE49-F238E27FC236}">
                <a16:creationId xmlns:a16="http://schemas.microsoft.com/office/drawing/2014/main" id="{2EC2606E-F445-A651-D3B5-7F4DF01BB49F}"/>
              </a:ext>
            </a:extLst>
          </p:cNvPr>
          <p:cNvGrpSpPr/>
          <p:nvPr/>
        </p:nvGrpSpPr>
        <p:grpSpPr>
          <a:xfrm>
            <a:off x="3947719" y="5156688"/>
            <a:ext cx="2351135" cy="360000"/>
            <a:chOff x="588263" y="1217924"/>
            <a:chExt cx="2351135" cy="360000"/>
          </a:xfrm>
        </p:grpSpPr>
        <p:pic>
          <p:nvPicPr>
            <p:cNvPr id="135" name="Picture 134" descr="Zip Co logo SVG free download, id: 101874 - Brandlogos.net">
              <a:hlinkClick r:id="rId6"/>
              <a:extLst>
                <a:ext uri="{FF2B5EF4-FFF2-40B4-BE49-F238E27FC236}">
                  <a16:creationId xmlns:a16="http://schemas.microsoft.com/office/drawing/2014/main" id="{E6DD2AFC-0226-B156-58B2-30AFE693BEF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36" name="TextBox 135">
              <a:extLst>
                <a:ext uri="{FF2B5EF4-FFF2-40B4-BE49-F238E27FC236}">
                  <a16:creationId xmlns:a16="http://schemas.microsoft.com/office/drawing/2014/main" id="{CA62B16B-BA91-DB17-B550-0DA8D76F8C95}"/>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sp>
        <p:nvSpPr>
          <p:cNvPr id="2" name="Text Placeholder 40">
            <a:extLst>
              <a:ext uri="{FF2B5EF4-FFF2-40B4-BE49-F238E27FC236}">
                <a16:creationId xmlns:a16="http://schemas.microsoft.com/office/drawing/2014/main" id="{E31D4CC8-6DC0-6397-DB77-35C714418F98}"/>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3" name="Text Placeholder 41">
            <a:extLst>
              <a:ext uri="{FF2B5EF4-FFF2-40B4-BE49-F238E27FC236}">
                <a16:creationId xmlns:a16="http://schemas.microsoft.com/office/drawing/2014/main" id="{5414612C-3272-C3C4-7089-1CF673F8B6A8}"/>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4" name="Text Placeholder 42">
            <a:extLst>
              <a:ext uri="{FF2B5EF4-FFF2-40B4-BE49-F238E27FC236}">
                <a16:creationId xmlns:a16="http://schemas.microsoft.com/office/drawing/2014/main" id="{8AB157E4-FE2B-0319-4F57-12297ABB956E}"/>
              </a:ext>
            </a:extLst>
          </p:cNvPr>
          <p:cNvSpPr>
            <a:spLocks noGrp="1"/>
          </p:cNvSpPr>
          <p:nvPr>
            <p:ph type="body" sz="quarter" idx="40"/>
          </p:nvPr>
        </p:nvSpPr>
        <p:spPr>
          <a:xfrm>
            <a:off x="11760200" y="357645"/>
            <a:ext cx="127000" cy="125999"/>
          </a:xfrm>
          <a:solidFill>
            <a:srgbClr val="0078D4"/>
          </a:solidFill>
        </p:spPr>
        <p:txBody>
          <a:bodyPr/>
          <a:lstStyle/>
          <a:p>
            <a:endParaRPr lang="en-US" noProof="0"/>
          </a:p>
        </p:txBody>
      </p:sp>
      <p:sp>
        <p:nvSpPr>
          <p:cNvPr id="31" name="Rectangle: Rounded Corners 6">
            <a:extLst>
              <a:ext uri="{FF2B5EF4-FFF2-40B4-BE49-F238E27FC236}">
                <a16:creationId xmlns:a16="http://schemas.microsoft.com/office/drawing/2014/main" id="{22E16A87-C14B-5106-F5F7-7A8E322E8D38}"/>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32" name="Group 31">
            <a:extLst>
              <a:ext uri="{FF2B5EF4-FFF2-40B4-BE49-F238E27FC236}">
                <a16:creationId xmlns:a16="http://schemas.microsoft.com/office/drawing/2014/main" id="{104F2E45-3353-2EF1-BC80-3E8A517E0F3A}"/>
              </a:ext>
            </a:extLst>
          </p:cNvPr>
          <p:cNvGrpSpPr/>
          <p:nvPr/>
        </p:nvGrpSpPr>
        <p:grpSpPr>
          <a:xfrm>
            <a:off x="1286540" y="1134767"/>
            <a:ext cx="1571031" cy="216000"/>
            <a:chOff x="1372194" y="969899"/>
            <a:chExt cx="1571031" cy="216000"/>
          </a:xfrm>
        </p:grpSpPr>
        <p:sp>
          <p:nvSpPr>
            <p:cNvPr id="33" name="Rectangle: Rounded Corners 6">
              <a:extLst>
                <a:ext uri="{FF2B5EF4-FFF2-40B4-BE49-F238E27FC236}">
                  <a16:creationId xmlns:a16="http://schemas.microsoft.com/office/drawing/2014/main" id="{6C846936-7E22-D04A-D7C5-867C11CD309D}"/>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 per week</a:t>
              </a:r>
            </a:p>
          </p:txBody>
        </p:sp>
        <p:pic>
          <p:nvPicPr>
            <p:cNvPr id="39" name="Graphic 38">
              <a:extLst>
                <a:ext uri="{FF2B5EF4-FFF2-40B4-BE49-F238E27FC236}">
                  <a16:creationId xmlns:a16="http://schemas.microsoft.com/office/drawing/2014/main" id="{84AD5A27-2C54-BCAD-48A3-8EAAA00BFA6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421924" y="1005899"/>
              <a:ext cx="144000" cy="144000"/>
            </a:xfrm>
            <a:prstGeom prst="rect">
              <a:avLst/>
            </a:prstGeom>
          </p:spPr>
        </p:pic>
      </p:grpSp>
      <p:grpSp>
        <p:nvGrpSpPr>
          <p:cNvPr id="41" name="Group 40">
            <a:extLst>
              <a:ext uri="{FF2B5EF4-FFF2-40B4-BE49-F238E27FC236}">
                <a16:creationId xmlns:a16="http://schemas.microsoft.com/office/drawing/2014/main" id="{E1B7E68B-FD7E-7211-9C78-C3C9F48A1538}"/>
              </a:ext>
            </a:extLst>
          </p:cNvPr>
          <p:cNvGrpSpPr/>
          <p:nvPr/>
        </p:nvGrpSpPr>
        <p:grpSpPr>
          <a:xfrm>
            <a:off x="5754503" y="1134767"/>
            <a:ext cx="2325078" cy="216000"/>
            <a:chOff x="6235579" y="969899"/>
            <a:chExt cx="2325078" cy="216000"/>
          </a:xfrm>
        </p:grpSpPr>
        <p:sp>
          <p:nvSpPr>
            <p:cNvPr id="42" name="Rectangle: Rounded Corners 6">
              <a:extLst>
                <a:ext uri="{FF2B5EF4-FFF2-40B4-BE49-F238E27FC236}">
                  <a16:creationId xmlns:a16="http://schemas.microsoft.com/office/drawing/2014/main" id="{BA2C0A58-8FC5-6C01-FA30-418057ABAE31}"/>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Handling more cases</a:t>
              </a:r>
            </a:p>
          </p:txBody>
        </p:sp>
        <p:pic>
          <p:nvPicPr>
            <p:cNvPr id="44" name="Graphic 43">
              <a:extLst>
                <a:ext uri="{FF2B5EF4-FFF2-40B4-BE49-F238E27FC236}">
                  <a16:creationId xmlns:a16="http://schemas.microsoft.com/office/drawing/2014/main" id="{094DBD6B-EC07-4049-EB3B-18B9F6CC73F7}"/>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282712" y="1005899"/>
              <a:ext cx="144000" cy="144000"/>
            </a:xfrm>
            <a:prstGeom prst="rect">
              <a:avLst/>
            </a:prstGeom>
          </p:spPr>
        </p:pic>
      </p:grpSp>
      <p:grpSp>
        <p:nvGrpSpPr>
          <p:cNvPr id="45" name="Group 44">
            <a:extLst>
              <a:ext uri="{FF2B5EF4-FFF2-40B4-BE49-F238E27FC236}">
                <a16:creationId xmlns:a16="http://schemas.microsoft.com/office/drawing/2014/main" id="{B318B259-EAFD-E350-F95C-AA5BD28A5B0C}"/>
              </a:ext>
            </a:extLst>
          </p:cNvPr>
          <p:cNvGrpSpPr/>
          <p:nvPr/>
        </p:nvGrpSpPr>
        <p:grpSpPr>
          <a:xfrm>
            <a:off x="2908241" y="1134767"/>
            <a:ext cx="2795593" cy="216000"/>
            <a:chOff x="3133720" y="969899"/>
            <a:chExt cx="2795593" cy="216000"/>
          </a:xfrm>
        </p:grpSpPr>
        <p:sp>
          <p:nvSpPr>
            <p:cNvPr id="47" name="Rectangle: Rounded Corners 6">
              <a:extLst>
                <a:ext uri="{FF2B5EF4-FFF2-40B4-BE49-F238E27FC236}">
                  <a16:creationId xmlns:a16="http://schemas.microsoft.com/office/drawing/2014/main" id="{9EF8B6EE-1E59-B3D5-9FA1-76227FF4BD1E}"/>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Learning</a:t>
              </a:r>
            </a:p>
          </p:txBody>
        </p:sp>
        <p:pic>
          <p:nvPicPr>
            <p:cNvPr id="48" name="Graphic 47">
              <a:extLst>
                <a:ext uri="{FF2B5EF4-FFF2-40B4-BE49-F238E27FC236}">
                  <a16:creationId xmlns:a16="http://schemas.microsoft.com/office/drawing/2014/main" id="{B2B0BA32-3321-E97D-A22F-E8B480C1012A}"/>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3193555" y="1005899"/>
              <a:ext cx="144000" cy="144000"/>
            </a:xfrm>
            <a:prstGeom prst="rect">
              <a:avLst/>
            </a:prstGeom>
          </p:spPr>
        </p:pic>
      </p:grpSp>
      <p:sp>
        <p:nvSpPr>
          <p:cNvPr id="51" name="Text Placeholder 50">
            <a:extLst>
              <a:ext uri="{FF2B5EF4-FFF2-40B4-BE49-F238E27FC236}">
                <a16:creationId xmlns:a16="http://schemas.microsoft.com/office/drawing/2014/main" id="{830B3C9F-A30A-4683-28EB-9F350FC90AC8}"/>
              </a:ext>
            </a:extLst>
          </p:cNvPr>
          <p:cNvSpPr>
            <a:spLocks noGrp="1"/>
          </p:cNvSpPr>
          <p:nvPr>
            <p:ph type="body" sz="quarter" idx="37"/>
          </p:nvPr>
        </p:nvSpPr>
        <p:spPr>
          <a:ln>
            <a:solidFill>
              <a:schemeClr val="bg1"/>
            </a:solidFill>
          </a:ln>
        </p:spPr>
        <p:txBody>
          <a:bodyPr/>
          <a:lstStyle/>
          <a:p>
            <a:r>
              <a:rPr lang="en-US" noProof="0"/>
              <a:t>Extend</a:t>
            </a:r>
          </a:p>
        </p:txBody>
      </p:sp>
      <p:sp>
        <p:nvSpPr>
          <p:cNvPr id="16" name="Graphic 2">
            <a:hlinkClick r:id="rId16"/>
            <a:extLst>
              <a:ext uri="{FF2B5EF4-FFF2-40B4-BE49-F238E27FC236}">
                <a16:creationId xmlns:a16="http://schemas.microsoft.com/office/drawing/2014/main" id="{2CFD1D0A-9000-469B-EF11-7D57761BA6B8}"/>
              </a:ext>
            </a:extLst>
          </p:cNvPr>
          <p:cNvSpPr/>
          <p:nvPr/>
        </p:nvSpPr>
        <p:spPr>
          <a:xfrm>
            <a:off x="4579034" y="412087"/>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Tree>
    <p:extLst>
      <p:ext uri="{BB962C8B-B14F-4D97-AF65-F5344CB8AC3E}">
        <p14:creationId xmlns:p14="http://schemas.microsoft.com/office/powerpoint/2010/main" val="8171992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23F16038-3ECA-5B93-BFF2-67AAFF1E240D}"/>
              </a:ext>
            </a:extLst>
          </p:cNvPr>
          <p:cNvSpPr>
            <a:spLocks noGrp="1"/>
          </p:cNvSpPr>
          <p:nvPr>
            <p:ph type="title"/>
          </p:nvPr>
        </p:nvSpPr>
        <p:spPr/>
        <p:txBody>
          <a:bodyPr/>
          <a:lstStyle/>
          <a:p>
            <a:r>
              <a:rPr lang="en-US" noProof="0"/>
              <a:t>A day in the life of a Finance Manager</a:t>
            </a:r>
          </a:p>
        </p:txBody>
      </p:sp>
      <p:sp>
        <p:nvSpPr>
          <p:cNvPr id="125" name="Text Placeholder 124">
            <a:extLst>
              <a:ext uri="{FF2B5EF4-FFF2-40B4-BE49-F238E27FC236}">
                <a16:creationId xmlns:a16="http://schemas.microsoft.com/office/drawing/2014/main" id="{64378299-3226-F8AA-1A31-4D7A041A6D42}"/>
              </a:ext>
            </a:extLst>
          </p:cNvPr>
          <p:cNvSpPr>
            <a:spLocks noGrp="1"/>
          </p:cNvSpPr>
          <p:nvPr>
            <p:ph type="body" sz="quarter" idx="17"/>
          </p:nvPr>
        </p:nvSpPr>
        <p:spPr/>
        <p:txBody>
          <a:bodyPr/>
          <a:lstStyle/>
          <a:p>
            <a:r>
              <a:rPr lang="en-US" noProof="0"/>
              <a:t>Microsoft 365 Copilot and Copilot Studio</a:t>
            </a:r>
            <a:endParaRPr lang="en-US" sz="900" i="1" noProof="0"/>
          </a:p>
        </p:txBody>
      </p:sp>
      <p:sp>
        <p:nvSpPr>
          <p:cNvPr id="40" name="Text Placeholder 39">
            <a:extLst>
              <a:ext uri="{FF2B5EF4-FFF2-40B4-BE49-F238E27FC236}">
                <a16:creationId xmlns:a16="http://schemas.microsoft.com/office/drawing/2014/main" id="{379D624F-A860-9CE9-D756-825F40761990}"/>
              </a:ext>
            </a:extLst>
          </p:cNvPr>
          <p:cNvSpPr>
            <a:spLocks noGrp="1"/>
          </p:cNvSpPr>
          <p:nvPr>
            <p:ph type="body" sz="quarter" idx="11"/>
          </p:nvPr>
        </p:nvSpPr>
        <p:spPr/>
        <p:txBody>
          <a:bodyPr/>
          <a:lstStyle/>
          <a:p>
            <a:r>
              <a:rPr lang="en-US" noProof="0"/>
              <a:t>8:00 am</a:t>
            </a:r>
          </a:p>
        </p:txBody>
      </p:sp>
      <p:sp>
        <p:nvSpPr>
          <p:cNvPr id="22" name="Text Placeholder 21">
            <a:extLst>
              <a:ext uri="{FF2B5EF4-FFF2-40B4-BE49-F238E27FC236}">
                <a16:creationId xmlns:a16="http://schemas.microsoft.com/office/drawing/2014/main" id="{C8E0F4B9-BD03-23FF-3B64-BA48B1AEAF7A}"/>
              </a:ext>
            </a:extLst>
          </p:cNvPr>
          <p:cNvSpPr>
            <a:spLocks noGrp="1"/>
          </p:cNvSpPr>
          <p:nvPr>
            <p:ph type="body" sz="quarter" idx="18"/>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Jack wants to deliver a presentation on the first quarter earning report to his team. </a:t>
            </a:r>
          </a:p>
          <a:p>
            <a:endParaRPr lang="en-US" noProof="0"/>
          </a:p>
        </p:txBody>
      </p:sp>
      <p:sp>
        <p:nvSpPr>
          <p:cNvPr id="34" name="Text Placeholder 33">
            <a:extLst>
              <a:ext uri="{FF2B5EF4-FFF2-40B4-BE49-F238E27FC236}">
                <a16:creationId xmlns:a16="http://schemas.microsoft.com/office/drawing/2014/main" id="{C2FEF066-432E-AA8F-BF20-39381B3DBE53}"/>
              </a:ext>
            </a:extLst>
          </p:cNvPr>
          <p:cNvSpPr>
            <a:spLocks noGrp="1"/>
          </p:cNvSpPr>
          <p:nvPr>
            <p:ph type="body" sz="quarter" idx="21"/>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0" cap="none" spc="0" normalizeH="0" baseline="0" noProof="0">
                <a:ln>
                  <a:noFill/>
                </a:ln>
                <a:solidFill>
                  <a:srgbClr val="1A1A1A"/>
                </a:solidFill>
                <a:effectLst/>
                <a:uLnTx/>
                <a:uFillTx/>
                <a:latin typeface="Segoe UI"/>
                <a:ea typeface="+mn-ea"/>
                <a:cs typeface="+mn-cs"/>
              </a:rPr>
              <a:t>Create presentation </a:t>
            </a:r>
            <a:r>
              <a:rPr kumimoji="0" lang="en-US" sz="900" i="0" u="none" strike="noStrike" kern="0" cap="none" spc="0" normalizeH="0" baseline="0" noProof="0">
                <a:ln>
                  <a:noFill/>
                </a:ln>
                <a:solidFill>
                  <a:srgbClr val="1A1A1A"/>
                </a:solidFill>
                <a:effectLst/>
                <a:uLnTx/>
                <a:uFillTx/>
                <a:latin typeface="Segoe UI"/>
                <a:ea typeface="+mn-ea"/>
                <a:cs typeface="+mn-cs"/>
              </a:rPr>
              <a:t>from [First quarter earnings report.docx]</a:t>
            </a:r>
            <a:endParaRPr kumimoji="0" lang="en-US" sz="90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43" name="Text Placeholder 42">
            <a:extLst>
              <a:ext uri="{FF2B5EF4-FFF2-40B4-BE49-F238E27FC236}">
                <a16:creationId xmlns:a16="http://schemas.microsoft.com/office/drawing/2014/main" id="{F786ECC7-0497-8250-7086-DCE4E9C52A03}"/>
              </a:ext>
            </a:extLst>
          </p:cNvPr>
          <p:cNvSpPr>
            <a:spLocks noGrp="1"/>
          </p:cNvSpPr>
          <p:nvPr>
            <p:ph type="body" sz="quarter" idx="22"/>
          </p:nvPr>
        </p:nvSpPr>
        <p:spPr/>
        <p:txBody>
          <a:bodyPr/>
          <a:lstStyle/>
          <a:p>
            <a:r>
              <a:rPr lang="en-US" noProof="0"/>
              <a:t>8:30 am</a:t>
            </a:r>
          </a:p>
        </p:txBody>
      </p:sp>
      <p:sp>
        <p:nvSpPr>
          <p:cNvPr id="35" name="Text Placeholder 34">
            <a:extLst>
              <a:ext uri="{FF2B5EF4-FFF2-40B4-BE49-F238E27FC236}">
                <a16:creationId xmlns:a16="http://schemas.microsoft.com/office/drawing/2014/main" id="{F2EB92F4-A679-E99C-D3B7-75844714475A}"/>
              </a:ext>
            </a:extLst>
          </p:cNvPr>
          <p:cNvSpPr>
            <a:spLocks noGrp="1"/>
          </p:cNvSpPr>
          <p:nvPr>
            <p:ph type="body" sz="quarter" idx="23"/>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He wants to start with a slide that provides a short introduction to the organization.</a:t>
            </a:r>
          </a:p>
          <a:p>
            <a:endParaRPr lang="en-US" noProof="0"/>
          </a:p>
        </p:txBody>
      </p:sp>
      <p:sp>
        <p:nvSpPr>
          <p:cNvPr id="36" name="Text Placeholder 35">
            <a:extLst>
              <a:ext uri="{FF2B5EF4-FFF2-40B4-BE49-F238E27FC236}">
                <a16:creationId xmlns:a16="http://schemas.microsoft.com/office/drawing/2014/main" id="{BAFF5391-15EE-5466-E8E9-4D9E21B9D012}"/>
              </a:ext>
            </a:extLst>
          </p:cNvPr>
          <p:cNvSpPr>
            <a:spLocks noGrp="1"/>
          </p:cNvSpPr>
          <p:nvPr>
            <p:ph type="body" sz="quarter" idx="24"/>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0" cap="none" spc="0" normalizeH="0" baseline="0" noProof="0">
                <a:ln>
                  <a:noFill/>
                </a:ln>
                <a:solidFill>
                  <a:srgbClr val="1A1A1A"/>
                </a:solidFill>
                <a:effectLst/>
                <a:uLnTx/>
                <a:uFillTx/>
                <a:latin typeface="Segoe UI"/>
                <a:ea typeface="+mn-ea"/>
                <a:cs typeface="+mn-cs"/>
              </a:rPr>
              <a:t>Add a slide</a:t>
            </a:r>
            <a:r>
              <a:rPr kumimoji="0" lang="en-US" sz="900" i="0" u="none" strike="noStrike" kern="0" cap="none" spc="0" normalizeH="0" baseline="0" noProof="0">
                <a:ln>
                  <a:noFill/>
                </a:ln>
                <a:solidFill>
                  <a:srgbClr val="1A1A1A"/>
                </a:solidFill>
                <a:effectLst/>
                <a:uLnTx/>
                <a:uFillTx/>
                <a:latin typeface="Segoe UI"/>
                <a:ea typeface="+mn-ea"/>
                <a:cs typeface="+mn-cs"/>
              </a:rPr>
              <a:t> with an organization overview</a:t>
            </a:r>
            <a:endParaRPr kumimoji="0" lang="en-US" sz="90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46" name="Text Placeholder 45">
            <a:extLst>
              <a:ext uri="{FF2B5EF4-FFF2-40B4-BE49-F238E27FC236}">
                <a16:creationId xmlns:a16="http://schemas.microsoft.com/office/drawing/2014/main" id="{B711834C-1181-E54E-3F35-4A3D37910D88}"/>
              </a:ext>
            </a:extLst>
          </p:cNvPr>
          <p:cNvSpPr>
            <a:spLocks noGrp="1"/>
          </p:cNvSpPr>
          <p:nvPr>
            <p:ph type="body" sz="quarter" idx="25"/>
          </p:nvPr>
        </p:nvSpPr>
        <p:spPr/>
        <p:txBody>
          <a:bodyPr/>
          <a:lstStyle/>
          <a:p>
            <a:r>
              <a:rPr lang="en-US" noProof="0"/>
              <a:t>9:00 am</a:t>
            </a:r>
          </a:p>
        </p:txBody>
      </p:sp>
      <p:sp>
        <p:nvSpPr>
          <p:cNvPr id="37" name="Text Placeholder 36">
            <a:extLst>
              <a:ext uri="{FF2B5EF4-FFF2-40B4-BE49-F238E27FC236}">
                <a16:creationId xmlns:a16="http://schemas.microsoft.com/office/drawing/2014/main" id="{C355C723-D533-BC17-0611-4C367DC5D349}"/>
              </a:ext>
            </a:extLst>
          </p:cNvPr>
          <p:cNvSpPr>
            <a:spLocks noGrp="1"/>
          </p:cNvSpPr>
          <p:nvPr>
            <p:ph type="body" sz="quarter" idx="26"/>
          </p:nvPr>
        </p:nvSpPr>
        <p:spPr/>
        <p:txBody>
          <a:bodyPr/>
          <a:lstStyle/>
          <a:p>
            <a:r>
              <a:rPr kumimoji="0" lang="en-US" sz="900" b="0" i="0" u="none" strike="noStrike" kern="0" cap="none" spc="-20" normalizeH="0" baseline="0" noProof="0">
                <a:ln>
                  <a:noFill/>
                </a:ln>
                <a:solidFill>
                  <a:srgbClr val="1A1A1A"/>
                </a:solidFill>
                <a:effectLst/>
                <a:uLnTx/>
                <a:uFillTx/>
                <a:latin typeface="Segoe UI"/>
                <a:cs typeface="Segoe UI" pitchFamily="34" charset="0"/>
              </a:rPr>
              <a:t>Jack is tasked with analyzing an earnings report from a key competitor.</a:t>
            </a:r>
          </a:p>
          <a:p>
            <a:endParaRPr lang="en-US" noProof="0"/>
          </a:p>
        </p:txBody>
      </p:sp>
      <p:sp>
        <p:nvSpPr>
          <p:cNvPr id="64" name="Text Placeholder 63">
            <a:extLst>
              <a:ext uri="{FF2B5EF4-FFF2-40B4-BE49-F238E27FC236}">
                <a16:creationId xmlns:a16="http://schemas.microsoft.com/office/drawing/2014/main" id="{4AEF5303-F6AB-957D-01D2-A1F36848C763}"/>
              </a:ext>
            </a:extLst>
          </p:cNvPr>
          <p:cNvSpPr>
            <a:spLocks noGrp="1"/>
          </p:cNvSpPr>
          <p:nvPr>
            <p:ph type="body" sz="quarter" idx="27"/>
          </p:nvPr>
        </p:nvSpPr>
        <p:spPr/>
        <p:txBody>
          <a:bodyPr/>
          <a:lstStyle/>
          <a:p>
            <a:r>
              <a:rPr kumimoji="0" lang="en-US" sz="900" i="0" u="none" strike="noStrike" kern="1200" cap="none" spc="-20" normalizeH="0" baseline="0" noProof="0">
                <a:ln w="3175">
                  <a:noFill/>
                </a:ln>
                <a:solidFill>
                  <a:srgbClr val="000000"/>
                </a:solidFill>
                <a:effectLst/>
                <a:uLnTx/>
                <a:uFillTx/>
                <a:latin typeface="Segoe UI"/>
                <a:ea typeface="+mn-ea"/>
                <a:cs typeface="Segoe UI" pitchFamily="34" charset="0"/>
              </a:rPr>
              <a:t>Action: </a:t>
            </a:r>
            <a:r>
              <a:rPr kumimoji="0" lang="en-US" sz="900" b="1" i="0" u="none" strike="noStrike" kern="1200" cap="none" spc="-20" normalizeH="0" baseline="0" noProof="0">
                <a:ln w="3175">
                  <a:noFill/>
                </a:ln>
                <a:solidFill>
                  <a:srgbClr val="000000"/>
                </a:solidFill>
                <a:effectLst/>
                <a:uLnTx/>
                <a:uFillTx/>
                <a:latin typeface="Segoe UI"/>
                <a:ea typeface="+mn-ea"/>
                <a:cs typeface="Segoe UI" pitchFamily="34" charset="0"/>
              </a:rPr>
              <a:t>Summarize this document</a:t>
            </a:r>
            <a:endParaRPr kumimoji="0" lang="en-US" sz="900" b="0" i="0" u="none" strike="noStrike" kern="1200" cap="none" spc="-20" normalizeH="0" baseline="0" noProof="0">
              <a:ln w="3175">
                <a:noFill/>
              </a:ln>
              <a:solidFill>
                <a:prstClr val="black"/>
              </a:solidFill>
              <a:effectLst/>
              <a:uLnTx/>
              <a:uFillTx/>
              <a:latin typeface="Segoe UI"/>
              <a:ea typeface="+mn-ea"/>
              <a:cs typeface="Segoe UI" pitchFamily="34" charset="0"/>
            </a:endParaRPr>
          </a:p>
        </p:txBody>
      </p:sp>
      <p:sp>
        <p:nvSpPr>
          <p:cNvPr id="49" name="Text Placeholder 48">
            <a:extLst>
              <a:ext uri="{FF2B5EF4-FFF2-40B4-BE49-F238E27FC236}">
                <a16:creationId xmlns:a16="http://schemas.microsoft.com/office/drawing/2014/main" id="{B9B71A71-82A6-309C-41D4-38ECA93CF523}"/>
              </a:ext>
            </a:extLst>
          </p:cNvPr>
          <p:cNvSpPr>
            <a:spLocks noGrp="1"/>
          </p:cNvSpPr>
          <p:nvPr>
            <p:ph type="body" sz="quarter" idx="28"/>
          </p:nvPr>
        </p:nvSpPr>
        <p:spPr/>
        <p:txBody>
          <a:bodyPr/>
          <a:lstStyle/>
          <a:p>
            <a:r>
              <a:rPr lang="en-US" noProof="0"/>
              <a:t>4:00 pm</a:t>
            </a:r>
          </a:p>
        </p:txBody>
      </p:sp>
      <p:sp>
        <p:nvSpPr>
          <p:cNvPr id="65" name="Text Placeholder 64">
            <a:extLst>
              <a:ext uri="{FF2B5EF4-FFF2-40B4-BE49-F238E27FC236}">
                <a16:creationId xmlns:a16="http://schemas.microsoft.com/office/drawing/2014/main" id="{DD33C918-7620-BFB3-9C74-E4CDB95677F0}"/>
              </a:ext>
            </a:extLst>
          </p:cNvPr>
          <p:cNvSpPr>
            <a:spLocks noGrp="1"/>
          </p:cNvSpPr>
          <p:nvPr>
            <p:ph type="body" sz="quarter" idx="29"/>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Jack needs to see the balance in his team’s travel budget. He uses Copilot to access a Copilot Agent to get that information from the organization’s SAP system</a:t>
            </a:r>
          </a:p>
          <a:p>
            <a:endParaRPr lang="en-US" noProof="0"/>
          </a:p>
        </p:txBody>
      </p:sp>
      <p:sp>
        <p:nvSpPr>
          <p:cNvPr id="66" name="Text Placeholder 65">
            <a:extLst>
              <a:ext uri="{FF2B5EF4-FFF2-40B4-BE49-F238E27FC236}">
                <a16:creationId xmlns:a16="http://schemas.microsoft.com/office/drawing/2014/main" id="{3E6BAA17-0A8C-C0CF-B295-AC643A3A678D}"/>
              </a:ext>
            </a:extLst>
          </p:cNvPr>
          <p:cNvSpPr>
            <a:spLocks noGrp="1"/>
          </p:cNvSpPr>
          <p:nvPr>
            <p:ph type="body" sz="quarter" idx="30"/>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1200" cap="none" spc="0" normalizeH="0" baseline="0" noProof="0">
                <a:ln>
                  <a:noFill/>
                </a:ln>
                <a:solidFill>
                  <a:srgbClr val="000000"/>
                </a:solidFill>
                <a:effectLst/>
                <a:uLnTx/>
                <a:uFillTx/>
                <a:latin typeface="Segoe UI"/>
                <a:ea typeface="+mn-ea"/>
                <a:cs typeface="+mn-cs"/>
              </a:rPr>
              <a:t>How much budget is available</a:t>
            </a:r>
            <a:r>
              <a:rPr kumimoji="0" lang="en-US" sz="900" i="0" u="none" strike="noStrike" kern="1200" cap="none" spc="0" normalizeH="0" baseline="0" noProof="0">
                <a:ln>
                  <a:noFill/>
                </a:ln>
                <a:solidFill>
                  <a:srgbClr val="000000"/>
                </a:solidFill>
                <a:effectLst/>
                <a:uLnTx/>
                <a:uFillTx/>
                <a:latin typeface="Segoe UI"/>
                <a:ea typeface="+mn-ea"/>
                <a:cs typeface="+mn-cs"/>
              </a:rPr>
              <a:t> this quarter for travel to customers?</a:t>
            </a:r>
            <a:endParaRPr kumimoji="0" lang="en-US" sz="90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52" name="Text Placeholder 51">
            <a:extLst>
              <a:ext uri="{FF2B5EF4-FFF2-40B4-BE49-F238E27FC236}">
                <a16:creationId xmlns:a16="http://schemas.microsoft.com/office/drawing/2014/main" id="{D4F50D37-8419-C7C8-D6C1-C4A6598A5269}"/>
              </a:ext>
            </a:extLst>
          </p:cNvPr>
          <p:cNvSpPr>
            <a:spLocks noGrp="1"/>
          </p:cNvSpPr>
          <p:nvPr>
            <p:ph type="body" sz="quarter" idx="31"/>
          </p:nvPr>
        </p:nvSpPr>
        <p:spPr/>
        <p:txBody>
          <a:bodyPr/>
          <a:lstStyle/>
          <a:p>
            <a:r>
              <a:rPr lang="en-US" noProof="0"/>
              <a:t>2:00 pm</a:t>
            </a:r>
          </a:p>
        </p:txBody>
      </p:sp>
      <p:sp>
        <p:nvSpPr>
          <p:cNvPr id="67" name="Text Placeholder 66">
            <a:extLst>
              <a:ext uri="{FF2B5EF4-FFF2-40B4-BE49-F238E27FC236}">
                <a16:creationId xmlns:a16="http://schemas.microsoft.com/office/drawing/2014/main" id="{1F12D02D-254C-BE95-CA02-D4109395D5B1}"/>
              </a:ext>
            </a:extLst>
          </p:cNvPr>
          <p:cNvSpPr>
            <a:spLocks noGrp="1"/>
          </p:cNvSpPr>
          <p:nvPr>
            <p:ph type="body" sz="quarter" idx="32"/>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Jack new needs to create some charts for a presentation based on the data in the Excel.</a:t>
            </a:r>
          </a:p>
          <a:p>
            <a:endParaRPr lang="en-US" noProof="0"/>
          </a:p>
        </p:txBody>
      </p:sp>
      <p:sp>
        <p:nvSpPr>
          <p:cNvPr id="68" name="Text Placeholder 67">
            <a:extLst>
              <a:ext uri="{FF2B5EF4-FFF2-40B4-BE49-F238E27FC236}">
                <a16:creationId xmlns:a16="http://schemas.microsoft.com/office/drawing/2014/main" id="{A17BD0EE-5160-A871-D6AD-B14C216986DA}"/>
              </a:ext>
            </a:extLst>
          </p:cNvPr>
          <p:cNvSpPr>
            <a:spLocks noGrp="1"/>
          </p:cNvSpPr>
          <p:nvPr>
            <p:ph type="body" sz="quarter" idx="33"/>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Action:</a:t>
            </a:r>
            <a:r>
              <a:rPr kumimoji="0" lang="en-US" sz="900" b="1" i="0" u="none" strike="noStrike" kern="1200" cap="none" spc="0" normalizeH="0" baseline="0" noProof="0">
                <a:ln>
                  <a:noFill/>
                </a:ln>
                <a:solidFill>
                  <a:srgbClr val="000000"/>
                </a:solidFill>
                <a:effectLst/>
                <a:uLnTx/>
                <a:uFillTx/>
                <a:latin typeface="Segoe UI"/>
                <a:ea typeface="+mn-ea"/>
                <a:cs typeface="+mn-cs"/>
              </a:rPr>
              <a:t> Show Insights</a:t>
            </a:r>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55" name="Text Placeholder 54">
            <a:extLst>
              <a:ext uri="{FF2B5EF4-FFF2-40B4-BE49-F238E27FC236}">
                <a16:creationId xmlns:a16="http://schemas.microsoft.com/office/drawing/2014/main" id="{A0F9A379-1E39-4C5C-CC0A-EE3070586169}"/>
              </a:ext>
            </a:extLst>
          </p:cNvPr>
          <p:cNvSpPr>
            <a:spLocks noGrp="1"/>
          </p:cNvSpPr>
          <p:nvPr>
            <p:ph type="body" sz="quarter" idx="34"/>
          </p:nvPr>
        </p:nvSpPr>
        <p:spPr/>
        <p:txBody>
          <a:bodyPr/>
          <a:lstStyle/>
          <a:p>
            <a:r>
              <a:rPr lang="en-US" noProof="0"/>
              <a:t>11:00 am</a:t>
            </a:r>
          </a:p>
        </p:txBody>
      </p:sp>
      <p:sp>
        <p:nvSpPr>
          <p:cNvPr id="69" name="Text Placeholder 68">
            <a:extLst>
              <a:ext uri="{FF2B5EF4-FFF2-40B4-BE49-F238E27FC236}">
                <a16:creationId xmlns:a16="http://schemas.microsoft.com/office/drawing/2014/main" id="{296F6C77-697D-0B00-8C67-C47FE342BD1C}"/>
              </a:ext>
            </a:extLst>
          </p:cNvPr>
          <p:cNvSpPr>
            <a:spLocks noGrp="1"/>
          </p:cNvSpPr>
          <p:nvPr>
            <p:ph type="body" sz="quarter" idx="35"/>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Jack needs to update some financial numbers that are in a table in Excel. He uses Copilot to add some calculations and make the data easier to read.</a:t>
            </a:r>
          </a:p>
          <a:p>
            <a:endParaRPr lang="en-US" noProof="0"/>
          </a:p>
        </p:txBody>
      </p:sp>
      <p:sp>
        <p:nvSpPr>
          <p:cNvPr id="70" name="Text Placeholder 69">
            <a:extLst>
              <a:ext uri="{FF2B5EF4-FFF2-40B4-BE49-F238E27FC236}">
                <a16:creationId xmlns:a16="http://schemas.microsoft.com/office/drawing/2014/main" id="{9158ECE9-6571-7EFB-79DF-DF81149DDD33}"/>
              </a:ext>
            </a:extLst>
          </p:cNvPr>
          <p:cNvSpPr>
            <a:spLocks noGrp="1"/>
          </p:cNvSpPr>
          <p:nvPr>
            <p:ph type="body" sz="quarter" idx="36"/>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1200" cap="none" spc="0" normalizeH="0" baseline="0" noProof="0">
                <a:ln>
                  <a:noFill/>
                </a:ln>
                <a:solidFill>
                  <a:srgbClr val="000000"/>
                </a:solidFill>
                <a:effectLst/>
                <a:uLnTx/>
                <a:uFillTx/>
                <a:latin typeface="Segoe UI"/>
                <a:ea typeface="+mn-ea"/>
                <a:cs typeface="+mn-cs"/>
              </a:rPr>
              <a:t>Add a column for YoY sales increase </a:t>
            </a:r>
            <a:r>
              <a:rPr kumimoji="0" lang="en-US" sz="900" i="0" u="none" strike="noStrike" kern="1200" cap="none" spc="0" normalizeH="0" baseline="0" noProof="0">
                <a:ln>
                  <a:noFill/>
                </a:ln>
                <a:solidFill>
                  <a:srgbClr val="000000"/>
                </a:solidFill>
                <a:effectLst/>
                <a:uLnTx/>
                <a:uFillTx/>
                <a:latin typeface="Segoe UI"/>
                <a:ea typeface="+mn-ea"/>
                <a:cs typeface="+mn-cs"/>
              </a:rPr>
              <a:t>and </a:t>
            </a:r>
            <a:r>
              <a:rPr kumimoji="0" lang="en-US" sz="900" b="1" i="0" u="none" strike="noStrike" kern="1200" cap="none" spc="0" normalizeH="0" baseline="0" noProof="0">
                <a:ln>
                  <a:noFill/>
                </a:ln>
                <a:solidFill>
                  <a:srgbClr val="000000"/>
                </a:solidFill>
                <a:effectLst/>
                <a:uLnTx/>
                <a:uFillTx/>
                <a:latin typeface="Segoe UI"/>
                <a:ea typeface="+mn-ea"/>
                <a:cs typeface="+mn-cs"/>
              </a:rPr>
              <a:t>Add a color scale to the column</a:t>
            </a: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sp>
        <p:nvSpPr>
          <p:cNvPr id="23" name="Text Placeholder 22">
            <a:extLst>
              <a:ext uri="{FF2B5EF4-FFF2-40B4-BE49-F238E27FC236}">
                <a16:creationId xmlns:a16="http://schemas.microsoft.com/office/drawing/2014/main" id="{1D916D14-9732-1289-3A7F-3CAE7C63F3F3}"/>
              </a:ext>
            </a:extLst>
          </p:cNvPr>
          <p:cNvSpPr>
            <a:spLocks noGrp="1"/>
          </p:cNvSpPr>
          <p:nvPr>
            <p:ph type="body" sz="quarter" idx="37"/>
          </p:nvPr>
        </p:nvSpPr>
        <p:spPr/>
        <p:txBody>
          <a:bodyPr/>
          <a:lstStyle/>
          <a:p>
            <a:r>
              <a:rPr lang="en-US" noProof="0"/>
              <a:t>Extend</a:t>
            </a:r>
          </a:p>
        </p:txBody>
      </p:sp>
      <p:sp>
        <p:nvSpPr>
          <p:cNvPr id="2" name="Text Placeholder 40">
            <a:extLst>
              <a:ext uri="{FF2B5EF4-FFF2-40B4-BE49-F238E27FC236}">
                <a16:creationId xmlns:a16="http://schemas.microsoft.com/office/drawing/2014/main" id="{9DD4DC47-89B2-CC03-4189-3E948EC3783E}"/>
              </a:ext>
            </a:extLst>
          </p:cNvPr>
          <p:cNvSpPr>
            <a:spLocks noGrp="1"/>
          </p:cNvSpPr>
          <p:nvPr>
            <p:ph type="body" sz="quarter" idx="38"/>
          </p:nvPr>
        </p:nvSpPr>
        <p:spPr>
          <a:solidFill>
            <a:srgbClr val="0078D4"/>
          </a:solidFill>
        </p:spPr>
        <p:txBody>
          <a:bodyPr/>
          <a:lstStyle/>
          <a:p>
            <a:endParaRPr lang="en-US" noProof="0"/>
          </a:p>
        </p:txBody>
      </p:sp>
      <p:sp>
        <p:nvSpPr>
          <p:cNvPr id="3" name="Text Placeholder 41">
            <a:extLst>
              <a:ext uri="{FF2B5EF4-FFF2-40B4-BE49-F238E27FC236}">
                <a16:creationId xmlns:a16="http://schemas.microsoft.com/office/drawing/2014/main" id="{C0E7BE24-8B30-61B8-A76B-114A10B6B92D}"/>
              </a:ext>
            </a:extLst>
          </p:cNvPr>
          <p:cNvSpPr>
            <a:spLocks noGrp="1"/>
          </p:cNvSpPr>
          <p:nvPr>
            <p:ph type="body" sz="quarter" idx="39"/>
          </p:nvPr>
        </p:nvSpPr>
        <p:spPr>
          <a:solidFill>
            <a:srgbClr val="0070C0"/>
          </a:solidFill>
        </p:spPr>
        <p:txBody>
          <a:bodyPr/>
          <a:lstStyle/>
          <a:p>
            <a:endParaRPr lang="en-US" noProof="0"/>
          </a:p>
        </p:txBody>
      </p:sp>
      <p:sp>
        <p:nvSpPr>
          <p:cNvPr id="5" name="Text Placeholder 42">
            <a:extLst>
              <a:ext uri="{FF2B5EF4-FFF2-40B4-BE49-F238E27FC236}">
                <a16:creationId xmlns:a16="http://schemas.microsoft.com/office/drawing/2014/main" id="{EB9C2015-17DA-394B-26C6-70F3F7E5B784}"/>
              </a:ext>
            </a:extLst>
          </p:cNvPr>
          <p:cNvSpPr>
            <a:spLocks noGrp="1"/>
          </p:cNvSpPr>
          <p:nvPr>
            <p:ph type="body" sz="quarter" idx="40"/>
          </p:nvPr>
        </p:nvSpPr>
        <p:spPr>
          <a:solidFill>
            <a:srgbClr val="0078D4"/>
          </a:solidFill>
        </p:spPr>
        <p:txBody>
          <a:bodyPr/>
          <a:lstStyle/>
          <a:p>
            <a:endParaRPr lang="en-US" noProof="0"/>
          </a:p>
        </p:txBody>
      </p:sp>
      <p:grpSp>
        <p:nvGrpSpPr>
          <p:cNvPr id="58" name="Group 57">
            <a:extLst>
              <a:ext uri="{FF2B5EF4-FFF2-40B4-BE49-F238E27FC236}">
                <a16:creationId xmlns:a16="http://schemas.microsoft.com/office/drawing/2014/main" id="{9FD64C1C-F771-5311-0762-2E86CE4AE266}"/>
              </a:ext>
            </a:extLst>
          </p:cNvPr>
          <p:cNvGrpSpPr/>
          <p:nvPr/>
        </p:nvGrpSpPr>
        <p:grpSpPr>
          <a:xfrm>
            <a:off x="10195084" y="1462475"/>
            <a:ext cx="1696592" cy="1231837"/>
            <a:chOff x="10195084" y="1462475"/>
            <a:chExt cx="1696592" cy="1231837"/>
          </a:xfrm>
        </p:grpSpPr>
        <p:sp>
          <p:nvSpPr>
            <p:cNvPr id="56" name="TextBox 55">
              <a:extLst>
                <a:ext uri="{FF2B5EF4-FFF2-40B4-BE49-F238E27FC236}">
                  <a16:creationId xmlns:a16="http://schemas.microsoft.com/office/drawing/2014/main" id="{37214391-A987-6AB8-2A0D-A379E348139E}"/>
                </a:ext>
              </a:extLst>
            </p:cNvPr>
            <p:cNvSpPr txBox="1"/>
            <p:nvPr/>
          </p:nvSpPr>
          <p:spPr>
            <a:xfrm>
              <a:off x="10195084" y="1462475"/>
              <a:ext cx="1696592"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Jack</a:t>
              </a:r>
              <a:br>
                <a:rPr kumimoji="0" lang="en-US" sz="3600" b="0" i="0" u="none" strike="noStrike" kern="1200" cap="none" spc="0" normalizeH="0" baseline="0" noProof="0">
                  <a:ln>
                    <a:noFill/>
                  </a:ln>
                  <a:solidFill>
                    <a:srgbClr val="C03BC4"/>
                  </a:solidFill>
                  <a:effectLst/>
                  <a:uLnTx/>
                  <a:uFillTx/>
                  <a:latin typeface="Segoe UI Semibold"/>
                  <a:ea typeface="+mn-ea"/>
                  <a:cs typeface="+mn-cs"/>
                </a:rPr>
              </a:br>
              <a:r>
                <a:rPr lang="en-US" sz="1600" noProof="0">
                  <a:solidFill>
                    <a:srgbClr val="C03BC4"/>
                  </a:solidFill>
                  <a:latin typeface="Segoe UI" panose="020B0502040204020203" pitchFamily="34" charset="0"/>
                  <a:cs typeface="Segoe UI" panose="020B0502040204020203" pitchFamily="34" charset="0"/>
                </a:rPr>
                <a:t>is a Finance team manager</a:t>
              </a:r>
            </a:p>
          </p:txBody>
        </p:sp>
        <p:pic>
          <p:nvPicPr>
            <p:cNvPr id="57" name="Graphic 56">
              <a:extLst>
                <a:ext uri="{FF2B5EF4-FFF2-40B4-BE49-F238E27FC236}">
                  <a16:creationId xmlns:a16="http://schemas.microsoft.com/office/drawing/2014/main" id="{F740AD35-159B-35FB-416A-BC6F1683737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616886" y="2419522"/>
              <a:ext cx="274790" cy="274790"/>
            </a:xfrm>
            <a:prstGeom prst="rect">
              <a:avLst/>
            </a:prstGeom>
          </p:spPr>
        </p:pic>
      </p:grpSp>
      <p:grpSp>
        <p:nvGrpSpPr>
          <p:cNvPr id="118" name="Group 117">
            <a:extLst>
              <a:ext uri="{FF2B5EF4-FFF2-40B4-BE49-F238E27FC236}">
                <a16:creationId xmlns:a16="http://schemas.microsoft.com/office/drawing/2014/main" id="{C928BDED-C96D-C990-A50B-25B55737DB8C}"/>
              </a:ext>
            </a:extLst>
          </p:cNvPr>
          <p:cNvGrpSpPr/>
          <p:nvPr/>
        </p:nvGrpSpPr>
        <p:grpSpPr>
          <a:xfrm>
            <a:off x="812633" y="2721252"/>
            <a:ext cx="2351135" cy="360000"/>
            <a:chOff x="588263" y="2177588"/>
            <a:chExt cx="2351135" cy="360000"/>
          </a:xfrm>
        </p:grpSpPr>
        <p:pic>
          <p:nvPicPr>
            <p:cNvPr id="119" name="Picture 118">
              <a:extLst>
                <a:ext uri="{FF2B5EF4-FFF2-40B4-BE49-F238E27FC236}">
                  <a16:creationId xmlns:a16="http://schemas.microsoft.com/office/drawing/2014/main" id="{19BD5A25-F55C-8110-1E45-227E98081F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20" name="TextBox 119">
              <a:extLst>
                <a:ext uri="{FF2B5EF4-FFF2-40B4-BE49-F238E27FC236}">
                  <a16:creationId xmlns:a16="http://schemas.microsoft.com/office/drawing/2014/main" id="{66D90DAD-EA10-170D-C5F9-4FC49BD915FC}"/>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1" name="Group 120">
            <a:extLst>
              <a:ext uri="{FF2B5EF4-FFF2-40B4-BE49-F238E27FC236}">
                <a16:creationId xmlns:a16="http://schemas.microsoft.com/office/drawing/2014/main" id="{A85B3C38-B57B-D08F-2E04-2D5DBC7F2DA4}"/>
              </a:ext>
            </a:extLst>
          </p:cNvPr>
          <p:cNvGrpSpPr/>
          <p:nvPr/>
        </p:nvGrpSpPr>
        <p:grpSpPr>
          <a:xfrm>
            <a:off x="7198028" y="2721252"/>
            <a:ext cx="2351135" cy="360000"/>
            <a:chOff x="588263" y="2657420"/>
            <a:chExt cx="2351135" cy="360000"/>
          </a:xfrm>
        </p:grpSpPr>
        <p:pic>
          <p:nvPicPr>
            <p:cNvPr id="122" name="Picture 121">
              <a:extLst>
                <a:ext uri="{FF2B5EF4-FFF2-40B4-BE49-F238E27FC236}">
                  <a16:creationId xmlns:a16="http://schemas.microsoft.com/office/drawing/2014/main" id="{F37A399D-6A2D-4FCD-FEE5-96D4644DA9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23" name="TextBox 122">
              <a:extLst>
                <a:ext uri="{FF2B5EF4-FFF2-40B4-BE49-F238E27FC236}">
                  <a16:creationId xmlns:a16="http://schemas.microsoft.com/office/drawing/2014/main" id="{278CE3F6-0DF3-FBAA-1097-8B486647BA2A}"/>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4" name="Group 123">
            <a:extLst>
              <a:ext uri="{FF2B5EF4-FFF2-40B4-BE49-F238E27FC236}">
                <a16:creationId xmlns:a16="http://schemas.microsoft.com/office/drawing/2014/main" id="{E035B696-AD15-BDCD-D91A-59D478929080}"/>
              </a:ext>
            </a:extLst>
          </p:cNvPr>
          <p:cNvGrpSpPr/>
          <p:nvPr/>
        </p:nvGrpSpPr>
        <p:grpSpPr>
          <a:xfrm>
            <a:off x="3947719" y="2721252"/>
            <a:ext cx="2351135" cy="360000"/>
            <a:chOff x="588263" y="2177588"/>
            <a:chExt cx="2351135" cy="360000"/>
          </a:xfrm>
        </p:grpSpPr>
        <p:pic>
          <p:nvPicPr>
            <p:cNvPr id="126" name="Picture 125">
              <a:extLst>
                <a:ext uri="{FF2B5EF4-FFF2-40B4-BE49-F238E27FC236}">
                  <a16:creationId xmlns:a16="http://schemas.microsoft.com/office/drawing/2014/main" id="{8256739E-982E-B414-9A86-0546140E0C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27" name="TextBox 126">
              <a:extLst>
                <a:ext uri="{FF2B5EF4-FFF2-40B4-BE49-F238E27FC236}">
                  <a16:creationId xmlns:a16="http://schemas.microsoft.com/office/drawing/2014/main" id="{412F1C63-5706-A3A6-2319-18285B7E72BD}"/>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8" name="Group 127">
            <a:extLst>
              <a:ext uri="{FF2B5EF4-FFF2-40B4-BE49-F238E27FC236}">
                <a16:creationId xmlns:a16="http://schemas.microsoft.com/office/drawing/2014/main" id="{42DE4187-6C16-A8C1-2ED5-1BEC2D1CDE93}"/>
              </a:ext>
            </a:extLst>
          </p:cNvPr>
          <p:cNvGrpSpPr/>
          <p:nvPr/>
        </p:nvGrpSpPr>
        <p:grpSpPr>
          <a:xfrm>
            <a:off x="3947719" y="5156688"/>
            <a:ext cx="2361959" cy="360000"/>
            <a:chOff x="577439" y="3137252"/>
            <a:chExt cx="2361959" cy="360000"/>
          </a:xfrm>
        </p:grpSpPr>
        <p:pic>
          <p:nvPicPr>
            <p:cNvPr id="129" name="Picture 128">
              <a:extLst>
                <a:ext uri="{FF2B5EF4-FFF2-40B4-BE49-F238E27FC236}">
                  <a16:creationId xmlns:a16="http://schemas.microsoft.com/office/drawing/2014/main" id="{CFD07CE7-5961-38C2-B1B0-39B08411423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30" name="TextBox 129">
              <a:extLst>
                <a:ext uri="{FF2B5EF4-FFF2-40B4-BE49-F238E27FC236}">
                  <a16:creationId xmlns:a16="http://schemas.microsoft.com/office/drawing/2014/main" id="{6F786637-519C-707D-B299-5929EBCDC5F6}"/>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4" name="Group 133">
            <a:extLst>
              <a:ext uri="{FF2B5EF4-FFF2-40B4-BE49-F238E27FC236}">
                <a16:creationId xmlns:a16="http://schemas.microsoft.com/office/drawing/2014/main" id="{A1D75D96-97C9-06C3-1D49-D52F8A0F3EF7}"/>
              </a:ext>
            </a:extLst>
          </p:cNvPr>
          <p:cNvGrpSpPr/>
          <p:nvPr/>
        </p:nvGrpSpPr>
        <p:grpSpPr>
          <a:xfrm>
            <a:off x="7198028" y="5156688"/>
            <a:ext cx="2361959" cy="360000"/>
            <a:chOff x="577439" y="3137252"/>
            <a:chExt cx="2361959" cy="360000"/>
          </a:xfrm>
        </p:grpSpPr>
        <p:pic>
          <p:nvPicPr>
            <p:cNvPr id="135" name="Picture 134">
              <a:extLst>
                <a:ext uri="{FF2B5EF4-FFF2-40B4-BE49-F238E27FC236}">
                  <a16:creationId xmlns:a16="http://schemas.microsoft.com/office/drawing/2014/main" id="{D89EB90E-4464-76B0-6AEE-1DD0FB2F6A8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36" name="TextBox 135">
              <a:extLst>
                <a:ext uri="{FF2B5EF4-FFF2-40B4-BE49-F238E27FC236}">
                  <a16:creationId xmlns:a16="http://schemas.microsoft.com/office/drawing/2014/main" id="{94688E90-9582-CB47-9DE1-3DE254005B1F}"/>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6" name="Graphic 2">
            <a:hlinkClick r:id="rId7"/>
            <a:extLst>
              <a:ext uri="{FF2B5EF4-FFF2-40B4-BE49-F238E27FC236}">
                <a16:creationId xmlns:a16="http://schemas.microsoft.com/office/drawing/2014/main" id="{370CF018-997D-F260-2394-77BAFDC1DDDA}"/>
              </a:ext>
            </a:extLst>
          </p:cNvPr>
          <p:cNvSpPr/>
          <p:nvPr/>
        </p:nvSpPr>
        <p:spPr>
          <a:xfrm>
            <a:off x="4639259" y="430428"/>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
        <p:nvSpPr>
          <p:cNvPr id="8" name="Rectangle: Rounded Corners 6">
            <a:extLst>
              <a:ext uri="{FF2B5EF4-FFF2-40B4-BE49-F238E27FC236}">
                <a16:creationId xmlns:a16="http://schemas.microsoft.com/office/drawing/2014/main" id="{D359DB53-BF21-29EB-C99B-35198425AA80}"/>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20" name="Group 19">
            <a:extLst>
              <a:ext uri="{FF2B5EF4-FFF2-40B4-BE49-F238E27FC236}">
                <a16:creationId xmlns:a16="http://schemas.microsoft.com/office/drawing/2014/main" id="{92CA5FD5-5ACB-D499-3850-AF5309044BFE}"/>
              </a:ext>
            </a:extLst>
          </p:cNvPr>
          <p:cNvGrpSpPr/>
          <p:nvPr/>
        </p:nvGrpSpPr>
        <p:grpSpPr>
          <a:xfrm>
            <a:off x="1286540" y="1134767"/>
            <a:ext cx="1571031" cy="216000"/>
            <a:chOff x="1372194" y="969899"/>
            <a:chExt cx="1571031" cy="216000"/>
          </a:xfrm>
        </p:grpSpPr>
        <p:sp>
          <p:nvSpPr>
            <p:cNvPr id="24" name="Rectangle: Rounded Corners 6">
              <a:extLst>
                <a:ext uri="{FF2B5EF4-FFF2-40B4-BE49-F238E27FC236}">
                  <a16:creationId xmlns:a16="http://schemas.microsoft.com/office/drawing/2014/main" id="{2AE99E0D-EFBA-CED4-7325-75803F1A48A2}"/>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 per week</a:t>
              </a:r>
            </a:p>
          </p:txBody>
        </p:sp>
        <p:pic>
          <p:nvPicPr>
            <p:cNvPr id="25" name="Graphic 24">
              <a:extLst>
                <a:ext uri="{FF2B5EF4-FFF2-40B4-BE49-F238E27FC236}">
                  <a16:creationId xmlns:a16="http://schemas.microsoft.com/office/drawing/2014/main" id="{C9ECCDA1-0676-7E99-CA7B-D971BB06A973}"/>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421924" y="1005899"/>
              <a:ext cx="144000" cy="144000"/>
            </a:xfrm>
            <a:prstGeom prst="rect">
              <a:avLst/>
            </a:prstGeom>
          </p:spPr>
        </p:pic>
      </p:grpSp>
      <p:grpSp>
        <p:nvGrpSpPr>
          <p:cNvPr id="26" name="Group 25">
            <a:extLst>
              <a:ext uri="{FF2B5EF4-FFF2-40B4-BE49-F238E27FC236}">
                <a16:creationId xmlns:a16="http://schemas.microsoft.com/office/drawing/2014/main" id="{00FEC582-2F8C-79D2-61FE-192BCB7B1CB8}"/>
              </a:ext>
            </a:extLst>
          </p:cNvPr>
          <p:cNvGrpSpPr/>
          <p:nvPr/>
        </p:nvGrpSpPr>
        <p:grpSpPr>
          <a:xfrm>
            <a:off x="5754503" y="1134767"/>
            <a:ext cx="2325078" cy="216000"/>
            <a:chOff x="6235579" y="969899"/>
            <a:chExt cx="2325078" cy="216000"/>
          </a:xfrm>
        </p:grpSpPr>
        <p:sp>
          <p:nvSpPr>
            <p:cNvPr id="27" name="Rectangle: Rounded Corners 6">
              <a:extLst>
                <a:ext uri="{FF2B5EF4-FFF2-40B4-BE49-F238E27FC236}">
                  <a16:creationId xmlns:a16="http://schemas.microsoft.com/office/drawing/2014/main" id="{02974F38-6383-CD76-C894-F28D4A2F24E5}"/>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Delivering quality analysis</a:t>
              </a:r>
            </a:p>
          </p:txBody>
        </p:sp>
        <p:pic>
          <p:nvPicPr>
            <p:cNvPr id="28" name="Graphic 27">
              <a:extLst>
                <a:ext uri="{FF2B5EF4-FFF2-40B4-BE49-F238E27FC236}">
                  <a16:creationId xmlns:a16="http://schemas.microsoft.com/office/drawing/2014/main" id="{43FF2A74-046B-489B-4A59-17DBB3A9FC95}"/>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282712" y="1005899"/>
              <a:ext cx="144000" cy="144000"/>
            </a:xfrm>
            <a:prstGeom prst="rect">
              <a:avLst/>
            </a:prstGeom>
          </p:spPr>
        </p:pic>
      </p:grpSp>
      <p:grpSp>
        <p:nvGrpSpPr>
          <p:cNvPr id="29" name="Group 28">
            <a:extLst>
              <a:ext uri="{FF2B5EF4-FFF2-40B4-BE49-F238E27FC236}">
                <a16:creationId xmlns:a16="http://schemas.microsoft.com/office/drawing/2014/main" id="{3ADA2914-F8FE-1D0C-2520-45809A546EB2}"/>
              </a:ext>
            </a:extLst>
          </p:cNvPr>
          <p:cNvGrpSpPr/>
          <p:nvPr/>
        </p:nvGrpSpPr>
        <p:grpSpPr>
          <a:xfrm>
            <a:off x="2908241" y="1134767"/>
            <a:ext cx="2795593" cy="216000"/>
            <a:chOff x="3133720" y="969899"/>
            <a:chExt cx="2795593" cy="216000"/>
          </a:xfrm>
        </p:grpSpPr>
        <p:sp>
          <p:nvSpPr>
            <p:cNvPr id="30" name="Rectangle: Rounded Corners 6">
              <a:extLst>
                <a:ext uri="{FF2B5EF4-FFF2-40B4-BE49-F238E27FC236}">
                  <a16:creationId xmlns:a16="http://schemas.microsoft.com/office/drawing/2014/main" id="{77084C7B-9CE4-51CE-A13E-6223376C261A}"/>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Communications</a:t>
              </a:r>
            </a:p>
          </p:txBody>
        </p:sp>
        <p:pic>
          <p:nvPicPr>
            <p:cNvPr id="31" name="Graphic 30">
              <a:extLst>
                <a:ext uri="{FF2B5EF4-FFF2-40B4-BE49-F238E27FC236}">
                  <a16:creationId xmlns:a16="http://schemas.microsoft.com/office/drawing/2014/main" id="{E449B8F1-B536-5E85-2FC2-11372EFB047E}"/>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193555" y="1005899"/>
              <a:ext cx="144000" cy="144000"/>
            </a:xfrm>
            <a:prstGeom prst="rect">
              <a:avLst/>
            </a:prstGeom>
          </p:spPr>
        </p:pic>
      </p:grpSp>
      <p:grpSp>
        <p:nvGrpSpPr>
          <p:cNvPr id="4" name="Group 3">
            <a:extLst>
              <a:ext uri="{FF2B5EF4-FFF2-40B4-BE49-F238E27FC236}">
                <a16:creationId xmlns:a16="http://schemas.microsoft.com/office/drawing/2014/main" id="{64907E00-8162-E411-181D-DCBD1E7B6610}"/>
              </a:ext>
            </a:extLst>
          </p:cNvPr>
          <p:cNvGrpSpPr/>
          <p:nvPr/>
        </p:nvGrpSpPr>
        <p:grpSpPr>
          <a:xfrm>
            <a:off x="772350" y="5276178"/>
            <a:ext cx="2350571" cy="365760"/>
            <a:chOff x="762175" y="2722704"/>
            <a:chExt cx="2350571" cy="365760"/>
          </a:xfrm>
        </p:grpSpPr>
        <p:sp>
          <p:nvSpPr>
            <p:cNvPr id="7" name="TextBox 6">
              <a:extLst>
                <a:ext uri="{FF2B5EF4-FFF2-40B4-BE49-F238E27FC236}">
                  <a16:creationId xmlns:a16="http://schemas.microsoft.com/office/drawing/2014/main" id="{16CE33B8-5633-B22F-4E18-B04730EFC2F0}"/>
                </a:ext>
                <a:ext uri="{C183D7F6-B498-43B3-948B-1728B52AA6E4}">
                  <adec:decorative xmlns:adec="http://schemas.microsoft.com/office/drawing/2017/decorative" val="0"/>
                </a:ext>
              </a:extLst>
            </p:cNvPr>
            <p:cNvSpPr txBox="1"/>
            <p:nvPr/>
          </p:nvSpPr>
          <p:spPr>
            <a:xfrm>
              <a:off x="1220562" y="2764673"/>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+Connection to SAP</a:t>
              </a:r>
            </a:p>
          </p:txBody>
        </p:sp>
        <p:pic>
          <p:nvPicPr>
            <p:cNvPr id="11" name="Picture 2" descr="Copilot Studio Generative AI pricing - Power Platform Community">
              <a:extLst>
                <a:ext uri="{FF2B5EF4-FFF2-40B4-BE49-F238E27FC236}">
                  <a16:creationId xmlns:a16="http://schemas.microsoft.com/office/drawing/2014/main" id="{F843E53F-1653-9EA8-56B1-7C75CD5B5028}"/>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762175" y="2722704"/>
              <a:ext cx="357866" cy="365760"/>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descr="A person with dreadlocks smiling&#10;&#10;AI-generated content may be incorrect.">
            <a:extLst>
              <a:ext uri="{FF2B5EF4-FFF2-40B4-BE49-F238E27FC236}">
                <a16:creationId xmlns:a16="http://schemas.microsoft.com/office/drawing/2014/main" id="{6109CEBB-1EF7-750E-AEFC-F6197F79A9A2}"/>
              </a:ext>
            </a:extLst>
          </p:cNvPr>
          <p:cNvPicPr>
            <a:picLocks noChangeAspect="1"/>
          </p:cNvPicPr>
          <p:nvPr/>
        </p:nvPicPr>
        <p:blipFill>
          <a:blip r:embed="rId15"/>
          <a:stretch>
            <a:fillRect/>
          </a:stretch>
        </p:blipFill>
        <p:spPr>
          <a:xfrm>
            <a:off x="10162292" y="3748771"/>
            <a:ext cx="2048434" cy="3109229"/>
          </a:xfrm>
          <a:prstGeom prst="rect">
            <a:avLst/>
          </a:prstGeom>
        </p:spPr>
      </p:pic>
    </p:spTree>
    <p:extLst>
      <p:ext uri="{BB962C8B-B14F-4D97-AF65-F5344CB8AC3E}">
        <p14:creationId xmlns:p14="http://schemas.microsoft.com/office/powerpoint/2010/main" val="428468943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23F16038-3ECA-5B93-BFF2-67AAFF1E240D}"/>
              </a:ext>
            </a:extLst>
          </p:cNvPr>
          <p:cNvSpPr>
            <a:spLocks noGrp="1"/>
          </p:cNvSpPr>
          <p:nvPr>
            <p:ph type="title"/>
          </p:nvPr>
        </p:nvSpPr>
        <p:spPr>
          <a:xfrm>
            <a:off x="584200" y="387766"/>
            <a:ext cx="5672544" cy="526298"/>
          </a:xfrm>
        </p:spPr>
        <p:txBody>
          <a:bodyPr/>
          <a:lstStyle/>
          <a:p>
            <a:r>
              <a:rPr lang="en-US" noProof="0"/>
              <a:t>A day in the life of a Modern Work Revenue Finance Manager at Microsoft</a:t>
            </a:r>
          </a:p>
        </p:txBody>
      </p:sp>
      <p:sp>
        <p:nvSpPr>
          <p:cNvPr id="40" name="Text Placeholder 39">
            <a:extLst>
              <a:ext uri="{FF2B5EF4-FFF2-40B4-BE49-F238E27FC236}">
                <a16:creationId xmlns:a16="http://schemas.microsoft.com/office/drawing/2014/main" id="{379D624F-A860-9CE9-D756-825F40761990}"/>
              </a:ext>
            </a:extLst>
          </p:cNvPr>
          <p:cNvSpPr>
            <a:spLocks noGrp="1"/>
          </p:cNvSpPr>
          <p:nvPr>
            <p:ph type="body" sz="quarter" idx="11"/>
          </p:nvPr>
        </p:nvSpPr>
        <p:spPr>
          <a:xfrm>
            <a:off x="584200" y="1593881"/>
            <a:ext cx="976461" cy="345600"/>
          </a:xfrm>
        </p:spPr>
        <p:txBody>
          <a:bodyPr/>
          <a:lstStyle/>
          <a:p>
            <a:r>
              <a:rPr lang="en-US" noProof="0"/>
              <a:t>8:00 am</a:t>
            </a:r>
          </a:p>
        </p:txBody>
      </p:sp>
      <p:sp>
        <p:nvSpPr>
          <p:cNvPr id="21" name="Text Placeholder 20">
            <a:extLst>
              <a:ext uri="{FF2B5EF4-FFF2-40B4-BE49-F238E27FC236}">
                <a16:creationId xmlns:a16="http://schemas.microsoft.com/office/drawing/2014/main" id="{714937AB-1481-2E80-8791-64AD1365B889}"/>
              </a:ext>
            </a:extLst>
          </p:cNvPr>
          <p:cNvSpPr>
            <a:spLocks noGrp="1"/>
          </p:cNvSpPr>
          <p:nvPr>
            <p:ph type="body" sz="quarter" idx="18"/>
          </p:nvPr>
        </p:nvSpPr>
        <p:spPr/>
        <p:txBody>
          <a:bodyPr>
            <a:noAutofit/>
          </a:bodyPr>
          <a:lstStyle/>
          <a:p>
            <a:r>
              <a:rPr kumimoji="0" lang="en-US" b="0" i="0" u="none" strike="noStrike" kern="1200" cap="none" spc="0" normalizeH="0" baseline="0" noProof="0">
                <a:ln>
                  <a:noFill/>
                </a:ln>
                <a:solidFill>
                  <a:srgbClr val="1A1A1A"/>
                </a:solidFill>
                <a:effectLst/>
                <a:uLnTx/>
                <a:uFillTx/>
                <a:latin typeface="Segoe UI"/>
                <a:ea typeface="+mn-ea"/>
                <a:cs typeface="Segoe UI" pitchFamily="34" charset="0"/>
              </a:rPr>
              <a:t>Yesterday was filled with many calls, so Brandon’s email piled up. He starts his day by asking Copilot to recap yesterday, helping to remind him he owes his VP, Javier, a compete report.</a:t>
            </a:r>
          </a:p>
        </p:txBody>
      </p:sp>
      <p:sp>
        <p:nvSpPr>
          <p:cNvPr id="22" name="Text Placeholder 21">
            <a:extLst>
              <a:ext uri="{FF2B5EF4-FFF2-40B4-BE49-F238E27FC236}">
                <a16:creationId xmlns:a16="http://schemas.microsoft.com/office/drawing/2014/main" id="{3BCC9766-80EB-228E-2133-EFA6523053E7}"/>
              </a:ext>
            </a:extLst>
          </p:cNvPr>
          <p:cNvSpPr>
            <a:spLocks noGrp="1"/>
          </p:cNvSpPr>
          <p:nvPr>
            <p:ph type="body" sz="quarter" idx="21"/>
          </p:nvPr>
        </p:nvSpPr>
        <p:spPr>
          <a:xfrm>
            <a:off x="584200" y="3208260"/>
            <a:ext cx="2808000" cy="845561"/>
          </a:xfrm>
        </p:spPr>
        <p:txBody>
          <a:bodyPr>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0" cap="none" spc="0" normalizeH="0" baseline="0" noProof="0">
                <a:ln>
                  <a:noFill/>
                </a:ln>
                <a:solidFill>
                  <a:srgbClr val="1A1A1A"/>
                </a:solidFill>
                <a:effectLst/>
                <a:uLnTx/>
                <a:uFillTx/>
                <a:latin typeface="Segoe UI"/>
                <a:ea typeface="+mn-ea"/>
                <a:cs typeface="+mn-cs"/>
              </a:rPr>
              <a:t>Summarize my email and Teams messages </a:t>
            </a:r>
            <a:r>
              <a:rPr kumimoji="0" lang="en-US" sz="900" b="0" i="0" u="none" strike="noStrike" kern="0" cap="none" spc="0" normalizeH="0" baseline="0" noProof="0">
                <a:ln>
                  <a:noFill/>
                </a:ln>
                <a:solidFill>
                  <a:srgbClr val="1A1A1A"/>
                </a:solidFill>
                <a:effectLst/>
                <a:uLnTx/>
                <a:uFillTx/>
                <a:latin typeface="Segoe UI"/>
                <a:ea typeface="+mn-ea"/>
                <a:cs typeface="+mn-cs"/>
              </a:rPr>
              <a:t>from yesterday into a table. List the topic, a summary, and follow-ups. If I have been directly mentioned, make the font of the topic bold.</a:t>
            </a:r>
          </a:p>
        </p:txBody>
      </p:sp>
      <p:sp>
        <p:nvSpPr>
          <p:cNvPr id="43" name="Text Placeholder 42">
            <a:extLst>
              <a:ext uri="{FF2B5EF4-FFF2-40B4-BE49-F238E27FC236}">
                <a16:creationId xmlns:a16="http://schemas.microsoft.com/office/drawing/2014/main" id="{F786ECC7-0497-8250-7086-DCE4E9C52A03}"/>
              </a:ext>
            </a:extLst>
          </p:cNvPr>
          <p:cNvSpPr>
            <a:spLocks noGrp="1"/>
          </p:cNvSpPr>
          <p:nvPr>
            <p:ph type="body" sz="quarter" idx="22"/>
          </p:nvPr>
        </p:nvSpPr>
        <p:spPr>
          <a:xfrm>
            <a:off x="3776898" y="1593881"/>
            <a:ext cx="976461" cy="345600"/>
          </a:xfrm>
        </p:spPr>
        <p:txBody>
          <a:bodyPr/>
          <a:lstStyle/>
          <a:p>
            <a:r>
              <a:rPr lang="en-US" noProof="0"/>
              <a:t>8:30 am</a:t>
            </a:r>
          </a:p>
        </p:txBody>
      </p:sp>
      <p:sp>
        <p:nvSpPr>
          <p:cNvPr id="34" name="Text Placeholder 33">
            <a:extLst>
              <a:ext uri="{FF2B5EF4-FFF2-40B4-BE49-F238E27FC236}">
                <a16:creationId xmlns:a16="http://schemas.microsoft.com/office/drawing/2014/main" id="{C44101DA-2D08-5DB7-1CF3-59B93D63C40C}"/>
              </a:ext>
            </a:extLst>
          </p:cNvPr>
          <p:cNvSpPr>
            <a:spLocks noGrp="1"/>
          </p:cNvSpPr>
          <p:nvPr>
            <p:ph type="body" sz="quarter" idx="23"/>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Semibold"/>
              </a:rPr>
              <a:t>Brandon sets up a call with his manager, Gillian, to align on the deliverable. Brandon wants to ensure he captures everything that Gillian suggests. He asks Copilot in Teams to recap the meeting after.</a:t>
            </a:r>
          </a:p>
          <a:p>
            <a:endParaRPr lang="en-US" noProof="0"/>
          </a:p>
        </p:txBody>
      </p:sp>
      <p:sp>
        <p:nvSpPr>
          <p:cNvPr id="35" name="Text Placeholder 34">
            <a:extLst>
              <a:ext uri="{FF2B5EF4-FFF2-40B4-BE49-F238E27FC236}">
                <a16:creationId xmlns:a16="http://schemas.microsoft.com/office/drawing/2014/main" id="{E1CAA32B-FB9D-9D52-154F-AAC4B4BB4082}"/>
              </a:ext>
            </a:extLst>
          </p:cNvPr>
          <p:cNvSpPr>
            <a:spLocks noGrp="1"/>
          </p:cNvSpPr>
          <p:nvPr>
            <p:ph type="body" sz="quarter" idx="24"/>
          </p:nvPr>
        </p:nvSpPr>
        <p:spPr/>
        <p:txBody>
          <a:bodyPr>
            <a:normAutofit lnSpcReduction="10000"/>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0" cap="none" spc="0" normalizeH="0" baseline="0" noProof="0">
                <a:ln>
                  <a:noFill/>
                </a:ln>
                <a:solidFill>
                  <a:srgbClr val="1A1A1A"/>
                </a:solidFill>
                <a:effectLst/>
                <a:uLnTx/>
                <a:uFillTx/>
                <a:latin typeface="Segoe UI"/>
                <a:ea typeface="+mn-ea"/>
                <a:cs typeface="+mn-cs"/>
              </a:rPr>
              <a:t>Create a meeting report </a:t>
            </a:r>
            <a:r>
              <a:rPr kumimoji="0" lang="en-US" sz="900" b="0" i="0" u="none" strike="noStrike" kern="0" cap="none" spc="0" normalizeH="0" baseline="0" noProof="0">
                <a:ln>
                  <a:noFill/>
                </a:ln>
                <a:solidFill>
                  <a:srgbClr val="1A1A1A"/>
                </a:solidFill>
                <a:effectLst/>
                <a:uLnTx/>
                <a:uFillTx/>
                <a:latin typeface="Segoe UI"/>
                <a:ea typeface="+mn-ea"/>
                <a:cs typeface="+mn-cs"/>
              </a:rPr>
              <a:t>that includes an in-depth summary of everything that [Gillian] recommended. </a:t>
            </a:r>
            <a:r>
              <a:rPr kumimoji="0" lang="en-US" sz="900" b="1" i="0" u="none" strike="noStrike" kern="0" cap="none" spc="0" normalizeH="0" baseline="0" noProof="0">
                <a:ln>
                  <a:noFill/>
                </a:ln>
                <a:solidFill>
                  <a:srgbClr val="1A1A1A"/>
                </a:solidFill>
                <a:effectLst/>
                <a:uLnTx/>
                <a:uFillTx/>
                <a:latin typeface="Segoe UI"/>
                <a:ea typeface="+mn-ea"/>
                <a:cs typeface="+mn-cs"/>
              </a:rPr>
              <a:t>Remind me </a:t>
            </a:r>
            <a:r>
              <a:rPr kumimoji="0" lang="en-US" sz="900" b="0" i="0" u="none" strike="noStrike" kern="0" cap="none" spc="0" normalizeH="0" baseline="0" noProof="0">
                <a:ln>
                  <a:noFill/>
                </a:ln>
                <a:solidFill>
                  <a:srgbClr val="1A1A1A"/>
                </a:solidFill>
                <a:effectLst/>
                <a:uLnTx/>
                <a:uFillTx/>
                <a:latin typeface="Segoe UI"/>
                <a:ea typeface="+mn-ea"/>
                <a:cs typeface="+mn-cs"/>
              </a:rPr>
              <a:t>how she felt about my initial approach.</a:t>
            </a:r>
          </a:p>
        </p:txBody>
      </p:sp>
      <p:sp>
        <p:nvSpPr>
          <p:cNvPr id="46" name="Text Placeholder 45">
            <a:extLst>
              <a:ext uri="{FF2B5EF4-FFF2-40B4-BE49-F238E27FC236}">
                <a16:creationId xmlns:a16="http://schemas.microsoft.com/office/drawing/2014/main" id="{B711834C-1181-E54E-3F35-4A3D37910D88}"/>
              </a:ext>
            </a:extLst>
          </p:cNvPr>
          <p:cNvSpPr>
            <a:spLocks noGrp="1"/>
          </p:cNvSpPr>
          <p:nvPr>
            <p:ph type="body" sz="quarter" idx="25"/>
          </p:nvPr>
        </p:nvSpPr>
        <p:spPr>
          <a:xfrm>
            <a:off x="6969595" y="1593881"/>
            <a:ext cx="976461" cy="345600"/>
          </a:xfrm>
        </p:spPr>
        <p:txBody>
          <a:bodyPr/>
          <a:lstStyle/>
          <a:p>
            <a:r>
              <a:rPr lang="en-US" noProof="0"/>
              <a:t>9:00 am</a:t>
            </a:r>
          </a:p>
        </p:txBody>
      </p:sp>
      <p:sp>
        <p:nvSpPr>
          <p:cNvPr id="36" name="Text Placeholder 35">
            <a:extLst>
              <a:ext uri="{FF2B5EF4-FFF2-40B4-BE49-F238E27FC236}">
                <a16:creationId xmlns:a16="http://schemas.microsoft.com/office/drawing/2014/main" id="{B18FA541-8352-E0BD-7418-1C85145D1855}"/>
              </a:ext>
            </a:extLst>
          </p:cNvPr>
          <p:cNvSpPr>
            <a:spLocks noGrp="1"/>
          </p:cNvSpPr>
          <p:nvPr>
            <p:ph type="body" sz="quarter" idx="26"/>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After the call, Brandon works in Excel to model compete insights. When building his model, he encounters a formula error, so he asks Copilot to troubleshoot and rebuild the formula as intended.</a:t>
            </a:r>
          </a:p>
          <a:p>
            <a:endParaRPr lang="en-US" noProof="0"/>
          </a:p>
        </p:txBody>
      </p:sp>
      <p:sp>
        <p:nvSpPr>
          <p:cNvPr id="37" name="Text Placeholder 36">
            <a:extLst>
              <a:ext uri="{FF2B5EF4-FFF2-40B4-BE49-F238E27FC236}">
                <a16:creationId xmlns:a16="http://schemas.microsoft.com/office/drawing/2014/main" id="{F784E7D5-FC75-A291-2401-C2D409ADBB45}"/>
              </a:ext>
            </a:extLst>
          </p:cNvPr>
          <p:cNvSpPr>
            <a:spLocks noGrp="1"/>
          </p:cNvSpPr>
          <p:nvPr>
            <p:ph type="body" sz="quarter" idx="27"/>
          </p:nvPr>
        </p:nvSpPr>
        <p:spPr/>
        <p:txBody>
          <a:bodyPr>
            <a:normAutofit lnSpcReduction="10000"/>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0" cap="none" spc="0" normalizeH="0" baseline="0" noProof="0">
                <a:ln>
                  <a:noFill/>
                </a:ln>
                <a:solidFill>
                  <a:srgbClr val="1A1A1A"/>
                </a:solidFill>
                <a:effectLst/>
                <a:uLnTx/>
                <a:uFillTx/>
                <a:latin typeface="Segoe UI"/>
                <a:ea typeface="+mn-ea"/>
                <a:cs typeface="+mn-cs"/>
              </a:rPr>
              <a:t>Add a column</a:t>
            </a:r>
            <a:r>
              <a:rPr kumimoji="0" lang="en-US" sz="900" b="0" i="0" u="none" strike="noStrike" kern="0" cap="none" spc="0" normalizeH="0" baseline="0" noProof="0">
                <a:ln>
                  <a:noFill/>
                </a:ln>
                <a:solidFill>
                  <a:srgbClr val="1A1A1A"/>
                </a:solidFill>
                <a:effectLst/>
                <a:uLnTx/>
                <a:uFillTx/>
                <a:latin typeface="Segoe UI"/>
                <a:ea typeface="+mn-ea"/>
                <a:cs typeface="+mn-cs"/>
              </a:rPr>
              <a:t> to the table that subtracts the Annual Run Rate (Revenue x 12) from the Max Annual Run Rate. </a:t>
            </a:r>
            <a:r>
              <a:rPr kumimoji="0" lang="en-US" sz="900" b="1" i="0" u="none" strike="noStrike" kern="0" cap="none" spc="0" normalizeH="0" baseline="0" noProof="0">
                <a:ln>
                  <a:noFill/>
                </a:ln>
                <a:solidFill>
                  <a:srgbClr val="1A1A1A"/>
                </a:solidFill>
                <a:effectLst/>
                <a:uLnTx/>
                <a:uFillTx/>
                <a:latin typeface="Segoe UI"/>
                <a:ea typeface="+mn-ea"/>
                <a:cs typeface="+mn-cs"/>
              </a:rPr>
              <a:t>Title the column </a:t>
            </a:r>
            <a:r>
              <a:rPr kumimoji="0" lang="en-US" sz="900" b="0" i="0" u="none" strike="noStrike" kern="0" cap="none" spc="0" normalizeH="0" baseline="0" noProof="0">
                <a:ln>
                  <a:noFill/>
                </a:ln>
                <a:solidFill>
                  <a:srgbClr val="1A1A1A"/>
                </a:solidFill>
                <a:effectLst/>
                <a:uLnTx/>
                <a:uFillTx/>
                <a:latin typeface="Segoe UI"/>
                <a:ea typeface="+mn-ea"/>
                <a:cs typeface="+mn-cs"/>
              </a:rPr>
              <a:t>“ARR Delta”.</a:t>
            </a:r>
          </a:p>
        </p:txBody>
      </p:sp>
      <p:sp>
        <p:nvSpPr>
          <p:cNvPr id="49" name="Text Placeholder 48">
            <a:extLst>
              <a:ext uri="{FF2B5EF4-FFF2-40B4-BE49-F238E27FC236}">
                <a16:creationId xmlns:a16="http://schemas.microsoft.com/office/drawing/2014/main" id="{B9B71A71-82A6-309C-41D4-38ECA93CF523}"/>
              </a:ext>
            </a:extLst>
          </p:cNvPr>
          <p:cNvSpPr>
            <a:spLocks noGrp="1"/>
          </p:cNvSpPr>
          <p:nvPr>
            <p:ph type="body" sz="quarter" idx="28"/>
          </p:nvPr>
        </p:nvSpPr>
        <p:spPr>
          <a:xfrm>
            <a:off x="584200" y="4053821"/>
            <a:ext cx="976461" cy="345600"/>
          </a:xfrm>
        </p:spPr>
        <p:txBody>
          <a:bodyPr/>
          <a:lstStyle/>
          <a:p>
            <a:r>
              <a:rPr lang="en-US" noProof="0"/>
              <a:t>4:00 pm</a:t>
            </a:r>
          </a:p>
        </p:txBody>
      </p:sp>
      <p:sp>
        <p:nvSpPr>
          <p:cNvPr id="64" name="Text Placeholder 63">
            <a:extLst>
              <a:ext uri="{FF2B5EF4-FFF2-40B4-BE49-F238E27FC236}">
                <a16:creationId xmlns:a16="http://schemas.microsoft.com/office/drawing/2014/main" id="{F62F376E-1978-C186-433D-A34423780954}"/>
              </a:ext>
            </a:extLst>
          </p:cNvPr>
          <p:cNvSpPr>
            <a:spLocks noGrp="1"/>
          </p:cNvSpPr>
          <p:nvPr>
            <p:ph type="body" sz="quarter" idx="29"/>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As the day comes to an end, he needs to respond to Javier. Brandon asks Copilot to help draft an email summarizing the key points from his PowerPoint slide. </a:t>
            </a:r>
          </a:p>
          <a:p>
            <a:endParaRPr lang="en-US" noProof="0"/>
          </a:p>
        </p:txBody>
      </p:sp>
      <p:sp>
        <p:nvSpPr>
          <p:cNvPr id="65" name="Text Placeholder 64">
            <a:extLst>
              <a:ext uri="{FF2B5EF4-FFF2-40B4-BE49-F238E27FC236}">
                <a16:creationId xmlns:a16="http://schemas.microsoft.com/office/drawing/2014/main" id="{A4A1AE72-BD37-3BDA-C88A-BBCBDA21EABE}"/>
              </a:ext>
            </a:extLst>
          </p:cNvPr>
          <p:cNvSpPr>
            <a:spLocks noGrp="1"/>
          </p:cNvSpPr>
          <p:nvPr>
            <p:ph type="body" sz="quarter" idx="30"/>
          </p:nvPr>
        </p:nvSpPr>
        <p:spPr/>
        <p:txBody>
          <a:bodyPr>
            <a:normAutofit lnSpcReduction="10000"/>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1200" cap="none" spc="0" normalizeH="0" baseline="0" noProof="0">
                <a:ln>
                  <a:noFill/>
                </a:ln>
                <a:solidFill>
                  <a:prstClr val="black"/>
                </a:solidFill>
                <a:effectLst/>
                <a:uLnTx/>
                <a:uFillTx/>
                <a:latin typeface="Segoe UI"/>
                <a:ea typeface="+mn-ea"/>
                <a:cs typeface="+mn-cs"/>
              </a:rPr>
              <a:t>Draft an email </a:t>
            </a:r>
            <a:r>
              <a:rPr kumimoji="0" lang="en-US" sz="900" b="0" i="0" u="none" strike="noStrike" kern="1200" cap="none" spc="0" normalizeH="0" baseline="0" noProof="0">
                <a:ln>
                  <a:noFill/>
                </a:ln>
                <a:solidFill>
                  <a:prstClr val="black"/>
                </a:solidFill>
                <a:effectLst/>
                <a:uLnTx/>
                <a:uFillTx/>
                <a:latin typeface="Segoe UI"/>
                <a:ea typeface="+mn-ea"/>
                <a:cs typeface="+mn-cs"/>
              </a:rPr>
              <a:t>responding to Javier, summarizing content from [Q3CompeteInsights]. Make this email brief and in a formal tone. Add a link to the deck.</a:t>
            </a:r>
            <a:endParaRPr kumimoji="0" lang="en-US" sz="900" b="0" i="0" u="none" strike="noStrike" kern="0" cap="none" spc="0" normalizeH="0" baseline="0" noProof="0">
              <a:ln>
                <a:noFill/>
              </a:ln>
              <a:solidFill>
                <a:prstClr val="black"/>
              </a:solidFill>
              <a:effectLst/>
              <a:uLnTx/>
              <a:uFillTx/>
              <a:latin typeface="Segoe UI"/>
              <a:ea typeface="+mn-ea"/>
              <a:cs typeface="+mn-cs"/>
            </a:endParaRPr>
          </a:p>
        </p:txBody>
      </p:sp>
      <p:sp>
        <p:nvSpPr>
          <p:cNvPr id="52" name="Text Placeholder 51">
            <a:extLst>
              <a:ext uri="{FF2B5EF4-FFF2-40B4-BE49-F238E27FC236}">
                <a16:creationId xmlns:a16="http://schemas.microsoft.com/office/drawing/2014/main" id="{D4F50D37-8419-C7C8-D6C1-C4A6598A5269}"/>
              </a:ext>
            </a:extLst>
          </p:cNvPr>
          <p:cNvSpPr>
            <a:spLocks noGrp="1"/>
          </p:cNvSpPr>
          <p:nvPr>
            <p:ph type="body" sz="quarter" idx="31"/>
          </p:nvPr>
        </p:nvSpPr>
        <p:spPr>
          <a:xfrm>
            <a:off x="3776898" y="4053821"/>
            <a:ext cx="976461" cy="345600"/>
          </a:xfrm>
        </p:spPr>
        <p:txBody>
          <a:bodyPr/>
          <a:lstStyle/>
          <a:p>
            <a:r>
              <a:rPr lang="en-US" noProof="0"/>
              <a:t>2:00 pm</a:t>
            </a:r>
          </a:p>
        </p:txBody>
      </p:sp>
      <p:sp>
        <p:nvSpPr>
          <p:cNvPr id="66" name="Text Placeholder 65">
            <a:extLst>
              <a:ext uri="{FF2B5EF4-FFF2-40B4-BE49-F238E27FC236}">
                <a16:creationId xmlns:a16="http://schemas.microsoft.com/office/drawing/2014/main" id="{F2557C25-5BDD-B495-3B15-9571C454B733}"/>
              </a:ext>
            </a:extLst>
          </p:cNvPr>
          <p:cNvSpPr>
            <a:spLocks noGrp="1"/>
          </p:cNvSpPr>
          <p:nvPr>
            <p:ph type="body" sz="quarter" idx="32"/>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Brandon must aggregate the insights now. He builds a summary slide compiling the work from Excel and Outlook but needs help formatting the content. He asks Copilot to help him.</a:t>
            </a:r>
          </a:p>
          <a:p>
            <a:endParaRPr lang="en-US" noProof="0"/>
          </a:p>
        </p:txBody>
      </p:sp>
      <p:sp>
        <p:nvSpPr>
          <p:cNvPr id="67" name="Text Placeholder 66">
            <a:extLst>
              <a:ext uri="{FF2B5EF4-FFF2-40B4-BE49-F238E27FC236}">
                <a16:creationId xmlns:a16="http://schemas.microsoft.com/office/drawing/2014/main" id="{260B331A-E1B5-B885-CC8A-DB264502B4BC}"/>
              </a:ext>
            </a:extLst>
          </p:cNvPr>
          <p:cNvSpPr>
            <a:spLocks noGrp="1"/>
          </p:cNvSpPr>
          <p:nvPr>
            <p:ph type="body" sz="quarter" idx="33"/>
          </p:nvPr>
        </p:nvSpPr>
        <p:spPr/>
        <p:txBody>
          <a:bodyPr>
            <a:normAutofit lnSpcReduction="10000"/>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1200" cap="none" spc="0" normalizeH="0" baseline="0" noProof="0">
                <a:ln>
                  <a:noFill/>
                </a:ln>
                <a:solidFill>
                  <a:srgbClr val="1A1A1A"/>
                </a:solidFill>
                <a:effectLst/>
                <a:uLnTx/>
                <a:uFillTx/>
                <a:latin typeface="Segoe UI"/>
                <a:ea typeface="+mn-ea"/>
                <a:cs typeface="Segoe UI" pitchFamily="34" charset="0"/>
              </a:rPr>
              <a:t>Format this slide </a:t>
            </a:r>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to align to [Q2CompeteInsights]. Make sure all fonts besides the title are the same size. Bold the key summary points.</a:t>
            </a:r>
          </a:p>
        </p:txBody>
      </p:sp>
      <p:sp>
        <p:nvSpPr>
          <p:cNvPr id="55" name="Text Placeholder 54">
            <a:extLst>
              <a:ext uri="{FF2B5EF4-FFF2-40B4-BE49-F238E27FC236}">
                <a16:creationId xmlns:a16="http://schemas.microsoft.com/office/drawing/2014/main" id="{A0F9A379-1E39-4C5C-CC0A-EE3070586169}"/>
              </a:ext>
            </a:extLst>
          </p:cNvPr>
          <p:cNvSpPr>
            <a:spLocks noGrp="1"/>
          </p:cNvSpPr>
          <p:nvPr>
            <p:ph type="body" sz="quarter" idx="34"/>
          </p:nvPr>
        </p:nvSpPr>
        <p:spPr>
          <a:xfrm>
            <a:off x="6969595" y="4053821"/>
            <a:ext cx="976461" cy="345600"/>
          </a:xfrm>
        </p:spPr>
        <p:txBody>
          <a:bodyPr/>
          <a:lstStyle/>
          <a:p>
            <a:r>
              <a:rPr lang="en-US" noProof="0"/>
              <a:t>11:00 am</a:t>
            </a:r>
          </a:p>
        </p:txBody>
      </p:sp>
      <p:sp>
        <p:nvSpPr>
          <p:cNvPr id="68" name="Text Placeholder 67">
            <a:extLst>
              <a:ext uri="{FF2B5EF4-FFF2-40B4-BE49-F238E27FC236}">
                <a16:creationId xmlns:a16="http://schemas.microsoft.com/office/drawing/2014/main" id="{652674CE-1997-AF29-A72B-22A7306E38F1}"/>
              </a:ext>
            </a:extLst>
          </p:cNvPr>
          <p:cNvSpPr>
            <a:spLocks noGrp="1"/>
          </p:cNvSpPr>
          <p:nvPr>
            <p:ph type="body" sz="quarter" idx="35"/>
          </p:nvPr>
        </p:nvSpPr>
        <p:spPr>
          <a:xfrm>
            <a:off x="6969595" y="4488366"/>
            <a:ext cx="2824416" cy="626701"/>
          </a:xfrm>
        </p:spPr>
        <p:txBody>
          <a:bodyPr>
            <a:noAutofit/>
          </a:bodyPr>
          <a:lstStyle/>
          <a:p>
            <a:r>
              <a:rPr kumimoji="0" lang="en-US" b="0" i="0" u="none" strike="noStrike" kern="1200" cap="none" spc="0" normalizeH="0" baseline="0" noProof="0">
                <a:ln>
                  <a:noFill/>
                </a:ln>
                <a:solidFill>
                  <a:srgbClr val="1A1A1A"/>
                </a:solidFill>
                <a:effectLst/>
                <a:uLnTx/>
                <a:uFillTx/>
                <a:latin typeface="Segoe UI"/>
                <a:ea typeface="+mn-ea"/>
                <a:cs typeface="Segoe UI" pitchFamily="34" charset="0"/>
              </a:rPr>
              <a:t>Now that Brandon has completed his modeling, he wants to pair the data with insights from a recent email. He asks Copilot to summarize revenue projections from Wall Street shared to him via email. </a:t>
            </a:r>
          </a:p>
          <a:p>
            <a:endParaRPr lang="en-US" noProof="0"/>
          </a:p>
        </p:txBody>
      </p:sp>
      <p:sp>
        <p:nvSpPr>
          <p:cNvPr id="69" name="Text Placeholder 68">
            <a:extLst>
              <a:ext uri="{FF2B5EF4-FFF2-40B4-BE49-F238E27FC236}">
                <a16:creationId xmlns:a16="http://schemas.microsoft.com/office/drawing/2014/main" id="{990C088A-1D27-C7CC-7985-9492A40BA165}"/>
              </a:ext>
            </a:extLst>
          </p:cNvPr>
          <p:cNvSpPr>
            <a:spLocks noGrp="1"/>
          </p:cNvSpPr>
          <p:nvPr>
            <p:ph type="body" sz="quarter" idx="36"/>
          </p:nvPr>
        </p:nvSpPr>
        <p:spPr/>
        <p:txBody>
          <a:bodyPr>
            <a:normAutofit lnSpcReduction="10000"/>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Example </a:t>
            </a:r>
            <a:r>
              <a:rPr lang="en-US" noProof="0">
                <a:solidFill>
                  <a:srgbClr val="000000"/>
                </a:solidFill>
                <a:latin typeface="Segoe UI"/>
                <a:cs typeface="+mn-cs"/>
              </a:rPr>
              <a:t>prompt: </a:t>
            </a:r>
            <a:r>
              <a:rPr kumimoji="0" lang="en-US" sz="900" b="1" i="0" u="none" strike="noStrike" kern="0" cap="none" spc="0" normalizeH="0" baseline="0" noProof="0">
                <a:ln>
                  <a:noFill/>
                </a:ln>
                <a:solidFill>
                  <a:srgbClr val="1A1A1A"/>
                </a:solidFill>
                <a:effectLst/>
                <a:uLnTx/>
                <a:uFillTx/>
                <a:latin typeface="Segoe UI"/>
                <a:ea typeface="+mn-ea"/>
                <a:cs typeface="+mn-cs"/>
              </a:rPr>
              <a:t>Summarize </a:t>
            </a:r>
            <a:r>
              <a:rPr kumimoji="0" lang="en-US" sz="900" b="0" i="0" u="none" strike="noStrike" kern="0" cap="none" spc="0" normalizeH="0" baseline="0" noProof="0">
                <a:ln>
                  <a:noFill/>
                </a:ln>
                <a:solidFill>
                  <a:srgbClr val="1A1A1A"/>
                </a:solidFill>
                <a:effectLst/>
                <a:uLnTx/>
                <a:uFillTx/>
                <a:latin typeface="Segoe UI"/>
                <a:ea typeface="+mn-ea"/>
                <a:cs typeface="+mn-cs"/>
              </a:rPr>
              <a:t>the compete email and extract the most important bullet points to understand the revenue projections for each of our competitors.</a:t>
            </a:r>
          </a:p>
        </p:txBody>
      </p:sp>
      <p:grpSp>
        <p:nvGrpSpPr>
          <p:cNvPr id="58" name="Group 57">
            <a:extLst>
              <a:ext uri="{FF2B5EF4-FFF2-40B4-BE49-F238E27FC236}">
                <a16:creationId xmlns:a16="http://schemas.microsoft.com/office/drawing/2014/main" id="{9FD64C1C-F771-5311-0762-2E86CE4AE266}"/>
              </a:ext>
            </a:extLst>
          </p:cNvPr>
          <p:cNvGrpSpPr/>
          <p:nvPr/>
        </p:nvGrpSpPr>
        <p:grpSpPr>
          <a:xfrm>
            <a:off x="10250549" y="2474114"/>
            <a:ext cx="1696592" cy="1818410"/>
            <a:chOff x="10195084" y="1462475"/>
            <a:chExt cx="1696592" cy="1818410"/>
          </a:xfrm>
        </p:grpSpPr>
        <p:sp>
          <p:nvSpPr>
            <p:cNvPr id="56" name="TextBox 55">
              <a:extLst>
                <a:ext uri="{FF2B5EF4-FFF2-40B4-BE49-F238E27FC236}">
                  <a16:creationId xmlns:a16="http://schemas.microsoft.com/office/drawing/2014/main" id="{37214391-A987-6AB8-2A0D-A379E348139E}"/>
                </a:ext>
              </a:extLst>
            </p:cNvPr>
            <p:cNvSpPr txBox="1"/>
            <p:nvPr/>
          </p:nvSpPr>
          <p:spPr>
            <a:xfrm>
              <a:off x="10195084" y="1462475"/>
              <a:ext cx="1696592"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Brandon </a:t>
              </a: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Finance Manager at Microsoft</a:t>
              </a:r>
            </a:p>
          </p:txBody>
        </p:sp>
        <p:pic>
          <p:nvPicPr>
            <p:cNvPr id="57" name="Graphic 56">
              <a:extLst>
                <a:ext uri="{FF2B5EF4-FFF2-40B4-BE49-F238E27FC236}">
                  <a16:creationId xmlns:a16="http://schemas.microsoft.com/office/drawing/2014/main" id="{F740AD35-159B-35FB-416A-BC6F1683737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616886" y="3006095"/>
              <a:ext cx="274790" cy="274790"/>
            </a:xfrm>
            <a:prstGeom prst="rect">
              <a:avLst/>
            </a:prstGeom>
          </p:spPr>
        </p:pic>
      </p:grpSp>
      <p:pic>
        <p:nvPicPr>
          <p:cNvPr id="116" name="Picture Placeholder 10" descr="A person smiling at camera&#10;&#10;Description automatically generated">
            <a:extLst>
              <a:ext uri="{FF2B5EF4-FFF2-40B4-BE49-F238E27FC236}">
                <a16:creationId xmlns:a16="http://schemas.microsoft.com/office/drawing/2014/main" id="{65FF26B5-F5C8-2F35-54F0-13A2FD53B9CE}"/>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10000" b="98667" l="7000" r="92000">
                        <a14:foregroundMark x1="41000" y1="72000" x2="34333" y2="38000"/>
                        <a14:foregroundMark x1="34333" y1="38000" x2="50667" y2="16667"/>
                        <a14:foregroundMark x1="50667" y1="16667" x2="65667" y2="39333"/>
                        <a14:foregroundMark x1="65667" y1="39333" x2="62333" y2="65333"/>
                        <a14:foregroundMark x1="62333" y1="65333" x2="38667" y2="61333"/>
                        <a14:foregroundMark x1="38667" y1="61333" x2="37333" y2="49333"/>
                        <a14:foregroundMark x1="39333" y1="71333" x2="12333" y2="83667"/>
                        <a14:foregroundMark x1="12333" y1="83667" x2="59667" y2="97333"/>
                        <a14:foregroundMark x1="59667" y1="97333" x2="92333" y2="97333"/>
                        <a14:foregroundMark x1="92333" y1="97333" x2="73333" y2="76667"/>
                        <a14:foregroundMark x1="73333" y1="76667" x2="38000" y2="71333"/>
                        <a14:foregroundMark x1="7000" y1="92333" x2="7667" y2="92333"/>
                        <a14:foregroundMark x1="15333" y1="85333" x2="43333" y2="97000"/>
                        <a14:foregroundMark x1="43333" y1="97000" x2="18333" y2="86667"/>
                        <a14:foregroundMark x1="18333" y1="86667" x2="16000" y2="86667"/>
                        <a14:foregroundMark x1="18333" y1="89000" x2="19667" y2="91667"/>
                        <a14:foregroundMark x1="7000" y1="94000" x2="12667" y2="97333"/>
                        <a14:foregroundMark x1="12667" y1="97333" x2="17000" y2="98667"/>
                      </a14:backgroundRemoval>
                    </a14:imgEffect>
                  </a14:imgLayer>
                </a14:imgProps>
              </a:ext>
              <a:ext uri="{28A0092B-C50C-407E-A947-70E740481C1C}">
                <a14:useLocalDpi xmlns:a14="http://schemas.microsoft.com/office/drawing/2010/main"/>
              </a:ext>
            </a:extLst>
          </a:blip>
          <a:srcRect r="5165"/>
          <a:stretch/>
        </p:blipFill>
        <p:spPr>
          <a:xfrm>
            <a:off x="9736399" y="4268645"/>
            <a:ext cx="2455601" cy="2589355"/>
          </a:xfrm>
          <a:prstGeom prst="rect">
            <a:avLst/>
          </a:prstGeom>
        </p:spPr>
      </p:pic>
      <p:grpSp>
        <p:nvGrpSpPr>
          <p:cNvPr id="117" name="Group 116">
            <a:extLst>
              <a:ext uri="{FF2B5EF4-FFF2-40B4-BE49-F238E27FC236}">
                <a16:creationId xmlns:a16="http://schemas.microsoft.com/office/drawing/2014/main" id="{2DC27306-B2D0-D82D-2A26-DE5D4F0134CD}"/>
              </a:ext>
            </a:extLst>
          </p:cNvPr>
          <p:cNvGrpSpPr/>
          <p:nvPr/>
        </p:nvGrpSpPr>
        <p:grpSpPr>
          <a:xfrm>
            <a:off x="812633" y="2721252"/>
            <a:ext cx="2351135" cy="360000"/>
            <a:chOff x="588263" y="1217924"/>
            <a:chExt cx="2351135" cy="360000"/>
          </a:xfrm>
        </p:grpSpPr>
        <p:pic>
          <p:nvPicPr>
            <p:cNvPr id="118" name="Picture 117" descr="Zip Co logo SVG free download, id: 101874 - Brandlogos.net">
              <a:hlinkClick r:id="rId6"/>
              <a:extLst>
                <a:ext uri="{FF2B5EF4-FFF2-40B4-BE49-F238E27FC236}">
                  <a16:creationId xmlns:a16="http://schemas.microsoft.com/office/drawing/2014/main" id="{D32BF0CD-441F-DEBB-E795-F6AE1D9C81B2}"/>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19" name="TextBox 118">
              <a:extLst>
                <a:ext uri="{FF2B5EF4-FFF2-40B4-BE49-F238E27FC236}">
                  <a16:creationId xmlns:a16="http://schemas.microsoft.com/office/drawing/2014/main" id="{DF59A4CE-8E1A-7857-B109-4FBBCE239530}"/>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20" name="Group 119">
            <a:extLst>
              <a:ext uri="{FF2B5EF4-FFF2-40B4-BE49-F238E27FC236}">
                <a16:creationId xmlns:a16="http://schemas.microsoft.com/office/drawing/2014/main" id="{0E5A02DA-C4D5-A4ED-69AC-510D6301493F}"/>
              </a:ext>
            </a:extLst>
          </p:cNvPr>
          <p:cNvGrpSpPr/>
          <p:nvPr/>
        </p:nvGrpSpPr>
        <p:grpSpPr>
          <a:xfrm>
            <a:off x="7198028" y="2721252"/>
            <a:ext cx="2361959" cy="360000"/>
            <a:chOff x="577439" y="3137252"/>
            <a:chExt cx="2361959" cy="360000"/>
          </a:xfrm>
        </p:grpSpPr>
        <p:pic>
          <p:nvPicPr>
            <p:cNvPr id="121" name="Picture 120">
              <a:extLst>
                <a:ext uri="{FF2B5EF4-FFF2-40B4-BE49-F238E27FC236}">
                  <a16:creationId xmlns:a16="http://schemas.microsoft.com/office/drawing/2014/main" id="{67055785-4C32-99F3-1773-3EC9CBC0419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22" name="TextBox 121">
              <a:extLst>
                <a:ext uri="{FF2B5EF4-FFF2-40B4-BE49-F238E27FC236}">
                  <a16:creationId xmlns:a16="http://schemas.microsoft.com/office/drawing/2014/main" id="{0356D8F1-4B94-74FE-DBE0-CF03ED21FAE6}"/>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3" name="Group 122">
            <a:extLst>
              <a:ext uri="{FF2B5EF4-FFF2-40B4-BE49-F238E27FC236}">
                <a16:creationId xmlns:a16="http://schemas.microsoft.com/office/drawing/2014/main" id="{1DB6E6F5-6EE7-CD6D-9864-B516A5C28488}"/>
              </a:ext>
            </a:extLst>
          </p:cNvPr>
          <p:cNvGrpSpPr/>
          <p:nvPr/>
        </p:nvGrpSpPr>
        <p:grpSpPr>
          <a:xfrm>
            <a:off x="3947719" y="2721252"/>
            <a:ext cx="2351135" cy="360000"/>
            <a:chOff x="588263" y="3617084"/>
            <a:chExt cx="2351135" cy="360000"/>
          </a:xfrm>
        </p:grpSpPr>
        <p:pic>
          <p:nvPicPr>
            <p:cNvPr id="124" name="Picture 123">
              <a:extLst>
                <a:ext uri="{FF2B5EF4-FFF2-40B4-BE49-F238E27FC236}">
                  <a16:creationId xmlns:a16="http://schemas.microsoft.com/office/drawing/2014/main" id="{4B364025-D54B-4370-5D90-E89B7A1AC27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26" name="TextBox 125">
              <a:extLst>
                <a:ext uri="{FF2B5EF4-FFF2-40B4-BE49-F238E27FC236}">
                  <a16:creationId xmlns:a16="http://schemas.microsoft.com/office/drawing/2014/main" id="{C8EF02AB-AF34-F918-BBA6-F86B7E2394F1}"/>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7" name="Group 126">
            <a:extLst>
              <a:ext uri="{FF2B5EF4-FFF2-40B4-BE49-F238E27FC236}">
                <a16:creationId xmlns:a16="http://schemas.microsoft.com/office/drawing/2014/main" id="{242286D8-B189-E856-DCBF-C8F87E1A5D0D}"/>
              </a:ext>
            </a:extLst>
          </p:cNvPr>
          <p:cNvGrpSpPr/>
          <p:nvPr/>
        </p:nvGrpSpPr>
        <p:grpSpPr>
          <a:xfrm>
            <a:off x="812633" y="5156688"/>
            <a:ext cx="2351135" cy="360000"/>
            <a:chOff x="588263" y="1697756"/>
            <a:chExt cx="2351135" cy="360000"/>
          </a:xfrm>
        </p:grpSpPr>
        <p:pic>
          <p:nvPicPr>
            <p:cNvPr id="128" name="Picture 127">
              <a:extLst>
                <a:ext uri="{FF2B5EF4-FFF2-40B4-BE49-F238E27FC236}">
                  <a16:creationId xmlns:a16="http://schemas.microsoft.com/office/drawing/2014/main" id="{D614F29E-D5F9-4569-3D23-866C77BDA4B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29" name="TextBox 128">
              <a:extLst>
                <a:ext uri="{FF2B5EF4-FFF2-40B4-BE49-F238E27FC236}">
                  <a16:creationId xmlns:a16="http://schemas.microsoft.com/office/drawing/2014/main" id="{B9ACB7E8-91D1-B321-C505-30B4BCF074B6}"/>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0" name="Group 129">
            <a:extLst>
              <a:ext uri="{FF2B5EF4-FFF2-40B4-BE49-F238E27FC236}">
                <a16:creationId xmlns:a16="http://schemas.microsoft.com/office/drawing/2014/main" id="{8A133ED5-7E6F-8785-AF4E-7DC6532BEDE4}"/>
              </a:ext>
            </a:extLst>
          </p:cNvPr>
          <p:cNvGrpSpPr/>
          <p:nvPr/>
        </p:nvGrpSpPr>
        <p:grpSpPr>
          <a:xfrm>
            <a:off x="3947719" y="5156688"/>
            <a:ext cx="2351135" cy="360000"/>
            <a:chOff x="588263" y="2177588"/>
            <a:chExt cx="2351135" cy="360000"/>
          </a:xfrm>
        </p:grpSpPr>
        <p:pic>
          <p:nvPicPr>
            <p:cNvPr id="131" name="Picture 130">
              <a:extLst>
                <a:ext uri="{FF2B5EF4-FFF2-40B4-BE49-F238E27FC236}">
                  <a16:creationId xmlns:a16="http://schemas.microsoft.com/office/drawing/2014/main" id="{2606658D-2001-534F-B4B1-0892532046D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32" name="TextBox 131">
              <a:extLst>
                <a:ext uri="{FF2B5EF4-FFF2-40B4-BE49-F238E27FC236}">
                  <a16:creationId xmlns:a16="http://schemas.microsoft.com/office/drawing/2014/main" id="{1E2761F0-33CD-393F-5CD3-916F8728F329}"/>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3" name="Group 132">
            <a:extLst>
              <a:ext uri="{FF2B5EF4-FFF2-40B4-BE49-F238E27FC236}">
                <a16:creationId xmlns:a16="http://schemas.microsoft.com/office/drawing/2014/main" id="{D76DA2E3-D01F-56B2-5254-6C59A7236479}"/>
              </a:ext>
            </a:extLst>
          </p:cNvPr>
          <p:cNvGrpSpPr/>
          <p:nvPr/>
        </p:nvGrpSpPr>
        <p:grpSpPr>
          <a:xfrm>
            <a:off x="7198028" y="5156688"/>
            <a:ext cx="2351135" cy="360000"/>
            <a:chOff x="588263" y="1697756"/>
            <a:chExt cx="2351135" cy="360000"/>
          </a:xfrm>
        </p:grpSpPr>
        <p:pic>
          <p:nvPicPr>
            <p:cNvPr id="134" name="Picture 133">
              <a:extLst>
                <a:ext uri="{FF2B5EF4-FFF2-40B4-BE49-F238E27FC236}">
                  <a16:creationId xmlns:a16="http://schemas.microsoft.com/office/drawing/2014/main" id="{448CE3C4-3C6F-3F7C-CF48-5DE30DBF557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35" name="TextBox 134">
              <a:extLst>
                <a:ext uri="{FF2B5EF4-FFF2-40B4-BE49-F238E27FC236}">
                  <a16:creationId xmlns:a16="http://schemas.microsoft.com/office/drawing/2014/main" id="{DF9662D5-E52B-CA87-A507-AB2C8AE7474E}"/>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2" name="Text Placeholder 40">
            <a:extLst>
              <a:ext uri="{FF2B5EF4-FFF2-40B4-BE49-F238E27FC236}">
                <a16:creationId xmlns:a16="http://schemas.microsoft.com/office/drawing/2014/main" id="{F1046D53-5DDE-3ED2-5552-AA658ACB2B71}"/>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4" name="Text Placeholder 41">
            <a:extLst>
              <a:ext uri="{FF2B5EF4-FFF2-40B4-BE49-F238E27FC236}">
                <a16:creationId xmlns:a16="http://schemas.microsoft.com/office/drawing/2014/main" id="{C486B2E7-3657-02F6-CCA9-52BF3B03CAA2}"/>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5" name="Text Placeholder 42">
            <a:extLst>
              <a:ext uri="{FF2B5EF4-FFF2-40B4-BE49-F238E27FC236}">
                <a16:creationId xmlns:a16="http://schemas.microsoft.com/office/drawing/2014/main" id="{CC1E1C3E-92C3-9F36-CA5A-EFBF02A07007}"/>
              </a:ext>
            </a:extLst>
          </p:cNvPr>
          <p:cNvSpPr>
            <a:spLocks noGrp="1"/>
          </p:cNvSpPr>
          <p:nvPr>
            <p:ph type="body" sz="quarter" idx="40"/>
          </p:nvPr>
        </p:nvSpPr>
        <p:spPr>
          <a:xfrm>
            <a:off x="11760200" y="357645"/>
            <a:ext cx="127000" cy="125999"/>
          </a:xfrm>
        </p:spPr>
        <p:txBody>
          <a:bodyPr/>
          <a:lstStyle/>
          <a:p>
            <a:endParaRPr lang="en-US" noProof="0"/>
          </a:p>
        </p:txBody>
      </p:sp>
      <p:sp>
        <p:nvSpPr>
          <p:cNvPr id="6" name="Rectangle: Rounded Corners 6">
            <a:extLst>
              <a:ext uri="{FF2B5EF4-FFF2-40B4-BE49-F238E27FC236}">
                <a16:creationId xmlns:a16="http://schemas.microsoft.com/office/drawing/2014/main" id="{3C581D4F-278A-C259-5EA3-90D82D0026E4}"/>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7" name="Group 6">
            <a:extLst>
              <a:ext uri="{FF2B5EF4-FFF2-40B4-BE49-F238E27FC236}">
                <a16:creationId xmlns:a16="http://schemas.microsoft.com/office/drawing/2014/main" id="{75E82856-6A17-4AA4-F263-64BB43990B84}"/>
              </a:ext>
            </a:extLst>
          </p:cNvPr>
          <p:cNvGrpSpPr/>
          <p:nvPr/>
        </p:nvGrpSpPr>
        <p:grpSpPr>
          <a:xfrm>
            <a:off x="1286540" y="1134767"/>
            <a:ext cx="1571031" cy="216000"/>
            <a:chOff x="1372194" y="969899"/>
            <a:chExt cx="1571031" cy="216000"/>
          </a:xfrm>
        </p:grpSpPr>
        <p:sp>
          <p:nvSpPr>
            <p:cNvPr id="8" name="Rectangle: Rounded Corners 6">
              <a:extLst>
                <a:ext uri="{FF2B5EF4-FFF2-40B4-BE49-F238E27FC236}">
                  <a16:creationId xmlns:a16="http://schemas.microsoft.com/office/drawing/2014/main" id="{506F4088-566A-6E55-9C19-588DF8EB72DF}"/>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~30 – 45 minutes daily</a:t>
              </a:r>
            </a:p>
          </p:txBody>
        </p:sp>
        <p:pic>
          <p:nvPicPr>
            <p:cNvPr id="9" name="Graphic 8">
              <a:extLst>
                <a:ext uri="{FF2B5EF4-FFF2-40B4-BE49-F238E27FC236}">
                  <a16:creationId xmlns:a16="http://schemas.microsoft.com/office/drawing/2014/main" id="{8B45A9C1-CA14-D923-4432-B93A979483B2}"/>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421924" y="1005899"/>
              <a:ext cx="144000" cy="144000"/>
            </a:xfrm>
            <a:prstGeom prst="rect">
              <a:avLst/>
            </a:prstGeom>
          </p:spPr>
        </p:pic>
      </p:grpSp>
      <p:grpSp>
        <p:nvGrpSpPr>
          <p:cNvPr id="10" name="Group 9">
            <a:extLst>
              <a:ext uri="{FF2B5EF4-FFF2-40B4-BE49-F238E27FC236}">
                <a16:creationId xmlns:a16="http://schemas.microsoft.com/office/drawing/2014/main" id="{D928EC0D-1291-FC3F-D857-7FB264625536}"/>
              </a:ext>
            </a:extLst>
          </p:cNvPr>
          <p:cNvGrpSpPr/>
          <p:nvPr/>
        </p:nvGrpSpPr>
        <p:grpSpPr>
          <a:xfrm>
            <a:off x="5754502" y="1134767"/>
            <a:ext cx="2894198" cy="216000"/>
            <a:chOff x="6235578" y="969899"/>
            <a:chExt cx="2894198" cy="216000"/>
          </a:xfrm>
        </p:grpSpPr>
        <p:sp>
          <p:nvSpPr>
            <p:cNvPr id="11" name="Rectangle: Rounded Corners 6">
              <a:extLst>
                <a:ext uri="{FF2B5EF4-FFF2-40B4-BE49-F238E27FC236}">
                  <a16:creationId xmlns:a16="http://schemas.microsoft.com/office/drawing/2014/main" id="{DDC8ED37-FB30-0A51-6DD8-CA29973F421C}"/>
                </a:ext>
                <a:ext uri="{C183D7F6-B498-43B3-948B-1728B52AA6E4}">
                  <adec:decorative xmlns:adec="http://schemas.microsoft.com/office/drawing/2017/decorative" val="1"/>
                </a:ext>
              </a:extLst>
            </p:cNvPr>
            <p:cNvSpPr/>
            <p:nvPr/>
          </p:nvSpPr>
          <p:spPr bwMode="auto">
            <a:xfrm>
              <a:off x="6235578" y="969899"/>
              <a:ext cx="289419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Faster responses, better insights, and fewer errors</a:t>
              </a:r>
            </a:p>
          </p:txBody>
        </p:sp>
        <p:pic>
          <p:nvPicPr>
            <p:cNvPr id="12" name="Graphic 11">
              <a:extLst>
                <a:ext uri="{FF2B5EF4-FFF2-40B4-BE49-F238E27FC236}">
                  <a16:creationId xmlns:a16="http://schemas.microsoft.com/office/drawing/2014/main" id="{BDABDC45-5B68-57A3-3B71-39A2BBD01A66}"/>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282712" y="1005899"/>
              <a:ext cx="144000" cy="144000"/>
            </a:xfrm>
            <a:prstGeom prst="rect">
              <a:avLst/>
            </a:prstGeom>
          </p:spPr>
        </p:pic>
      </p:grpSp>
      <p:grpSp>
        <p:nvGrpSpPr>
          <p:cNvPr id="13" name="Group 12">
            <a:extLst>
              <a:ext uri="{FF2B5EF4-FFF2-40B4-BE49-F238E27FC236}">
                <a16:creationId xmlns:a16="http://schemas.microsoft.com/office/drawing/2014/main" id="{80139539-3B27-BD2E-6DD0-B18DDF6E310E}"/>
              </a:ext>
            </a:extLst>
          </p:cNvPr>
          <p:cNvGrpSpPr/>
          <p:nvPr/>
        </p:nvGrpSpPr>
        <p:grpSpPr>
          <a:xfrm>
            <a:off x="2908241" y="1134767"/>
            <a:ext cx="2795593" cy="216000"/>
            <a:chOff x="3133720" y="969899"/>
            <a:chExt cx="2795593" cy="216000"/>
          </a:xfrm>
        </p:grpSpPr>
        <p:sp>
          <p:nvSpPr>
            <p:cNvPr id="14" name="Rectangle: Rounded Corners 6">
              <a:extLst>
                <a:ext uri="{FF2B5EF4-FFF2-40B4-BE49-F238E27FC236}">
                  <a16:creationId xmlns:a16="http://schemas.microsoft.com/office/drawing/2014/main" id="{8D5AA28C-BCCC-206D-C67C-AA706D415528}"/>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Detailed analysis</a:t>
              </a:r>
            </a:p>
          </p:txBody>
        </p:sp>
        <p:pic>
          <p:nvPicPr>
            <p:cNvPr id="15" name="Graphic 14">
              <a:extLst>
                <a:ext uri="{FF2B5EF4-FFF2-40B4-BE49-F238E27FC236}">
                  <a16:creationId xmlns:a16="http://schemas.microsoft.com/office/drawing/2014/main" id="{B5D2705C-8FE2-58C1-F1F6-13349BFBAC1B}"/>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3193555" y="1005899"/>
              <a:ext cx="144000" cy="144000"/>
            </a:xfrm>
            <a:prstGeom prst="rect">
              <a:avLst/>
            </a:prstGeom>
          </p:spPr>
        </p:pic>
      </p:grpSp>
      <p:sp>
        <p:nvSpPr>
          <p:cNvPr id="17" name="Text Placeholder 16">
            <a:extLst>
              <a:ext uri="{FF2B5EF4-FFF2-40B4-BE49-F238E27FC236}">
                <a16:creationId xmlns:a16="http://schemas.microsoft.com/office/drawing/2014/main" id="{EF55CBEE-E3CA-F990-C2B0-B42FB800C8A6}"/>
              </a:ext>
            </a:extLst>
          </p:cNvPr>
          <p:cNvSpPr>
            <a:spLocks noGrp="1"/>
          </p:cNvSpPr>
          <p:nvPr>
            <p:ph type="body" sz="quarter" idx="17"/>
          </p:nvPr>
        </p:nvSpPr>
        <p:spPr>
          <a:ln>
            <a:solidFill>
              <a:schemeClr val="bg1"/>
            </a:solidFill>
          </a:ln>
        </p:spPr>
        <p:txBody>
          <a:bodyPr/>
          <a:lstStyle/>
          <a:p>
            <a:endParaRPr lang="en-US" noProof="0"/>
          </a:p>
        </p:txBody>
      </p:sp>
      <p:sp>
        <p:nvSpPr>
          <p:cNvPr id="19" name="Text Placeholder 18">
            <a:extLst>
              <a:ext uri="{FF2B5EF4-FFF2-40B4-BE49-F238E27FC236}">
                <a16:creationId xmlns:a16="http://schemas.microsoft.com/office/drawing/2014/main" id="{A5034ADC-6D17-E603-77B7-90A3D4681E26}"/>
              </a:ext>
            </a:extLst>
          </p:cNvPr>
          <p:cNvSpPr>
            <a:spLocks noGrp="1"/>
          </p:cNvSpPr>
          <p:nvPr>
            <p:ph type="body" sz="quarter" idx="37"/>
          </p:nvPr>
        </p:nvSpPr>
        <p:spPr>
          <a:ln>
            <a:solidFill>
              <a:schemeClr val="bg1"/>
            </a:solidFill>
          </a:ln>
        </p:spPr>
        <p:txBody>
          <a:bodyPr/>
          <a:lstStyle/>
          <a:p>
            <a:endParaRPr lang="en-US" noProof="0"/>
          </a:p>
        </p:txBody>
      </p:sp>
    </p:spTree>
    <p:extLst>
      <p:ext uri="{BB962C8B-B14F-4D97-AF65-F5344CB8AC3E}">
        <p14:creationId xmlns:p14="http://schemas.microsoft.com/office/powerpoint/2010/main" val="361659356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98BFE39B-1528-621E-FB62-476136D03ABB}"/>
              </a:ext>
            </a:extLst>
          </p:cNvPr>
          <p:cNvSpPr>
            <a:spLocks noGrp="1"/>
          </p:cNvSpPr>
          <p:nvPr>
            <p:ph type="title"/>
          </p:nvPr>
        </p:nvSpPr>
        <p:spPr/>
        <p:txBody>
          <a:bodyPr>
            <a:noAutofit/>
          </a:bodyPr>
          <a:lstStyle/>
          <a:p>
            <a:r>
              <a:rPr lang="en-US" noProof="0"/>
              <a:t>”Effort” level for each scenario </a:t>
            </a:r>
            <a:br>
              <a:rPr lang="en-US" noProof="0"/>
            </a:br>
            <a:endParaRPr lang="en-US" sz="2000" noProof="0"/>
          </a:p>
        </p:txBody>
      </p:sp>
      <p:sp>
        <p:nvSpPr>
          <p:cNvPr id="3" name="Rectangle: Rounded Corners 34">
            <a:extLst>
              <a:ext uri="{FF2B5EF4-FFF2-40B4-BE49-F238E27FC236}">
                <a16:creationId xmlns:a16="http://schemas.microsoft.com/office/drawing/2014/main" id="{F80C1D04-3704-9FEA-363D-8F25042F93D0}"/>
              </a:ext>
              <a:ext uri="{C183D7F6-B498-43B3-948B-1728B52AA6E4}">
                <adec:decorative xmlns:adec="http://schemas.microsoft.com/office/drawing/2017/decorative" val="1"/>
              </a:ext>
            </a:extLst>
          </p:cNvPr>
          <p:cNvSpPr/>
          <p:nvPr/>
        </p:nvSpPr>
        <p:spPr bwMode="auto">
          <a:xfrm>
            <a:off x="1879041" y="1842801"/>
            <a:ext cx="8410471" cy="4168324"/>
          </a:xfrm>
          <a:custGeom>
            <a:avLst/>
            <a:gdLst>
              <a:gd name="connsiteX0" fmla="*/ 0 w 4508748"/>
              <a:gd name="connsiteY0" fmla="*/ 58322 h 1647518"/>
              <a:gd name="connsiteX1" fmla="*/ 58322 w 4508748"/>
              <a:gd name="connsiteY1" fmla="*/ 0 h 1647518"/>
              <a:gd name="connsiteX2" fmla="*/ 4450426 w 4508748"/>
              <a:gd name="connsiteY2" fmla="*/ 0 h 1647518"/>
              <a:gd name="connsiteX3" fmla="*/ 4508748 w 4508748"/>
              <a:gd name="connsiteY3" fmla="*/ 58322 h 1647518"/>
              <a:gd name="connsiteX4" fmla="*/ 4508748 w 4508748"/>
              <a:gd name="connsiteY4" fmla="*/ 1589196 h 1647518"/>
              <a:gd name="connsiteX5" fmla="*/ 4450426 w 4508748"/>
              <a:gd name="connsiteY5" fmla="*/ 1647518 h 1647518"/>
              <a:gd name="connsiteX6" fmla="*/ 58322 w 4508748"/>
              <a:gd name="connsiteY6" fmla="*/ 1647518 h 1647518"/>
              <a:gd name="connsiteX7" fmla="*/ 0 w 4508748"/>
              <a:gd name="connsiteY7" fmla="*/ 1589196 h 1647518"/>
              <a:gd name="connsiteX8" fmla="*/ 0 w 4508748"/>
              <a:gd name="connsiteY8" fmla="*/ 58322 h 1647518"/>
              <a:gd name="connsiteX0" fmla="*/ 0 w 4508748"/>
              <a:gd name="connsiteY0" fmla="*/ 58666 h 1647862"/>
              <a:gd name="connsiteX1" fmla="*/ 58322 w 4508748"/>
              <a:gd name="connsiteY1" fmla="*/ 344 h 1647862"/>
              <a:gd name="connsiteX2" fmla="*/ 1333055 w 4508748"/>
              <a:gd name="connsiteY2" fmla="*/ 0 h 1647862"/>
              <a:gd name="connsiteX3" fmla="*/ 4450426 w 4508748"/>
              <a:gd name="connsiteY3" fmla="*/ 344 h 1647862"/>
              <a:gd name="connsiteX4" fmla="*/ 4508748 w 4508748"/>
              <a:gd name="connsiteY4" fmla="*/ 58666 h 1647862"/>
              <a:gd name="connsiteX5" fmla="*/ 4508748 w 4508748"/>
              <a:gd name="connsiteY5" fmla="*/ 1589540 h 1647862"/>
              <a:gd name="connsiteX6" fmla="*/ 4450426 w 4508748"/>
              <a:gd name="connsiteY6" fmla="*/ 1647862 h 1647862"/>
              <a:gd name="connsiteX7" fmla="*/ 58322 w 4508748"/>
              <a:gd name="connsiteY7" fmla="*/ 1647862 h 1647862"/>
              <a:gd name="connsiteX8" fmla="*/ 0 w 4508748"/>
              <a:gd name="connsiteY8" fmla="*/ 1589540 h 1647862"/>
              <a:gd name="connsiteX9" fmla="*/ 0 w 4508748"/>
              <a:gd name="connsiteY9" fmla="*/ 58666 h 1647862"/>
              <a:gd name="connsiteX0" fmla="*/ 0 w 4508748"/>
              <a:gd name="connsiteY0" fmla="*/ 60254 h 1649450"/>
              <a:gd name="connsiteX1" fmla="*/ 58322 w 4508748"/>
              <a:gd name="connsiteY1" fmla="*/ 1932 h 1649450"/>
              <a:gd name="connsiteX2" fmla="*/ 1333055 w 4508748"/>
              <a:gd name="connsiteY2" fmla="*/ 1588 h 1649450"/>
              <a:gd name="connsiteX3" fmla="*/ 3172967 w 4508748"/>
              <a:gd name="connsiteY3" fmla="*/ 0 h 1649450"/>
              <a:gd name="connsiteX4" fmla="*/ 4450426 w 4508748"/>
              <a:gd name="connsiteY4" fmla="*/ 1932 h 1649450"/>
              <a:gd name="connsiteX5" fmla="*/ 4508748 w 4508748"/>
              <a:gd name="connsiteY5" fmla="*/ 60254 h 1649450"/>
              <a:gd name="connsiteX6" fmla="*/ 4508748 w 4508748"/>
              <a:gd name="connsiteY6" fmla="*/ 1591128 h 1649450"/>
              <a:gd name="connsiteX7" fmla="*/ 4450426 w 4508748"/>
              <a:gd name="connsiteY7" fmla="*/ 1649450 h 1649450"/>
              <a:gd name="connsiteX8" fmla="*/ 58322 w 4508748"/>
              <a:gd name="connsiteY8" fmla="*/ 1649450 h 1649450"/>
              <a:gd name="connsiteX9" fmla="*/ 0 w 4508748"/>
              <a:gd name="connsiteY9" fmla="*/ 1591128 h 1649450"/>
              <a:gd name="connsiteX10" fmla="*/ 0 w 4508748"/>
              <a:gd name="connsiteY10" fmla="*/ 60254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424495 w 4508748"/>
              <a:gd name="connsiteY9" fmla="*/ 93028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399095 w 4508748"/>
              <a:gd name="connsiteY9" fmla="*/ 2541 h 1649450"/>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335595 w 4508748"/>
              <a:gd name="connsiteY9" fmla="*/ 0 h 1650084"/>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29251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874035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748" h="1650084">
                <a:moveTo>
                  <a:pt x="2874035" y="634"/>
                </a:moveTo>
                <a:lnTo>
                  <a:pt x="4450426" y="2566"/>
                </a:lnTo>
                <a:cubicBezTo>
                  <a:pt x="4482636" y="2566"/>
                  <a:pt x="4508748" y="28678"/>
                  <a:pt x="4508748" y="60888"/>
                </a:cubicBezTo>
                <a:lnTo>
                  <a:pt x="4508748" y="1591762"/>
                </a:lnTo>
                <a:cubicBezTo>
                  <a:pt x="4508748" y="1623972"/>
                  <a:pt x="4482636" y="1650084"/>
                  <a:pt x="4450426" y="1650084"/>
                </a:cubicBezTo>
                <a:lnTo>
                  <a:pt x="58322" y="1650084"/>
                </a:lnTo>
                <a:cubicBezTo>
                  <a:pt x="26112" y="1650084"/>
                  <a:pt x="0" y="1623972"/>
                  <a:pt x="0" y="1591762"/>
                </a:cubicBezTo>
                <a:lnTo>
                  <a:pt x="0" y="60888"/>
                </a:lnTo>
                <a:cubicBezTo>
                  <a:pt x="0" y="28678"/>
                  <a:pt x="26112" y="2566"/>
                  <a:pt x="58322" y="2566"/>
                </a:cubicBezTo>
                <a:lnTo>
                  <a:pt x="1609776" y="0"/>
                </a:lnTo>
              </a:path>
            </a:pathLst>
          </a:custGeom>
          <a:solidFill>
            <a:schemeClr val="bg1"/>
          </a:solidFill>
          <a:ln w="9525" cap="flat" cmpd="sng" algn="ctr">
            <a:gradFill flip="none" rotWithShape="1">
              <a:gsLst>
                <a:gs pos="15000">
                  <a:srgbClr val="1264B1"/>
                </a:gs>
                <a:gs pos="100000">
                  <a:srgbClr val="944DCF"/>
                </a:gs>
              </a:gsLst>
              <a:lin ang="0" scaled="1"/>
              <a:tileRect/>
            </a:gra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3A4953"/>
              </a:solidFill>
              <a:effectLst/>
              <a:uLnTx/>
              <a:uFillTx/>
              <a:latin typeface="Segoe UI"/>
              <a:ea typeface="Segoe UI" pitchFamily="34" charset="0"/>
              <a:cs typeface="Segoe UI" pitchFamily="34" charset="0"/>
            </a:endParaRPr>
          </a:p>
        </p:txBody>
      </p:sp>
      <p:pic>
        <p:nvPicPr>
          <p:cNvPr id="10" name="Picture 9">
            <a:extLst>
              <a:ext uri="{FF2B5EF4-FFF2-40B4-BE49-F238E27FC236}">
                <a16:creationId xmlns:a16="http://schemas.microsoft.com/office/drawing/2014/main" id="{7D86F053-A9CF-1DAE-4AE2-E851005062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80913" y="229526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11" name="Group 10">
            <a:extLst>
              <a:ext uri="{FF2B5EF4-FFF2-40B4-BE49-F238E27FC236}">
                <a16:creationId xmlns:a16="http://schemas.microsoft.com/office/drawing/2014/main" id="{0080B77E-F273-5C44-258C-E7DD7A7704F9}"/>
              </a:ext>
            </a:extLst>
          </p:cNvPr>
          <p:cNvGrpSpPr/>
          <p:nvPr/>
        </p:nvGrpSpPr>
        <p:grpSpPr>
          <a:xfrm>
            <a:off x="5701753" y="3091377"/>
            <a:ext cx="744537" cy="744536"/>
            <a:chOff x="5553520" y="1717263"/>
            <a:chExt cx="640110" cy="640108"/>
          </a:xfrm>
        </p:grpSpPr>
        <p:sp>
          <p:nvSpPr>
            <p:cNvPr id="12" name="Oval 11">
              <a:extLst>
                <a:ext uri="{FF2B5EF4-FFF2-40B4-BE49-F238E27FC236}">
                  <a16:creationId xmlns:a16="http://schemas.microsoft.com/office/drawing/2014/main" id="{EA16DA85-030D-A3A6-F34A-BEC4C124C383}"/>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3" name="Oval 1091_1">
              <a:extLst>
                <a:ext uri="{FF2B5EF4-FFF2-40B4-BE49-F238E27FC236}">
                  <a16:creationId xmlns:a16="http://schemas.microsoft.com/office/drawing/2014/main" id="{25C226EA-FAD9-7023-9921-2C9EF8DC60F2}"/>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14" name="Rectangle 13">
            <a:extLst>
              <a:ext uri="{FF2B5EF4-FFF2-40B4-BE49-F238E27FC236}">
                <a16:creationId xmlns:a16="http://schemas.microsoft.com/office/drawing/2014/main" id="{E56782E7-AAE2-7A77-5B10-08DC175ECF5C}"/>
              </a:ext>
            </a:extLst>
          </p:cNvPr>
          <p:cNvSpPr/>
          <p:nvPr/>
        </p:nvSpPr>
        <p:spPr bwMode="auto">
          <a:xfrm>
            <a:off x="4811114" y="2508605"/>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Buy</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pic>
        <p:nvPicPr>
          <p:cNvPr id="15" name="!Copilot">
            <a:extLst>
              <a:ext uri="{FF2B5EF4-FFF2-40B4-BE49-F238E27FC236}">
                <a16:creationId xmlns:a16="http://schemas.microsoft.com/office/drawing/2014/main" id="{638B6E89-74D7-F9F8-E909-F1E0DDC9C74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8464" y="1518339"/>
            <a:ext cx="636771" cy="636770"/>
          </a:xfrm>
          <a:prstGeom prst="rect">
            <a:avLst/>
          </a:prstGeom>
          <a:noFill/>
          <a:ln>
            <a:noFill/>
            <a:headEnd type="none" w="med" len="med"/>
            <a:tailEnd type="none" w="med" len="med"/>
          </a:ln>
          <a:effectLst>
            <a:outerShdw blurRad="50800" dist="38100" dir="2700000" sx="103000" sy="103000" algn="tl" rotWithShape="0">
              <a:prstClr val="black">
                <a:alpha val="40000"/>
              </a:prstClr>
            </a:outerShdw>
          </a:effectLst>
        </p:spPr>
      </p:pic>
      <p:sp>
        <p:nvSpPr>
          <p:cNvPr id="21" name="Rectangle 20">
            <a:extLst>
              <a:ext uri="{FF2B5EF4-FFF2-40B4-BE49-F238E27FC236}">
                <a16:creationId xmlns:a16="http://schemas.microsoft.com/office/drawing/2014/main" id="{6C8AF7A2-94ED-5EE9-0E85-66B6413660F9}"/>
              </a:ext>
            </a:extLst>
          </p:cNvPr>
          <p:cNvSpPr/>
          <p:nvPr/>
        </p:nvSpPr>
        <p:spPr bwMode="auto">
          <a:xfrm>
            <a:off x="4725368" y="4554992"/>
            <a:ext cx="2464939"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Microsoft 365 Copilot</a:t>
            </a:r>
          </a:p>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Security Copilot</a:t>
            </a:r>
          </a:p>
        </p:txBody>
      </p:sp>
      <p:sp>
        <p:nvSpPr>
          <p:cNvPr id="23" name="TextBox 22">
            <a:extLst>
              <a:ext uri="{FF2B5EF4-FFF2-40B4-BE49-F238E27FC236}">
                <a16:creationId xmlns:a16="http://schemas.microsoft.com/office/drawing/2014/main" id="{CF00C3D3-B1E4-C188-849F-54568FD4C06A}"/>
              </a:ext>
            </a:extLst>
          </p:cNvPr>
          <p:cNvSpPr txBox="1"/>
          <p:nvPr/>
        </p:nvSpPr>
        <p:spPr>
          <a:xfrm>
            <a:off x="4714068" y="4197574"/>
            <a:ext cx="247623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Unlock productivity out of the box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E1578706-B029-DEF1-C008-D7020D177FC1}"/>
              </a:ext>
            </a:extLst>
          </p:cNvPr>
          <p:cNvSpPr txBox="1"/>
          <p:nvPr/>
        </p:nvSpPr>
        <p:spPr>
          <a:xfrm>
            <a:off x="5860555" y="3258646"/>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2</a:t>
            </a:r>
          </a:p>
        </p:txBody>
      </p:sp>
      <p:pic>
        <p:nvPicPr>
          <p:cNvPr id="28" name="Picture 27">
            <a:extLst>
              <a:ext uri="{FF2B5EF4-FFF2-40B4-BE49-F238E27FC236}">
                <a16:creationId xmlns:a16="http://schemas.microsoft.com/office/drawing/2014/main" id="{C175B5BC-E29B-076E-FA5F-F0F27F6E8C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10695" y="2306333"/>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29" name="Group 28">
            <a:extLst>
              <a:ext uri="{FF2B5EF4-FFF2-40B4-BE49-F238E27FC236}">
                <a16:creationId xmlns:a16="http://schemas.microsoft.com/office/drawing/2014/main" id="{BD93BD7B-828A-B5DF-846E-D226201DEC8D}"/>
              </a:ext>
            </a:extLst>
          </p:cNvPr>
          <p:cNvGrpSpPr/>
          <p:nvPr/>
        </p:nvGrpSpPr>
        <p:grpSpPr>
          <a:xfrm>
            <a:off x="8236148" y="3013880"/>
            <a:ext cx="744537" cy="744536"/>
            <a:chOff x="5553520" y="1717263"/>
            <a:chExt cx="640110" cy="640108"/>
          </a:xfrm>
        </p:grpSpPr>
        <p:sp>
          <p:nvSpPr>
            <p:cNvPr id="30" name="Oval 29">
              <a:extLst>
                <a:ext uri="{FF2B5EF4-FFF2-40B4-BE49-F238E27FC236}">
                  <a16:creationId xmlns:a16="http://schemas.microsoft.com/office/drawing/2014/main" id="{3B29053F-F06D-745A-5735-A93B31CF4DFF}"/>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2" name="Oval 1091_1">
              <a:extLst>
                <a:ext uri="{FF2B5EF4-FFF2-40B4-BE49-F238E27FC236}">
                  <a16:creationId xmlns:a16="http://schemas.microsoft.com/office/drawing/2014/main" id="{C203A788-395D-554D-7C14-CA24CAAEF703}"/>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33" name="Rectangle 32">
            <a:extLst>
              <a:ext uri="{FF2B5EF4-FFF2-40B4-BE49-F238E27FC236}">
                <a16:creationId xmlns:a16="http://schemas.microsoft.com/office/drawing/2014/main" id="{75BC062F-832E-722B-BF7D-121DE5649341}"/>
              </a:ext>
            </a:extLst>
          </p:cNvPr>
          <p:cNvSpPr/>
          <p:nvPr/>
        </p:nvSpPr>
        <p:spPr bwMode="auto">
          <a:xfrm>
            <a:off x="7857112" y="2498781"/>
            <a:ext cx="1423604"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Extend</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34" name="Rectangle 33">
            <a:extLst>
              <a:ext uri="{FF2B5EF4-FFF2-40B4-BE49-F238E27FC236}">
                <a16:creationId xmlns:a16="http://schemas.microsoft.com/office/drawing/2014/main" id="{2817A4C0-E0D0-FAD3-FAFB-657E4EBC47D9}"/>
              </a:ext>
            </a:extLst>
          </p:cNvPr>
          <p:cNvSpPr/>
          <p:nvPr/>
        </p:nvSpPr>
        <p:spPr bwMode="auto">
          <a:xfrm>
            <a:off x="7311197" y="4597071"/>
            <a:ext cx="2627388"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a:buFont typeface="Arial" panose="020B0604020202020204" pitchFamily="34" charset="0"/>
              <a:buChar char="•"/>
              <a:defRPr/>
            </a:pPr>
            <a:r>
              <a:rPr lang="en-US" sz="1100" noProof="0">
                <a:solidFill>
                  <a:srgbClr val="000000"/>
                </a:solidFill>
              </a:rPr>
              <a:t>Role-based Copilot agents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chemeClr val="tx1"/>
                </a:solidFill>
                <a:effectLst/>
                <a:uLnTx/>
                <a:uFillTx/>
                <a:ea typeface="+mn-ea"/>
                <a:cs typeface="+mn-cs"/>
              </a:rPr>
              <a:t>Copilot Studio</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noProof="0">
                <a:solidFill>
                  <a:schemeClr val="tx1"/>
                </a:solidFill>
              </a:rPr>
              <a:t>Azure AI Studio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35" name="TextBox 34">
            <a:extLst>
              <a:ext uri="{FF2B5EF4-FFF2-40B4-BE49-F238E27FC236}">
                <a16:creationId xmlns:a16="http://schemas.microsoft.com/office/drawing/2014/main" id="{C8395AFA-C865-21DF-7A84-4ECE8494F3C4}"/>
              </a:ext>
            </a:extLst>
          </p:cNvPr>
          <p:cNvSpPr txBox="1"/>
          <p:nvPr/>
        </p:nvSpPr>
        <p:spPr>
          <a:xfrm>
            <a:off x="7294273" y="4082878"/>
            <a:ext cx="2475710"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Tailor your data, systems and workflows via Copilot agents</a:t>
            </a:r>
          </a:p>
        </p:txBody>
      </p:sp>
      <p:sp>
        <p:nvSpPr>
          <p:cNvPr id="36" name="TextBox 35">
            <a:extLst>
              <a:ext uri="{FF2B5EF4-FFF2-40B4-BE49-F238E27FC236}">
                <a16:creationId xmlns:a16="http://schemas.microsoft.com/office/drawing/2014/main" id="{74DA14D6-5779-A9FE-105D-339F0D79B923}"/>
              </a:ext>
            </a:extLst>
          </p:cNvPr>
          <p:cNvSpPr txBox="1"/>
          <p:nvPr/>
        </p:nvSpPr>
        <p:spPr>
          <a:xfrm>
            <a:off x="8392878" y="3203879"/>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3</a:t>
            </a:r>
          </a:p>
        </p:txBody>
      </p:sp>
      <p:sp>
        <p:nvSpPr>
          <p:cNvPr id="38" name="Arc 37">
            <a:extLst>
              <a:ext uri="{FF2B5EF4-FFF2-40B4-BE49-F238E27FC236}">
                <a16:creationId xmlns:a16="http://schemas.microsoft.com/office/drawing/2014/main" id="{07FDE929-50EA-B875-BDB6-38130A48A1BA}"/>
              </a:ext>
              <a:ext uri="{C183D7F6-B498-43B3-948B-1728B52AA6E4}">
                <adec:decorative xmlns:adec="http://schemas.microsoft.com/office/drawing/2017/decorative" val="1"/>
              </a:ext>
            </a:extLst>
          </p:cNvPr>
          <p:cNvSpPr/>
          <p:nvPr/>
        </p:nvSpPr>
        <p:spPr>
          <a:xfrm rot="4256932">
            <a:off x="5738513" y="3134456"/>
            <a:ext cx="740664" cy="683948"/>
          </a:xfrm>
          <a:prstGeom prst="arc">
            <a:avLst>
              <a:gd name="adj1" fmla="val 13985583"/>
              <a:gd name="adj2" fmla="val 21476276"/>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66" name="Oval 65">
            <a:extLst>
              <a:ext uri="{FF2B5EF4-FFF2-40B4-BE49-F238E27FC236}">
                <a16:creationId xmlns:a16="http://schemas.microsoft.com/office/drawing/2014/main" id="{3B92D806-4233-2EAB-C6A1-F9E0DEB92A41}"/>
              </a:ext>
              <a:ext uri="{C183D7F6-B498-43B3-948B-1728B52AA6E4}">
                <adec:decorative xmlns:adec="http://schemas.microsoft.com/office/drawing/2017/decorative" val="1"/>
              </a:ext>
            </a:extLst>
          </p:cNvPr>
          <p:cNvSpPr/>
          <p:nvPr/>
        </p:nvSpPr>
        <p:spPr>
          <a:xfrm>
            <a:off x="8240478" y="3098975"/>
            <a:ext cx="731520" cy="731520"/>
          </a:xfrm>
          <a:prstGeom prst="ellipse">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67" name="Picture 66">
            <a:extLst>
              <a:ext uri="{FF2B5EF4-FFF2-40B4-BE49-F238E27FC236}">
                <a16:creationId xmlns:a16="http://schemas.microsoft.com/office/drawing/2014/main" id="{B571EBC8-A462-D319-C57C-12F5E7CAC6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30909" y="231125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68" name="Rectangle 67">
            <a:extLst>
              <a:ext uri="{FF2B5EF4-FFF2-40B4-BE49-F238E27FC236}">
                <a16:creationId xmlns:a16="http://schemas.microsoft.com/office/drawing/2014/main" id="{E0F5EFAE-776F-44E9-5CDE-128AF8C9EDE8}"/>
              </a:ext>
            </a:extLst>
          </p:cNvPr>
          <p:cNvSpPr/>
          <p:nvPr/>
        </p:nvSpPr>
        <p:spPr bwMode="auto">
          <a:xfrm>
            <a:off x="2203638" y="2569969"/>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Start</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69" name="Rectangle 68">
            <a:extLst>
              <a:ext uri="{FF2B5EF4-FFF2-40B4-BE49-F238E27FC236}">
                <a16:creationId xmlns:a16="http://schemas.microsoft.com/office/drawing/2014/main" id="{0D21CDE8-32BC-BAD9-85ED-3A5A224F82B0}"/>
              </a:ext>
            </a:extLst>
          </p:cNvPr>
          <p:cNvSpPr/>
          <p:nvPr/>
        </p:nvSpPr>
        <p:spPr bwMode="auto">
          <a:xfrm>
            <a:off x="2226441" y="4566104"/>
            <a:ext cx="2398972"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rgbClr val="000000"/>
                </a:solidFill>
                <a:effectLst/>
                <a:uLnTx/>
                <a:uFillTx/>
                <a:latin typeface="Segoe UI"/>
                <a:ea typeface="+mn-ea"/>
                <a:cs typeface="+mn-cs"/>
              </a:rPr>
              <a:t>Microsoft 365 Copilot Chat</a:t>
            </a:r>
          </a:p>
        </p:txBody>
      </p:sp>
      <p:sp>
        <p:nvSpPr>
          <p:cNvPr id="70" name="TextBox 69">
            <a:extLst>
              <a:ext uri="{FF2B5EF4-FFF2-40B4-BE49-F238E27FC236}">
                <a16:creationId xmlns:a16="http://schemas.microsoft.com/office/drawing/2014/main" id="{54D29E12-4AF2-0B91-6B55-DFC4772E4D58}"/>
              </a:ext>
            </a:extLst>
          </p:cNvPr>
          <p:cNvSpPr txBox="1"/>
          <p:nvPr/>
        </p:nvSpPr>
        <p:spPr>
          <a:xfrm>
            <a:off x="2226441" y="4212150"/>
            <a:ext cx="238812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Your first step into generative AI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71" name="Arc 70">
            <a:extLst>
              <a:ext uri="{FF2B5EF4-FFF2-40B4-BE49-F238E27FC236}">
                <a16:creationId xmlns:a16="http://schemas.microsoft.com/office/drawing/2014/main" id="{551E9954-DAA9-A9D8-1F25-28442EA091A3}"/>
              </a:ext>
              <a:ext uri="{C183D7F6-B498-43B3-948B-1728B52AA6E4}">
                <adec:decorative xmlns:adec="http://schemas.microsoft.com/office/drawing/2017/decorative" val="1"/>
              </a:ext>
            </a:extLst>
          </p:cNvPr>
          <p:cNvSpPr/>
          <p:nvPr/>
        </p:nvSpPr>
        <p:spPr>
          <a:xfrm>
            <a:off x="3094171" y="3162536"/>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grpSp>
        <p:nvGrpSpPr>
          <p:cNvPr id="72" name="Group 71">
            <a:extLst>
              <a:ext uri="{FF2B5EF4-FFF2-40B4-BE49-F238E27FC236}">
                <a16:creationId xmlns:a16="http://schemas.microsoft.com/office/drawing/2014/main" id="{B431EE5E-5CA5-A425-BF69-941ACA0BB7E2}"/>
              </a:ext>
            </a:extLst>
          </p:cNvPr>
          <p:cNvGrpSpPr/>
          <p:nvPr/>
        </p:nvGrpSpPr>
        <p:grpSpPr>
          <a:xfrm>
            <a:off x="3092234" y="3177350"/>
            <a:ext cx="744537" cy="744536"/>
            <a:chOff x="5553520" y="1717263"/>
            <a:chExt cx="640110" cy="640108"/>
          </a:xfrm>
        </p:grpSpPr>
        <p:sp>
          <p:nvSpPr>
            <p:cNvPr id="73" name="Oval 72">
              <a:extLst>
                <a:ext uri="{FF2B5EF4-FFF2-40B4-BE49-F238E27FC236}">
                  <a16:creationId xmlns:a16="http://schemas.microsoft.com/office/drawing/2014/main" id="{9AD6DA66-C5A2-8D2A-33EA-7010BF166228}"/>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4" name="Oval 1091_1">
              <a:extLst>
                <a:ext uri="{FF2B5EF4-FFF2-40B4-BE49-F238E27FC236}">
                  <a16:creationId xmlns:a16="http://schemas.microsoft.com/office/drawing/2014/main" id="{34019C0B-CCFB-9415-E140-457CEA5DBBC9}"/>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75" name="TextBox 74">
            <a:extLst>
              <a:ext uri="{FF2B5EF4-FFF2-40B4-BE49-F238E27FC236}">
                <a16:creationId xmlns:a16="http://schemas.microsoft.com/office/drawing/2014/main" id="{60CFB97A-3BEC-0AC5-3269-6992F910B89C}"/>
              </a:ext>
            </a:extLst>
          </p:cNvPr>
          <p:cNvSpPr txBox="1"/>
          <p:nvPr/>
        </p:nvSpPr>
        <p:spPr>
          <a:xfrm>
            <a:off x="3262552" y="3270134"/>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1</a:t>
            </a:r>
          </a:p>
        </p:txBody>
      </p:sp>
      <p:sp>
        <p:nvSpPr>
          <p:cNvPr id="16" name="Arc 15">
            <a:extLst>
              <a:ext uri="{FF2B5EF4-FFF2-40B4-BE49-F238E27FC236}">
                <a16:creationId xmlns:a16="http://schemas.microsoft.com/office/drawing/2014/main" id="{BC536F31-1C17-A480-8866-B9F624BCFCB5}"/>
              </a:ext>
              <a:ext uri="{C183D7F6-B498-43B3-948B-1728B52AA6E4}">
                <adec:decorative xmlns:adec="http://schemas.microsoft.com/office/drawing/2017/decorative" val="1"/>
              </a:ext>
            </a:extLst>
          </p:cNvPr>
          <p:cNvSpPr/>
          <p:nvPr/>
        </p:nvSpPr>
        <p:spPr>
          <a:xfrm>
            <a:off x="5693499" y="3097363"/>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4607317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989251-49BF-143B-CC48-F95711E4A26C}"/>
              </a:ext>
            </a:extLst>
          </p:cNvPr>
          <p:cNvSpPr>
            <a:spLocks noGrp="1"/>
          </p:cNvSpPr>
          <p:nvPr>
            <p:ph type="title"/>
          </p:nvPr>
        </p:nvSpPr>
        <p:spPr>
          <a:xfrm>
            <a:off x="588264" y="3243302"/>
            <a:ext cx="4733036" cy="1107996"/>
          </a:xfrm>
        </p:spPr>
        <p:txBody>
          <a:bodyPr/>
          <a:lstStyle/>
          <a:p>
            <a:r>
              <a:rPr lang="en-US" noProof="0"/>
              <a:t>Copilot scenarios for</a:t>
            </a:r>
            <a:br>
              <a:rPr lang="en-US" noProof="0"/>
            </a:br>
            <a:r>
              <a:rPr lang="en-US" noProof="0">
                <a:gradFill>
                  <a:gsLst>
                    <a:gs pos="35000">
                      <a:srgbClr val="0078D4"/>
                    </a:gs>
                    <a:gs pos="0">
                      <a:srgbClr val="C03BC4"/>
                    </a:gs>
                  </a:gsLst>
                  <a:path path="circle">
                    <a:fillToRect l="100000" t="100000"/>
                  </a:path>
                </a:gradFill>
              </a:rPr>
              <a:t>Finance</a:t>
            </a:r>
          </a:p>
        </p:txBody>
      </p:sp>
      <p:pic>
        <p:nvPicPr>
          <p:cNvPr id="6" name="Picture 5" descr="A rainbow colored logo on a black background&#10;&#10;Description automatically generated">
            <a:extLst>
              <a:ext uri="{FF2B5EF4-FFF2-40B4-BE49-F238E27FC236}">
                <a16:creationId xmlns:a16="http://schemas.microsoft.com/office/drawing/2014/main" id="{9993DC62-4060-2762-A3B2-8A5A3417E3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2" name="Picture 1">
            <a:extLst>
              <a:ext uri="{FF2B5EF4-FFF2-40B4-BE49-F238E27FC236}">
                <a16:creationId xmlns:a16="http://schemas.microsoft.com/office/drawing/2014/main" id="{014193A1-EB06-6E02-521D-0EA2CDA743C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42050" y="895349"/>
            <a:ext cx="5086351" cy="5086351"/>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
        <p:nvSpPr>
          <p:cNvPr id="3" name="Graphic 2">
            <a:hlinkClick r:id="rId4"/>
            <a:extLst>
              <a:ext uri="{FF2B5EF4-FFF2-40B4-BE49-F238E27FC236}">
                <a16:creationId xmlns:a16="http://schemas.microsoft.com/office/drawing/2014/main" id="{655647B1-CAB5-7101-7B25-86D3F882722F}"/>
              </a:ext>
            </a:extLst>
          </p:cNvPr>
          <p:cNvSpPr/>
          <p:nvPr/>
        </p:nvSpPr>
        <p:spPr>
          <a:xfrm>
            <a:off x="2726582" y="3991617"/>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Tree>
    <p:extLst>
      <p:ext uri="{BB962C8B-B14F-4D97-AF65-F5344CB8AC3E}">
        <p14:creationId xmlns:p14="http://schemas.microsoft.com/office/powerpoint/2010/main" val="260911332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8AC0F-3C1F-A8DA-7980-567E2BE46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FE0D4-F9DD-2321-6AA8-C6F97E932EDF}"/>
              </a:ext>
            </a:extLst>
          </p:cNvPr>
          <p:cNvSpPr>
            <a:spLocks noGrp="1"/>
          </p:cNvSpPr>
          <p:nvPr>
            <p:ph type="title"/>
          </p:nvPr>
        </p:nvSpPr>
        <p:spPr>
          <a:xfrm>
            <a:off x="571501" y="472190"/>
            <a:ext cx="11049000" cy="553998"/>
          </a:xfrm>
        </p:spPr>
        <p:txBody>
          <a:bodyPr/>
          <a:lstStyle/>
          <a:p>
            <a:pPr algn="ctr"/>
            <a:r>
              <a:rPr lang="en-US" noProof="0"/>
              <a:t>Copilot </a:t>
            </a:r>
            <a:r>
              <a:rPr lang="en-US" noProof="0">
                <a:gradFill>
                  <a:gsLst>
                    <a:gs pos="44000">
                      <a:srgbClr val="0078D4"/>
                    </a:gs>
                    <a:gs pos="0">
                      <a:srgbClr val="C03BC4"/>
                    </a:gs>
                  </a:gsLst>
                  <a:path path="circle">
                    <a:fillToRect l="100000" t="100000"/>
                  </a:path>
                </a:gradFill>
              </a:rPr>
              <a:t>Finance </a:t>
            </a:r>
            <a:r>
              <a:rPr lang="en-US" noProof="0"/>
              <a:t>scenarios</a:t>
            </a:r>
            <a:endParaRPr lang="en-US" noProof="0">
              <a:gradFill>
                <a:gsLst>
                  <a:gs pos="44000">
                    <a:srgbClr val="0078D4"/>
                  </a:gs>
                  <a:gs pos="0">
                    <a:srgbClr val="C03BC4"/>
                  </a:gs>
                </a:gsLst>
                <a:path path="circle">
                  <a:fillToRect l="100000" t="100000"/>
                </a:path>
              </a:gradFill>
            </a:endParaRPr>
          </a:p>
        </p:txBody>
      </p:sp>
      <p:pic>
        <p:nvPicPr>
          <p:cNvPr id="3" name="Picture 2">
            <a:extLst>
              <a:ext uri="{FF2B5EF4-FFF2-40B4-BE49-F238E27FC236}">
                <a16:creationId xmlns:a16="http://schemas.microsoft.com/office/drawing/2014/main" id="{B376A401-CB2E-05D3-95B8-D8686A52A2A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39756" y="1795624"/>
            <a:ext cx="10712489" cy="4132218"/>
          </a:xfrm>
          <a:prstGeom prst="roundRect">
            <a:avLst>
              <a:gd name="adj" fmla="val 3194"/>
            </a:avLst>
          </a:prstGeom>
          <a:ln w="6350">
            <a:solidFill>
              <a:schemeClr val="bg1">
                <a:lumMod val="95000"/>
              </a:schemeClr>
            </a:solidFill>
          </a:ln>
          <a:effectLst>
            <a:outerShdw blurRad="127000" dist="127000" dir="2700000" algn="tl" rotWithShape="0">
              <a:prstClr val="black">
                <a:alpha val="20000"/>
              </a:prstClr>
            </a:outerShdw>
          </a:effectLst>
        </p:spPr>
      </p:pic>
      <p:sp>
        <p:nvSpPr>
          <p:cNvPr id="7" name="Rectangle: Rounded Corners 78">
            <a:extLst>
              <a:ext uri="{FF2B5EF4-FFF2-40B4-BE49-F238E27FC236}">
                <a16:creationId xmlns:a16="http://schemas.microsoft.com/office/drawing/2014/main" id="{00F9BBA2-47DE-A890-3B05-0BC754684F2D}"/>
              </a:ext>
              <a:ext uri="{C183D7F6-B498-43B3-948B-1728B52AA6E4}">
                <adec:decorative xmlns:adec="http://schemas.microsoft.com/office/drawing/2017/decorative" val="1"/>
              </a:ext>
            </a:extLst>
          </p:cNvPr>
          <p:cNvSpPr/>
          <p:nvPr/>
        </p:nvSpPr>
        <p:spPr bwMode="auto">
          <a:xfrm>
            <a:off x="986083" y="3716567"/>
            <a:ext cx="3200400" cy="1828800"/>
          </a:xfrm>
          <a:prstGeom prst="roundRect">
            <a:avLst>
              <a:gd name="adj" fmla="val 679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9" name="Rectangle: Rounded Corners 81">
            <a:extLst>
              <a:ext uri="{FF2B5EF4-FFF2-40B4-BE49-F238E27FC236}">
                <a16:creationId xmlns:a16="http://schemas.microsoft.com/office/drawing/2014/main" id="{15CE6BFA-5CFF-3C02-DC6B-D2C5BF673221}"/>
              </a:ext>
              <a:ext uri="{C183D7F6-B498-43B3-948B-1728B52AA6E4}">
                <adec:decorative xmlns:adec="http://schemas.microsoft.com/office/drawing/2017/decorative" val="1"/>
              </a:ext>
            </a:extLst>
          </p:cNvPr>
          <p:cNvSpPr/>
          <p:nvPr/>
        </p:nvSpPr>
        <p:spPr bwMode="auto">
          <a:xfrm>
            <a:off x="4495800" y="3718108"/>
            <a:ext cx="3200400" cy="1828800"/>
          </a:xfrm>
          <a:prstGeom prst="roundRect">
            <a:avLst>
              <a:gd name="adj" fmla="val 6053"/>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0" name="Rectangle: Rounded Corners 83">
            <a:extLst>
              <a:ext uri="{FF2B5EF4-FFF2-40B4-BE49-F238E27FC236}">
                <a16:creationId xmlns:a16="http://schemas.microsoft.com/office/drawing/2014/main" id="{BDF6B994-BDEC-2037-AAF2-3085D8CDAD22}"/>
              </a:ext>
              <a:ext uri="{C183D7F6-B498-43B3-948B-1728B52AA6E4}">
                <adec:decorative xmlns:adec="http://schemas.microsoft.com/office/drawing/2017/decorative" val="1"/>
              </a:ext>
            </a:extLst>
          </p:cNvPr>
          <p:cNvSpPr/>
          <p:nvPr/>
        </p:nvSpPr>
        <p:spPr bwMode="auto">
          <a:xfrm>
            <a:off x="8001000" y="3716567"/>
            <a:ext cx="3200400" cy="1828800"/>
          </a:xfrm>
          <a:prstGeom prst="roundRect">
            <a:avLst>
              <a:gd name="adj" fmla="val 5310"/>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1" name="TextBox 22">
            <a:extLst>
              <a:ext uri="{FF2B5EF4-FFF2-40B4-BE49-F238E27FC236}">
                <a16:creationId xmlns:a16="http://schemas.microsoft.com/office/drawing/2014/main" id="{E8664ED7-CBB1-5D14-FF4C-2EC26ABCB214}"/>
              </a:ext>
            </a:extLst>
          </p:cNvPr>
          <p:cNvSpPr txBox="1"/>
          <p:nvPr/>
        </p:nvSpPr>
        <p:spPr>
          <a:xfrm>
            <a:off x="1444752" y="3886687"/>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Overview and KPIs</a:t>
            </a:r>
          </a:p>
        </p:txBody>
      </p:sp>
      <p:sp>
        <p:nvSpPr>
          <p:cNvPr id="12" name="TextBox 23">
            <a:extLst>
              <a:ext uri="{FF2B5EF4-FFF2-40B4-BE49-F238E27FC236}">
                <a16:creationId xmlns:a16="http://schemas.microsoft.com/office/drawing/2014/main" id="{C6F5FA3E-2DEC-1989-4B5B-AC582FA8E881}"/>
              </a:ext>
            </a:extLst>
          </p:cNvPr>
          <p:cNvSpPr txBox="1"/>
          <p:nvPr/>
        </p:nvSpPr>
        <p:spPr>
          <a:xfrm>
            <a:off x="1183712" y="4234841"/>
            <a:ext cx="2805143"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1111"/>
                </a:solidFill>
                <a:effectLst/>
                <a:uLnTx/>
                <a:uFillTx/>
                <a:latin typeface="Segoe UI "/>
                <a:ea typeface="Roboto"/>
                <a:cs typeface="Roboto"/>
              </a:rPr>
              <a:t>KPIs play a crucial role in organizations, providing a compass to navigate toward success. Let's dive into KPIs for Finance and how Copilot can assist.</a:t>
            </a:r>
            <a:endParaRPr kumimoji="0" lang="en-US" sz="1400" b="0" i="0" u="none" strike="noStrike" kern="1200" cap="none" spc="0" normalizeH="0" baseline="0" noProof="0">
              <a:ln>
                <a:noFill/>
              </a:ln>
              <a:solidFill>
                <a:srgbClr val="000000"/>
              </a:solidFill>
              <a:effectLst/>
              <a:uLnTx/>
              <a:uFillTx/>
              <a:latin typeface="Segoe UI "/>
              <a:ea typeface="+mn-ea"/>
              <a:cs typeface="+mn-cs"/>
            </a:endParaRPr>
          </a:p>
        </p:txBody>
      </p:sp>
      <p:sp>
        <p:nvSpPr>
          <p:cNvPr id="21" name="TextBox 25">
            <a:extLst>
              <a:ext uri="{FF2B5EF4-FFF2-40B4-BE49-F238E27FC236}">
                <a16:creationId xmlns:a16="http://schemas.microsoft.com/office/drawing/2014/main" id="{D03B9D5E-A340-C2A8-0255-8902FD701EAB}"/>
              </a:ext>
            </a:extLst>
          </p:cNvPr>
          <p:cNvSpPr txBox="1"/>
          <p:nvPr/>
        </p:nvSpPr>
        <p:spPr>
          <a:xfrm>
            <a:off x="4954469" y="388822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Use case by role</a:t>
            </a:r>
          </a:p>
        </p:txBody>
      </p:sp>
      <p:sp>
        <p:nvSpPr>
          <p:cNvPr id="22" name="TextBox 26">
            <a:extLst>
              <a:ext uri="{FF2B5EF4-FFF2-40B4-BE49-F238E27FC236}">
                <a16:creationId xmlns:a16="http://schemas.microsoft.com/office/drawing/2014/main" id="{CC78C69F-21E0-8752-130E-8D7BDC192AC8}"/>
              </a:ext>
            </a:extLst>
          </p:cNvPr>
          <p:cNvSpPr txBox="1"/>
          <p:nvPr/>
        </p:nvSpPr>
        <p:spPr>
          <a:xfrm>
            <a:off x="4724400" y="4236382"/>
            <a:ext cx="2743200"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Copilot can simplify the tasks that Finance employees perform every day. Look at key use cases and how Copilot can be your AI assistant along the way.</a:t>
            </a:r>
          </a:p>
        </p:txBody>
      </p:sp>
      <p:sp>
        <p:nvSpPr>
          <p:cNvPr id="23" name="TextBox 28">
            <a:extLst>
              <a:ext uri="{FF2B5EF4-FFF2-40B4-BE49-F238E27FC236}">
                <a16:creationId xmlns:a16="http://schemas.microsoft.com/office/drawing/2014/main" id="{019560C5-D268-5131-6CA7-8319F4780E86}"/>
              </a:ext>
            </a:extLst>
          </p:cNvPr>
          <p:cNvSpPr txBox="1"/>
          <p:nvPr/>
        </p:nvSpPr>
        <p:spPr>
          <a:xfrm>
            <a:off x="8197423" y="3886687"/>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Day in the life</a:t>
            </a:r>
          </a:p>
        </p:txBody>
      </p:sp>
      <p:sp>
        <p:nvSpPr>
          <p:cNvPr id="24" name="TextBox 29">
            <a:extLst>
              <a:ext uri="{FF2B5EF4-FFF2-40B4-BE49-F238E27FC236}">
                <a16:creationId xmlns:a16="http://schemas.microsoft.com/office/drawing/2014/main" id="{AE35EF6F-1A97-65F2-EC64-66A2E2F862EB}"/>
              </a:ext>
            </a:extLst>
          </p:cNvPr>
          <p:cNvSpPr txBox="1"/>
          <p:nvPr/>
        </p:nvSpPr>
        <p:spPr>
          <a:xfrm>
            <a:off x="8197423" y="4234841"/>
            <a:ext cx="2807554" cy="69236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See how real-life Finance employees are using Copilot in their day-to-day.</a:t>
            </a:r>
          </a:p>
        </p:txBody>
      </p:sp>
    </p:spTree>
    <p:extLst>
      <p:ext uri="{BB962C8B-B14F-4D97-AF65-F5344CB8AC3E}">
        <p14:creationId xmlns:p14="http://schemas.microsoft.com/office/powerpoint/2010/main" val="61080425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a:extLst>
              <a:ext uri="{FF2B5EF4-FFF2-40B4-BE49-F238E27FC236}">
                <a16:creationId xmlns:a16="http://schemas.microsoft.com/office/drawing/2014/main" id="{624336E6-B2CA-BC7E-EDC4-BA2FC8D8C3BC}"/>
              </a:ext>
            </a:extLst>
          </p:cNvPr>
          <p:cNvSpPr/>
          <p:nvPr/>
        </p:nvSpPr>
        <p:spPr bwMode="auto">
          <a:xfrm>
            <a:off x="409195" y="1201222"/>
            <a:ext cx="5918427" cy="1323708"/>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5" name="Rounded Rectangle 54">
            <a:extLst>
              <a:ext uri="{FF2B5EF4-FFF2-40B4-BE49-F238E27FC236}">
                <a16:creationId xmlns:a16="http://schemas.microsoft.com/office/drawing/2014/main" id="{01AF91DE-90F3-4932-6B20-53CEE20D3A58}"/>
              </a:ext>
            </a:extLst>
          </p:cNvPr>
          <p:cNvSpPr/>
          <p:nvPr/>
        </p:nvSpPr>
        <p:spPr bwMode="auto">
          <a:xfrm>
            <a:off x="6562602" y="2678080"/>
            <a:ext cx="5243043" cy="4043789"/>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5556048C-7597-DEEB-951F-0402CF85A181}"/>
              </a:ext>
            </a:extLst>
          </p:cNvPr>
          <p:cNvSpPr>
            <a:spLocks noGrp="1"/>
          </p:cNvSpPr>
          <p:nvPr>
            <p:ph type="title"/>
          </p:nvPr>
        </p:nvSpPr>
        <p:spPr/>
        <p:txBody>
          <a:bodyPr/>
          <a:lstStyle/>
          <a:p>
            <a:r>
              <a:rPr lang="en-US" noProof="0"/>
              <a:t>Using Copilot in </a:t>
            </a:r>
            <a:r>
              <a:rPr lang="en-US" noProof="0">
                <a:gradFill>
                  <a:gsLst>
                    <a:gs pos="26000">
                      <a:srgbClr val="0078D4"/>
                    </a:gs>
                    <a:gs pos="0">
                      <a:srgbClr val="C03BC4"/>
                    </a:gs>
                  </a:gsLst>
                  <a:path path="circle">
                    <a:fillToRect l="100000" t="100000"/>
                  </a:path>
                </a:gradFill>
              </a:rPr>
              <a:t>Finance </a:t>
            </a:r>
          </a:p>
        </p:txBody>
      </p:sp>
      <p:sp>
        <p:nvSpPr>
          <p:cNvPr id="4" name="Freeform 27">
            <a:extLst>
              <a:ext uri="{FF2B5EF4-FFF2-40B4-BE49-F238E27FC236}">
                <a16:creationId xmlns:a16="http://schemas.microsoft.com/office/drawing/2014/main" id="{C19F5F57-D77B-91AE-B525-F47C2DC420C0}"/>
              </a:ext>
              <a:ext uri="{C183D7F6-B498-43B3-948B-1728B52AA6E4}">
                <adec:decorative xmlns:adec="http://schemas.microsoft.com/office/drawing/2017/decorative" val="1"/>
              </a:ext>
            </a:extLst>
          </p:cNvPr>
          <p:cNvSpPr/>
          <p:nvPr/>
        </p:nvSpPr>
        <p:spPr bwMode="auto">
          <a:xfrm rot="5400000" flipV="1">
            <a:off x="-222847" y="1860784"/>
            <a:ext cx="1209846"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 name="TextBox 4">
            <a:extLst>
              <a:ext uri="{FF2B5EF4-FFF2-40B4-BE49-F238E27FC236}">
                <a16:creationId xmlns:a16="http://schemas.microsoft.com/office/drawing/2014/main" id="{DA163D16-D03E-4C06-CEF1-DCE31621FD46}"/>
              </a:ext>
            </a:extLst>
          </p:cNvPr>
          <p:cNvSpPr txBox="1"/>
          <p:nvPr/>
        </p:nvSpPr>
        <p:spPr>
          <a:xfrm>
            <a:off x="655216" y="1775819"/>
            <a:ext cx="1025776" cy="430887"/>
          </a:xfrm>
          <a:prstGeom prst="rect">
            <a:avLst/>
          </a:prstGeom>
          <a:noFill/>
        </p:spPr>
        <p:txBody>
          <a:bodyPr wrap="square" lIns="0" tIns="0" rIns="0" bIns="0" anchor="ctr">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Segoe UI" pitchFamily="34" charset="0"/>
                <a:cs typeface="Segoe UI Semibold" panose="020B0702040204020203" pitchFamily="34" charset="0"/>
              </a:rPr>
              <a:t>Goals and challenges</a:t>
            </a:r>
          </a:p>
        </p:txBody>
      </p:sp>
      <p:sp>
        <p:nvSpPr>
          <p:cNvPr id="6" name="Text Placeholder 5">
            <a:extLst>
              <a:ext uri="{FF2B5EF4-FFF2-40B4-BE49-F238E27FC236}">
                <a16:creationId xmlns:a16="http://schemas.microsoft.com/office/drawing/2014/main" id="{E25D191D-9D0E-C6C6-E06B-F6AFEFABF6E7}"/>
              </a:ext>
            </a:extLst>
          </p:cNvPr>
          <p:cNvSpPr txBox="1">
            <a:spLocks/>
          </p:cNvSpPr>
          <p:nvPr/>
        </p:nvSpPr>
        <p:spPr>
          <a:xfrm>
            <a:off x="1906456" y="1450538"/>
            <a:ext cx="4282705" cy="874727"/>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AI is transforming crucial tasks in Finance such as budgeting, forecasting, financial analysis, and corporate performance management. AI guided experiences can provide the ability to analyze vast amounts of data, utilize process-based data models to uncover valuable insights, and enhance the accuracy of financial projections.</a:t>
            </a:r>
          </a:p>
        </p:txBody>
      </p:sp>
      <p:sp>
        <p:nvSpPr>
          <p:cNvPr id="8" name="Freeform 27">
            <a:extLst>
              <a:ext uri="{FF2B5EF4-FFF2-40B4-BE49-F238E27FC236}">
                <a16:creationId xmlns:a16="http://schemas.microsoft.com/office/drawing/2014/main" id="{61877FB3-93C5-1697-C5F0-58AE6AD041EE}"/>
              </a:ext>
              <a:ext uri="{C183D7F6-B498-43B3-948B-1728B52AA6E4}">
                <adec:decorative xmlns:adec="http://schemas.microsoft.com/office/drawing/2017/decorative" val="1"/>
              </a:ext>
            </a:extLst>
          </p:cNvPr>
          <p:cNvSpPr/>
          <p:nvPr/>
        </p:nvSpPr>
        <p:spPr bwMode="auto">
          <a:xfrm rot="5400000" flipV="1">
            <a:off x="4607960" y="4577254"/>
            <a:ext cx="3844060"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5" name="Graphic 120" descr="Icon of an arrow hitting the bullseye">
            <a:extLst>
              <a:ext uri="{FF2B5EF4-FFF2-40B4-BE49-F238E27FC236}">
                <a16:creationId xmlns:a16="http://schemas.microsoft.com/office/drawing/2014/main" id="{B51953D9-9B1E-3B14-46F0-FC887115033B}"/>
              </a:ext>
            </a:extLst>
          </p:cNvPr>
          <p:cNvSpPr>
            <a:spLocks noChangeAspect="1"/>
          </p:cNvSpPr>
          <p:nvPr/>
        </p:nvSpPr>
        <p:spPr>
          <a:xfrm>
            <a:off x="655216" y="1378125"/>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6" name="Rounded Rectangle 55">
            <a:extLst>
              <a:ext uri="{FF2B5EF4-FFF2-40B4-BE49-F238E27FC236}">
                <a16:creationId xmlns:a16="http://schemas.microsoft.com/office/drawing/2014/main" id="{63BDA2E8-CC89-8D3F-8525-D7874ADEF765}"/>
              </a:ext>
            </a:extLst>
          </p:cNvPr>
          <p:cNvSpPr/>
          <p:nvPr/>
        </p:nvSpPr>
        <p:spPr bwMode="auto">
          <a:xfrm>
            <a:off x="6555609" y="1201222"/>
            <a:ext cx="5243043" cy="1323709"/>
          </a:xfrm>
          <a:prstGeom prst="roundRect">
            <a:avLst>
              <a:gd name="adj" fmla="val 4803"/>
            </a:avLst>
          </a:prstGeom>
          <a:solidFill>
            <a:schemeClr val="bg1"/>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 name="Freeform 27">
            <a:extLst>
              <a:ext uri="{FF2B5EF4-FFF2-40B4-BE49-F238E27FC236}">
                <a16:creationId xmlns:a16="http://schemas.microsoft.com/office/drawing/2014/main" id="{2855A4DA-90A9-2FD7-BFE7-9EF28520276C}"/>
              </a:ext>
              <a:ext uri="{C183D7F6-B498-43B3-948B-1728B52AA6E4}">
                <adec:decorative xmlns:adec="http://schemas.microsoft.com/office/drawing/2017/decorative" val="1"/>
              </a:ext>
            </a:extLst>
          </p:cNvPr>
          <p:cNvSpPr/>
          <p:nvPr/>
        </p:nvSpPr>
        <p:spPr bwMode="auto">
          <a:xfrm rot="5400000" flipV="1">
            <a:off x="5866415" y="1840219"/>
            <a:ext cx="1323709"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3" name="TextBox 12">
            <a:extLst>
              <a:ext uri="{FF2B5EF4-FFF2-40B4-BE49-F238E27FC236}">
                <a16:creationId xmlns:a16="http://schemas.microsoft.com/office/drawing/2014/main" id="{60B65502-D314-D0F9-51E9-7FB1AFA5BA13}"/>
              </a:ext>
            </a:extLst>
          </p:cNvPr>
          <p:cNvSpPr txBox="1"/>
          <p:nvPr/>
        </p:nvSpPr>
        <p:spPr>
          <a:xfrm>
            <a:off x="6801629" y="1848837"/>
            <a:ext cx="824704"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cs typeface="Segoe UI Semibold" panose="020B0702040204020203" pitchFamily="34" charset="0"/>
              </a:rPr>
              <a:t>Finance roles</a:t>
            </a:r>
          </a:p>
        </p:txBody>
      </p:sp>
      <p:sp>
        <p:nvSpPr>
          <p:cNvPr id="14" name="Graphic 74" descr="Icon of a person with a checkmark">
            <a:extLst>
              <a:ext uri="{FF2B5EF4-FFF2-40B4-BE49-F238E27FC236}">
                <a16:creationId xmlns:a16="http://schemas.microsoft.com/office/drawing/2014/main" id="{CA73DF9F-25D7-9A86-573C-9DB9652E919E}"/>
              </a:ext>
            </a:extLst>
          </p:cNvPr>
          <p:cNvSpPr/>
          <p:nvPr/>
        </p:nvSpPr>
        <p:spPr>
          <a:xfrm>
            <a:off x="6801629" y="1489411"/>
            <a:ext cx="315793" cy="3377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7" name="Rounded Rectangle 56">
            <a:extLst>
              <a:ext uri="{FF2B5EF4-FFF2-40B4-BE49-F238E27FC236}">
                <a16:creationId xmlns:a16="http://schemas.microsoft.com/office/drawing/2014/main" id="{FA6B3AE0-BB2A-54E0-5476-CC3E341A8ACD}"/>
              </a:ext>
            </a:extLst>
          </p:cNvPr>
          <p:cNvSpPr/>
          <p:nvPr/>
        </p:nvSpPr>
        <p:spPr bwMode="auto">
          <a:xfrm>
            <a:off x="354957" y="2678081"/>
            <a:ext cx="5949192" cy="3844061"/>
          </a:xfrm>
          <a:prstGeom prst="roundRect">
            <a:avLst>
              <a:gd name="adj" fmla="val 2239"/>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TextBox 25">
            <a:extLst>
              <a:ext uri="{FF2B5EF4-FFF2-40B4-BE49-F238E27FC236}">
                <a16:creationId xmlns:a16="http://schemas.microsoft.com/office/drawing/2014/main" id="{E831503E-8067-FEC8-F57A-F2BBA24E9473}"/>
              </a:ext>
            </a:extLst>
          </p:cNvPr>
          <p:cNvSpPr txBox="1">
            <a:spLocks/>
          </p:cNvSpPr>
          <p:nvPr/>
        </p:nvSpPr>
        <p:spPr>
          <a:xfrm>
            <a:off x="595106" y="2845232"/>
            <a:ext cx="5428409" cy="430887"/>
          </a:xfrm>
          <a:prstGeom prst="rect">
            <a:avLst/>
          </a:prstGeom>
          <a:noFill/>
        </p:spPr>
        <p:txBody>
          <a:bodyPr wrap="square" lIns="0" tIns="0" rIns="0" bIns="0">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dirty="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Microsoft 365 Copilot Chat opportunity to impact key functional KPIs</a:t>
            </a:r>
          </a:p>
        </p:txBody>
      </p:sp>
      <p:sp>
        <p:nvSpPr>
          <p:cNvPr id="58" name="Round Same Side Corner Rectangle 57">
            <a:extLst>
              <a:ext uri="{FF2B5EF4-FFF2-40B4-BE49-F238E27FC236}">
                <a16:creationId xmlns:a16="http://schemas.microsoft.com/office/drawing/2014/main" id="{641515C9-0C87-0F51-DEA6-EBE047E56AC5}"/>
              </a:ext>
            </a:extLst>
          </p:cNvPr>
          <p:cNvSpPr/>
          <p:nvPr/>
        </p:nvSpPr>
        <p:spPr bwMode="auto">
          <a:xfrm>
            <a:off x="363922" y="6251579"/>
            <a:ext cx="5948178" cy="463468"/>
          </a:xfrm>
          <a:prstGeom prst="round2SameRect">
            <a:avLst>
              <a:gd name="adj1" fmla="val 0"/>
              <a:gd name="adj2" fmla="val 21063"/>
            </a:avLst>
          </a:prstGeom>
          <a:gradFill flip="none" rotWithShape="1">
            <a:gsLst>
              <a:gs pos="35000">
                <a:srgbClr val="0078D4"/>
              </a:gs>
              <a:gs pos="0">
                <a:srgbClr val="C03BC4"/>
              </a:gs>
            </a:gsLst>
            <a:path path="circle">
              <a:fillToRect l="100000" t="100000"/>
            </a:path>
            <a:tileRect r="-100000" b="-100000"/>
          </a:gra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2" name="TextBox 31">
            <a:extLst>
              <a:ext uri="{FF2B5EF4-FFF2-40B4-BE49-F238E27FC236}">
                <a16:creationId xmlns:a16="http://schemas.microsoft.com/office/drawing/2014/main" id="{A0B2C402-B237-1772-4F88-DAEE569026F7}"/>
              </a:ext>
            </a:extLst>
          </p:cNvPr>
          <p:cNvSpPr txBox="1"/>
          <p:nvPr/>
        </p:nvSpPr>
        <p:spPr>
          <a:xfrm>
            <a:off x="1026591" y="6424299"/>
            <a:ext cx="960199"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Revenue growth</a:t>
            </a:r>
          </a:p>
        </p:txBody>
      </p:sp>
      <p:sp>
        <p:nvSpPr>
          <p:cNvPr id="33" name="TextBox 32">
            <a:extLst>
              <a:ext uri="{FF2B5EF4-FFF2-40B4-BE49-F238E27FC236}">
                <a16:creationId xmlns:a16="http://schemas.microsoft.com/office/drawing/2014/main" id="{C4142C71-CF85-F2D0-4AD3-65ADC0BC07E1}"/>
              </a:ext>
            </a:extLst>
          </p:cNvPr>
          <p:cNvSpPr txBox="1"/>
          <p:nvPr/>
        </p:nvSpPr>
        <p:spPr>
          <a:xfrm>
            <a:off x="2654245" y="6424299"/>
            <a:ext cx="1604606"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Cost savings and avoidance</a:t>
            </a:r>
          </a:p>
        </p:txBody>
      </p:sp>
      <p:sp>
        <p:nvSpPr>
          <p:cNvPr id="34" name="TextBox 33">
            <a:extLst>
              <a:ext uri="{FF2B5EF4-FFF2-40B4-BE49-F238E27FC236}">
                <a16:creationId xmlns:a16="http://schemas.microsoft.com/office/drawing/2014/main" id="{7AE3A86E-7E8E-F067-8166-2A447C974BD4}"/>
              </a:ext>
            </a:extLst>
          </p:cNvPr>
          <p:cNvSpPr txBox="1"/>
          <p:nvPr/>
        </p:nvSpPr>
        <p:spPr>
          <a:xfrm>
            <a:off x="4809346" y="6348098"/>
            <a:ext cx="1414106"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Improve employee experience</a:t>
            </a:r>
          </a:p>
        </p:txBody>
      </p:sp>
      <p:sp>
        <p:nvSpPr>
          <p:cNvPr id="35" name="Graphic 47" descr="Icon of a piggy bank ">
            <a:extLst>
              <a:ext uri="{FF2B5EF4-FFF2-40B4-BE49-F238E27FC236}">
                <a16:creationId xmlns:a16="http://schemas.microsoft.com/office/drawing/2014/main" id="{82F915E3-0C01-44A4-7A41-B3F81CC032FD}"/>
              </a:ext>
            </a:extLst>
          </p:cNvPr>
          <p:cNvSpPr>
            <a:spLocks noChangeAspect="1"/>
          </p:cNvSpPr>
          <p:nvPr/>
        </p:nvSpPr>
        <p:spPr>
          <a:xfrm>
            <a:off x="2274188" y="6404527"/>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6" name="Graphic 13" descr="Icon of a chart made of vertical lines with a line tracing the top of each, turning into an arrow pointing up">
            <a:extLst>
              <a:ext uri="{FF2B5EF4-FFF2-40B4-BE49-F238E27FC236}">
                <a16:creationId xmlns:a16="http://schemas.microsoft.com/office/drawing/2014/main" id="{1331A95D-4845-E163-C2FA-5A1CF4031D79}"/>
              </a:ext>
            </a:extLst>
          </p:cNvPr>
          <p:cNvSpPr>
            <a:spLocks noChangeAspect="1"/>
          </p:cNvSpPr>
          <p:nvPr/>
        </p:nvSpPr>
        <p:spPr>
          <a:xfrm>
            <a:off x="663714" y="6404993"/>
            <a:ext cx="182880" cy="192501"/>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7" name="Freeform: Shape 124" descr="Employee retention icon">
            <a:extLst>
              <a:ext uri="{FF2B5EF4-FFF2-40B4-BE49-F238E27FC236}">
                <a16:creationId xmlns:a16="http://schemas.microsoft.com/office/drawing/2014/main" id="{0EF1D757-3CA8-9960-5EA5-92A6177C8DC3}"/>
              </a:ext>
            </a:extLst>
          </p:cNvPr>
          <p:cNvSpPr/>
          <p:nvPr/>
        </p:nvSpPr>
        <p:spPr>
          <a:xfrm>
            <a:off x="4438848" y="6405993"/>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61" name="Freeform 27">
            <a:extLst>
              <a:ext uri="{FF2B5EF4-FFF2-40B4-BE49-F238E27FC236}">
                <a16:creationId xmlns:a16="http://schemas.microsoft.com/office/drawing/2014/main" id="{ECDC3FE0-623C-2AAC-7ED9-281060224D36}"/>
              </a:ext>
              <a:ext uri="{C183D7F6-B498-43B3-948B-1728B52AA6E4}">
                <adec:decorative xmlns:adec="http://schemas.microsoft.com/office/drawing/2017/decorative" val="1"/>
              </a:ext>
            </a:extLst>
          </p:cNvPr>
          <p:cNvSpPr/>
          <p:nvPr/>
        </p:nvSpPr>
        <p:spPr bwMode="auto">
          <a:xfrm rot="5400000" flipV="1">
            <a:off x="-1274859" y="4330248"/>
            <a:ext cx="3313874" cy="5423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88" name="TextBox 87">
            <a:extLst>
              <a:ext uri="{FF2B5EF4-FFF2-40B4-BE49-F238E27FC236}">
                <a16:creationId xmlns:a16="http://schemas.microsoft.com/office/drawing/2014/main" id="{18896CE0-501C-131D-D5C0-1F1E8A8237CE}"/>
              </a:ext>
            </a:extLst>
          </p:cNvPr>
          <p:cNvSpPr txBox="1"/>
          <p:nvPr/>
        </p:nvSpPr>
        <p:spPr>
          <a:xfrm>
            <a:off x="6801629" y="3957069"/>
            <a:ext cx="1025776"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a:rPr>
              <a:t>Copilot can assist with...</a:t>
            </a:r>
            <a:endPar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panose="020B0702040204020203" pitchFamily="34" charset="0"/>
            </a:endParaRPr>
          </a:p>
        </p:txBody>
      </p:sp>
      <p:sp>
        <p:nvSpPr>
          <p:cNvPr id="89" name="Graphic 60">
            <a:extLst>
              <a:ext uri="{FF2B5EF4-FFF2-40B4-BE49-F238E27FC236}">
                <a16:creationId xmlns:a16="http://schemas.microsoft.com/office/drawing/2014/main" id="{FC58E3FC-3E4C-40FC-397B-45F86BA82CE1}"/>
              </a:ext>
              <a:ext uri="{C183D7F6-B498-43B3-948B-1728B52AA6E4}">
                <adec:decorative xmlns:adec="http://schemas.microsoft.com/office/drawing/2017/decorative" val="1"/>
              </a:ext>
            </a:extLst>
          </p:cNvPr>
          <p:cNvSpPr>
            <a:spLocks/>
          </p:cNvSpPr>
          <p:nvPr/>
        </p:nvSpPr>
        <p:spPr>
          <a:xfrm>
            <a:off x="6801629" y="3528895"/>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 name="Graphic 2">
            <a:hlinkClick r:id="rId3"/>
            <a:extLst>
              <a:ext uri="{FF2B5EF4-FFF2-40B4-BE49-F238E27FC236}">
                <a16:creationId xmlns:a16="http://schemas.microsoft.com/office/drawing/2014/main" id="{70AB13CE-1997-5D37-F5E9-791C82E219D7}"/>
              </a:ext>
            </a:extLst>
          </p:cNvPr>
          <p:cNvSpPr/>
          <p:nvPr/>
        </p:nvSpPr>
        <p:spPr>
          <a:xfrm>
            <a:off x="5739608" y="662214"/>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
        <p:nvSpPr>
          <p:cNvPr id="7" name="Text Placeholder 10">
            <a:extLst>
              <a:ext uri="{FF2B5EF4-FFF2-40B4-BE49-F238E27FC236}">
                <a16:creationId xmlns:a16="http://schemas.microsoft.com/office/drawing/2014/main" id="{A981520C-768B-5E39-A038-92AB30369F13}"/>
              </a:ext>
            </a:extLst>
          </p:cNvPr>
          <p:cNvSpPr txBox="1">
            <a:spLocks/>
          </p:cNvSpPr>
          <p:nvPr/>
        </p:nvSpPr>
        <p:spPr>
          <a:xfrm>
            <a:off x="7560223" y="2091127"/>
            <a:ext cx="846758"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Accountant</a:t>
            </a:r>
          </a:p>
        </p:txBody>
      </p:sp>
      <p:sp>
        <p:nvSpPr>
          <p:cNvPr id="11" name="Text Placeholder 10">
            <a:extLst>
              <a:ext uri="{FF2B5EF4-FFF2-40B4-BE49-F238E27FC236}">
                <a16:creationId xmlns:a16="http://schemas.microsoft.com/office/drawing/2014/main" id="{584FC114-3257-6790-A38C-97AF95290B63}"/>
              </a:ext>
            </a:extLst>
          </p:cNvPr>
          <p:cNvSpPr txBox="1">
            <a:spLocks/>
          </p:cNvSpPr>
          <p:nvPr/>
        </p:nvSpPr>
        <p:spPr>
          <a:xfrm>
            <a:off x="9294533" y="2091127"/>
            <a:ext cx="516021"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Auditor</a:t>
            </a:r>
          </a:p>
        </p:txBody>
      </p:sp>
      <p:sp>
        <p:nvSpPr>
          <p:cNvPr id="12" name="Text Placeholder 10">
            <a:extLst>
              <a:ext uri="{FF2B5EF4-FFF2-40B4-BE49-F238E27FC236}">
                <a16:creationId xmlns:a16="http://schemas.microsoft.com/office/drawing/2014/main" id="{23688BF7-5B17-00D3-7842-40392E320DB9}"/>
              </a:ext>
            </a:extLst>
          </p:cNvPr>
          <p:cNvSpPr txBox="1">
            <a:spLocks/>
          </p:cNvSpPr>
          <p:nvPr/>
        </p:nvSpPr>
        <p:spPr>
          <a:xfrm>
            <a:off x="8417821" y="2091127"/>
            <a:ext cx="698818"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Analyst</a:t>
            </a:r>
          </a:p>
        </p:txBody>
      </p:sp>
      <p:sp>
        <p:nvSpPr>
          <p:cNvPr id="16" name="Text Placeholder 10">
            <a:extLst>
              <a:ext uri="{FF2B5EF4-FFF2-40B4-BE49-F238E27FC236}">
                <a16:creationId xmlns:a16="http://schemas.microsoft.com/office/drawing/2014/main" id="{E20397FC-8B8B-CE0B-EB05-7004347E1EF5}"/>
              </a:ext>
            </a:extLst>
          </p:cNvPr>
          <p:cNvSpPr txBox="1">
            <a:spLocks/>
          </p:cNvSpPr>
          <p:nvPr/>
        </p:nvSpPr>
        <p:spPr>
          <a:xfrm>
            <a:off x="9963830" y="2091127"/>
            <a:ext cx="746369"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Operations</a:t>
            </a:r>
          </a:p>
        </p:txBody>
      </p:sp>
      <p:sp>
        <p:nvSpPr>
          <p:cNvPr id="17" name="Text Placeholder 10">
            <a:extLst>
              <a:ext uri="{FF2B5EF4-FFF2-40B4-BE49-F238E27FC236}">
                <a16:creationId xmlns:a16="http://schemas.microsoft.com/office/drawing/2014/main" id="{13037926-5559-34FF-72CF-132319E2494C}"/>
              </a:ext>
            </a:extLst>
          </p:cNvPr>
          <p:cNvSpPr txBox="1">
            <a:spLocks/>
          </p:cNvSpPr>
          <p:nvPr/>
        </p:nvSpPr>
        <p:spPr>
          <a:xfrm>
            <a:off x="10666579" y="2091127"/>
            <a:ext cx="909813"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Procurement</a:t>
            </a:r>
          </a:p>
        </p:txBody>
      </p:sp>
      <p:pic>
        <p:nvPicPr>
          <p:cNvPr id="18" name="Picture 17">
            <a:extLst>
              <a:ext uri="{FF2B5EF4-FFF2-40B4-BE49-F238E27FC236}">
                <a16:creationId xmlns:a16="http://schemas.microsoft.com/office/drawing/2014/main" id="{DBAE949D-AC25-00B3-C3CC-86C0AB17F24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86422" y="1444266"/>
            <a:ext cx="594360" cy="59436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19" name="Picture 18">
            <a:extLst>
              <a:ext uri="{FF2B5EF4-FFF2-40B4-BE49-F238E27FC236}">
                <a16:creationId xmlns:a16="http://schemas.microsoft.com/office/drawing/2014/main" id="{46297630-C771-AC02-AFBB-D969F6FC2D75}"/>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p:blipFill>
        <p:spPr>
          <a:xfrm>
            <a:off x="8470893" y="1444266"/>
            <a:ext cx="594360" cy="59436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20" name="Picture 19">
            <a:extLst>
              <a:ext uri="{FF2B5EF4-FFF2-40B4-BE49-F238E27FC236}">
                <a16:creationId xmlns:a16="http://schemas.microsoft.com/office/drawing/2014/main" id="{A926D98B-4B8F-23C8-50CC-8686702B514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255364" y="1444266"/>
            <a:ext cx="594360" cy="59436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21" name="Picture 20">
            <a:extLst>
              <a:ext uri="{FF2B5EF4-FFF2-40B4-BE49-F238E27FC236}">
                <a16:creationId xmlns:a16="http://schemas.microsoft.com/office/drawing/2014/main" id="{83A4D56F-A4B1-D512-E3BE-9E005987D08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824306" y="1444266"/>
            <a:ext cx="594360" cy="59436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25" name="Picture 24">
            <a:extLst>
              <a:ext uri="{FF2B5EF4-FFF2-40B4-BE49-F238E27FC236}">
                <a16:creationId xmlns:a16="http://schemas.microsoft.com/office/drawing/2014/main" id="{7184A7A8-5610-47BD-E4A1-3D447F3FB8B6}"/>
              </a:ext>
            </a:extLst>
          </p:cNvPr>
          <p:cNvPicPr>
            <a:picLocks noChangeAspect="1"/>
          </p:cNvPicPr>
          <p:nvPr/>
        </p:nvPicPr>
        <p:blipFill rotWithShape="1">
          <a:blip r:embed="rId9" cstate="screen">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rcRect/>
          <a:stretch/>
        </p:blipFill>
        <p:spPr>
          <a:xfrm>
            <a:off x="10039835" y="1444266"/>
            <a:ext cx="594360" cy="59436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cxnSp>
        <p:nvCxnSpPr>
          <p:cNvPr id="27" name="Straight Connector 26">
            <a:extLst>
              <a:ext uri="{FF2B5EF4-FFF2-40B4-BE49-F238E27FC236}">
                <a16:creationId xmlns:a16="http://schemas.microsoft.com/office/drawing/2014/main" id="{040613BF-1530-5C4A-B4BF-F2FD0BB60A6B}"/>
              </a:ext>
              <a:ext uri="{C183D7F6-B498-43B3-948B-1728B52AA6E4}">
                <adec:decorative xmlns:adec="http://schemas.microsoft.com/office/drawing/2017/decorative" val="1"/>
              </a:ext>
            </a:extLst>
          </p:cNvPr>
          <p:cNvCxnSpPr>
            <a:cxnSpLocks/>
          </p:cNvCxnSpPr>
          <p:nvPr/>
        </p:nvCxnSpPr>
        <p:spPr>
          <a:xfrm>
            <a:off x="373074" y="4825364"/>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285A6B8-376A-7424-4EF6-966AB8041F09}"/>
              </a:ext>
              <a:ext uri="{C183D7F6-B498-43B3-948B-1728B52AA6E4}">
                <adec:decorative xmlns:adec="http://schemas.microsoft.com/office/drawing/2017/decorative" val="1"/>
              </a:ext>
            </a:extLst>
          </p:cNvPr>
          <p:cNvCxnSpPr>
            <a:cxnSpLocks/>
          </p:cNvCxnSpPr>
          <p:nvPr/>
        </p:nvCxnSpPr>
        <p:spPr>
          <a:xfrm>
            <a:off x="373074" y="5395268"/>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E39455DE-8494-44B6-C523-61C1BA6F727A}"/>
              </a:ext>
            </a:extLst>
          </p:cNvPr>
          <p:cNvGrpSpPr/>
          <p:nvPr/>
        </p:nvGrpSpPr>
        <p:grpSpPr>
          <a:xfrm>
            <a:off x="991655" y="5466963"/>
            <a:ext cx="4827582" cy="494559"/>
            <a:chOff x="6601968" y="3193035"/>
            <a:chExt cx="4827582" cy="494559"/>
          </a:xfrm>
        </p:grpSpPr>
        <p:sp>
          <p:nvSpPr>
            <p:cNvPr id="30" name="TextBox 29">
              <a:extLst>
                <a:ext uri="{FF2B5EF4-FFF2-40B4-BE49-F238E27FC236}">
                  <a16:creationId xmlns:a16="http://schemas.microsoft.com/office/drawing/2014/main" id="{160B1449-73B7-B608-CC0A-ECF92F2FD776}"/>
                </a:ext>
              </a:extLst>
            </p:cNvPr>
            <p:cNvSpPr txBox="1"/>
            <p:nvPr/>
          </p:nvSpPr>
          <p:spPr>
            <a:xfrm>
              <a:off x="6601968" y="3193067"/>
              <a:ext cx="1051589" cy="494494"/>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593794"/>
                  </a:solidFill>
                  <a:effectLst/>
                  <a:uLnTx/>
                  <a:uFillTx/>
                  <a:latin typeface="Segoe UI Semibold"/>
                  <a:ea typeface="+mn-ea"/>
                  <a:cs typeface="Segoe UI Semibold"/>
                  <a:hlinkClick r:id="rId11" action="ppaction://hlinksldjump">
                    <a:extLst>
                      <a:ext uri="{A12FA001-AC4F-418D-AE19-62706E023703}">
                        <ahyp:hlinkClr xmlns:ahyp="http://schemas.microsoft.com/office/drawing/2018/hyperlinkcolor" val="tx"/>
                      </a:ext>
                    </a:extLst>
                  </a:hlinkClick>
                </a:rPr>
                <a:t>Spend on financial systems and tooling</a:t>
              </a:r>
              <a:endParaRPr kumimoji="0" lang="en-US" sz="1000" b="0" i="0" u="none" strike="noStrike" kern="1200" cap="none" spc="0" normalizeH="0" baseline="0" noProof="0">
                <a:ln>
                  <a:noFill/>
                </a:ln>
                <a:solidFill>
                  <a:srgbClr val="593794"/>
                </a:solidFill>
                <a:effectLst/>
                <a:uLnTx/>
                <a:uFillTx/>
                <a:latin typeface="Segoe UI Semibold"/>
                <a:ea typeface="+mn-ea"/>
                <a:cs typeface="Segoe UI Semibold"/>
              </a:endParaRPr>
            </a:p>
          </p:txBody>
        </p:sp>
        <p:sp>
          <p:nvSpPr>
            <p:cNvPr id="31" name="TextBox 30">
              <a:extLst>
                <a:ext uri="{FF2B5EF4-FFF2-40B4-BE49-F238E27FC236}">
                  <a16:creationId xmlns:a16="http://schemas.microsoft.com/office/drawing/2014/main" id="{7C81AD1F-DE09-A8C3-3099-ADC15F899B00}"/>
                </a:ext>
              </a:extLst>
            </p:cNvPr>
            <p:cNvSpPr txBox="1"/>
            <p:nvPr/>
          </p:nvSpPr>
          <p:spPr>
            <a:xfrm>
              <a:off x="7801348" y="3193035"/>
              <a:ext cx="3628202" cy="494559"/>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can be extended into ERP systems and other processes to bring data together and speed decision-making without performing expensive updates to financial systems.</a:t>
              </a:r>
            </a:p>
          </p:txBody>
        </p:sp>
      </p:grpSp>
      <p:grpSp>
        <p:nvGrpSpPr>
          <p:cNvPr id="43" name="Group 42">
            <a:extLst>
              <a:ext uri="{FF2B5EF4-FFF2-40B4-BE49-F238E27FC236}">
                <a16:creationId xmlns:a16="http://schemas.microsoft.com/office/drawing/2014/main" id="{966032E1-FD06-7A92-588B-439217D137DC}"/>
              </a:ext>
            </a:extLst>
          </p:cNvPr>
          <p:cNvGrpSpPr/>
          <p:nvPr/>
        </p:nvGrpSpPr>
        <p:grpSpPr>
          <a:xfrm>
            <a:off x="612179" y="4365433"/>
            <a:ext cx="5184198" cy="325282"/>
            <a:chOff x="6245352" y="1984520"/>
            <a:chExt cx="5184198" cy="325282"/>
          </a:xfrm>
        </p:grpSpPr>
        <p:sp>
          <p:nvSpPr>
            <p:cNvPr id="44" name="TextBox 43">
              <a:extLst>
                <a:ext uri="{FF2B5EF4-FFF2-40B4-BE49-F238E27FC236}">
                  <a16:creationId xmlns:a16="http://schemas.microsoft.com/office/drawing/2014/main" id="{E38F126F-4F1E-B178-8AF9-8FCDFB0C0070}"/>
                </a:ext>
              </a:extLst>
            </p:cNvPr>
            <p:cNvSpPr txBox="1"/>
            <p:nvPr/>
          </p:nvSpPr>
          <p:spPr>
            <a:xfrm>
              <a:off x="6601968" y="1984553"/>
              <a:ext cx="861860" cy="325217"/>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593794"/>
                  </a:solidFill>
                  <a:effectLst/>
                  <a:uLnTx/>
                  <a:uFillTx/>
                  <a:latin typeface="Segoe UI Semibold"/>
                  <a:ea typeface="+mn-ea"/>
                  <a:cs typeface="Segoe UI Semibold"/>
                  <a:hlinkClick r:id="rId12" action="ppaction://hlinksldjump">
                    <a:extLst>
                      <a:ext uri="{A12FA001-AC4F-418D-AE19-62706E023703}">
                        <ahyp:hlinkClr xmlns:ahyp="http://schemas.microsoft.com/office/drawing/2018/hyperlinkcolor" val="tx"/>
                      </a:ext>
                    </a:extLst>
                  </a:hlinkClick>
                </a:rPr>
                <a:t>Days sales outstanding</a:t>
              </a:r>
              <a:endParaRPr kumimoji="0" lang="en-US" sz="1000" b="1" i="0" u="none" strike="noStrike" kern="1200" cap="none" spc="0" normalizeH="0" baseline="0" noProof="0">
                <a:ln>
                  <a:noFill/>
                </a:ln>
                <a:solidFill>
                  <a:srgbClr val="593794"/>
                </a:solidFill>
                <a:effectLst/>
                <a:uLnTx/>
                <a:uFillTx/>
                <a:latin typeface="Segoe UI Semibold"/>
                <a:ea typeface="+mn-ea"/>
                <a:cs typeface="Segoe UI Semibold"/>
              </a:endParaRPr>
            </a:p>
          </p:txBody>
        </p:sp>
        <p:sp>
          <p:nvSpPr>
            <p:cNvPr id="45" name="TextBox 44">
              <a:extLst>
                <a:ext uri="{FF2B5EF4-FFF2-40B4-BE49-F238E27FC236}">
                  <a16:creationId xmlns:a16="http://schemas.microsoft.com/office/drawing/2014/main" id="{F829CBF8-31F3-0B3A-813D-C8A04D152BD4}"/>
                </a:ext>
              </a:extLst>
            </p:cNvPr>
            <p:cNvSpPr txBox="1"/>
            <p:nvPr/>
          </p:nvSpPr>
          <p:spPr>
            <a:xfrm>
              <a:off x="7801348" y="1984520"/>
              <a:ext cx="3628202" cy="325282"/>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billing and collections processes by enhancing communications with customers and vendors.</a:t>
              </a:r>
            </a:p>
          </p:txBody>
        </p:sp>
        <p:sp>
          <p:nvSpPr>
            <p:cNvPr id="49" name="Graphic 13" descr="Icon of a chart made of vertical lines with a line tracing the top of each, turning into an arrow pointing up">
              <a:extLst>
                <a:ext uri="{FF2B5EF4-FFF2-40B4-BE49-F238E27FC236}">
                  <a16:creationId xmlns:a16="http://schemas.microsoft.com/office/drawing/2014/main" id="{DFA65280-5A8B-EBA3-0CB0-84D65D743351}"/>
                </a:ext>
              </a:extLst>
            </p:cNvPr>
            <p:cNvSpPr>
              <a:spLocks noChangeAspect="1"/>
            </p:cNvSpPr>
            <p:nvPr/>
          </p:nvSpPr>
          <p:spPr>
            <a:xfrm>
              <a:off x="6245352" y="2049186"/>
              <a:ext cx="183641" cy="193302"/>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grpSp>
      <p:sp>
        <p:nvSpPr>
          <p:cNvPr id="50" name="Text Placeholder 4">
            <a:extLst>
              <a:ext uri="{FF2B5EF4-FFF2-40B4-BE49-F238E27FC236}">
                <a16:creationId xmlns:a16="http://schemas.microsoft.com/office/drawing/2014/main" id="{E5620C26-0769-228D-3C05-DD8876B91CA6}"/>
              </a:ext>
            </a:extLst>
          </p:cNvPr>
          <p:cNvSpPr txBox="1">
            <a:spLocks/>
          </p:cNvSpPr>
          <p:nvPr/>
        </p:nvSpPr>
        <p:spPr>
          <a:xfrm>
            <a:off x="8201088" y="2656402"/>
            <a:ext cx="3510235" cy="4017125"/>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582780">
              <a:lnSpc>
                <a:spcPct val="110000"/>
              </a:lnSpc>
              <a:spcBef>
                <a:spcPct val="0"/>
              </a:spcBef>
              <a:spcAft>
                <a:spcPts val="300"/>
              </a:spcAft>
              <a:buSzTx/>
              <a:buNone/>
              <a:defRPr/>
            </a:pPr>
            <a:r>
              <a:rPr kumimoji="0" lang="en-US" sz="105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Copilot helps you improve Finance processes and access to information. </a:t>
            </a:r>
            <a:endParaRPr lang="en-US" sz="1050" noProof="0" dirty="0">
              <a:solidFill>
                <a:srgbClr val="593794"/>
              </a:solidFill>
              <a:latin typeface="Segoe UI Semibold" panose="020B0702040204020203" pitchFamily="34" charset="0"/>
              <a:cs typeface="Segoe UI Semibold" panose="020B0702040204020203" pitchFamily="34" charset="0"/>
              <a:hlinkClick r:id="rId13" action="ppaction://hlinksldjump"/>
            </a:endParaRPr>
          </a:p>
          <a:p>
            <a:pPr marL="114300" indent="-114300" defTabSz="582780">
              <a:lnSpc>
                <a:spcPct val="110000"/>
              </a:lnSpc>
              <a:spcBef>
                <a:spcPct val="0"/>
              </a:spcBef>
              <a:spcAft>
                <a:spcPts val="300"/>
              </a:spcAft>
              <a:buSzTx/>
              <a:buFont typeface="Arial" panose="020B0604020202020204" pitchFamily="34" charset="0"/>
              <a:buChar char="•"/>
              <a:defRPr/>
            </a:pPr>
            <a:r>
              <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ea typeface="+mn-ea"/>
                <a:cs typeface="Segoe UI Semibold" panose="020B0702040204020203" pitchFamily="34" charset="0"/>
                <a:hlinkClick r:id="rId13" action="ppaction://hlinksldjump"/>
              </a:rPr>
              <a:t>Optimize your financial operations</a:t>
            </a:r>
            <a:endPar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ea typeface="+mn-ea"/>
              <a:cs typeface="Segoe UI Semibold" panose="020B0702040204020203" pitchFamily="34" charset="0"/>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1050" noProof="0" dirty="0">
                <a:solidFill>
                  <a:srgbClr val="593794"/>
                </a:solidFill>
                <a:latin typeface="Segoe UI Semibold" panose="020B0702040204020203" pitchFamily="34" charset="0"/>
                <a:cs typeface="Segoe UI Semibold" panose="020B0702040204020203" pitchFamily="34" charset="0"/>
                <a:hlinkClick r:id="rId14" action="ppaction://hlinksldjump"/>
              </a:rPr>
              <a:t>Intelligent sales forecasting</a:t>
            </a:r>
            <a:endPar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ea typeface="+mn-ea"/>
              <a:cs typeface="Segoe UI Semibold" panose="020B0702040204020203" pitchFamily="34" charset="0"/>
            </a:endParaRPr>
          </a:p>
          <a:p>
            <a:pPr marL="114300" indent="-114300" defTabSz="582780">
              <a:lnSpc>
                <a:spcPct val="110000"/>
              </a:lnSpc>
              <a:spcBef>
                <a:spcPct val="0"/>
              </a:spcBef>
              <a:spcAft>
                <a:spcPts val="300"/>
              </a:spcAft>
              <a:buSzTx/>
              <a:buFont typeface="Arial" panose="020B0604020202020204" pitchFamily="34" charset="0"/>
              <a:buChar char="•"/>
              <a:defRPr/>
            </a:pPr>
            <a:r>
              <a:rPr kumimoji="0" lang="en-US" sz="1050" b="0" i="0" u="none" strike="noStrike" kern="1200" cap="none" spc="0" normalizeH="0" baseline="0" noProof="0" dirty="0">
                <a:ln>
                  <a:noFill/>
                </a:ln>
                <a:solidFill>
                  <a:srgbClr val="8661C5"/>
                </a:solidFill>
                <a:effectLst/>
                <a:uLnTx/>
                <a:uFillTx/>
                <a:latin typeface="Segoe UI Semibold" panose="020B0702040204020203" pitchFamily="34" charset="0"/>
                <a:ea typeface="+mn-ea"/>
                <a:cs typeface="Segoe UI Semibold" panose="020B0702040204020203" pitchFamily="34" charset="0"/>
                <a:hlinkClick r:id="rId15" action="ppaction://hlinksldjump">
                  <a:extLst>
                    <a:ext uri="{A12FA001-AC4F-418D-AE19-62706E023703}">
                      <ahyp:hlinkClr xmlns:ahyp="http://schemas.microsoft.com/office/drawing/2018/hyperlinkcolor" val="tx"/>
                    </a:ext>
                  </a:extLst>
                </a:hlinkClick>
              </a:rPr>
              <a:t>Contract </a:t>
            </a:r>
            <a:r>
              <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ea typeface="+mn-ea"/>
                <a:cs typeface="Segoe UI Semibold" panose="020B0702040204020203" pitchFamily="34" charset="0"/>
                <a:hlinkClick r:id="rId15" action="ppaction://hlinksldjump">
                  <a:extLst>
                    <a:ext uri="{A12FA001-AC4F-418D-AE19-62706E023703}">
                      <ahyp:hlinkClr xmlns:ahyp="http://schemas.microsoft.com/office/drawing/2018/hyperlinkcolor" val="tx"/>
                    </a:ext>
                  </a:extLst>
                </a:hlinkClick>
              </a:rPr>
              <a:t>review </a:t>
            </a:r>
            <a:endPar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ea typeface="+mn-ea"/>
              <a:cs typeface="Segoe UI Semibold" panose="020B07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ea typeface="+mn-ea"/>
                <a:cs typeface="Segoe UI Semibold" panose="020B0702040204020203" pitchFamily="34" charset="0"/>
                <a:hlinkClick r:id="rId16" action="ppaction://hlinksldjump"/>
              </a:rPr>
              <a:t>Collections coordination</a:t>
            </a:r>
            <a:endPar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ea typeface="+mn-ea"/>
              <a:cs typeface="Segoe UI Semibold" panose="020B07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ea typeface="+mn-ea"/>
                <a:cs typeface="Segoe UI Semibold" panose="020B0702040204020203" pitchFamily="34" charset="0"/>
                <a:hlinkClick r:id="rId17" action="ppaction://hlinksldjump"/>
              </a:rPr>
              <a:t>Accounting document evaluation </a:t>
            </a:r>
            <a:endPar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ea typeface="+mn-ea"/>
              <a:cs typeface="Segoe UI Semibold" panose="020B07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ea typeface="+mn-ea"/>
                <a:cs typeface="Segoe UI Semibold" panose="020B0702040204020203" pitchFamily="34" charset="0"/>
                <a:hlinkClick r:id="rId18" action="ppaction://hlinksldjump">
                  <a:extLst>
                    <a:ext uri="{A12FA001-AC4F-418D-AE19-62706E023703}">
                      <ahyp:hlinkClr xmlns:ahyp="http://schemas.microsoft.com/office/drawing/2018/hyperlinkcolor" val="tx"/>
                    </a:ext>
                  </a:extLst>
                </a:hlinkClick>
              </a:rPr>
              <a:t>Contract accounting guidance </a:t>
            </a:r>
            <a:endPar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ea typeface="+mn-ea"/>
              <a:cs typeface="Segoe UI Semibold" panose="020B0702040204020203" pitchFamily="34" charset="0"/>
            </a:endParaRPr>
          </a:p>
          <a:p>
            <a:pPr marL="114300" indent="-114300" defTabSz="582780">
              <a:lnSpc>
                <a:spcPct val="110000"/>
              </a:lnSpc>
              <a:spcBef>
                <a:spcPct val="0"/>
              </a:spcBef>
              <a:spcAft>
                <a:spcPts val="300"/>
              </a:spcAft>
              <a:buSzTx/>
              <a:buFont typeface="Arial" panose="020B0604020202020204" pitchFamily="34" charset="0"/>
              <a:buChar char="•"/>
              <a:defRPr/>
            </a:pPr>
            <a:r>
              <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ea typeface="+mn-ea"/>
                <a:cs typeface="Segoe UI Semibold" panose="020B0702040204020203" pitchFamily="34" charset="0"/>
                <a:hlinkClick r:id="rId19" action="ppaction://hlinksldjump">
                  <a:extLst>
                    <a:ext uri="{A12FA001-AC4F-418D-AE19-62706E023703}">
                      <ahyp:hlinkClr xmlns:ahyp="http://schemas.microsoft.com/office/drawing/2018/hyperlinkcolor" val="tx"/>
                    </a:ext>
                  </a:extLst>
                </a:hlinkClick>
              </a:rPr>
              <a:t>Update a guidance document </a:t>
            </a:r>
            <a:endPar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ea typeface="+mn-ea"/>
              <a:cs typeface="Segoe UI Semibold" panose="020B07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ea typeface="+mn-ea"/>
                <a:cs typeface="Segoe UI Semibold" panose="020B0702040204020203" pitchFamily="34" charset="0"/>
                <a:hlinkClick r:id="rId20" action="ppaction://hlinksldjump">
                  <a:extLst>
                    <a:ext uri="{A12FA001-AC4F-418D-AE19-62706E023703}">
                      <ahyp:hlinkClr xmlns:ahyp="http://schemas.microsoft.com/office/drawing/2018/hyperlinkcolor" val="tx"/>
                    </a:ext>
                  </a:extLst>
                </a:hlinkClick>
              </a:rPr>
              <a:t>Amendment comparisons</a:t>
            </a:r>
            <a:endPar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ea typeface="+mn-ea"/>
              <a:cs typeface="Segoe UI Semibold" panose="020B07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8661C5"/>
                </a:solidFill>
                <a:effectLst/>
                <a:uLnTx/>
                <a:uFillTx/>
                <a:latin typeface="Segoe UI Semibold" panose="020B0702040204020203" pitchFamily="34" charset="0"/>
                <a:ea typeface="+mn-ea"/>
                <a:cs typeface="Segoe UI Semibold" panose="020B0702040204020203" pitchFamily="34" charset="0"/>
                <a:hlinkClick r:id="rId21" action="ppaction://hlinksldjump">
                  <a:extLst>
                    <a:ext uri="{A12FA001-AC4F-418D-AE19-62706E023703}">
                      <ahyp:hlinkClr xmlns:ahyp="http://schemas.microsoft.com/office/drawing/2018/hyperlinkcolor" val="tx"/>
                    </a:ext>
                  </a:extLst>
                </a:hlinkClick>
              </a:rPr>
              <a:t>Contract </a:t>
            </a:r>
            <a:r>
              <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ea typeface="+mn-ea"/>
                <a:cs typeface="Segoe UI Semibold" panose="020B0702040204020203" pitchFamily="34" charset="0"/>
                <a:hlinkClick r:id="rId21" action="ppaction://hlinksldjump">
                  <a:extLst>
                    <a:ext uri="{A12FA001-AC4F-418D-AE19-62706E023703}">
                      <ahyp:hlinkClr xmlns:ahyp="http://schemas.microsoft.com/office/drawing/2018/hyperlinkcolor" val="tx"/>
                    </a:ext>
                  </a:extLst>
                </a:hlinkClick>
              </a:rPr>
              <a:t>management </a:t>
            </a:r>
            <a:endPar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ea typeface="+mn-ea"/>
              <a:cs typeface="Segoe UI Semibold" panose="020B0702040204020203" pitchFamily="34" charset="0"/>
            </a:endParaRPr>
          </a:p>
          <a:p>
            <a:pPr marL="114300" indent="-114300" defTabSz="582780">
              <a:lnSpc>
                <a:spcPct val="110000"/>
              </a:lnSpc>
              <a:spcBef>
                <a:spcPct val="0"/>
              </a:spcBef>
              <a:spcAft>
                <a:spcPts val="300"/>
              </a:spcAft>
              <a:buSzTx/>
              <a:buFont typeface="Arial" panose="020B0604020202020204" pitchFamily="34" charset="0"/>
              <a:buChar char="•"/>
              <a:defRPr/>
            </a:pPr>
            <a:r>
              <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ea typeface="+mn-ea"/>
                <a:cs typeface="Segoe UI Semibold" panose="020B0702040204020203" pitchFamily="34" charset="0"/>
                <a:hlinkClick r:id="rId22" action="ppaction://hlinksldjump">
                  <a:extLst>
                    <a:ext uri="{A12FA001-AC4F-418D-AE19-62706E023703}">
                      <ahyp:hlinkClr xmlns:ahyp="http://schemas.microsoft.com/office/drawing/2018/hyperlinkcolor" val="tx"/>
                    </a:ext>
                  </a:extLst>
                </a:hlinkClick>
              </a:rPr>
              <a:t>Build a business case</a:t>
            </a:r>
            <a:endPar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ea typeface="+mn-ea"/>
              <a:cs typeface="Segoe UI Semibold" panose="020B0702040204020203" pitchFamily="34" charset="0"/>
            </a:endParaRPr>
          </a:p>
          <a:p>
            <a:pPr marL="114300" indent="-114300" defTabSz="582780">
              <a:lnSpc>
                <a:spcPct val="110000"/>
              </a:lnSpc>
              <a:spcBef>
                <a:spcPct val="0"/>
              </a:spcBef>
              <a:spcAft>
                <a:spcPts val="300"/>
              </a:spcAft>
              <a:buSzTx/>
              <a:buFont typeface="Arial" panose="020B0604020202020204" pitchFamily="34" charset="0"/>
              <a:buChar char="•"/>
              <a:defRPr/>
            </a:pPr>
            <a:r>
              <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ea typeface="+mn-ea"/>
                <a:cs typeface="Segoe UI Semibold" panose="020B0702040204020203" pitchFamily="34" charset="0"/>
                <a:hlinkClick r:id="rId23" action="ppaction://hlinksldjump">
                  <a:extLst>
                    <a:ext uri="{A12FA001-AC4F-418D-AE19-62706E023703}">
                      <ahyp:hlinkClr xmlns:ahyp="http://schemas.microsoft.com/office/drawing/2018/hyperlinkcolor" val="tx"/>
                    </a:ext>
                  </a:extLst>
                </a:hlinkClick>
              </a:rPr>
              <a:t>Launch a new Accounting app</a:t>
            </a:r>
          </a:p>
          <a:p>
            <a:pPr marL="114300" indent="-114300" defTabSz="582780">
              <a:lnSpc>
                <a:spcPct val="110000"/>
              </a:lnSpc>
              <a:spcBef>
                <a:spcPct val="0"/>
              </a:spcBef>
              <a:spcAft>
                <a:spcPts val="300"/>
              </a:spcAft>
              <a:buSzTx/>
              <a:buFont typeface="Arial" panose="020B0604020202020204" pitchFamily="34" charset="0"/>
              <a:buChar char="•"/>
              <a:defRPr/>
            </a:pPr>
            <a:r>
              <a:rPr lang="en-US" sz="1050" noProof="0" dirty="0">
                <a:solidFill>
                  <a:srgbClr val="593794"/>
                </a:solidFill>
                <a:latin typeface="Segoe UI Semibold" panose="020B0702040204020203" pitchFamily="34" charset="0"/>
                <a:cs typeface="Segoe UI Semibold" panose="020B0702040204020203" pitchFamily="34" charset="0"/>
                <a:hlinkClick r:id="rId24" action="ppaction://hlinksldjump">
                  <a:extLst>
                    <a:ext uri="{A12FA001-AC4F-418D-AE19-62706E023703}">
                      <ahyp:hlinkClr xmlns:ahyp="http://schemas.microsoft.com/office/drawing/2018/hyperlinkcolor" val="tx"/>
                    </a:ext>
                  </a:extLst>
                </a:hlinkClick>
              </a:rPr>
              <a:t>Analyze business performance</a:t>
            </a:r>
            <a:r>
              <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hlinkClick r:id="rId24" action="ppaction://hlinksldjump">
                  <a:extLst>
                    <a:ext uri="{A12FA001-AC4F-418D-AE19-62706E023703}">
                      <ahyp:hlinkClr xmlns:ahyp="http://schemas.microsoft.com/office/drawing/2018/hyperlinkcolor" val="tx"/>
                    </a:ext>
                  </a:extLst>
                </a:hlinkClick>
              </a:rPr>
              <a:t> </a:t>
            </a:r>
            <a:endPar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1050" noProof="0" dirty="0">
                <a:solidFill>
                  <a:srgbClr val="593794"/>
                </a:solidFill>
                <a:latin typeface="Segoe UI Semibold" panose="020B0702040204020203" pitchFamily="34" charset="0"/>
                <a:ea typeface="+mn-ea"/>
                <a:cs typeface="Segoe UI Semibold" panose="020B0702040204020203" pitchFamily="34" charset="0"/>
                <a:hlinkClick r:id="rId25" action="ppaction://hlinksldjump"/>
              </a:rPr>
              <a:t>Analyze cashflow variances</a:t>
            </a:r>
            <a:endParaRPr lang="en-US" sz="1050" noProof="0" dirty="0">
              <a:solidFill>
                <a:srgbClr val="593794"/>
              </a:solidFill>
              <a:latin typeface="Segoe UI Semibold" panose="020B0702040204020203" pitchFamily="34" charset="0"/>
              <a:ea typeface="+mn-ea"/>
              <a:cs typeface="Segoe UI Semibold" panose="020B0702040204020203" pitchFamily="34" charset="0"/>
            </a:endParaRPr>
          </a:p>
          <a:p>
            <a:pPr marL="114300" indent="-114300" defTabSz="582780">
              <a:lnSpc>
                <a:spcPct val="110000"/>
              </a:lnSpc>
              <a:spcBef>
                <a:spcPct val="0"/>
              </a:spcBef>
              <a:spcAft>
                <a:spcPts val="300"/>
              </a:spcAft>
              <a:buSzTx/>
              <a:buFont typeface="Arial" panose="020B0604020202020204" pitchFamily="34" charset="0"/>
              <a:buChar char="•"/>
              <a:defRPr/>
            </a:pPr>
            <a:r>
              <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hlinkClick r:id="rId26" action="ppaction://hlinksldjump"/>
              </a:rPr>
              <a:t>Automate financial query management</a:t>
            </a:r>
            <a:endPar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1050" noProof="0" dirty="0">
                <a:solidFill>
                  <a:srgbClr val="593794"/>
                </a:solidFill>
                <a:latin typeface="Segoe UI Semibold" panose="020B0702040204020203" pitchFamily="34" charset="0"/>
                <a:ea typeface="+mn-ea"/>
                <a:cs typeface="Segoe UI Semibold" panose="020B0702040204020203" pitchFamily="34" charset="0"/>
                <a:hlinkClick r:id="rId27" action="ppaction://hlinksldjump"/>
              </a:rPr>
              <a:t>Financial insights</a:t>
            </a:r>
            <a:endParaRPr lang="en-US" sz="1050" noProof="0" dirty="0">
              <a:solidFill>
                <a:srgbClr val="593794"/>
              </a:solidFill>
              <a:latin typeface="Segoe UI Semibold" panose="020B0702040204020203" pitchFamily="34" charset="0"/>
              <a:ea typeface="+mn-ea"/>
              <a:cs typeface="Segoe UI Semibold" panose="020B0702040204020203" pitchFamily="34" charset="0"/>
            </a:endParaRPr>
          </a:p>
          <a:p>
            <a:pPr marL="114300" indent="-114300" defTabSz="582780">
              <a:lnSpc>
                <a:spcPct val="110000"/>
              </a:lnSpc>
              <a:spcBef>
                <a:spcPct val="0"/>
              </a:spcBef>
              <a:spcAft>
                <a:spcPts val="300"/>
              </a:spcAft>
              <a:buSzTx/>
              <a:buFont typeface="Arial" panose="020B0604020202020204" pitchFamily="34" charset="0"/>
              <a:buChar char="•"/>
              <a:defRPr/>
            </a:pPr>
            <a:r>
              <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hlinkClick r:id="rId28" action="ppaction://hlinksldjump"/>
              </a:rPr>
              <a:t>Procurement insight acceleration</a:t>
            </a:r>
            <a:endPar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endParaRPr>
          </a:p>
          <a:p>
            <a:pPr marL="114300" indent="-114300" defTabSz="582780">
              <a:lnSpc>
                <a:spcPct val="110000"/>
              </a:lnSpc>
              <a:spcBef>
                <a:spcPct val="0"/>
              </a:spcBef>
              <a:spcAft>
                <a:spcPts val="300"/>
              </a:spcAft>
              <a:buSzTx/>
              <a:buFont typeface="Arial" panose="020B0604020202020204" pitchFamily="34" charset="0"/>
              <a:buChar char="•"/>
              <a:defRPr/>
            </a:pPr>
            <a:r>
              <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ea typeface="+mn-ea"/>
                <a:cs typeface="Segoe UI Semibold" panose="020B0702040204020203" pitchFamily="34" charset="0"/>
                <a:hlinkClick r:id="rId29" action="ppaction://hlinksldjump"/>
              </a:rPr>
              <a:t>Reconcile financial data to accelerate period closing​</a:t>
            </a:r>
            <a:endPar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ea typeface="+mn-ea"/>
              <a:cs typeface="Segoe UI Semibold" panose="020B0702040204020203" pitchFamily="34" charset="0"/>
            </a:endParaRPr>
          </a:p>
        </p:txBody>
      </p:sp>
      <p:sp>
        <p:nvSpPr>
          <p:cNvPr id="46" name="Graphic 47" descr="Icon of a piggy bank ">
            <a:extLst>
              <a:ext uri="{FF2B5EF4-FFF2-40B4-BE49-F238E27FC236}">
                <a16:creationId xmlns:a16="http://schemas.microsoft.com/office/drawing/2014/main" id="{78389AEF-E7B8-5F24-059F-DF3D7F204AA7}"/>
              </a:ext>
            </a:extLst>
          </p:cNvPr>
          <p:cNvSpPr>
            <a:spLocks noChangeAspect="1"/>
          </p:cNvSpPr>
          <p:nvPr/>
        </p:nvSpPr>
        <p:spPr>
          <a:xfrm>
            <a:off x="612889" y="5627177"/>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grpSp>
        <p:nvGrpSpPr>
          <p:cNvPr id="47" name="Group 46">
            <a:extLst>
              <a:ext uri="{FF2B5EF4-FFF2-40B4-BE49-F238E27FC236}">
                <a16:creationId xmlns:a16="http://schemas.microsoft.com/office/drawing/2014/main" id="{E0BD2863-89B2-D833-4F59-B6602F9275D9}"/>
              </a:ext>
            </a:extLst>
          </p:cNvPr>
          <p:cNvGrpSpPr/>
          <p:nvPr/>
        </p:nvGrpSpPr>
        <p:grpSpPr>
          <a:xfrm>
            <a:off x="995959" y="4896519"/>
            <a:ext cx="4684363" cy="494559"/>
            <a:chOff x="6601968" y="4403414"/>
            <a:chExt cx="4684363" cy="494559"/>
          </a:xfrm>
        </p:grpSpPr>
        <p:sp>
          <p:nvSpPr>
            <p:cNvPr id="48" name="TextBox 47">
              <a:extLst>
                <a:ext uri="{FF2B5EF4-FFF2-40B4-BE49-F238E27FC236}">
                  <a16:creationId xmlns:a16="http://schemas.microsoft.com/office/drawing/2014/main" id="{5C80B972-AC17-2141-6A11-FA346CDA28EC}"/>
                </a:ext>
              </a:extLst>
            </p:cNvPr>
            <p:cNvSpPr txBox="1"/>
            <p:nvPr/>
          </p:nvSpPr>
          <p:spPr>
            <a:xfrm>
              <a:off x="6601968" y="4475502"/>
              <a:ext cx="861860" cy="325282"/>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593794"/>
                  </a:solidFill>
                  <a:effectLst/>
                  <a:uLnTx/>
                  <a:uFillTx/>
                  <a:latin typeface="Segoe UI Semibold"/>
                  <a:ea typeface="+mn-ea"/>
                  <a:cs typeface="Segoe UI Semibold"/>
                  <a:hlinkClick r:id="rId30" action="ppaction://hlinksldjump"/>
                </a:rPr>
                <a:t>Risk management</a:t>
              </a:r>
              <a:endParaRPr kumimoji="0" lang="en-US" sz="1000" b="0" i="0" u="none" strike="noStrike" kern="1200" cap="none" spc="0" normalizeH="0" baseline="0" noProof="0">
                <a:ln>
                  <a:noFill/>
                </a:ln>
                <a:solidFill>
                  <a:srgbClr val="593794"/>
                </a:solidFill>
                <a:effectLst/>
                <a:uLnTx/>
                <a:uFillTx/>
                <a:latin typeface="Segoe UI Semibold"/>
                <a:ea typeface="+mn-ea"/>
                <a:cs typeface="Segoe UI Semibold"/>
              </a:endParaRPr>
            </a:p>
          </p:txBody>
        </p:sp>
        <p:sp>
          <p:nvSpPr>
            <p:cNvPr id="51" name="TextBox 50">
              <a:extLst>
                <a:ext uri="{FF2B5EF4-FFF2-40B4-BE49-F238E27FC236}">
                  <a16:creationId xmlns:a16="http://schemas.microsoft.com/office/drawing/2014/main" id="{12B2FF54-76F8-419F-2ED0-2E22A9D38034}"/>
                </a:ext>
              </a:extLst>
            </p:cNvPr>
            <p:cNvSpPr txBox="1"/>
            <p:nvPr/>
          </p:nvSpPr>
          <p:spPr>
            <a:xfrm>
              <a:off x="7801348" y="4403414"/>
              <a:ext cx="3484983" cy="494559"/>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Microsoft 365 Copilot Chat frees up time for critical decisions, streamlining audits, simplifying collections, and accelerating financial reporting.</a:t>
              </a:r>
            </a:p>
          </p:txBody>
        </p:sp>
      </p:grpSp>
      <p:sp>
        <p:nvSpPr>
          <p:cNvPr id="52" name="Graphic 47" descr="Icon of a piggy bank ">
            <a:extLst>
              <a:ext uri="{FF2B5EF4-FFF2-40B4-BE49-F238E27FC236}">
                <a16:creationId xmlns:a16="http://schemas.microsoft.com/office/drawing/2014/main" id="{6D9825AA-38CB-AF5A-2AA3-0A004D5CAE96}"/>
              </a:ext>
            </a:extLst>
          </p:cNvPr>
          <p:cNvSpPr>
            <a:spLocks noChangeAspect="1"/>
          </p:cNvSpPr>
          <p:nvPr/>
        </p:nvSpPr>
        <p:spPr>
          <a:xfrm>
            <a:off x="630534" y="5056765"/>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53" name="TextBox 52">
            <a:extLst>
              <a:ext uri="{FF2B5EF4-FFF2-40B4-BE49-F238E27FC236}">
                <a16:creationId xmlns:a16="http://schemas.microsoft.com/office/drawing/2014/main" id="{C16C26B2-20E9-2BE7-EEB5-7B167CC3C94D}"/>
              </a:ext>
            </a:extLst>
          </p:cNvPr>
          <p:cNvSpPr txBox="1"/>
          <p:nvPr/>
        </p:nvSpPr>
        <p:spPr>
          <a:xfrm>
            <a:off x="982582" y="3793347"/>
            <a:ext cx="1133872" cy="325282"/>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accent2">
                    <a:lumMod val="50000"/>
                  </a:schemeClr>
                </a:solidFill>
                <a:effectLst/>
                <a:uLnTx/>
                <a:uFillTx/>
                <a:latin typeface="Segoe UI Semibold" panose="020B0702040204020203" pitchFamily="34" charset="0"/>
                <a:ea typeface="+mn-ea"/>
                <a:cs typeface="Segoe UI Semibold" panose="020B0702040204020203" pitchFamily="34" charset="0"/>
                <a:hlinkClick r:id="rId31" action="ppaction://hlinksldjump"/>
              </a:rPr>
              <a:t>Cost per analysis request</a:t>
            </a:r>
            <a:endParaRPr kumimoji="0" lang="en-US" sz="1000" b="1" i="0" u="none" strike="noStrike" kern="1200" cap="none" spc="0" normalizeH="0" baseline="0" noProof="0">
              <a:ln>
                <a:noFill/>
              </a:ln>
              <a:solidFill>
                <a:schemeClr val="accent2">
                  <a:lumMod val="50000"/>
                </a:schemeClr>
              </a:solidFill>
              <a:effectLst/>
              <a:highlight>
                <a:srgbClr val="00FF00"/>
              </a:highlight>
              <a:uLnTx/>
              <a:uFillTx/>
              <a:latin typeface="Segoe UI Semibold" panose="020B0702040204020203" pitchFamily="34" charset="0"/>
              <a:ea typeface="+mn-ea"/>
              <a:cs typeface="Segoe UI Semibold" panose="020B0702040204020203" pitchFamily="34" charset="0"/>
            </a:endParaRPr>
          </a:p>
        </p:txBody>
      </p:sp>
      <p:sp>
        <p:nvSpPr>
          <p:cNvPr id="59" name="TextBox 58">
            <a:extLst>
              <a:ext uri="{FF2B5EF4-FFF2-40B4-BE49-F238E27FC236}">
                <a16:creationId xmlns:a16="http://schemas.microsoft.com/office/drawing/2014/main" id="{55B409EA-CAD2-C83A-744F-15DCF363C39D}"/>
              </a:ext>
            </a:extLst>
          </p:cNvPr>
          <p:cNvSpPr txBox="1"/>
          <p:nvPr/>
        </p:nvSpPr>
        <p:spPr>
          <a:xfrm>
            <a:off x="2180446" y="3753759"/>
            <a:ext cx="3628202" cy="461665"/>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defTabSz="932597" fontAlgn="auto">
              <a:lnSpc>
                <a:spcPct val="100000"/>
              </a:lnSpc>
              <a:spcBef>
                <a:spcPts val="0"/>
              </a:spcBef>
              <a:spcAft>
                <a:spcPts val="600"/>
              </a:spcAft>
              <a:buClrTx/>
              <a:buSzTx/>
              <a:buNone/>
              <a:tabLst/>
              <a:defRPr/>
            </a:pPr>
            <a:r>
              <a:rPr lang="en-US" sz="1000" noProof="0" dirty="0">
                <a:solidFill>
                  <a:srgbClr val="000000"/>
                </a:solidFill>
                <a:latin typeface="Segoe UI"/>
                <a:cs typeface="Segoe UI" panose="020B0502040204020203" pitchFamily="34" charset="0"/>
              </a:rPr>
              <a:t>Microsoft 365 Copilot Chat can help with lowering resolution times which in turn leads to increased analyst productivity and higher customer satisfaction rates.</a:t>
            </a:r>
          </a:p>
        </p:txBody>
      </p:sp>
      <p:sp>
        <p:nvSpPr>
          <p:cNvPr id="60" name="Graphic 47" descr="Icon of a piggy bank ">
            <a:extLst>
              <a:ext uri="{FF2B5EF4-FFF2-40B4-BE49-F238E27FC236}">
                <a16:creationId xmlns:a16="http://schemas.microsoft.com/office/drawing/2014/main" id="{79A1BDB7-9B31-A2E5-8EAD-42DDA38A6496}"/>
              </a:ext>
            </a:extLst>
          </p:cNvPr>
          <p:cNvSpPr>
            <a:spLocks noChangeAspect="1"/>
          </p:cNvSpPr>
          <p:nvPr/>
        </p:nvSpPr>
        <p:spPr>
          <a:xfrm>
            <a:off x="603783" y="3830137"/>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cxnSp>
        <p:nvCxnSpPr>
          <p:cNvPr id="62" name="Straight Connector 61">
            <a:extLst>
              <a:ext uri="{FF2B5EF4-FFF2-40B4-BE49-F238E27FC236}">
                <a16:creationId xmlns:a16="http://schemas.microsoft.com/office/drawing/2014/main" id="{8CEA3AE0-D386-4172-3557-C5EAA1371FCF}"/>
              </a:ext>
              <a:ext uri="{C183D7F6-B498-43B3-948B-1728B52AA6E4}">
                <adec:decorative xmlns:adec="http://schemas.microsoft.com/office/drawing/2017/decorative" val="1"/>
              </a:ext>
            </a:extLst>
          </p:cNvPr>
          <p:cNvCxnSpPr>
            <a:cxnSpLocks/>
          </p:cNvCxnSpPr>
          <p:nvPr/>
        </p:nvCxnSpPr>
        <p:spPr>
          <a:xfrm>
            <a:off x="322912" y="4271780"/>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5FD619AD-32B7-8EAA-F4A0-139AF24B1D10}"/>
              </a:ext>
            </a:extLst>
          </p:cNvPr>
          <p:cNvSpPr txBox="1"/>
          <p:nvPr/>
        </p:nvSpPr>
        <p:spPr>
          <a:xfrm>
            <a:off x="974624" y="3327943"/>
            <a:ext cx="1133872" cy="156005"/>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accent2">
                    <a:lumMod val="50000"/>
                  </a:schemeClr>
                </a:solidFill>
                <a:effectLst/>
                <a:uLnTx/>
                <a:uFillTx/>
                <a:latin typeface="Segoe UI Semibold" panose="020B0702040204020203" pitchFamily="34" charset="0"/>
                <a:ea typeface="+mn-ea"/>
                <a:cs typeface="Segoe UI Semibold" panose="020B0702040204020203" pitchFamily="34" charset="0"/>
                <a:hlinkClick r:id="rId32" action="ppaction://hlinksldjump"/>
              </a:rPr>
              <a:t>Outsourcing spend</a:t>
            </a:r>
            <a:endParaRPr kumimoji="0" lang="en-US" sz="1000" b="1" i="0" u="none" strike="noStrike" kern="1200" cap="none" spc="0" normalizeH="0" baseline="0" noProof="0">
              <a:ln>
                <a:noFill/>
              </a:ln>
              <a:solidFill>
                <a:schemeClr val="accent2">
                  <a:lumMod val="50000"/>
                </a:schemeClr>
              </a:solidFill>
              <a:effectLst/>
              <a:highlight>
                <a:srgbClr val="00FF00"/>
              </a:highlight>
              <a:uLnTx/>
              <a:uFillTx/>
              <a:latin typeface="Segoe UI Semibold" panose="020B0702040204020203" pitchFamily="34" charset="0"/>
              <a:ea typeface="+mn-ea"/>
              <a:cs typeface="Segoe UI Semibold" panose="020B0702040204020203" pitchFamily="34" charset="0"/>
            </a:endParaRPr>
          </a:p>
        </p:txBody>
      </p:sp>
      <p:sp>
        <p:nvSpPr>
          <p:cNvPr id="64" name="TextBox 63">
            <a:extLst>
              <a:ext uri="{FF2B5EF4-FFF2-40B4-BE49-F238E27FC236}">
                <a16:creationId xmlns:a16="http://schemas.microsoft.com/office/drawing/2014/main" id="{793040C0-68C4-8790-6E8A-7B0DCD11E8AA}"/>
              </a:ext>
            </a:extLst>
          </p:cNvPr>
          <p:cNvSpPr txBox="1"/>
          <p:nvPr/>
        </p:nvSpPr>
        <p:spPr>
          <a:xfrm>
            <a:off x="2180446" y="3180487"/>
            <a:ext cx="3628202" cy="494559"/>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By assisting with everyday tasks, Microsoft 365 Copilot Chat can help increase time for additional analysis, proactive audits, collections processes, and financial reporting.</a:t>
            </a:r>
          </a:p>
        </p:txBody>
      </p:sp>
      <p:sp>
        <p:nvSpPr>
          <p:cNvPr id="65" name="Graphic 47" descr="Icon of a piggy bank ">
            <a:extLst>
              <a:ext uri="{FF2B5EF4-FFF2-40B4-BE49-F238E27FC236}">
                <a16:creationId xmlns:a16="http://schemas.microsoft.com/office/drawing/2014/main" id="{BF12AB43-B139-ECA0-A675-207B5E19D9FD}"/>
              </a:ext>
            </a:extLst>
          </p:cNvPr>
          <p:cNvSpPr>
            <a:spLocks noChangeAspect="1"/>
          </p:cNvSpPr>
          <p:nvPr/>
        </p:nvSpPr>
        <p:spPr>
          <a:xfrm>
            <a:off x="603783" y="3310840"/>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cxnSp>
        <p:nvCxnSpPr>
          <p:cNvPr id="66" name="Straight Connector 65">
            <a:extLst>
              <a:ext uri="{FF2B5EF4-FFF2-40B4-BE49-F238E27FC236}">
                <a16:creationId xmlns:a16="http://schemas.microsoft.com/office/drawing/2014/main" id="{36607C7B-9DA2-AF5E-0757-0DE9A2B57E01}"/>
              </a:ext>
              <a:ext uri="{C183D7F6-B498-43B3-948B-1728B52AA6E4}">
                <adec:decorative xmlns:adec="http://schemas.microsoft.com/office/drawing/2017/decorative" val="1"/>
              </a:ext>
            </a:extLst>
          </p:cNvPr>
          <p:cNvCxnSpPr>
            <a:cxnSpLocks/>
          </p:cNvCxnSpPr>
          <p:nvPr/>
        </p:nvCxnSpPr>
        <p:spPr>
          <a:xfrm>
            <a:off x="322912" y="3671800"/>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35329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399722-0A5C-181B-29E6-0EEC0067384C}"/>
              </a:ext>
              <a:ext uri="{C183D7F6-B498-43B3-948B-1728B52AA6E4}">
                <adec:decorative xmlns:adec="http://schemas.microsoft.com/office/drawing/2017/decorative" val="1"/>
              </a:ext>
            </a:extLst>
          </p:cNvPr>
          <p:cNvSpPr/>
          <p:nvPr/>
        </p:nvSpPr>
        <p:spPr bwMode="auto">
          <a:xfrm>
            <a:off x="3145911" y="6192852"/>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8" name="Rectangle 17">
            <a:extLst>
              <a:ext uri="{FF2B5EF4-FFF2-40B4-BE49-F238E27FC236}">
                <a16:creationId xmlns:a16="http://schemas.microsoft.com/office/drawing/2014/main" id="{664CCBC5-2430-88AD-1CF0-7AADD0D27D98}"/>
              </a:ext>
              <a:ext uri="{C183D7F6-B498-43B3-948B-1728B52AA6E4}">
                <adec:decorative xmlns:adec="http://schemas.microsoft.com/office/drawing/2017/decorative" val="1"/>
              </a:ext>
            </a:extLst>
          </p:cNvPr>
          <p:cNvSpPr/>
          <p:nvPr/>
        </p:nvSpPr>
        <p:spPr bwMode="auto">
          <a:xfrm>
            <a:off x="3623985" y="5120384"/>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 name="Rectangle 13">
            <a:extLst>
              <a:ext uri="{FF2B5EF4-FFF2-40B4-BE49-F238E27FC236}">
                <a16:creationId xmlns:a16="http://schemas.microsoft.com/office/drawing/2014/main" id="{5A055B67-1B6F-B236-5362-845CC353EF88}"/>
              </a:ext>
              <a:ext uri="{C183D7F6-B498-43B3-948B-1728B52AA6E4}">
                <adec:decorative xmlns:adec="http://schemas.microsoft.com/office/drawing/2017/decorative" val="1"/>
              </a:ext>
            </a:extLst>
          </p:cNvPr>
          <p:cNvSpPr/>
          <p:nvPr/>
        </p:nvSpPr>
        <p:spPr bwMode="auto">
          <a:xfrm>
            <a:off x="3627098" y="3842624"/>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9" name="Rectangle 18">
            <a:extLst>
              <a:ext uri="{FF2B5EF4-FFF2-40B4-BE49-F238E27FC236}">
                <a16:creationId xmlns:a16="http://schemas.microsoft.com/office/drawing/2014/main" id="{6B11ABCB-736A-EC7B-7534-8FD05B4911C4}"/>
              </a:ext>
              <a:ext uri="{C183D7F6-B498-43B3-948B-1728B52AA6E4}">
                <adec:decorative xmlns:adec="http://schemas.microsoft.com/office/drawing/2017/decorative" val="1"/>
              </a:ext>
            </a:extLst>
          </p:cNvPr>
          <p:cNvSpPr/>
          <p:nvPr/>
        </p:nvSpPr>
        <p:spPr bwMode="auto">
          <a:xfrm>
            <a:off x="3627098" y="2609271"/>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0" name="Rounded Rectangle 79">
            <a:extLst>
              <a:ext uri="{FF2B5EF4-FFF2-40B4-BE49-F238E27FC236}">
                <a16:creationId xmlns:a16="http://schemas.microsoft.com/office/drawing/2014/main" id="{29D199C9-B3FA-BA0B-7CF8-A2A4F9953163}"/>
              </a:ext>
              <a:ext uri="{C183D7F6-B498-43B3-948B-1728B52AA6E4}">
                <adec:decorative xmlns:adec="http://schemas.microsoft.com/office/drawing/2017/decorative" val="1"/>
              </a:ext>
            </a:extLst>
          </p:cNvPr>
          <p:cNvSpPr/>
          <p:nvPr/>
        </p:nvSpPr>
        <p:spPr bwMode="auto">
          <a:xfrm>
            <a:off x="220993" y="1259564"/>
            <a:ext cx="3579692" cy="5598436"/>
          </a:xfrm>
          <a:prstGeom prst="roundRect">
            <a:avLst>
              <a:gd name="adj" fmla="val 2935"/>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1" name="Rounded Rectangle 80">
            <a:extLst>
              <a:ext uri="{FF2B5EF4-FFF2-40B4-BE49-F238E27FC236}">
                <a16:creationId xmlns:a16="http://schemas.microsoft.com/office/drawing/2014/main" id="{A24B9F28-1809-1116-840B-2C7370B8BBEF}"/>
              </a:ext>
              <a:ext uri="{C183D7F6-B498-43B3-948B-1728B52AA6E4}">
                <adec:decorative xmlns:adec="http://schemas.microsoft.com/office/drawing/2017/decorative" val="1"/>
              </a:ext>
            </a:extLst>
          </p:cNvPr>
          <p:cNvSpPr/>
          <p:nvPr/>
        </p:nvSpPr>
        <p:spPr bwMode="auto">
          <a:xfrm>
            <a:off x="3939620" y="1307800"/>
            <a:ext cx="7057749" cy="5550200"/>
          </a:xfrm>
          <a:prstGeom prst="roundRect">
            <a:avLst>
              <a:gd name="adj" fmla="val 2180"/>
            </a:avLst>
          </a:prstGeom>
          <a:noFill/>
          <a:ln>
            <a:gradFill flip="none" rotWithShape="1">
              <a:gsLst>
                <a:gs pos="0">
                  <a:srgbClr val="C03BC4"/>
                </a:gs>
                <a:gs pos="100000">
                  <a:srgbClr val="0078D4"/>
                </a:gs>
              </a:gsLst>
              <a:lin ang="135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1" name="Rounded Rectangle 50">
            <a:extLst>
              <a:ext uri="{FF2B5EF4-FFF2-40B4-BE49-F238E27FC236}">
                <a16:creationId xmlns:a16="http://schemas.microsoft.com/office/drawing/2014/main" id="{71BF2CD3-AF13-0DE2-3EAE-C822A7EFDE42}"/>
              </a:ext>
              <a:ext uri="{C183D7F6-B498-43B3-948B-1728B52AA6E4}">
                <adec:decorative xmlns:adec="http://schemas.microsoft.com/office/drawing/2017/decorative" val="1"/>
              </a:ext>
            </a:extLst>
          </p:cNvPr>
          <p:cNvSpPr/>
          <p:nvPr/>
        </p:nvSpPr>
        <p:spPr bwMode="auto">
          <a:xfrm>
            <a:off x="4061329" y="1553960"/>
            <a:ext cx="6869907" cy="1852221"/>
          </a:xfrm>
          <a:prstGeom prst="roundRect">
            <a:avLst/>
          </a:prstGeom>
          <a:solidFill>
            <a:schemeClr val="bg1"/>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6" name="Rounded Rectangle 55">
            <a:extLst>
              <a:ext uri="{FF2B5EF4-FFF2-40B4-BE49-F238E27FC236}">
                <a16:creationId xmlns:a16="http://schemas.microsoft.com/office/drawing/2014/main" id="{0A39BF86-280C-971C-8AB4-BF8992E621A4}"/>
              </a:ext>
              <a:ext uri="{C183D7F6-B498-43B3-948B-1728B52AA6E4}">
                <adec:decorative xmlns:adec="http://schemas.microsoft.com/office/drawing/2017/decorative" val="1"/>
              </a:ext>
            </a:extLst>
          </p:cNvPr>
          <p:cNvSpPr/>
          <p:nvPr/>
        </p:nvSpPr>
        <p:spPr bwMode="auto">
          <a:xfrm>
            <a:off x="4060863" y="3504976"/>
            <a:ext cx="6869907" cy="1143000"/>
          </a:xfrm>
          <a:prstGeom prst="roundRect">
            <a:avLst/>
          </a:prstGeom>
          <a:solidFill>
            <a:schemeClr val="bg1"/>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4" name="Rounded Rectangle 23">
            <a:extLst>
              <a:ext uri="{FF2B5EF4-FFF2-40B4-BE49-F238E27FC236}">
                <a16:creationId xmlns:a16="http://schemas.microsoft.com/office/drawing/2014/main" id="{C1E38859-DD82-EFE1-E6ED-3FAF5810AB31}"/>
              </a:ext>
              <a:ext uri="{C183D7F6-B498-43B3-948B-1728B52AA6E4}">
                <adec:decorative xmlns:adec="http://schemas.microsoft.com/office/drawing/2017/decorative" val="1"/>
              </a:ext>
            </a:extLst>
          </p:cNvPr>
          <p:cNvSpPr/>
          <p:nvPr/>
        </p:nvSpPr>
        <p:spPr bwMode="auto">
          <a:xfrm>
            <a:off x="393496" y="1625903"/>
            <a:ext cx="3230955" cy="1786157"/>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9" name="Title 1">
            <a:extLst>
              <a:ext uri="{FF2B5EF4-FFF2-40B4-BE49-F238E27FC236}">
                <a16:creationId xmlns:a16="http://schemas.microsoft.com/office/drawing/2014/main" id="{0B8CB6D5-DE47-CCF0-7EE2-8FAC4C31992B}"/>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28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50" normalizeH="0" baseline="0" noProof="0">
                <a:ln w="3175">
                  <a:noFill/>
                </a:ln>
                <a:solidFill>
                  <a:srgbClr val="000000"/>
                </a:solidFill>
                <a:effectLst/>
                <a:uLnTx/>
                <a:uFillTx/>
                <a:latin typeface="Segoe UI Semibold"/>
                <a:ea typeface="+mn-ea"/>
                <a:cs typeface="Segoe UI" pitchFamily="34" charset="0"/>
              </a:rPr>
              <a:t>Optimize costs in </a:t>
            </a:r>
            <a:r>
              <a:rPr kumimoji="0" lang="en-US" sz="3200" b="0" i="0" u="none" strike="noStrike" kern="1200" cap="none" spc="-50" normalizeH="0" baseline="0" noProof="0">
                <a:ln w="3175">
                  <a:noFill/>
                </a:ln>
                <a:solidFill>
                  <a:srgbClr val="0070C0"/>
                </a:solidFill>
                <a:effectLst/>
                <a:uLnTx/>
                <a:uFillTx/>
                <a:latin typeface="Segoe UI Semibold"/>
                <a:ea typeface="+mn-ea"/>
                <a:cs typeface="Segoe UI" pitchFamily="34" charset="0"/>
              </a:rPr>
              <a:t>Finance</a:t>
            </a:r>
          </a:p>
        </p:txBody>
      </p:sp>
      <p:sp>
        <p:nvSpPr>
          <p:cNvPr id="31" name="Rectangle: Rounded Corners 10">
            <a:extLst>
              <a:ext uri="{FF2B5EF4-FFF2-40B4-BE49-F238E27FC236}">
                <a16:creationId xmlns:a16="http://schemas.microsoft.com/office/drawing/2014/main" id="{674F03F0-18F6-15E7-9593-54190FD42338}"/>
              </a:ext>
            </a:extLst>
          </p:cNvPr>
          <p:cNvSpPr/>
          <p:nvPr/>
        </p:nvSpPr>
        <p:spPr>
          <a:xfrm>
            <a:off x="426262" y="1159736"/>
            <a:ext cx="1350147" cy="273059"/>
          </a:xfrm>
          <a:prstGeom prst="roundRect">
            <a:avLst>
              <a:gd name="adj" fmla="val 50000"/>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Key Processes</a:t>
            </a:r>
          </a:p>
        </p:txBody>
      </p:sp>
      <p:sp>
        <p:nvSpPr>
          <p:cNvPr id="26" name="Rectangle: Rounded Corners 10">
            <a:extLst>
              <a:ext uri="{FF2B5EF4-FFF2-40B4-BE49-F238E27FC236}">
                <a16:creationId xmlns:a16="http://schemas.microsoft.com/office/drawing/2014/main" id="{84A6E26C-B560-2F4B-D29B-D87CDD751A49}"/>
              </a:ext>
            </a:extLst>
          </p:cNvPr>
          <p:cNvSpPr/>
          <p:nvPr/>
        </p:nvSpPr>
        <p:spPr>
          <a:xfrm>
            <a:off x="1905910" y="1159736"/>
            <a:ext cx="1811983" cy="273059"/>
          </a:xfrm>
          <a:prstGeom prst="roundRect">
            <a:avLst>
              <a:gd name="adj" fmla="val 50000"/>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Segoe UI Semibold"/>
                <a:ea typeface="+mn-ea"/>
                <a:cs typeface="Segoe UI" panose="020B0502040204020203" pitchFamily="34" charset="0"/>
              </a:rPr>
              <a:t>Before AI</a:t>
            </a:r>
          </a:p>
        </p:txBody>
      </p:sp>
      <p:sp>
        <p:nvSpPr>
          <p:cNvPr id="25" name="TextBox 24">
            <a:extLst>
              <a:ext uri="{FF2B5EF4-FFF2-40B4-BE49-F238E27FC236}">
                <a16:creationId xmlns:a16="http://schemas.microsoft.com/office/drawing/2014/main" id="{E46EDA5A-1DFA-7B5C-52AB-13E45BB0ED9A}"/>
              </a:ext>
            </a:extLst>
          </p:cNvPr>
          <p:cNvSpPr txBox="1"/>
          <p:nvPr/>
        </p:nvSpPr>
        <p:spPr>
          <a:xfrm>
            <a:off x="588539" y="2164051"/>
            <a:ext cx="1217648"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Planning &amp; analysis</a:t>
            </a:r>
          </a:p>
        </p:txBody>
      </p:sp>
      <p:sp>
        <p:nvSpPr>
          <p:cNvPr id="45" name="TextBox 44">
            <a:extLst>
              <a:ext uri="{FF2B5EF4-FFF2-40B4-BE49-F238E27FC236}">
                <a16:creationId xmlns:a16="http://schemas.microsoft.com/office/drawing/2014/main" id="{BDA63E0E-3C94-A5E2-BA7A-24C20845B767}"/>
              </a:ext>
            </a:extLst>
          </p:cNvPr>
          <p:cNvSpPr txBox="1"/>
          <p:nvPr/>
        </p:nvSpPr>
        <p:spPr>
          <a:xfrm>
            <a:off x="1759112" y="2085203"/>
            <a:ext cx="1739301" cy="749821"/>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Lack of insight into customer and market trends can lead to reactive rather than proactive processes, reducing the ability to capitalize on market opportunities.</a:t>
            </a:r>
          </a:p>
        </p:txBody>
      </p:sp>
      <p:sp>
        <p:nvSpPr>
          <p:cNvPr id="28" name="Rounded Rectangle 27">
            <a:extLst>
              <a:ext uri="{FF2B5EF4-FFF2-40B4-BE49-F238E27FC236}">
                <a16:creationId xmlns:a16="http://schemas.microsoft.com/office/drawing/2014/main" id="{ECC817AE-1A05-9344-D21C-8D0ADD34A6DD}"/>
              </a:ext>
              <a:ext uri="{C183D7F6-B498-43B3-948B-1728B52AA6E4}">
                <adec:decorative xmlns:adec="http://schemas.microsoft.com/office/drawing/2017/decorative" val="1"/>
              </a:ext>
            </a:extLst>
          </p:cNvPr>
          <p:cNvSpPr/>
          <p:nvPr/>
        </p:nvSpPr>
        <p:spPr bwMode="auto">
          <a:xfrm>
            <a:off x="393496" y="3504976"/>
            <a:ext cx="3230955" cy="114300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9" name="TextBox 28">
            <a:extLst>
              <a:ext uri="{FF2B5EF4-FFF2-40B4-BE49-F238E27FC236}">
                <a16:creationId xmlns:a16="http://schemas.microsoft.com/office/drawing/2014/main" id="{ED79A6D1-05FE-F544-64D0-CF00019DFA74}"/>
              </a:ext>
            </a:extLst>
          </p:cNvPr>
          <p:cNvSpPr txBox="1"/>
          <p:nvPr/>
        </p:nvSpPr>
        <p:spPr>
          <a:xfrm>
            <a:off x="560382" y="3799477"/>
            <a:ext cx="976579"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Risk management &amp; compliance</a:t>
            </a:r>
          </a:p>
        </p:txBody>
      </p:sp>
      <p:sp>
        <p:nvSpPr>
          <p:cNvPr id="47" name="TextBox 46">
            <a:extLst>
              <a:ext uri="{FF2B5EF4-FFF2-40B4-BE49-F238E27FC236}">
                <a16:creationId xmlns:a16="http://schemas.microsoft.com/office/drawing/2014/main" id="{E35B34E0-A2D9-0B2F-85B4-C568A44B72B9}"/>
              </a:ext>
            </a:extLst>
          </p:cNvPr>
          <p:cNvSpPr txBox="1"/>
          <p:nvPr/>
        </p:nvSpPr>
        <p:spPr>
          <a:xfrm>
            <a:off x="1733174" y="3625391"/>
            <a:ext cx="1778879" cy="902170"/>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Data silos and lack of scenario planning characterized by delayed responses to market changes, leaving the organization vulnerable to unforeseen financial threats and compliance breaches​.</a:t>
            </a:r>
          </a:p>
        </p:txBody>
      </p:sp>
      <p:sp>
        <p:nvSpPr>
          <p:cNvPr id="15" name="Rounded Rectangle 23">
            <a:extLst>
              <a:ext uri="{FF2B5EF4-FFF2-40B4-BE49-F238E27FC236}">
                <a16:creationId xmlns:a16="http://schemas.microsoft.com/office/drawing/2014/main" id="{522BACA2-6CF7-B1D0-E3C4-FE267ECB7DC1}"/>
              </a:ext>
              <a:ext uri="{C183D7F6-B498-43B3-948B-1728B52AA6E4}">
                <adec:decorative xmlns:adec="http://schemas.microsoft.com/office/drawing/2017/decorative" val="1"/>
              </a:ext>
            </a:extLst>
          </p:cNvPr>
          <p:cNvSpPr/>
          <p:nvPr/>
        </p:nvSpPr>
        <p:spPr bwMode="auto">
          <a:xfrm>
            <a:off x="393030" y="4737174"/>
            <a:ext cx="3230955" cy="114300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6" name="TextBox 15">
            <a:extLst>
              <a:ext uri="{FF2B5EF4-FFF2-40B4-BE49-F238E27FC236}">
                <a16:creationId xmlns:a16="http://schemas.microsoft.com/office/drawing/2014/main" id="{74891911-7537-B828-F542-03D943719BA2}"/>
              </a:ext>
            </a:extLst>
          </p:cNvPr>
          <p:cNvSpPr txBox="1"/>
          <p:nvPr/>
        </p:nvSpPr>
        <p:spPr>
          <a:xfrm>
            <a:off x="559916" y="5216341"/>
            <a:ext cx="1217648"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Procure to pay</a:t>
            </a:r>
          </a:p>
        </p:txBody>
      </p:sp>
      <p:sp>
        <p:nvSpPr>
          <p:cNvPr id="46" name="TextBox 45">
            <a:extLst>
              <a:ext uri="{FF2B5EF4-FFF2-40B4-BE49-F238E27FC236}">
                <a16:creationId xmlns:a16="http://schemas.microsoft.com/office/drawing/2014/main" id="{B1A695BE-15F9-43FF-3881-478D9250C088}"/>
              </a:ext>
            </a:extLst>
          </p:cNvPr>
          <p:cNvSpPr txBox="1"/>
          <p:nvPr/>
        </p:nvSpPr>
        <p:spPr>
          <a:xfrm>
            <a:off x="1732708" y="4966850"/>
            <a:ext cx="1671606" cy="749821"/>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Inefficient invoice processing and procurement approvals, inconsistent policies, lack of spend intelligence resulting in higher costs.</a:t>
            </a:r>
          </a:p>
        </p:txBody>
      </p:sp>
      <p:sp>
        <p:nvSpPr>
          <p:cNvPr id="30" name="Rectangle: Rounded Corners 10">
            <a:extLst>
              <a:ext uri="{FF2B5EF4-FFF2-40B4-BE49-F238E27FC236}">
                <a16:creationId xmlns:a16="http://schemas.microsoft.com/office/drawing/2014/main" id="{0F599F28-AF52-3B24-6B46-DEAD26D3CF2C}"/>
              </a:ext>
            </a:extLst>
          </p:cNvPr>
          <p:cNvSpPr/>
          <p:nvPr/>
        </p:nvSpPr>
        <p:spPr>
          <a:xfrm>
            <a:off x="4097634" y="1142157"/>
            <a:ext cx="1811983" cy="273059"/>
          </a:xfrm>
          <a:prstGeom prst="roundRect">
            <a:avLst>
              <a:gd name="adj" fmla="val 50000"/>
            </a:avLst>
          </a:prstGeom>
          <a:gradFill flip="none" rotWithShape="1">
            <a:gsLst>
              <a:gs pos="100000">
                <a:srgbClr val="0078D4"/>
              </a:gs>
              <a:gs pos="29000">
                <a:srgbClr val="8661C5"/>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Using AI</a:t>
            </a:r>
          </a:p>
        </p:txBody>
      </p:sp>
      <p:sp>
        <p:nvSpPr>
          <p:cNvPr id="12" name="Rounded Rectangle 50">
            <a:extLst>
              <a:ext uri="{FF2B5EF4-FFF2-40B4-BE49-F238E27FC236}">
                <a16:creationId xmlns:a16="http://schemas.microsoft.com/office/drawing/2014/main" id="{DF6030CE-B24B-9929-B529-F8F37A0532EA}"/>
              </a:ext>
              <a:ext uri="{C183D7F6-B498-43B3-948B-1728B52AA6E4}">
                <adec:decorative xmlns:adec="http://schemas.microsoft.com/office/drawing/2017/decorative" val="1"/>
              </a:ext>
            </a:extLst>
          </p:cNvPr>
          <p:cNvSpPr/>
          <p:nvPr/>
        </p:nvSpPr>
        <p:spPr bwMode="auto">
          <a:xfrm>
            <a:off x="4060863" y="4737174"/>
            <a:ext cx="6869906" cy="1143000"/>
          </a:xfrm>
          <a:prstGeom prst="roundRect">
            <a:avLst/>
          </a:prstGeom>
          <a:solidFill>
            <a:schemeClr val="bg1"/>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1" name="AI Prospecting 2">
            <a:extLst>
              <a:ext uri="{FF2B5EF4-FFF2-40B4-BE49-F238E27FC236}">
                <a16:creationId xmlns:a16="http://schemas.microsoft.com/office/drawing/2014/main" id="{BC3ABD59-FC72-BFC7-790C-ADF547F77804}"/>
              </a:ext>
            </a:extLst>
          </p:cNvPr>
          <p:cNvSpPr txBox="1"/>
          <p:nvPr/>
        </p:nvSpPr>
        <p:spPr>
          <a:xfrm>
            <a:off x="7690848" y="2383979"/>
            <a:ext cx="2628673"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3" action="ppaction://hlinksldjump"/>
              </a:rPr>
              <a:t>Financial insights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27" name="TextBox 26">
            <a:extLst>
              <a:ext uri="{FF2B5EF4-FFF2-40B4-BE49-F238E27FC236}">
                <a16:creationId xmlns:a16="http://schemas.microsoft.com/office/drawing/2014/main" id="{6795B2EF-7BC9-0991-C912-FD6A607DCFDD}"/>
              </a:ext>
            </a:extLst>
          </p:cNvPr>
          <p:cNvSpPr txBox="1"/>
          <p:nvPr/>
        </p:nvSpPr>
        <p:spPr>
          <a:xfrm>
            <a:off x="7583185" y="2562048"/>
            <a:ext cx="3095027" cy="292772"/>
          </a:xfrm>
          <a:prstGeom prst="rect">
            <a:avLst/>
          </a:prstGeom>
          <a:noFill/>
        </p:spPr>
        <p:txBody>
          <a:bodyPr wrap="square" lIns="0" tIns="0" rIns="0" bIns="0" rtlCol="0">
            <a:spAutoFit/>
          </a:bodyPr>
          <a:lstStyle/>
          <a:p>
            <a:pPr lvl="0" algn="ctr">
              <a:lnSpc>
                <a:spcPct val="110000"/>
              </a:lnSpc>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Use natural language search and smart agents to </a:t>
            </a:r>
            <a:r>
              <a:rPr lang="en-US" sz="900" noProof="0">
                <a:solidFill>
                  <a:srgbClr val="000000"/>
                </a:solidFill>
                <a:latin typeface="Segoe UI" panose="020B0502040204020203" pitchFamily="34" charset="0"/>
                <a:cs typeface="Segoe UI" panose="020B0502040204020203" pitchFamily="34" charset="0"/>
              </a:rPr>
              <a:t>query data for deeper insights</a:t>
            </a: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a:t>
            </a:r>
          </a:p>
        </p:txBody>
      </p:sp>
      <p:sp>
        <p:nvSpPr>
          <p:cNvPr id="49" name="AI Prospecting 2">
            <a:extLst>
              <a:ext uri="{FF2B5EF4-FFF2-40B4-BE49-F238E27FC236}">
                <a16:creationId xmlns:a16="http://schemas.microsoft.com/office/drawing/2014/main" id="{7B9A2312-1A76-0D4B-3B0A-C09E0624279A}"/>
              </a:ext>
            </a:extLst>
          </p:cNvPr>
          <p:cNvSpPr txBox="1"/>
          <p:nvPr/>
        </p:nvSpPr>
        <p:spPr>
          <a:xfrm>
            <a:off x="7576006" y="1646565"/>
            <a:ext cx="3003079"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4" action="ppaction://hlinksldjump"/>
              </a:rPr>
              <a:t>Build a business case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53" name="TextBox 52">
            <a:extLst>
              <a:ext uri="{FF2B5EF4-FFF2-40B4-BE49-F238E27FC236}">
                <a16:creationId xmlns:a16="http://schemas.microsoft.com/office/drawing/2014/main" id="{BD9F6DB7-3015-E6BB-B0F7-5F0B0B23CB57}"/>
              </a:ext>
            </a:extLst>
          </p:cNvPr>
          <p:cNvSpPr txBox="1"/>
          <p:nvPr/>
        </p:nvSpPr>
        <p:spPr>
          <a:xfrm>
            <a:off x="7707822" y="2031753"/>
            <a:ext cx="2725065"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Enable better collaboration and faster analysis of investment decisions.</a:t>
            </a:r>
          </a:p>
        </p:txBody>
      </p:sp>
      <p:sp>
        <p:nvSpPr>
          <p:cNvPr id="50" name="AI Prospecting 2">
            <a:extLst>
              <a:ext uri="{FF2B5EF4-FFF2-40B4-BE49-F238E27FC236}">
                <a16:creationId xmlns:a16="http://schemas.microsoft.com/office/drawing/2014/main" id="{C56C671C-D5F2-8720-FE00-CEB07C7D3D41}"/>
              </a:ext>
            </a:extLst>
          </p:cNvPr>
          <p:cNvSpPr txBox="1"/>
          <p:nvPr/>
        </p:nvSpPr>
        <p:spPr>
          <a:xfrm>
            <a:off x="7517560" y="3579058"/>
            <a:ext cx="3423409"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5" action="ppaction://hlinksldjump"/>
              </a:rPr>
              <a:t>Accounting document evaluation - Buy</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52" name="TextBox 51">
            <a:extLst>
              <a:ext uri="{FF2B5EF4-FFF2-40B4-BE49-F238E27FC236}">
                <a16:creationId xmlns:a16="http://schemas.microsoft.com/office/drawing/2014/main" id="{B05129D6-C64E-3AD7-772C-A7051BDACC90}"/>
              </a:ext>
            </a:extLst>
          </p:cNvPr>
          <p:cNvSpPr txBox="1"/>
          <p:nvPr/>
        </p:nvSpPr>
        <p:spPr>
          <a:xfrm>
            <a:off x="7513025" y="4044984"/>
            <a:ext cx="3125766"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900" noProof="0">
                <a:solidFill>
                  <a:srgbClr val="000000"/>
                </a:solidFill>
                <a:latin typeface="Segoe UI" panose="020B0502040204020203" pitchFamily="34" charset="0"/>
                <a:cs typeface="Segoe UI" panose="020B0502040204020203" pitchFamily="34" charset="0"/>
              </a:rPr>
              <a:t>Rapidly update guidance documents to match new regulations.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44" name="AI Prospecting 2">
            <a:extLst>
              <a:ext uri="{FF2B5EF4-FFF2-40B4-BE49-F238E27FC236}">
                <a16:creationId xmlns:a16="http://schemas.microsoft.com/office/drawing/2014/main" id="{BB6A9A5C-2CF3-5576-CD17-E12A841FBBD3}"/>
              </a:ext>
            </a:extLst>
          </p:cNvPr>
          <p:cNvSpPr txBox="1"/>
          <p:nvPr/>
        </p:nvSpPr>
        <p:spPr>
          <a:xfrm>
            <a:off x="4097634" y="3581987"/>
            <a:ext cx="3440007"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hlinkClick r:id="rId6" action="ppaction://hlinksldjump"/>
              </a:rPr>
              <a:t>Automate financial query management - Extend</a:t>
            </a:r>
            <a:endPar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endParaRPr>
          </a:p>
        </p:txBody>
      </p:sp>
      <p:sp>
        <p:nvSpPr>
          <p:cNvPr id="40" name="TextBox 39">
            <a:extLst>
              <a:ext uri="{FF2B5EF4-FFF2-40B4-BE49-F238E27FC236}">
                <a16:creationId xmlns:a16="http://schemas.microsoft.com/office/drawing/2014/main" id="{7027B504-2702-1A76-44D0-B0625686A683}"/>
              </a:ext>
            </a:extLst>
          </p:cNvPr>
          <p:cNvSpPr txBox="1"/>
          <p:nvPr/>
        </p:nvSpPr>
        <p:spPr>
          <a:xfrm>
            <a:off x="4342078" y="3795429"/>
            <a:ext cx="2933210"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Create</a:t>
            </a: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 chat bots to answer internal questions about finance processes.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43" name="TextBox 42">
            <a:extLst>
              <a:ext uri="{FF2B5EF4-FFF2-40B4-BE49-F238E27FC236}">
                <a16:creationId xmlns:a16="http://schemas.microsoft.com/office/drawing/2014/main" id="{564DDDF1-DF9D-5C68-624D-AE3708931F8C}"/>
              </a:ext>
            </a:extLst>
          </p:cNvPr>
          <p:cNvSpPr txBox="1"/>
          <p:nvPr/>
        </p:nvSpPr>
        <p:spPr>
          <a:xfrm>
            <a:off x="7726521" y="4968540"/>
            <a:ext cx="2296393" cy="156005"/>
          </a:xfrm>
          <a:prstGeom prst="rect">
            <a:avLst/>
          </a:prstGeom>
          <a:noFill/>
        </p:spPr>
        <p:txBody>
          <a:bodyPr wrap="square" lIns="0" tIns="0" rIns="0" bIns="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hlinkClick r:id="rId7" action="ppaction://hlinksldjump"/>
              </a:rPr>
              <a:t>Contract review - Buy</a:t>
            </a:r>
            <a:endPar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endParaRPr>
          </a:p>
        </p:txBody>
      </p:sp>
      <p:sp>
        <p:nvSpPr>
          <p:cNvPr id="13" name="TextBox 12">
            <a:extLst>
              <a:ext uri="{FF2B5EF4-FFF2-40B4-BE49-F238E27FC236}">
                <a16:creationId xmlns:a16="http://schemas.microsoft.com/office/drawing/2014/main" id="{D86A8E1B-11B4-E462-55F3-6722F6BB09D7}"/>
              </a:ext>
            </a:extLst>
          </p:cNvPr>
          <p:cNvSpPr txBox="1"/>
          <p:nvPr/>
        </p:nvSpPr>
        <p:spPr>
          <a:xfrm>
            <a:off x="4197422" y="4994126"/>
            <a:ext cx="3039651"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Enable faster speed to insights for contract data, supplier spend, and procurement business processes.</a:t>
            </a:r>
          </a:p>
        </p:txBody>
      </p:sp>
      <p:sp>
        <p:nvSpPr>
          <p:cNvPr id="42" name="TextBox 41">
            <a:extLst>
              <a:ext uri="{FF2B5EF4-FFF2-40B4-BE49-F238E27FC236}">
                <a16:creationId xmlns:a16="http://schemas.microsoft.com/office/drawing/2014/main" id="{86E4D072-4681-90D7-44C3-EC827BED4F35}"/>
              </a:ext>
            </a:extLst>
          </p:cNvPr>
          <p:cNvSpPr txBox="1"/>
          <p:nvPr/>
        </p:nvSpPr>
        <p:spPr>
          <a:xfrm>
            <a:off x="4097634" y="4802762"/>
            <a:ext cx="3228375" cy="156005"/>
          </a:xfrm>
          <a:prstGeom prst="rect">
            <a:avLst/>
          </a:prstGeom>
          <a:noFill/>
        </p:spPr>
        <p:txBody>
          <a:bodyPr wrap="square" lIns="0" tIns="0" rIns="0" bIns="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8" action="ppaction://hlinksldjump"/>
              </a:rPr>
              <a:t>Procurement insight acceleration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pic>
        <p:nvPicPr>
          <p:cNvPr id="23" name="Picture 22">
            <a:extLst>
              <a:ext uri="{FF2B5EF4-FFF2-40B4-BE49-F238E27FC236}">
                <a16:creationId xmlns:a16="http://schemas.microsoft.com/office/drawing/2014/main" id="{2FB47569-7CE1-0DD6-DA6D-8B08E90C9BD1}"/>
              </a:ext>
              <a:ext uri="{C183D7F6-B498-43B3-948B-1728B52AA6E4}">
                <adec:decorative xmlns:adec="http://schemas.microsoft.com/office/drawing/2017/decorative" val="1"/>
              </a:ext>
            </a:extLst>
          </p:cNvPr>
          <p:cNvPicPr>
            <a:picLocks noChangeAspect="1"/>
          </p:cNvPicPr>
          <p:nvPr/>
        </p:nvPicPr>
        <p:blipFill rotWithShape="1">
          <a:blip r:embed="rId9" cstate="screen">
            <a:alphaModFix/>
            <a:extLst>
              <a:ext uri="{28A0092B-C50C-407E-A947-70E740481C1C}">
                <a14:useLocalDpi xmlns:a14="http://schemas.microsoft.com/office/drawing/2010/main"/>
              </a:ext>
            </a:extLst>
          </a:blip>
          <a:srcRect/>
          <a:stretch/>
        </p:blipFill>
        <p:spPr>
          <a:xfrm>
            <a:off x="10552125" y="4192583"/>
            <a:ext cx="2700787" cy="2665417"/>
          </a:xfrm>
          <a:prstGeom prst="rect">
            <a:avLst/>
          </a:prstGeom>
        </p:spPr>
      </p:pic>
      <p:sp>
        <p:nvSpPr>
          <p:cNvPr id="2" name="AI Prospecting 2">
            <a:extLst>
              <a:ext uri="{FF2B5EF4-FFF2-40B4-BE49-F238E27FC236}">
                <a16:creationId xmlns:a16="http://schemas.microsoft.com/office/drawing/2014/main" id="{5581C0DF-040F-5F87-44DE-A2768BAD4889}"/>
              </a:ext>
            </a:extLst>
          </p:cNvPr>
          <p:cNvSpPr txBox="1"/>
          <p:nvPr/>
        </p:nvSpPr>
        <p:spPr>
          <a:xfrm>
            <a:off x="4166812" y="1653169"/>
            <a:ext cx="3301683"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hlinkClick r:id="rId10" action="ppaction://hlinksldjump"/>
              </a:rPr>
              <a:t>Optimize your financial operations - Start</a:t>
            </a:r>
            <a:endPar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endParaRPr>
          </a:p>
        </p:txBody>
      </p:sp>
      <p:sp>
        <p:nvSpPr>
          <p:cNvPr id="3" name="TextBox 2">
            <a:extLst>
              <a:ext uri="{FF2B5EF4-FFF2-40B4-BE49-F238E27FC236}">
                <a16:creationId xmlns:a16="http://schemas.microsoft.com/office/drawing/2014/main" id="{4DDC65B5-D32A-226E-F67E-436ACD1A0738}"/>
              </a:ext>
            </a:extLst>
          </p:cNvPr>
          <p:cNvSpPr txBox="1"/>
          <p:nvPr/>
        </p:nvSpPr>
        <p:spPr>
          <a:xfrm>
            <a:off x="4363014" y="1877887"/>
            <a:ext cx="2907930"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Use Copilot to complete simple tasks like data collection or catching up with news and trends</a:t>
            </a:r>
            <a:r>
              <a:rPr lang="en-US" sz="900" noProof="0">
                <a:solidFill>
                  <a:srgbClr val="000000"/>
                </a:solidFill>
                <a:latin typeface="Segoe UI" panose="020B0502040204020203" pitchFamily="34" charset="0"/>
                <a:cs typeface="Segoe UI" panose="020B0502040204020203" pitchFamily="34" charset="0"/>
              </a:rPr>
              <a:t>.</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4" name="TextBox 3">
            <a:extLst>
              <a:ext uri="{FF2B5EF4-FFF2-40B4-BE49-F238E27FC236}">
                <a16:creationId xmlns:a16="http://schemas.microsoft.com/office/drawing/2014/main" id="{68B77E51-1773-DD81-D9F5-EDE64F4DAF0B}"/>
              </a:ext>
            </a:extLst>
          </p:cNvPr>
          <p:cNvSpPr txBox="1"/>
          <p:nvPr/>
        </p:nvSpPr>
        <p:spPr>
          <a:xfrm>
            <a:off x="4458027" y="5656113"/>
            <a:ext cx="2008051" cy="14042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Speed the collections</a:t>
            </a: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 process.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5" name="TextBox 4">
            <a:extLst>
              <a:ext uri="{FF2B5EF4-FFF2-40B4-BE49-F238E27FC236}">
                <a16:creationId xmlns:a16="http://schemas.microsoft.com/office/drawing/2014/main" id="{AA9F3AED-5108-9C8C-37B9-523A06B3DAAD}"/>
              </a:ext>
            </a:extLst>
          </p:cNvPr>
          <p:cNvSpPr txBox="1"/>
          <p:nvPr/>
        </p:nvSpPr>
        <p:spPr>
          <a:xfrm>
            <a:off x="4359759" y="5452913"/>
            <a:ext cx="2371896" cy="156005"/>
          </a:xfrm>
          <a:prstGeom prst="rect">
            <a:avLst/>
          </a:prstGeom>
          <a:noFill/>
        </p:spPr>
        <p:txBody>
          <a:bodyPr wrap="square" lIns="0" tIns="0" rIns="0" bIns="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11" action="ppaction://hlinksldjump"/>
              </a:rPr>
              <a:t>Collections coordination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6" name="AI Prospecting 2">
            <a:extLst>
              <a:ext uri="{FF2B5EF4-FFF2-40B4-BE49-F238E27FC236}">
                <a16:creationId xmlns:a16="http://schemas.microsoft.com/office/drawing/2014/main" id="{491AFFC9-4B2C-10B7-84AD-BAEE3591E71D}"/>
              </a:ext>
            </a:extLst>
          </p:cNvPr>
          <p:cNvSpPr txBox="1"/>
          <p:nvPr/>
        </p:nvSpPr>
        <p:spPr>
          <a:xfrm>
            <a:off x="8047384" y="5341760"/>
            <a:ext cx="2478626"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12" action="ppaction://hlinksldjump"/>
              </a:rPr>
              <a:t>Contract accounting guidance - Buy</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8" name="TextBox 7">
            <a:extLst>
              <a:ext uri="{FF2B5EF4-FFF2-40B4-BE49-F238E27FC236}">
                <a16:creationId xmlns:a16="http://schemas.microsoft.com/office/drawing/2014/main" id="{9EE6B6F1-BF84-05C3-2F86-BDADB9B6A30A}"/>
              </a:ext>
            </a:extLst>
          </p:cNvPr>
          <p:cNvSpPr txBox="1"/>
          <p:nvPr/>
        </p:nvSpPr>
        <p:spPr>
          <a:xfrm>
            <a:off x="7442710" y="3807016"/>
            <a:ext cx="3342927" cy="156005"/>
          </a:xfrm>
          <a:prstGeom prst="rect">
            <a:avLst/>
          </a:prstGeom>
          <a:noFill/>
        </p:spPr>
        <p:txBody>
          <a:bodyPr wrap="square" lIns="0" tIns="0" rIns="0" bIns="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13" action="ppaction://hlinksldjump"/>
              </a:rPr>
              <a:t>Update a guidance document - Buy</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36" name="AI Prospecting 2">
            <a:extLst>
              <a:ext uri="{FF2B5EF4-FFF2-40B4-BE49-F238E27FC236}">
                <a16:creationId xmlns:a16="http://schemas.microsoft.com/office/drawing/2014/main" id="{B12E3DE5-B4D1-E5F4-AA7B-DF0676EE078B}"/>
              </a:ext>
            </a:extLst>
          </p:cNvPr>
          <p:cNvSpPr txBox="1"/>
          <p:nvPr/>
        </p:nvSpPr>
        <p:spPr>
          <a:xfrm>
            <a:off x="7690848" y="4791783"/>
            <a:ext cx="2915308"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14" action="ppaction://hlinksldjump"/>
              </a:rPr>
              <a:t>Amendment comparisons - Buy</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38" name="TextBox 37">
            <a:extLst>
              <a:ext uri="{FF2B5EF4-FFF2-40B4-BE49-F238E27FC236}">
                <a16:creationId xmlns:a16="http://schemas.microsoft.com/office/drawing/2014/main" id="{6785E3AE-4B56-D2C2-0D63-D9ED5BB4493B}"/>
              </a:ext>
            </a:extLst>
          </p:cNvPr>
          <p:cNvSpPr txBox="1"/>
          <p:nvPr/>
        </p:nvSpPr>
        <p:spPr>
          <a:xfrm>
            <a:off x="7804031" y="5570285"/>
            <a:ext cx="2849613" cy="140423"/>
          </a:xfrm>
          <a:prstGeom prst="rect">
            <a:avLst/>
          </a:prstGeom>
          <a:noFill/>
        </p:spPr>
        <p:txBody>
          <a:bodyPr wrap="square" lIns="0" tIns="0" rIns="0" bIns="0" rtlCol="0">
            <a:spAutoFit/>
          </a:bodyPr>
          <a:lstStyle/>
          <a:p>
            <a:pPr lvl="0" algn="ctr">
              <a:lnSpc>
                <a:spcPct val="110000"/>
              </a:lnSpc>
              <a:defRPr/>
            </a:pPr>
            <a:r>
              <a:rPr lang="en-US" sz="900" noProof="0">
                <a:solidFill>
                  <a:srgbClr val="000000"/>
                </a:solidFill>
                <a:latin typeface="Segoe UI" panose="020B0502040204020203" pitchFamily="34" charset="0"/>
                <a:cs typeface="Segoe UI" panose="020B0502040204020203" pitchFamily="34" charset="0"/>
              </a:rPr>
              <a:t>Understand contract terms and collaborate on updates.</a:t>
            </a:r>
          </a:p>
        </p:txBody>
      </p:sp>
      <p:sp>
        <p:nvSpPr>
          <p:cNvPr id="39" name="TextBox 38">
            <a:extLst>
              <a:ext uri="{FF2B5EF4-FFF2-40B4-BE49-F238E27FC236}">
                <a16:creationId xmlns:a16="http://schemas.microsoft.com/office/drawing/2014/main" id="{7B9A21D6-D2BD-5025-E495-00AB6B927AB6}"/>
              </a:ext>
            </a:extLst>
          </p:cNvPr>
          <p:cNvSpPr txBox="1"/>
          <p:nvPr/>
        </p:nvSpPr>
        <p:spPr>
          <a:xfrm>
            <a:off x="7784510" y="5149839"/>
            <a:ext cx="2586070" cy="156005"/>
          </a:xfrm>
          <a:prstGeom prst="rect">
            <a:avLst/>
          </a:prstGeom>
          <a:noFill/>
        </p:spPr>
        <p:txBody>
          <a:bodyPr wrap="square" lIns="0" tIns="0" rIns="0" bIns="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15" action="ppaction://hlinksldjump"/>
              </a:rPr>
              <a:t>Contract management - Buy</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41" name="TextBox 40">
            <a:extLst>
              <a:ext uri="{FF2B5EF4-FFF2-40B4-BE49-F238E27FC236}">
                <a16:creationId xmlns:a16="http://schemas.microsoft.com/office/drawing/2014/main" id="{12F99897-4AD7-6B4E-2EF5-57C6B0AB4016}"/>
              </a:ext>
            </a:extLst>
          </p:cNvPr>
          <p:cNvSpPr txBox="1"/>
          <p:nvPr/>
        </p:nvSpPr>
        <p:spPr>
          <a:xfrm>
            <a:off x="4359759" y="2441838"/>
            <a:ext cx="2550855" cy="156005"/>
          </a:xfrm>
          <a:prstGeom prst="rect">
            <a:avLst/>
          </a:prstGeom>
          <a:noFill/>
        </p:spPr>
        <p:txBody>
          <a:bodyPr wrap="square" lIns="0" tIns="0" rIns="0" bIns="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16" action="ppaction://hlinksldjump"/>
              </a:rPr>
              <a:t>Launch a new accounting app – Buy</a:t>
            </a: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rPr>
              <a:t>                           </a:t>
            </a:r>
          </a:p>
        </p:txBody>
      </p:sp>
      <p:sp>
        <p:nvSpPr>
          <p:cNvPr id="48" name="TextBox 47">
            <a:extLst>
              <a:ext uri="{FF2B5EF4-FFF2-40B4-BE49-F238E27FC236}">
                <a16:creationId xmlns:a16="http://schemas.microsoft.com/office/drawing/2014/main" id="{2AA1C2C8-41CE-536A-B401-68E5797FB9E8}"/>
              </a:ext>
            </a:extLst>
          </p:cNvPr>
          <p:cNvSpPr txBox="1"/>
          <p:nvPr/>
        </p:nvSpPr>
        <p:spPr>
          <a:xfrm>
            <a:off x="4269042" y="2636190"/>
            <a:ext cx="2807457" cy="14042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Rapidly create training</a:t>
            </a: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 content.</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7" name="AI Prospecting 2">
            <a:extLst>
              <a:ext uri="{FF2B5EF4-FFF2-40B4-BE49-F238E27FC236}">
                <a16:creationId xmlns:a16="http://schemas.microsoft.com/office/drawing/2014/main" id="{BA688A20-C73B-9CD9-8CC0-1F86EBFB71C4}"/>
              </a:ext>
            </a:extLst>
          </p:cNvPr>
          <p:cNvSpPr txBox="1"/>
          <p:nvPr/>
        </p:nvSpPr>
        <p:spPr>
          <a:xfrm>
            <a:off x="7614161" y="1850655"/>
            <a:ext cx="3003079"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17" action="ppaction://hlinksldjump"/>
              </a:rPr>
              <a:t>Intelligent sales forecasting - Buy</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17" name="Rounded Rectangle 23">
            <a:extLst>
              <a:ext uri="{FF2B5EF4-FFF2-40B4-BE49-F238E27FC236}">
                <a16:creationId xmlns:a16="http://schemas.microsoft.com/office/drawing/2014/main" id="{F1E6C1AF-B1ED-DEBF-375B-8546CFC0303D}"/>
              </a:ext>
              <a:ext uri="{C183D7F6-B498-43B3-948B-1728B52AA6E4}">
                <adec:decorative xmlns:adec="http://schemas.microsoft.com/office/drawing/2017/decorative" val="1"/>
              </a:ext>
            </a:extLst>
          </p:cNvPr>
          <p:cNvSpPr/>
          <p:nvPr/>
        </p:nvSpPr>
        <p:spPr bwMode="auto">
          <a:xfrm>
            <a:off x="393030" y="5974214"/>
            <a:ext cx="3230955" cy="798768"/>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2" name="TextBox 21">
            <a:extLst>
              <a:ext uri="{FF2B5EF4-FFF2-40B4-BE49-F238E27FC236}">
                <a16:creationId xmlns:a16="http://schemas.microsoft.com/office/drawing/2014/main" id="{A93E358F-4B94-916A-6C43-C0BFF86C5892}"/>
              </a:ext>
            </a:extLst>
          </p:cNvPr>
          <p:cNvSpPr txBox="1"/>
          <p:nvPr/>
        </p:nvSpPr>
        <p:spPr>
          <a:xfrm>
            <a:off x="559916" y="6278775"/>
            <a:ext cx="1217648"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Record to report</a:t>
            </a:r>
          </a:p>
        </p:txBody>
      </p:sp>
      <p:sp>
        <p:nvSpPr>
          <p:cNvPr id="32" name="TextBox 31">
            <a:extLst>
              <a:ext uri="{FF2B5EF4-FFF2-40B4-BE49-F238E27FC236}">
                <a16:creationId xmlns:a16="http://schemas.microsoft.com/office/drawing/2014/main" id="{786818BC-C30C-6367-21E0-2E2D00AE263B}"/>
              </a:ext>
            </a:extLst>
          </p:cNvPr>
          <p:cNvSpPr txBox="1"/>
          <p:nvPr/>
        </p:nvSpPr>
        <p:spPr>
          <a:xfrm>
            <a:off x="1746417" y="6187585"/>
            <a:ext cx="1671606" cy="445122"/>
          </a:xfrm>
          <a:prstGeom prst="rect">
            <a:avLst/>
          </a:prstGeom>
          <a:noFill/>
        </p:spPr>
        <p:txBody>
          <a:bodyPr wrap="square" lIns="0" tIns="0" rIns="0" bIns="0" rtlCol="0">
            <a:spAutoFit/>
          </a:bodyPr>
          <a:lstStyle>
            <a:defPPr>
              <a:defRPr lang="en-US"/>
            </a:defPPr>
            <a:lvl1pPr marR="0" lvl="0" indent="0" fontAlgn="auto">
              <a:lnSpc>
                <a:spcPct val="110000"/>
              </a:lnSpc>
              <a:spcBef>
                <a:spcPts val="300"/>
              </a:spcBef>
              <a:spcAft>
                <a:spcPts val="0"/>
              </a:spcAft>
              <a:buClrTx/>
              <a:buSzTx/>
              <a:buFontTx/>
              <a:buNone/>
              <a:tabLst/>
              <a:defRPr kumimoji="0" sz="900" b="0" i="0" u="none" strike="noStrike" cap="none" spc="0" normalizeH="0" baseline="0">
                <a:ln>
                  <a:noFill/>
                </a:ln>
                <a:solidFill>
                  <a:srgbClr val="000000"/>
                </a:solidFill>
                <a:effectLst/>
                <a:uLnTx/>
                <a:uFillTx/>
                <a:latin typeface="Segoe UI" panose="020B0502040204020203" pitchFamily="34" charset="0"/>
                <a:cs typeface="Segoe UI" panose="020B0502040204020203" pitchFamily="34" charset="0"/>
              </a:defRPr>
            </a:lvl1pPr>
          </a:lstStyle>
          <a:p>
            <a:r>
              <a:rPr lang="en-US" noProof="0"/>
              <a:t>Having data stored in disparate environments can slow decision making and reporting.</a:t>
            </a:r>
          </a:p>
        </p:txBody>
      </p:sp>
      <p:sp>
        <p:nvSpPr>
          <p:cNvPr id="33" name="Rounded Rectangle 50">
            <a:extLst>
              <a:ext uri="{FF2B5EF4-FFF2-40B4-BE49-F238E27FC236}">
                <a16:creationId xmlns:a16="http://schemas.microsoft.com/office/drawing/2014/main" id="{B1F0170E-1728-C724-F738-BDF39512215E}"/>
              </a:ext>
              <a:ext uri="{C183D7F6-B498-43B3-948B-1728B52AA6E4}">
                <adec:decorative xmlns:adec="http://schemas.microsoft.com/office/drawing/2017/decorative" val="1"/>
              </a:ext>
            </a:extLst>
          </p:cNvPr>
          <p:cNvSpPr/>
          <p:nvPr/>
        </p:nvSpPr>
        <p:spPr bwMode="auto">
          <a:xfrm>
            <a:off x="4060863" y="5974214"/>
            <a:ext cx="6869906" cy="845788"/>
          </a:xfrm>
          <a:prstGeom prst="roundRect">
            <a:avLst/>
          </a:prstGeom>
          <a:solidFill>
            <a:schemeClr val="bg1"/>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60" name="TextBox 59">
            <a:extLst>
              <a:ext uri="{FF2B5EF4-FFF2-40B4-BE49-F238E27FC236}">
                <a16:creationId xmlns:a16="http://schemas.microsoft.com/office/drawing/2014/main" id="{03F2CCF4-5619-F1EA-27C8-E7DB45E6B397}"/>
              </a:ext>
            </a:extLst>
          </p:cNvPr>
          <p:cNvSpPr txBox="1"/>
          <p:nvPr/>
        </p:nvSpPr>
        <p:spPr>
          <a:xfrm>
            <a:off x="4359759" y="2873384"/>
            <a:ext cx="2550855" cy="156005"/>
          </a:xfrm>
          <a:prstGeom prst="rect">
            <a:avLst/>
          </a:prstGeom>
          <a:noFill/>
        </p:spPr>
        <p:txBody>
          <a:bodyPr wrap="square" lIns="0" tIns="0" rIns="0" bIns="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18" action="ppaction://hlinksldjump"/>
              </a:rPr>
              <a:t>Analyze cashflow variances - Extend</a:t>
            </a: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rPr>
              <a:t>                         </a:t>
            </a:r>
          </a:p>
        </p:txBody>
      </p:sp>
      <p:sp>
        <p:nvSpPr>
          <p:cNvPr id="61" name="TextBox 60">
            <a:extLst>
              <a:ext uri="{FF2B5EF4-FFF2-40B4-BE49-F238E27FC236}">
                <a16:creationId xmlns:a16="http://schemas.microsoft.com/office/drawing/2014/main" id="{E67903B1-30D8-CE9B-94F3-6EB00F0414AA}"/>
              </a:ext>
            </a:extLst>
          </p:cNvPr>
          <p:cNvSpPr txBox="1"/>
          <p:nvPr/>
        </p:nvSpPr>
        <p:spPr>
          <a:xfrm>
            <a:off x="4269042" y="3067736"/>
            <a:ext cx="2807457" cy="14042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Identify cashflow issues using Copilot</a:t>
            </a: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 for Finance</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62" name="TextBox 61">
            <a:extLst>
              <a:ext uri="{FF2B5EF4-FFF2-40B4-BE49-F238E27FC236}">
                <a16:creationId xmlns:a16="http://schemas.microsoft.com/office/drawing/2014/main" id="{CA3CA587-A8EB-3C66-A391-B6D6075D5ECC}"/>
              </a:ext>
            </a:extLst>
          </p:cNvPr>
          <p:cNvSpPr txBox="1"/>
          <p:nvPr/>
        </p:nvSpPr>
        <p:spPr>
          <a:xfrm>
            <a:off x="4335831" y="6320981"/>
            <a:ext cx="2008051" cy="890180"/>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0"/>
              </a:spcAft>
              <a:buClrTx/>
              <a:buSzTx/>
              <a:buFontTx/>
              <a:buNone/>
              <a:tabLst/>
              <a:defRPr kumimoji="0" sz="900" b="0" i="0" u="none" strike="noStrike" cap="none" spc="0" normalizeH="0" baseline="0">
                <a:ln>
                  <a:noFill/>
                </a:ln>
                <a:solidFill>
                  <a:srgbClr val="000000"/>
                </a:solidFill>
                <a:effectLst/>
                <a:uLnTx/>
                <a:uFillTx/>
                <a:latin typeface="Segoe UI" panose="020B0502040204020203" pitchFamily="34" charset="0"/>
                <a:cs typeface="Segoe UI" panose="020B0502040204020203" pitchFamily="34" charset="0"/>
              </a:defRPr>
            </a:lvl1pPr>
          </a:lstStyle>
          <a:p>
            <a:r>
              <a:rPr lang="en-US" noProof="0"/>
              <a:t>Make better decisions using Copilot for Finance</a:t>
            </a:r>
          </a:p>
        </p:txBody>
      </p:sp>
      <p:sp>
        <p:nvSpPr>
          <p:cNvPr id="63" name="TextBox 62">
            <a:extLst>
              <a:ext uri="{FF2B5EF4-FFF2-40B4-BE49-F238E27FC236}">
                <a16:creationId xmlns:a16="http://schemas.microsoft.com/office/drawing/2014/main" id="{A8794E33-CE5A-EE17-3A3C-8C5A6A7E4067}"/>
              </a:ext>
            </a:extLst>
          </p:cNvPr>
          <p:cNvSpPr txBox="1"/>
          <p:nvPr/>
        </p:nvSpPr>
        <p:spPr>
          <a:xfrm>
            <a:off x="4237563" y="6117781"/>
            <a:ext cx="2371896" cy="156005"/>
          </a:xfrm>
          <a:prstGeom prst="rect">
            <a:avLst/>
          </a:prstGeom>
          <a:noFill/>
        </p:spPr>
        <p:txBody>
          <a:bodyPr wrap="square" lIns="0" tIns="0" rIns="0" bIns="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19" action="ppaction://hlinksldjump"/>
              </a:rPr>
              <a:t>Analyze business performance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65" name="TextBox 64">
            <a:extLst>
              <a:ext uri="{FF2B5EF4-FFF2-40B4-BE49-F238E27FC236}">
                <a16:creationId xmlns:a16="http://schemas.microsoft.com/office/drawing/2014/main" id="{9ABB893E-057E-A14D-299E-847D6B700A36}"/>
              </a:ext>
            </a:extLst>
          </p:cNvPr>
          <p:cNvSpPr txBox="1"/>
          <p:nvPr/>
        </p:nvSpPr>
        <p:spPr>
          <a:xfrm>
            <a:off x="7682182" y="6111145"/>
            <a:ext cx="2700787" cy="325282"/>
          </a:xfrm>
          <a:prstGeom prst="rect">
            <a:avLst/>
          </a:prstGeom>
          <a:noFill/>
        </p:spPr>
        <p:txBody>
          <a:bodyPr wrap="square" lIns="0" tIns="0" rIns="0" bIns="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11" action="ppaction://hlinksldjump"/>
              </a:rPr>
              <a:t>Reconcile financial data to accelerate period closing​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67" name="TextBox 66">
            <a:extLst>
              <a:ext uri="{FF2B5EF4-FFF2-40B4-BE49-F238E27FC236}">
                <a16:creationId xmlns:a16="http://schemas.microsoft.com/office/drawing/2014/main" id="{D7E1102E-B274-A5CF-964C-C5580D5CA40E}"/>
              </a:ext>
            </a:extLst>
          </p:cNvPr>
          <p:cNvSpPr txBox="1"/>
          <p:nvPr/>
        </p:nvSpPr>
        <p:spPr>
          <a:xfrm>
            <a:off x="7911978" y="6463441"/>
            <a:ext cx="2008051" cy="292772"/>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0"/>
              </a:spcAft>
              <a:buClrTx/>
              <a:buSzTx/>
              <a:buFontTx/>
              <a:buNone/>
              <a:tabLst/>
              <a:defRPr kumimoji="0" sz="900" b="0" i="0" u="none" strike="noStrike" cap="none" spc="0" normalizeH="0" baseline="0">
                <a:ln>
                  <a:noFill/>
                </a:ln>
                <a:solidFill>
                  <a:srgbClr val="000000"/>
                </a:solidFill>
                <a:effectLst/>
                <a:uLnTx/>
                <a:uFillTx/>
                <a:latin typeface="Segoe UI" panose="020B0502040204020203" pitchFamily="34" charset="0"/>
                <a:cs typeface="Segoe UI" panose="020B0502040204020203" pitchFamily="34" charset="0"/>
              </a:defRPr>
            </a:lvl1pPr>
          </a:lstStyle>
          <a:p>
            <a:r>
              <a:rPr lang="en-US" noProof="0"/>
              <a:t>Make better decisions using Copilot for Finance</a:t>
            </a:r>
          </a:p>
        </p:txBody>
      </p:sp>
    </p:spTree>
    <p:extLst>
      <p:ext uri="{BB962C8B-B14F-4D97-AF65-F5344CB8AC3E}">
        <p14:creationId xmlns:p14="http://schemas.microsoft.com/office/powerpoint/2010/main" val="28238201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75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75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750"/>
                                        <p:tgtEl>
                                          <p:spTgt spid="4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75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750"/>
                                        <p:tgtEl>
                                          <p:spTgt spid="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750"/>
                                        <p:tgtEl>
                                          <p:spTgt spid="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75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750"/>
                                        <p:tgtEl>
                                          <p:spTgt spid="4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75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750"/>
                                        <p:tgtEl>
                                          <p:spTgt spid="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750"/>
                                        <p:tgtEl>
                                          <p:spTgt spid="3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750"/>
                                        <p:tgtEl>
                                          <p:spTgt spid="4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750"/>
                                        <p:tgtEl>
                                          <p:spTgt spid="3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750"/>
                                        <p:tgtEl>
                                          <p:spTgt spid="6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750"/>
                                        <p:tgtEl>
                                          <p:spTgt spid="6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fade">
                                      <p:cBhvr>
                                        <p:cTn id="52"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46" grpId="0"/>
      <p:bldP spid="27" grpId="0"/>
      <p:bldP spid="53" grpId="0"/>
      <p:bldP spid="52" grpId="0"/>
      <p:bldP spid="40" grpId="0"/>
      <p:bldP spid="13" grpId="0"/>
      <p:bldP spid="3" grpId="0"/>
      <p:bldP spid="4" grpId="0"/>
      <p:bldP spid="38" grpId="0"/>
      <p:bldP spid="48" grpId="0"/>
      <p:bldP spid="32" grpId="0"/>
      <p:bldP spid="61" grpId="0"/>
      <p:bldP spid="62"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5" y="457200"/>
            <a:ext cx="11206981"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Outsourcing spend</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2107" y="3389989"/>
            <a:ext cx="6469683" cy="685765"/>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a:rPr>
              <a:t>As a cost center, Finance teams face the challenge of constantly achieving more with fewer resources. By assisting with everyday tasks, Microsoft 365 Copilot Chat can help increase time for additional analysis, proactive audits, collections processes, and financial reporting. </a:t>
            </a:r>
          </a:p>
        </p:txBody>
      </p:sp>
      <p:cxnSp>
        <p:nvCxnSpPr>
          <p:cNvPr id="28" name="Straight Connector 27">
            <a:extLst>
              <a:ext uri="{FF2B5EF4-FFF2-40B4-BE49-F238E27FC236}">
                <a16:creationId xmlns:a16="http://schemas.microsoft.com/office/drawing/2014/main" id="{51B84402-A636-A285-4E06-1EFCA8FA31FB}"/>
              </a:ext>
              <a:ext uri="{C183D7F6-B498-43B3-948B-1728B52AA6E4}">
                <adec:decorative xmlns:adec="http://schemas.microsoft.com/office/drawing/2017/decorative" val="1"/>
              </a:ext>
            </a:extLst>
          </p:cNvPr>
          <p:cNvCxnSpPr>
            <a:cxnSpLocks/>
          </p:cNvCxnSpPr>
          <p:nvPr/>
        </p:nvCxnSpPr>
        <p:spPr>
          <a:xfrm>
            <a:off x="862106" y="4201355"/>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Freeform: Shape 32">
            <a:extLst>
              <a:ext uri="{FF2B5EF4-FFF2-40B4-BE49-F238E27FC236}">
                <a16:creationId xmlns:a16="http://schemas.microsoft.com/office/drawing/2014/main" id="{31922DE7-1793-6984-01E6-8C850F09BD37}"/>
              </a:ext>
              <a:ext uri="{C183D7F6-B498-43B3-948B-1728B52AA6E4}">
                <adec:decorative xmlns:adec="http://schemas.microsoft.com/office/drawing/2017/decorative" val="1"/>
              </a:ext>
            </a:extLst>
          </p:cNvPr>
          <p:cNvSpPr>
            <a:spLocks/>
          </p:cNvSpPr>
          <p:nvPr/>
        </p:nvSpPr>
        <p:spPr bwMode="auto">
          <a:xfrm>
            <a:off x="7697337" y="1596603"/>
            <a:ext cx="3727901" cy="2082249"/>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0" name="Freeform: Shape 2">
            <a:extLst>
              <a:ext uri="{FF2B5EF4-FFF2-40B4-BE49-F238E27FC236}">
                <a16:creationId xmlns:a16="http://schemas.microsoft.com/office/drawing/2014/main" id="{A157A653-FB0B-716C-9568-59F46B9E1C43}"/>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Freeform: Shape 32">
            <a:extLst>
              <a:ext uri="{FF2B5EF4-FFF2-40B4-BE49-F238E27FC236}">
                <a16:creationId xmlns:a16="http://schemas.microsoft.com/office/drawing/2014/main" id="{DB057A49-CBAF-BC14-1094-C71B675EFB04}"/>
              </a:ext>
              <a:ext uri="{C183D7F6-B498-43B3-948B-1728B52AA6E4}">
                <adec:decorative xmlns:adec="http://schemas.microsoft.com/office/drawing/2017/decorative" val="1"/>
              </a:ext>
            </a:extLst>
          </p:cNvPr>
          <p:cNvSpPr>
            <a:spLocks/>
          </p:cNvSpPr>
          <p:nvPr/>
        </p:nvSpPr>
        <p:spPr bwMode="auto">
          <a:xfrm>
            <a:off x="7697337" y="3872623"/>
            <a:ext cx="3727901" cy="2287546"/>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6" y="4826288"/>
            <a:ext cx="3186884" cy="44627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365 Copilot</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365 Copilot for Finance</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438481" y="4078346"/>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 uri="{C183D7F6-B498-43B3-948B-1728B52AA6E4}">
                <adec:decorative xmlns:adec="http://schemas.microsoft.com/office/drawing/2017/decorative" val="1"/>
              </a:ext>
            </a:extLst>
          </p:cNvPr>
          <p:cNvSpPr/>
          <p:nvPr/>
        </p:nvSpPr>
        <p:spPr>
          <a:xfrm>
            <a:off x="7920860" y="4091303"/>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2105" y="4280007"/>
            <a:ext cx="6563696" cy="302281"/>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rPr>
              <a:t>How Microsoft 365 Copilot Chat can reduce finance department spending</a:t>
            </a:r>
          </a:p>
        </p:txBody>
      </p:sp>
      <p:cxnSp>
        <p:nvCxnSpPr>
          <p:cNvPr id="12" name="Straight Connector 11">
            <a:extLst>
              <a:ext uri="{FF2B5EF4-FFF2-40B4-BE49-F238E27FC236}">
                <a16:creationId xmlns:a16="http://schemas.microsoft.com/office/drawing/2014/main" id="{BA8FEF6C-A57E-AD4C-597D-4AC3D38BE310}"/>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F7C4E-5DC3-7B30-6013-1936BCD0307C}"/>
              </a:ext>
              <a:ext uri="{C183D7F6-B498-43B3-948B-1728B52AA6E4}">
                <adec:decorative xmlns:adec="http://schemas.microsoft.com/office/drawing/2017/decorative" val="1"/>
              </a:ext>
            </a:extLst>
          </p:cNvPr>
          <p:cNvCxnSpPr>
            <a:cxnSpLocks/>
          </p:cNvCxnSpPr>
          <p:nvPr/>
        </p:nvCxnSpPr>
        <p:spPr>
          <a:xfrm>
            <a:off x="7955666" y="4609272"/>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6DFE7C5-E99D-460F-DD99-91963B262FC9}"/>
              </a:ext>
              <a:ext uri="{C183D7F6-B498-43B3-948B-1728B52AA6E4}">
                <adec:decorative xmlns:adec="http://schemas.microsoft.com/office/drawing/2017/decorative" val="1"/>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15083" y="1579849"/>
            <a:ext cx="6831467" cy="1668730"/>
          </a:xfrm>
          <a:prstGeom prst="roundRect">
            <a:avLst>
              <a:gd name="adj" fmla="val 3554"/>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pic>
      <p:sp>
        <p:nvSpPr>
          <p:cNvPr id="19" name="Text Placeholder 4">
            <a:extLst>
              <a:ext uri="{FF2B5EF4-FFF2-40B4-BE49-F238E27FC236}">
                <a16:creationId xmlns:a16="http://schemas.microsoft.com/office/drawing/2014/main" id="{0CAC081F-C493-3E45-5408-A627FC8FFDF3}"/>
              </a:ext>
              <a:ext uri="{C183D7F6-B498-43B3-948B-1728B52AA6E4}">
                <adec:decorative xmlns:adec="http://schemas.microsoft.com/office/drawing/2017/decorative" val="1"/>
              </a:ext>
            </a:extLst>
          </p:cNvPr>
          <p:cNvSpPr txBox="1">
            <a:spLocks/>
          </p:cNvSpPr>
          <p:nvPr/>
        </p:nvSpPr>
        <p:spPr>
          <a:xfrm>
            <a:off x="863598" y="4614664"/>
            <a:ext cx="2241721" cy="1449628"/>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lvl="0" defTabSz="932597">
              <a:spcBef>
                <a:spcPts val="600"/>
              </a:spcBef>
              <a:defRPr/>
            </a:pPr>
            <a:r>
              <a:rPr lang="en-US" sz="1100" b="1" noProof="0">
                <a:gradFill>
                  <a:gsLst>
                    <a:gs pos="0">
                      <a:srgbClr val="C03BC4"/>
                    </a:gs>
                    <a:gs pos="35000">
                      <a:srgbClr val="0078D4"/>
                    </a:gs>
                  </a:gsLst>
                  <a:path path="circle">
                    <a:fillToRect l="100000" t="100000"/>
                  </a:path>
                </a:gradFill>
                <a:cs typeface="Segoe UI Semilight"/>
              </a:rPr>
              <a:t>Keep communication lines open</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Draft communications such as approval requests, status emails,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and supplier communications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Summarize stakeholder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meetings around budget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status and approvals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Create sourcing strategy decks </a:t>
            </a:r>
          </a:p>
        </p:txBody>
      </p:sp>
      <p:sp>
        <p:nvSpPr>
          <p:cNvPr id="22" name="Text Placeholder 4">
            <a:extLst>
              <a:ext uri="{FF2B5EF4-FFF2-40B4-BE49-F238E27FC236}">
                <a16:creationId xmlns:a16="http://schemas.microsoft.com/office/drawing/2014/main" id="{4C2ABEEB-E058-77DF-2A2C-974CCCA3E329}"/>
              </a:ext>
              <a:ext uri="{C183D7F6-B498-43B3-948B-1728B52AA6E4}">
                <adec:decorative xmlns:adec="http://schemas.microsoft.com/office/drawing/2017/decorative" val="1"/>
              </a:ext>
            </a:extLst>
          </p:cNvPr>
          <p:cNvSpPr txBox="1">
            <a:spLocks/>
          </p:cNvSpPr>
          <p:nvPr/>
        </p:nvSpPr>
        <p:spPr>
          <a:xfrm>
            <a:off x="3363648" y="4614664"/>
            <a:ext cx="4595793" cy="386260"/>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600"/>
              </a:spcBef>
              <a:defRPr/>
            </a:pPr>
            <a:r>
              <a:rPr lang="en-US" sz="1100" b="1" noProof="0">
                <a:gradFill>
                  <a:gsLst>
                    <a:gs pos="0">
                      <a:srgbClr val="C03BC4"/>
                    </a:gs>
                    <a:gs pos="35000">
                      <a:srgbClr val="0078D4"/>
                    </a:gs>
                  </a:gsLst>
                  <a:path path="circle">
                    <a:fillToRect l="100000" t="100000"/>
                  </a:path>
                </a:gradFill>
                <a:cs typeface="Segoe UI Semilight"/>
              </a:rPr>
              <a:t>Reduce outsourcing requirements</a:t>
            </a:r>
          </a:p>
          <a:p>
            <a:pPr marL="141288" marR="0" lvl="1" indent="-14128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Assist with manual tasks allowing processes to be done internally</a:t>
            </a:r>
          </a:p>
        </p:txBody>
      </p:sp>
      <p:sp>
        <p:nvSpPr>
          <p:cNvPr id="23" name="Text Placeholder 4">
            <a:extLst>
              <a:ext uri="{FF2B5EF4-FFF2-40B4-BE49-F238E27FC236}">
                <a16:creationId xmlns:a16="http://schemas.microsoft.com/office/drawing/2014/main" id="{FB9FCAE3-E205-5FAE-949E-77C641605E8F}"/>
              </a:ext>
              <a:ext uri="{C183D7F6-B498-43B3-948B-1728B52AA6E4}">
                <adec:decorative xmlns:adec="http://schemas.microsoft.com/office/drawing/2017/decorative" val="1"/>
              </a:ext>
            </a:extLst>
          </p:cNvPr>
          <p:cNvSpPr txBox="1">
            <a:spLocks/>
          </p:cNvSpPr>
          <p:nvPr/>
        </p:nvSpPr>
        <p:spPr>
          <a:xfrm>
            <a:off x="3363648" y="5191333"/>
            <a:ext cx="3132817" cy="926407"/>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lvl="0" defTabSz="932597">
              <a:spcBef>
                <a:spcPts val="600"/>
              </a:spcBef>
              <a:defRPr/>
            </a:pPr>
            <a:r>
              <a:rPr lang="en-US" sz="1100" b="1" noProof="0">
                <a:gradFill>
                  <a:gsLst>
                    <a:gs pos="0">
                      <a:srgbClr val="C03BC4"/>
                    </a:gs>
                    <a:gs pos="35000">
                      <a:srgbClr val="0078D4"/>
                    </a:gs>
                  </a:gsLst>
                  <a:path path="circle">
                    <a:fillToRect l="100000" t="100000"/>
                  </a:path>
                </a:gradFill>
                <a:cs typeface="Segoe UI Semilight"/>
              </a:rPr>
              <a:t>Avoid spend on finance system updates</a:t>
            </a:r>
          </a:p>
          <a:p>
            <a:pPr marL="141288" marR="0" lvl="0" indent="-14128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Extend financial systems with Copilot</a:t>
            </a:r>
          </a:p>
          <a:p>
            <a:pPr marL="141288" marR="0" lvl="0" indent="-14128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Extrapolate the risk and degree of impact by accessing customer data and distribution records to identify patterns for corrective change</a:t>
            </a:r>
          </a:p>
        </p:txBody>
      </p:sp>
      <p:sp>
        <p:nvSpPr>
          <p:cNvPr id="24" name="Text Placeholder 72">
            <a:extLst>
              <a:ext uri="{FF2B5EF4-FFF2-40B4-BE49-F238E27FC236}">
                <a16:creationId xmlns:a16="http://schemas.microsoft.com/office/drawing/2014/main" id="{1956DFF8-E8D4-92C8-DADB-082968B2465B}"/>
              </a:ext>
            </a:extLst>
          </p:cNvPr>
          <p:cNvSpPr txBox="1">
            <a:spLocks/>
          </p:cNvSpPr>
          <p:nvPr/>
        </p:nvSpPr>
        <p:spPr>
          <a:xfrm>
            <a:off x="7980025" y="2515581"/>
            <a:ext cx="3347617" cy="978986"/>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Budget Analyst</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Financial Planner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Treasury Manager </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Risk Manager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Controller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Data Manager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Strategic Planner  </a:t>
            </a:r>
          </a:p>
        </p:txBody>
      </p:sp>
    </p:spTree>
    <p:extLst>
      <p:ext uri="{BB962C8B-B14F-4D97-AF65-F5344CB8AC3E}">
        <p14:creationId xmlns:p14="http://schemas.microsoft.com/office/powerpoint/2010/main" val="2890287430"/>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3" ma:contentTypeDescription="Create a new document." ma:contentTypeScope="" ma:versionID="3179e1be26f23a129528d230448053e8">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d3f859843280ba2968dbadbb5350bb26"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E4F575D1-D3E6-4B2E-81B9-7181EE16B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2c9beb-9115-4dd4-b4b0-98592a7680e2"/>
    <ds:schemaRef ds:uri="9b9b331a-5640-4f50-a010-6cc4266aa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49B3AD-9962-4CE5-8E0A-2C8D95E7DE3D}">
  <ds:schemaRefs>
    <ds:schemaRef ds:uri="9b9b331a-5640-4f50-a010-6cc4266aa39c"/>
    <ds:schemaRef ds:uri="http://schemas.microsoft.com/sharepoint/v3"/>
    <ds:schemaRef ds:uri="http://schemas.microsoft.com/office/2006/documentManagement/types"/>
    <ds:schemaRef ds:uri="http://purl.org/dc/elements/1.1/"/>
    <ds:schemaRef ds:uri="c12c9beb-9115-4dd4-b4b0-98592a7680e2"/>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1725</TotalTime>
  <Words>9207</Words>
  <Application>Microsoft Office PowerPoint</Application>
  <PresentationFormat>Widescreen</PresentationFormat>
  <Paragraphs>1006</Paragraphs>
  <Slides>36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Aptos</vt:lpstr>
      <vt:lpstr>Arial</vt:lpstr>
      <vt:lpstr>Segoe UI</vt:lpstr>
      <vt:lpstr>Segoe UI </vt:lpstr>
      <vt:lpstr>Segoe UI Semibold</vt:lpstr>
      <vt:lpstr>Segoe UI Semilight</vt:lpstr>
      <vt:lpstr>Wingdings</vt:lpstr>
      <vt:lpstr>Light 16x9</vt:lpstr>
      <vt:lpstr>Copilot Scenario Library</vt:lpstr>
      <vt:lpstr>Copilot value journey</vt:lpstr>
      <vt:lpstr>Top 10 to "Try First"</vt:lpstr>
      <vt:lpstr>”Effort” level for each scenario  </vt:lpstr>
      <vt:lpstr>Copilot scenarios for Finance</vt:lpstr>
      <vt:lpstr>Copilot Finance scenarios</vt:lpstr>
      <vt:lpstr>Using Copilot in Finance </vt:lpstr>
      <vt:lpstr>Optimize costs in Finance</vt:lpstr>
      <vt:lpstr>KPI – Outsourcing spend</vt:lpstr>
      <vt:lpstr>KPI – Cost per analysis request</vt:lpstr>
      <vt:lpstr>KPI – Days sales outstanding</vt:lpstr>
      <vt:lpstr>KPI – Risk management</vt:lpstr>
      <vt:lpstr>KPI – Spend on financial systems and tooling</vt:lpstr>
      <vt:lpstr>Finance | Optimize your financial operations (Microsoft 365 Copilot Chat only)</vt:lpstr>
      <vt:lpstr>Finance | Reconcile financial data to accelerate period closing​</vt:lpstr>
      <vt:lpstr>Finance | Analyze business performance </vt:lpstr>
      <vt:lpstr>Finance | Analyze cashflow variances</vt:lpstr>
      <vt:lpstr>Finance | Intelligent sales forecasting​</vt:lpstr>
      <vt:lpstr>Finance | Contract review</vt:lpstr>
      <vt:lpstr>Finance | Collections coordination</vt:lpstr>
      <vt:lpstr>Finance | Accounting document evaluation</vt:lpstr>
      <vt:lpstr>Finance | Contract accounting guidance</vt:lpstr>
      <vt:lpstr>Finance | Update a guidance document</vt:lpstr>
      <vt:lpstr>Finance | Amendment comparisons</vt:lpstr>
      <vt:lpstr>Finance | Contract management</vt:lpstr>
      <vt:lpstr>Finance | Financial insights</vt:lpstr>
      <vt:lpstr>Finance | Procurement insight acceleration</vt:lpstr>
      <vt:lpstr>Finance | Automate financial query management</vt:lpstr>
      <vt:lpstr>Finance | Build a business case</vt:lpstr>
      <vt:lpstr>Finance | Launch a new Accounting app</vt:lpstr>
      <vt:lpstr>A day in the life of an Income Tax Compliance Manager</vt:lpstr>
      <vt:lpstr>A day in the life of an Audit, Risk and Compliance (ARC) Data Solution Manager</vt:lpstr>
      <vt:lpstr>A day in the life of a Vendor Engagement Manager</vt:lpstr>
      <vt:lpstr>A day in the life of a Financial Analyst</vt:lpstr>
      <vt:lpstr>A day in the life of a Finance Manager</vt:lpstr>
      <vt:lpstr>A day in the life of a Modern Work Revenue Finance Manager at Microsoft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5</cp:revision>
  <dcterms:created xsi:type="dcterms:W3CDTF">2024-09-25T15:39:48Z</dcterms:created>
  <dcterms:modified xsi:type="dcterms:W3CDTF">2025-02-11T22:56:19Z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