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4"/>
  </p:notesMasterIdLst>
  <p:sldIdLst>
    <p:sldId id="1633" r:id="rId2"/>
    <p:sldId id="440" r:id="rId3"/>
    <p:sldId id="375" r:id="rId4"/>
    <p:sldId id="334" r:id="rId5"/>
    <p:sldId id="1641" r:id="rId6"/>
    <p:sldId id="338" r:id="rId7"/>
    <p:sldId id="303" r:id="rId8"/>
    <p:sldId id="333" r:id="rId9"/>
    <p:sldId id="530" r:id="rId10"/>
    <p:sldId id="532" r:id="rId11"/>
    <p:sldId id="494" r:id="rId12"/>
    <p:sldId id="4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0461D-C5AF-47A3-8E01-E36D79B1D640}" v="27" dt="2025-11-20T19:20:22.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852" autoAdjust="0"/>
    <p:restoredTop sz="92202" autoAdjust="0"/>
  </p:normalViewPr>
  <p:slideViewPr>
    <p:cSldViewPr snapToGrid="0">
      <p:cViewPr varScale="1">
        <p:scale>
          <a:sx n="72" d="100"/>
          <a:sy n="72" d="100"/>
        </p:scale>
        <p:origin x="138" y="294"/>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083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48D70-1614-483A-8C8C-25212EAD552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757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727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C56AA-1B2C-441F-6340-3F36D1B4F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C9328E-3F85-A95A-6FBA-8053E6153A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EE5AC7F-D3B7-9476-856A-DB5A78B79D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C3F2E4-9E99-D2CA-5547-0C61C8A3CD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133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60841-FA70-AAA1-3FE3-4BF9FA47A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99488-D2B5-5F96-3AA7-7F9877D0D6C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B757570-47E2-F109-2462-DB79AD683B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3E1DA8-1576-4CCF-1D78-F5A0E70A02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995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94A75-2838-808F-3071-4A917F8C6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57157-5C6F-9046-25FB-9F850E8E822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BE06941-FB97-2BB7-0B61-B5C7A3A9D8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7ADC90-4C89-E249-53EE-4D00B956A0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5003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D693B-4908-A63A-E144-2A564A8BE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F609E-A153-FAED-B419-93DDE701445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4A6EB95-45C8-AF85-FA39-4A328F640C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802B1C-77CA-1E99-4E3B-0605443CBF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788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EA9C7-9D7C-5054-C1AE-E65E05BEF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C4782-7C9B-CAF3-C6B9-A06B306C60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6F45F2D-7C38-8B66-0537-1E11F7575E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896B10-C709-359E-B157-6E0545E444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5371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2541168"/>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42525780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M365 Copilot Chat at </a:t>
            </a:r>
            <a:r>
              <a:rPr lang="en-US" noProof="0">
                <a:hlinkClick r:id="rId2"/>
              </a:rPr>
              <a:t>m365copilot.com </a:t>
            </a:r>
            <a:r>
              <a:rPr lang="en-US" noProof="0"/>
              <a:t>or the Microsoft 365 Copilot Chat mobile app and set toggle to “Web”.</a:t>
            </a:r>
          </a:p>
          <a:p>
            <a:r>
              <a:rPr lang="en-US" baseline="30000" noProof="0"/>
              <a:t>2</a:t>
            </a:r>
            <a:r>
              <a:rPr lang="en-US" noProof="0"/>
              <a:t>Access M365 Copilot Chat at </a:t>
            </a:r>
            <a:r>
              <a:rPr lang="en-US" noProof="0">
                <a:hlinkClick r:id="rId2"/>
              </a:rPr>
              <a:t>m365copilot.com</a:t>
            </a:r>
            <a:r>
              <a:rPr lang="en-US" noProof="0"/>
              <a:t>, the Microsoft 365 Copilot Chat mobile app, or the M365 Copilot Chat app in Teams, and set toggle to “Work”.</a:t>
            </a:r>
          </a:p>
          <a:p>
            <a:r>
              <a:rPr lang="en-US" baseline="30000" noProof="0"/>
              <a:t>3</a:t>
            </a:r>
            <a:r>
              <a:rPr lang="en-US" noProof="0"/>
              <a:t>AI Agents allow Copilot to access your organization-specific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hyperlink" Target="https://support.microsoft.com/topic/getting-started-with-office-agent-6d043333-6eeb-49d8-a80c-681d29ab7c04" TargetMode="External"/><Relationship Id="rId7" Type="http://schemas.openxmlformats.org/officeDocument/2006/relationships/image" Target="../media/image32.svg"/><Relationship Id="rId12" Type="http://schemas.openxmlformats.org/officeDocument/2006/relationships/image" Target="../media/image40.png"/><Relationship Id="rId17" Type="http://schemas.openxmlformats.org/officeDocument/2006/relationships/image" Target="../media/image12.png"/><Relationship Id="rId2" Type="http://schemas.openxmlformats.org/officeDocument/2006/relationships/notesSlide" Target="../notesSlides/notesSlide7.xml"/><Relationship Id="rId16"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1.png"/><Relationship Id="rId11" Type="http://schemas.openxmlformats.org/officeDocument/2006/relationships/image" Target="../media/image37.svg"/><Relationship Id="rId5" Type="http://schemas.openxmlformats.org/officeDocument/2006/relationships/image" Target="../media/image30.svg"/><Relationship Id="rId15" Type="http://schemas.openxmlformats.org/officeDocument/2006/relationships/image" Target="../media/image27.png"/><Relationship Id="rId10" Type="http://schemas.openxmlformats.org/officeDocument/2006/relationships/image" Target="../media/image36.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8.png"/><Relationship Id="rId18" Type="http://schemas.openxmlformats.org/officeDocument/2006/relationships/image" Target="../media/image12.png"/><Relationship Id="rId3" Type="http://schemas.openxmlformats.org/officeDocument/2006/relationships/hyperlink" Target="https://support.microsoft.com/topic/getting-started-with-office-agent-6d043333-6eeb-49d8-a80c-681d29ab7c04" TargetMode="External"/><Relationship Id="rId7" Type="http://schemas.openxmlformats.org/officeDocument/2006/relationships/image" Target="../media/image31.png"/><Relationship Id="rId12" Type="http://schemas.openxmlformats.org/officeDocument/2006/relationships/hyperlink" Target="https://support.microsoft.com/en-us/topic/overview-of-microsoft-365-chat-preview-5b00a52d-7296-48ee-b938-b95b7209f737" TargetMode="External"/><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image" Target="../media/image30.svg"/><Relationship Id="rId11" Type="http://schemas.openxmlformats.org/officeDocument/2006/relationships/image" Target="../media/image41.png"/><Relationship Id="rId5" Type="http://schemas.openxmlformats.org/officeDocument/2006/relationships/image" Target="../media/image29.png"/><Relationship Id="rId15" Type="http://schemas.openxmlformats.org/officeDocument/2006/relationships/image" Target="../media/image37.svg"/><Relationship Id="rId10" Type="http://schemas.openxmlformats.org/officeDocument/2006/relationships/image" Target="../media/image34.svg"/><Relationship Id="rId4" Type="http://schemas.openxmlformats.org/officeDocument/2006/relationships/hyperlink" Target="https://support.microsoft.com/en-gb/topic/get-started-with-analyst-in-microsoft-365-copilot-ff505b9c-a06c-4be9-b855-69d89b1d25d2" TargetMode="External"/><Relationship Id="rId9" Type="http://schemas.openxmlformats.org/officeDocument/2006/relationships/image" Target="../media/image33.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8.png"/><Relationship Id="rId18" Type="http://schemas.openxmlformats.org/officeDocument/2006/relationships/image" Target="../media/image12.png"/><Relationship Id="rId3" Type="http://schemas.openxmlformats.org/officeDocument/2006/relationships/hyperlink" Target="https://support.microsoft.com/en-gb/topic/get-started-with-analyst-in-microsoft-365-copilot-ff505b9c-a06c-4be9-b855-69d89b1d25d2" TargetMode="External"/><Relationship Id="rId7" Type="http://schemas.openxmlformats.org/officeDocument/2006/relationships/image" Target="../media/image31.png"/><Relationship Id="rId12" Type="http://schemas.openxmlformats.org/officeDocument/2006/relationships/hyperlink" Target="https://support.microsoft.com/en-us/topic/overview-of-microsoft-365-chat-preview-5b00a52d-7296-48ee-b938-b95b7209f737" TargetMode="External"/><Relationship Id="rId17" Type="http://schemas.openxmlformats.org/officeDocument/2006/relationships/image" Target="../media/image42.png"/><Relationship Id="rId2" Type="http://schemas.openxmlformats.org/officeDocument/2006/relationships/notesSlide" Target="../notesSlides/notesSlide9.xml"/><Relationship Id="rId16" Type="http://schemas.openxmlformats.org/officeDocument/2006/relationships/image" Target="../media/image44.png"/><Relationship Id="rId1" Type="http://schemas.openxmlformats.org/officeDocument/2006/relationships/slideLayout" Target="../slideLayouts/slideLayout9.xml"/><Relationship Id="rId6" Type="http://schemas.openxmlformats.org/officeDocument/2006/relationships/image" Target="../media/image30.svg"/><Relationship Id="rId11" Type="http://schemas.openxmlformats.org/officeDocument/2006/relationships/image" Target="../media/image43.png"/><Relationship Id="rId5" Type="http://schemas.openxmlformats.org/officeDocument/2006/relationships/image" Target="../media/image29.png"/><Relationship Id="rId15" Type="http://schemas.openxmlformats.org/officeDocument/2006/relationships/image" Target="../media/image37.svg"/><Relationship Id="rId10" Type="http://schemas.openxmlformats.org/officeDocument/2006/relationships/image" Target="../media/image34.svg"/><Relationship Id="rId4" Type="http://schemas.openxmlformats.org/officeDocument/2006/relationships/hyperlink" Target="https://support.microsoft.com/office/access-project-manager-agent-86bf60a1-239d-4c37-b7b6-9a4111e1cc02" TargetMode="External"/><Relationship Id="rId9" Type="http://schemas.openxmlformats.org/officeDocument/2006/relationships/image" Target="../media/image33.pn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aka.ms/prompts" TargetMode="External"/><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2.png"/><Relationship Id="rId3" Type="http://schemas.openxmlformats.org/officeDocument/2006/relationships/hyperlink" Target="https://support.microsoft.com/topic/getting-started-with-office-agent-6d043333-6eeb-49d8-a80c-681d29ab7c04" TargetMode="External"/><Relationship Id="rId7" Type="http://schemas.openxmlformats.org/officeDocument/2006/relationships/image" Target="../media/image24.sv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5.xml"/><Relationship Id="rId16"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32.svg"/><Relationship Id="rId11" Type="http://schemas.openxmlformats.org/officeDocument/2006/relationships/image" Target="../media/image37.svg"/><Relationship Id="rId5" Type="http://schemas.openxmlformats.org/officeDocument/2006/relationships/image" Target="../media/image31.png"/><Relationship Id="rId15" Type="http://schemas.openxmlformats.org/officeDocument/2006/relationships/image" Target="../media/image13.png"/><Relationship Id="rId10" Type="http://schemas.openxmlformats.org/officeDocument/2006/relationships/image" Target="../media/image36.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2.svg"/><Relationship Id="rId11" Type="http://schemas.openxmlformats.org/officeDocument/2006/relationships/image" Target="../media/image37.sv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588263" y="2917984"/>
            <a:ext cx="4607851" cy="615553"/>
          </a:xfrm>
        </p:spPr>
        <p:txBody>
          <a:bodyPr/>
          <a:lstStyle/>
          <a:p>
            <a:r>
              <a:rPr lang="en-US" sz="4400" noProof="0">
                <a:gradFill>
                  <a:gsLst>
                    <a:gs pos="0">
                      <a:schemeClr val="tx1"/>
                    </a:gs>
                    <a:gs pos="100000">
                      <a:schemeClr val="tx1"/>
                    </a:gs>
                  </a:gsLst>
                  <a:lin ang="5400000" scaled="1"/>
                </a:gradFill>
                <a:cs typeface="Segoe UI"/>
              </a:rPr>
              <a:t>Microsoft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582042" y="3962400"/>
            <a:ext cx="7752752" cy="307777"/>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use cases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58BA4-8D41-EFC5-1DF0-A44E330253C9}"/>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90BA8345-B69E-FD5D-B95F-BC4F8C96443E}"/>
              </a:ext>
            </a:extLst>
          </p:cNvPr>
          <p:cNvSpPr>
            <a:spLocks noGrp="1"/>
          </p:cNvSpPr>
          <p:nvPr>
            <p:ph type="title"/>
          </p:nvPr>
        </p:nvSpPr>
        <p:spPr>
          <a:xfrm>
            <a:off x="584200" y="387766"/>
            <a:ext cx="5672544" cy="526298"/>
          </a:xfrm>
        </p:spPr>
        <p:txBody>
          <a:bodyPr/>
          <a:lstStyle/>
          <a:p>
            <a:r>
              <a:rPr lang="en-US" noProof="0"/>
              <a:t>A day in the life of a Chief Technology Officer</a:t>
            </a:r>
          </a:p>
        </p:txBody>
      </p:sp>
      <p:sp>
        <p:nvSpPr>
          <p:cNvPr id="15" name="Text Placeholder 14">
            <a:extLst>
              <a:ext uri="{FF2B5EF4-FFF2-40B4-BE49-F238E27FC236}">
                <a16:creationId xmlns:a16="http://schemas.microsoft.com/office/drawing/2014/main" id="{44A7F28D-5C1B-80C0-B762-60DEF85803D2}"/>
              </a:ext>
            </a:extLst>
          </p:cNvPr>
          <p:cNvSpPr>
            <a:spLocks noGrp="1"/>
          </p:cNvSpPr>
          <p:nvPr>
            <p:ph type="body" sz="quarter" idx="37"/>
          </p:nvPr>
        </p:nvSpPr>
        <p:spPr>
          <a:xfrm>
            <a:off x="10430234" y="521099"/>
            <a:ext cx="1456966" cy="175614"/>
          </a:xfrm>
        </p:spPr>
        <p:txBody>
          <a:bodyPr/>
          <a:lstStyle/>
          <a:p>
            <a:r>
              <a:rPr lang="en-US" noProof="0"/>
              <a:t>Buy</a:t>
            </a:r>
          </a:p>
        </p:txBody>
      </p:sp>
      <p:sp>
        <p:nvSpPr>
          <p:cNvPr id="41" name="Text Placeholder 40">
            <a:extLst>
              <a:ext uri="{FF2B5EF4-FFF2-40B4-BE49-F238E27FC236}">
                <a16:creationId xmlns:a16="http://schemas.microsoft.com/office/drawing/2014/main" id="{E24C3AA8-486A-0116-7A92-CE61FC962C57}"/>
              </a:ext>
            </a:extLst>
          </p:cNvPr>
          <p:cNvSpPr>
            <a:spLocks noGrp="1"/>
          </p:cNvSpPr>
          <p:nvPr>
            <p:ph type="body" sz="quarter" idx="17"/>
          </p:nvPr>
        </p:nvSpPr>
        <p:spPr>
          <a:xfrm>
            <a:off x="6519107" y="521099"/>
            <a:ext cx="3599821" cy="169277"/>
          </a:xfrm>
        </p:spPr>
        <p:txBody>
          <a:bodyPr/>
          <a:lstStyle/>
          <a:p>
            <a:r>
              <a:rPr lang="en-US" noProof="0"/>
              <a:t>Microsoft 365 Copilot and Teams Rooms</a:t>
            </a:r>
          </a:p>
        </p:txBody>
      </p:sp>
      <p:sp>
        <p:nvSpPr>
          <p:cNvPr id="58" name="Text Placeholder 57">
            <a:extLst>
              <a:ext uri="{FF2B5EF4-FFF2-40B4-BE49-F238E27FC236}">
                <a16:creationId xmlns:a16="http://schemas.microsoft.com/office/drawing/2014/main" id="{8E87684E-D3B2-1A5A-2C1A-66DFCFC9F110}"/>
              </a:ext>
            </a:extLst>
          </p:cNvPr>
          <p:cNvSpPr>
            <a:spLocks noGrp="1"/>
          </p:cNvSpPr>
          <p:nvPr>
            <p:ph type="body" sz="quarter" idx="11"/>
          </p:nvPr>
        </p:nvSpPr>
        <p:spPr>
          <a:xfrm>
            <a:off x="584200" y="1684338"/>
            <a:ext cx="2808288" cy="346075"/>
          </a:xfrm>
        </p:spPr>
        <p:txBody>
          <a:bodyPr/>
          <a:lstStyle/>
          <a:p>
            <a:r>
              <a:rPr lang="en-US" noProof="0"/>
              <a:t>8:00 am – Summarize communications</a:t>
            </a:r>
          </a:p>
        </p:txBody>
      </p:sp>
      <p:sp>
        <p:nvSpPr>
          <p:cNvPr id="59" name="Text Placeholder 58">
            <a:extLst>
              <a:ext uri="{FF2B5EF4-FFF2-40B4-BE49-F238E27FC236}">
                <a16:creationId xmlns:a16="http://schemas.microsoft.com/office/drawing/2014/main" id="{006BED4B-C650-8CA3-749C-A625D0272507}"/>
              </a:ext>
            </a:extLst>
          </p:cNvPr>
          <p:cNvSpPr>
            <a:spLocks noGrp="1"/>
          </p:cNvSpPr>
          <p:nvPr>
            <p:ph type="body" sz="quarter" idx="18"/>
          </p:nvPr>
        </p:nvSpPr>
        <p:spPr>
          <a:xfrm>
            <a:off x="584200" y="2128838"/>
            <a:ext cx="2808288" cy="627062"/>
          </a:xfrm>
        </p:spPr>
        <p:txBody>
          <a:bodyPr/>
          <a:lstStyle/>
          <a:p>
            <a:r>
              <a:rPr lang="en-US" noProof="0"/>
              <a:t>Review key technology news, internal reports, and updates related to ongoing projects and operational issues. </a:t>
            </a:r>
          </a:p>
        </p:txBody>
      </p:sp>
      <p:sp>
        <p:nvSpPr>
          <p:cNvPr id="60" name="Text Placeholder 59">
            <a:extLst>
              <a:ext uri="{FF2B5EF4-FFF2-40B4-BE49-F238E27FC236}">
                <a16:creationId xmlns:a16="http://schemas.microsoft.com/office/drawing/2014/main" id="{EE0720F1-E61D-CDEF-5FE5-2FFB789A1B2E}"/>
              </a:ext>
            </a:extLst>
          </p:cNvPr>
          <p:cNvSpPr>
            <a:spLocks noGrp="1"/>
          </p:cNvSpPr>
          <p:nvPr>
            <p:ph type="body" sz="quarter" idx="21"/>
          </p:nvPr>
        </p:nvSpPr>
        <p:spPr>
          <a:xfrm>
            <a:off x="584200" y="3304510"/>
            <a:ext cx="2808000" cy="626701"/>
          </a:xfrm>
        </p:spPr>
        <p:txBody>
          <a:bodyPr/>
          <a:lstStyle/>
          <a:p>
            <a:r>
              <a:rPr lang="en-US" noProof="0"/>
              <a:t>Prompt: </a:t>
            </a:r>
            <a:r>
              <a:rPr lang="en-US" noProof="0">
                <a:latin typeface="+mj-lt"/>
              </a:rPr>
              <a:t>Summarize emails and Teams messages </a:t>
            </a:r>
            <a:r>
              <a:rPr lang="en-US" noProof="0"/>
              <a:t>from the past week including reports, analyst surveys, news alerts and project updates.</a:t>
            </a:r>
          </a:p>
        </p:txBody>
      </p:sp>
      <p:sp>
        <p:nvSpPr>
          <p:cNvPr id="61" name="Text Placeholder 60">
            <a:extLst>
              <a:ext uri="{FF2B5EF4-FFF2-40B4-BE49-F238E27FC236}">
                <a16:creationId xmlns:a16="http://schemas.microsoft.com/office/drawing/2014/main" id="{65C3C6E3-E573-E142-0CB8-502577618890}"/>
              </a:ext>
            </a:extLst>
          </p:cNvPr>
          <p:cNvSpPr>
            <a:spLocks noGrp="1"/>
          </p:cNvSpPr>
          <p:nvPr>
            <p:ph type="body" sz="quarter" idx="22"/>
          </p:nvPr>
        </p:nvSpPr>
        <p:spPr>
          <a:xfrm>
            <a:off x="3776898" y="1684713"/>
            <a:ext cx="2808000" cy="345600"/>
          </a:xfrm>
        </p:spPr>
        <p:txBody>
          <a:bodyPr/>
          <a:lstStyle/>
          <a:p>
            <a:r>
              <a:rPr lang="en-US" noProof="0"/>
              <a:t>9:30 am – Get the details</a:t>
            </a:r>
          </a:p>
        </p:txBody>
      </p:sp>
      <p:sp>
        <p:nvSpPr>
          <p:cNvPr id="62" name="Text Placeholder 61">
            <a:extLst>
              <a:ext uri="{FF2B5EF4-FFF2-40B4-BE49-F238E27FC236}">
                <a16:creationId xmlns:a16="http://schemas.microsoft.com/office/drawing/2014/main" id="{468CE598-2FBB-1039-4CCC-46608F2698A2}"/>
              </a:ext>
            </a:extLst>
          </p:cNvPr>
          <p:cNvSpPr>
            <a:spLocks noGrp="1"/>
          </p:cNvSpPr>
          <p:nvPr>
            <p:ph type="body" sz="quarter" idx="23"/>
          </p:nvPr>
        </p:nvSpPr>
        <p:spPr>
          <a:xfrm>
            <a:off x="3776663" y="2128837"/>
            <a:ext cx="2808287" cy="685699"/>
          </a:xfrm>
        </p:spPr>
        <p:txBody>
          <a:bodyPr>
            <a:normAutofit lnSpcReduction="10000"/>
          </a:bodyPr>
          <a:lstStyle/>
          <a:p>
            <a:pPr lvl="0"/>
            <a:r>
              <a:rPr lang="en-US" noProof="0"/>
              <a:t>Meeting with the global IT department leadership</a:t>
            </a:r>
            <a:br>
              <a:rPr lang="en-US" noProof="0"/>
            </a:br>
            <a:r>
              <a:rPr lang="en-US" noProof="0"/>
              <a:t>team to discuss priorities and project progress. Attendees are in various offices with Teams Room systems</a:t>
            </a:r>
            <a:r>
              <a:rPr lang="en-US"/>
              <a:t> and can participate in their preferred language using </a:t>
            </a:r>
            <a:r>
              <a:rPr lang="en-US" b="1">
                <a:latin typeface="+mj-lt"/>
              </a:rPr>
              <a:t>Interpreter</a:t>
            </a:r>
            <a:r>
              <a:rPr lang="en-US"/>
              <a:t> in Teams.</a:t>
            </a:r>
            <a:endParaRPr lang="en-US" noProof="0"/>
          </a:p>
        </p:txBody>
      </p:sp>
      <p:sp>
        <p:nvSpPr>
          <p:cNvPr id="63" name="Text Placeholder 62">
            <a:extLst>
              <a:ext uri="{FF2B5EF4-FFF2-40B4-BE49-F238E27FC236}">
                <a16:creationId xmlns:a16="http://schemas.microsoft.com/office/drawing/2014/main" id="{D336F656-7D34-9D9C-282D-2AF2EC235531}"/>
              </a:ext>
            </a:extLst>
          </p:cNvPr>
          <p:cNvSpPr>
            <a:spLocks noGrp="1"/>
          </p:cNvSpPr>
          <p:nvPr>
            <p:ph type="body" sz="quarter" idx="24"/>
          </p:nvPr>
        </p:nvSpPr>
        <p:spPr>
          <a:xfrm>
            <a:off x="3776898" y="3304510"/>
            <a:ext cx="2808000" cy="626701"/>
          </a:xfrm>
        </p:spPr>
        <p:txBody>
          <a:bodyPr/>
          <a:lstStyle/>
          <a:p>
            <a:r>
              <a:rPr lang="en-US" noProof="0"/>
              <a:t>Benefit: Evelyn can query who in the room proposed restructuring the combined organization by region.</a:t>
            </a:r>
          </a:p>
        </p:txBody>
      </p:sp>
      <p:sp>
        <p:nvSpPr>
          <p:cNvPr id="64" name="Text Placeholder 63">
            <a:extLst>
              <a:ext uri="{FF2B5EF4-FFF2-40B4-BE49-F238E27FC236}">
                <a16:creationId xmlns:a16="http://schemas.microsoft.com/office/drawing/2014/main" id="{BE6333BA-83C8-DE4A-DE92-C7401C93718E}"/>
              </a:ext>
            </a:extLst>
          </p:cNvPr>
          <p:cNvSpPr>
            <a:spLocks noGrp="1"/>
          </p:cNvSpPr>
          <p:nvPr>
            <p:ph type="body" sz="quarter" idx="25"/>
          </p:nvPr>
        </p:nvSpPr>
        <p:spPr>
          <a:xfrm>
            <a:off x="6969125" y="1684338"/>
            <a:ext cx="2808288" cy="346075"/>
          </a:xfrm>
        </p:spPr>
        <p:txBody>
          <a:bodyPr/>
          <a:lstStyle/>
          <a:p>
            <a:r>
              <a:rPr lang="en-US" noProof="0"/>
              <a:t>10:30 am – Recap meetings</a:t>
            </a:r>
          </a:p>
        </p:txBody>
      </p:sp>
      <p:sp>
        <p:nvSpPr>
          <p:cNvPr id="65" name="Text Placeholder 64">
            <a:extLst>
              <a:ext uri="{FF2B5EF4-FFF2-40B4-BE49-F238E27FC236}">
                <a16:creationId xmlns:a16="http://schemas.microsoft.com/office/drawing/2014/main" id="{DCC65B23-2D97-7CCA-D55A-505A86F7B5C8}"/>
              </a:ext>
            </a:extLst>
          </p:cNvPr>
          <p:cNvSpPr>
            <a:spLocks noGrp="1"/>
          </p:cNvSpPr>
          <p:nvPr>
            <p:ph type="body" sz="quarter" idx="26"/>
          </p:nvPr>
        </p:nvSpPr>
        <p:spPr>
          <a:xfrm>
            <a:off x="6969125" y="2128838"/>
            <a:ext cx="2808288" cy="627062"/>
          </a:xfrm>
        </p:spPr>
        <p:txBody>
          <a:bodyPr/>
          <a:lstStyle/>
          <a:p>
            <a:pPr lvl="0"/>
            <a:r>
              <a:rPr lang="en-US" noProof="0"/>
              <a:t>Meeting with other department heads or project teams to help facilitate technology integration and addressing any department-specific needs. </a:t>
            </a:r>
          </a:p>
        </p:txBody>
      </p:sp>
      <p:sp>
        <p:nvSpPr>
          <p:cNvPr id="66" name="Text Placeholder 65">
            <a:extLst>
              <a:ext uri="{FF2B5EF4-FFF2-40B4-BE49-F238E27FC236}">
                <a16:creationId xmlns:a16="http://schemas.microsoft.com/office/drawing/2014/main" id="{E1F983CA-1F8D-9414-8E07-9B907F3F68C8}"/>
              </a:ext>
            </a:extLst>
          </p:cNvPr>
          <p:cNvSpPr>
            <a:spLocks noGrp="1"/>
          </p:cNvSpPr>
          <p:nvPr>
            <p:ph type="body" sz="quarter" idx="27"/>
          </p:nvPr>
        </p:nvSpPr>
        <p:spPr>
          <a:xfrm>
            <a:off x="6969595" y="3304510"/>
            <a:ext cx="2808000" cy="626701"/>
          </a:xfrm>
        </p:spPr>
        <p:txBody>
          <a:bodyPr>
            <a:normAutofit/>
          </a:bodyPr>
          <a:lstStyle/>
          <a:p>
            <a:r>
              <a:rPr lang="en-US" noProof="0"/>
              <a:t>Prompt: </a:t>
            </a:r>
            <a:r>
              <a:rPr lang="en-US" noProof="0">
                <a:latin typeface="+mj-lt"/>
              </a:rPr>
              <a:t>Summarize my meetings </a:t>
            </a:r>
            <a:r>
              <a:rPr lang="en-US" noProof="0"/>
              <a:t>with Employee X, Employee Y and Employee Z and identify common topics and discussions in our workstreams. </a:t>
            </a:r>
          </a:p>
        </p:txBody>
      </p:sp>
      <p:sp>
        <p:nvSpPr>
          <p:cNvPr id="114" name="Text Placeholder 113">
            <a:extLst>
              <a:ext uri="{FF2B5EF4-FFF2-40B4-BE49-F238E27FC236}">
                <a16:creationId xmlns:a16="http://schemas.microsoft.com/office/drawing/2014/main" id="{D95BE6A0-E160-F455-9389-D5139A2113C0}"/>
              </a:ext>
            </a:extLst>
          </p:cNvPr>
          <p:cNvSpPr>
            <a:spLocks noGrp="1"/>
          </p:cNvSpPr>
          <p:nvPr>
            <p:ph type="body" sz="quarter" idx="34"/>
          </p:nvPr>
        </p:nvSpPr>
        <p:spPr>
          <a:xfrm>
            <a:off x="6969595" y="4137995"/>
            <a:ext cx="2808000" cy="345600"/>
          </a:xfrm>
        </p:spPr>
        <p:txBody>
          <a:bodyPr/>
          <a:lstStyle/>
          <a:p>
            <a:r>
              <a:rPr lang="en-US" noProof="0"/>
              <a:t>1:00 pm – Draft a presentation</a:t>
            </a:r>
          </a:p>
        </p:txBody>
      </p:sp>
      <p:sp>
        <p:nvSpPr>
          <p:cNvPr id="75" name="Text Placeholder 74">
            <a:extLst>
              <a:ext uri="{FF2B5EF4-FFF2-40B4-BE49-F238E27FC236}">
                <a16:creationId xmlns:a16="http://schemas.microsoft.com/office/drawing/2014/main" id="{8D632BEB-7C6A-4A2C-F3C6-A4F2BFF6FE16}"/>
              </a:ext>
            </a:extLst>
          </p:cNvPr>
          <p:cNvSpPr>
            <a:spLocks noGrp="1"/>
          </p:cNvSpPr>
          <p:nvPr>
            <p:ph type="body" sz="quarter" idx="35"/>
          </p:nvPr>
        </p:nvSpPr>
        <p:spPr>
          <a:xfrm>
            <a:off x="6969125" y="4584700"/>
            <a:ext cx="2808288" cy="627063"/>
          </a:xfrm>
        </p:spPr>
        <p:txBody>
          <a:bodyPr>
            <a:normAutofit/>
          </a:bodyPr>
          <a:lstStyle/>
          <a:p>
            <a:r>
              <a:rPr lang="en-US"/>
              <a:t>Use </a:t>
            </a:r>
            <a:r>
              <a:rPr lang="en-US" b="1">
                <a:latin typeface="+mj-lt"/>
              </a:rPr>
              <a:t>Office Agent </a:t>
            </a:r>
            <a:r>
              <a:rPr lang="en-US"/>
              <a:t>to review cybersecurity updates from the past month and draft a PowerPoint presentation that summarizes key risks, response measures, and progress for executive reporting.</a:t>
            </a:r>
          </a:p>
        </p:txBody>
      </p:sp>
      <p:sp>
        <p:nvSpPr>
          <p:cNvPr id="76" name="Text Placeholder 75">
            <a:extLst>
              <a:ext uri="{FF2B5EF4-FFF2-40B4-BE49-F238E27FC236}">
                <a16:creationId xmlns:a16="http://schemas.microsoft.com/office/drawing/2014/main" id="{619A9B56-5451-1073-4FBC-0A0967BC5690}"/>
              </a:ext>
            </a:extLst>
          </p:cNvPr>
          <p:cNvSpPr>
            <a:spLocks noGrp="1"/>
          </p:cNvSpPr>
          <p:nvPr>
            <p:ph type="body" sz="quarter" idx="36"/>
          </p:nvPr>
        </p:nvSpPr>
        <p:spPr>
          <a:xfrm>
            <a:off x="6969595" y="5681038"/>
            <a:ext cx="2808000" cy="626701"/>
          </a:xfrm>
        </p:spPr>
        <p:txBody>
          <a:bodyPr/>
          <a:lstStyle/>
          <a:p>
            <a:pPr lvl="0"/>
            <a:r>
              <a:rPr lang="en-US" noProof="0"/>
              <a:t>Prompt: </a:t>
            </a:r>
            <a:r>
              <a:rPr lang="en-US">
                <a:latin typeface="+mj-lt"/>
              </a:rPr>
              <a:t>Create a PowerPoint presentation </a:t>
            </a:r>
            <a:r>
              <a:rPr lang="en-US" noProof="0"/>
              <a:t>from our quarterly cybersecurity report including a visual of resources targeted and types of attacks.</a:t>
            </a:r>
          </a:p>
          <a:p>
            <a:pPr lvl="0"/>
            <a:r>
              <a:rPr lang="en-US" u="sng">
                <a:hlinkClick r:id="rId3"/>
              </a:rPr>
              <a:t>Get started with Office Agent</a:t>
            </a:r>
            <a:endParaRPr lang="en-US" noProof="0"/>
          </a:p>
        </p:txBody>
      </p:sp>
      <p:sp>
        <p:nvSpPr>
          <p:cNvPr id="113" name="Text Placeholder 112">
            <a:extLst>
              <a:ext uri="{FF2B5EF4-FFF2-40B4-BE49-F238E27FC236}">
                <a16:creationId xmlns:a16="http://schemas.microsoft.com/office/drawing/2014/main" id="{ACDE7874-DBEC-AE3C-858C-17D7DB098C57}"/>
              </a:ext>
            </a:extLst>
          </p:cNvPr>
          <p:cNvSpPr>
            <a:spLocks noGrp="1"/>
          </p:cNvSpPr>
          <p:nvPr>
            <p:ph type="body" sz="quarter" idx="31"/>
          </p:nvPr>
        </p:nvSpPr>
        <p:spPr>
          <a:xfrm>
            <a:off x="3776898" y="4137995"/>
            <a:ext cx="2808000" cy="345600"/>
          </a:xfrm>
        </p:spPr>
        <p:txBody>
          <a:bodyPr/>
          <a:lstStyle/>
          <a:p>
            <a:r>
              <a:rPr lang="en-US" noProof="0"/>
              <a:t>3:00 pm – Summarize discussions</a:t>
            </a:r>
          </a:p>
        </p:txBody>
      </p:sp>
      <p:sp>
        <p:nvSpPr>
          <p:cNvPr id="72" name="Text Placeholder 71">
            <a:extLst>
              <a:ext uri="{FF2B5EF4-FFF2-40B4-BE49-F238E27FC236}">
                <a16:creationId xmlns:a16="http://schemas.microsoft.com/office/drawing/2014/main" id="{EAE0112C-269E-D2EC-A364-709B27AF8577}"/>
              </a:ext>
            </a:extLst>
          </p:cNvPr>
          <p:cNvSpPr>
            <a:spLocks noGrp="1"/>
          </p:cNvSpPr>
          <p:nvPr>
            <p:ph type="body" sz="quarter" idx="32"/>
          </p:nvPr>
        </p:nvSpPr>
        <p:spPr>
          <a:xfrm>
            <a:off x="3776663" y="4584700"/>
            <a:ext cx="2808287" cy="627063"/>
          </a:xfrm>
        </p:spPr>
        <p:txBody>
          <a:bodyPr/>
          <a:lstStyle/>
          <a:p>
            <a:pPr lvl="0"/>
            <a:r>
              <a:rPr lang="en-US" noProof="0"/>
              <a:t>Discuss ongoing services, evaluate new solutions, and negotiate terms that best meet the needs of the business.</a:t>
            </a:r>
            <a:r>
              <a:rPr lang="en-US"/>
              <a:t> </a:t>
            </a:r>
            <a:endParaRPr lang="en-US" noProof="0"/>
          </a:p>
        </p:txBody>
      </p:sp>
      <p:sp>
        <p:nvSpPr>
          <p:cNvPr id="73" name="Text Placeholder 72">
            <a:extLst>
              <a:ext uri="{FF2B5EF4-FFF2-40B4-BE49-F238E27FC236}">
                <a16:creationId xmlns:a16="http://schemas.microsoft.com/office/drawing/2014/main" id="{3122ADD7-5F82-2ED2-C438-478E0D11960E}"/>
              </a:ext>
            </a:extLst>
          </p:cNvPr>
          <p:cNvSpPr>
            <a:spLocks noGrp="1"/>
          </p:cNvSpPr>
          <p:nvPr>
            <p:ph type="body" sz="quarter" idx="33"/>
          </p:nvPr>
        </p:nvSpPr>
        <p:spPr>
          <a:xfrm>
            <a:off x="3776898" y="5681038"/>
            <a:ext cx="2808000" cy="626701"/>
          </a:xfrm>
        </p:spPr>
        <p:txBody>
          <a:bodyPr/>
          <a:lstStyle/>
          <a:p>
            <a:r>
              <a:rPr lang="en-US" noProof="0"/>
              <a:t>Prompt: </a:t>
            </a:r>
            <a:r>
              <a:rPr lang="en-US">
                <a:latin typeface="+mj-lt"/>
              </a:rPr>
              <a:t>Summarize discussions </a:t>
            </a:r>
            <a:r>
              <a:rPr lang="en-US" noProof="0"/>
              <a:t>with Vendor X, Vendor Y and Vendor Z related to price, solution and upcoming deadlines.</a:t>
            </a:r>
          </a:p>
        </p:txBody>
      </p:sp>
      <p:sp>
        <p:nvSpPr>
          <p:cNvPr id="112" name="Text Placeholder 111">
            <a:extLst>
              <a:ext uri="{FF2B5EF4-FFF2-40B4-BE49-F238E27FC236}">
                <a16:creationId xmlns:a16="http://schemas.microsoft.com/office/drawing/2014/main" id="{57E83B5B-6DE5-F5DC-8FBD-1F021B21E982}"/>
              </a:ext>
            </a:extLst>
          </p:cNvPr>
          <p:cNvSpPr>
            <a:spLocks noGrp="1"/>
          </p:cNvSpPr>
          <p:nvPr>
            <p:ph type="body" sz="quarter" idx="28"/>
          </p:nvPr>
        </p:nvSpPr>
        <p:spPr>
          <a:xfrm>
            <a:off x="584200" y="4137995"/>
            <a:ext cx="2808000" cy="345600"/>
          </a:xfrm>
        </p:spPr>
        <p:txBody>
          <a:bodyPr/>
          <a:lstStyle/>
          <a:p>
            <a:r>
              <a:rPr lang="en-US" noProof="0"/>
              <a:t>4:30 pm – Draft a project summary</a:t>
            </a:r>
          </a:p>
        </p:txBody>
      </p:sp>
      <p:sp>
        <p:nvSpPr>
          <p:cNvPr id="69" name="Text Placeholder 68">
            <a:extLst>
              <a:ext uri="{FF2B5EF4-FFF2-40B4-BE49-F238E27FC236}">
                <a16:creationId xmlns:a16="http://schemas.microsoft.com/office/drawing/2014/main" id="{BF831809-0E9D-1F82-7CA9-A05C86A68AE6}"/>
              </a:ext>
            </a:extLst>
          </p:cNvPr>
          <p:cNvSpPr>
            <a:spLocks noGrp="1"/>
          </p:cNvSpPr>
          <p:nvPr>
            <p:ph type="body" sz="quarter" idx="29"/>
          </p:nvPr>
        </p:nvSpPr>
        <p:spPr>
          <a:xfrm>
            <a:off x="584200" y="4584616"/>
            <a:ext cx="2808000" cy="626701"/>
          </a:xfrm>
        </p:spPr>
        <p:txBody>
          <a:bodyPr>
            <a:normAutofit/>
          </a:bodyPr>
          <a:lstStyle/>
          <a:p>
            <a:r>
              <a:rPr lang="en-US"/>
              <a:t>Use </a:t>
            </a:r>
            <a:r>
              <a:rPr lang="en-US" b="1">
                <a:latin typeface="+mj-lt"/>
              </a:rPr>
              <a:t>Office Agent</a:t>
            </a:r>
            <a:r>
              <a:rPr lang="en-US"/>
              <a:t> to draft a Word document that outlines specific projects, reviews progress with project managers, addresses technical challenges, and captures strategic decisions to drive project success.</a:t>
            </a:r>
          </a:p>
        </p:txBody>
      </p:sp>
      <p:sp>
        <p:nvSpPr>
          <p:cNvPr id="70" name="Text Placeholder 69">
            <a:extLst>
              <a:ext uri="{FF2B5EF4-FFF2-40B4-BE49-F238E27FC236}">
                <a16:creationId xmlns:a16="http://schemas.microsoft.com/office/drawing/2014/main" id="{68A61863-D930-C8C4-64C5-CF583DB3CA1B}"/>
              </a:ext>
            </a:extLst>
          </p:cNvPr>
          <p:cNvSpPr>
            <a:spLocks noGrp="1"/>
          </p:cNvSpPr>
          <p:nvPr>
            <p:ph type="body" sz="quarter" idx="30"/>
          </p:nvPr>
        </p:nvSpPr>
        <p:spPr>
          <a:xfrm>
            <a:off x="584200" y="5681038"/>
            <a:ext cx="2808000" cy="626701"/>
          </a:xfrm>
        </p:spPr>
        <p:txBody>
          <a:bodyPr/>
          <a:lstStyle/>
          <a:p>
            <a:r>
              <a:rPr lang="en-US" noProof="0"/>
              <a:t>Prompt: </a:t>
            </a:r>
            <a:r>
              <a:rPr lang="en-US">
                <a:latin typeface="+mj-lt"/>
              </a:rPr>
              <a:t>Utilize data from quarterly project review </a:t>
            </a:r>
            <a:r>
              <a:rPr lang="en-US" noProof="0"/>
              <a:t>and provide a summary of how many projects are on time and the blockers mentioned in the data.</a:t>
            </a:r>
          </a:p>
          <a:p>
            <a:r>
              <a:rPr lang="en-US" u="sng">
                <a:hlinkClick r:id="rId3"/>
              </a:rPr>
              <a:t>Get started with Office Agent</a:t>
            </a:r>
            <a:endParaRPr lang="en-US" noProof="0"/>
          </a:p>
        </p:txBody>
      </p:sp>
      <p:sp>
        <p:nvSpPr>
          <p:cNvPr id="2" name="Rectangle: Rounded Corners 6">
            <a:extLst>
              <a:ext uri="{FF2B5EF4-FFF2-40B4-BE49-F238E27FC236}">
                <a16:creationId xmlns:a16="http://schemas.microsoft.com/office/drawing/2014/main" id="{10A3946E-85AE-D647-F4E1-8ED7345853B8}"/>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872793B0-FF13-964B-09FF-2DD923923CE4}"/>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DAEAA378-4077-5988-5745-207766A3C4C6}"/>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7C12F0DE-165A-D165-3004-A875FE0AEFE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AC21F0A9-C5C5-E7EC-BFC2-B063D6C4A92C}"/>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244C5EC6-E512-781A-8781-548F1FAFC266}"/>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Team communications</a:t>
              </a:r>
            </a:p>
          </p:txBody>
        </p:sp>
        <p:pic>
          <p:nvPicPr>
            <p:cNvPr id="8" name="Graphic 7">
              <a:extLst>
                <a:ext uri="{FF2B5EF4-FFF2-40B4-BE49-F238E27FC236}">
                  <a16:creationId xmlns:a16="http://schemas.microsoft.com/office/drawing/2014/main" id="{E8E3B8F3-96EC-8486-3D4D-4A3D220D03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8C764594-3AB6-AA54-BA3E-0920E5C5166D}"/>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28E3E474-607D-12C3-1D4F-3FE8E30FD708}"/>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Areas of investment: Project management</a:t>
              </a:r>
            </a:p>
          </p:txBody>
        </p:sp>
        <p:pic>
          <p:nvPicPr>
            <p:cNvPr id="11" name="Graphic 10">
              <a:extLst>
                <a:ext uri="{FF2B5EF4-FFF2-40B4-BE49-F238E27FC236}">
                  <a16:creationId xmlns:a16="http://schemas.microsoft.com/office/drawing/2014/main" id="{7DA9BE6D-4DC1-5451-378A-F16C430E0CB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3555" y="1005899"/>
              <a:ext cx="144000" cy="144000"/>
            </a:xfrm>
            <a:prstGeom prst="rect">
              <a:avLst/>
            </a:prstGeom>
          </p:spPr>
        </p:pic>
      </p:grpSp>
      <p:sp>
        <p:nvSpPr>
          <p:cNvPr id="152" name="TextBox 151">
            <a:extLst>
              <a:ext uri="{FF2B5EF4-FFF2-40B4-BE49-F238E27FC236}">
                <a16:creationId xmlns:a16="http://schemas.microsoft.com/office/drawing/2014/main" id="{7427B1B9-909C-FB21-0A83-D03E33231997}"/>
              </a:ext>
            </a:extLst>
          </p:cNvPr>
          <p:cNvSpPr txBox="1"/>
          <p:nvPr/>
        </p:nvSpPr>
        <p:spPr>
          <a:xfrm>
            <a:off x="10123962" y="1684338"/>
            <a:ext cx="1905067" cy="135421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Evelyn </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t>is a CTO who helps maintain and secure the IT infrastructure at her organization.</a:t>
            </a:r>
            <a:endParaRPr kumimoji="0" lang="en-US" sz="20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endParaRPr>
          </a:p>
        </p:txBody>
      </p:sp>
      <p:pic>
        <p:nvPicPr>
          <p:cNvPr id="153" name="Graphic 152">
            <a:extLst>
              <a:ext uri="{FF2B5EF4-FFF2-40B4-BE49-F238E27FC236}">
                <a16:creationId xmlns:a16="http://schemas.microsoft.com/office/drawing/2014/main" id="{605EE2BA-B88D-9827-F253-FFC9E9C5CAA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0800000">
            <a:off x="10939101" y="3220207"/>
            <a:ext cx="274790" cy="274790"/>
          </a:xfrm>
          <a:prstGeom prst="rect">
            <a:avLst/>
          </a:prstGeom>
        </p:spPr>
      </p:pic>
      <p:pic>
        <p:nvPicPr>
          <p:cNvPr id="23" name="Picture 22">
            <a:extLst>
              <a:ext uri="{FF2B5EF4-FFF2-40B4-BE49-F238E27FC236}">
                <a16:creationId xmlns:a16="http://schemas.microsoft.com/office/drawing/2014/main" id="{6B6CF939-7D37-C0C9-F722-E928FE98A46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900153" y="3676650"/>
            <a:ext cx="2363294" cy="3139125"/>
          </a:xfrm>
          <a:prstGeom prst="rect">
            <a:avLst/>
          </a:prstGeom>
        </p:spPr>
      </p:pic>
      <p:sp>
        <p:nvSpPr>
          <p:cNvPr id="139" name="TextBox 138">
            <a:extLst>
              <a:ext uri="{FF2B5EF4-FFF2-40B4-BE49-F238E27FC236}">
                <a16:creationId xmlns:a16="http://schemas.microsoft.com/office/drawing/2014/main" id="{00857ED0-BE20-8A6C-78FB-CF78558D61F4}"/>
              </a:ext>
              <a:ext uri="{C183D7F6-B498-43B3-948B-1728B52AA6E4}">
                <adec:decorative xmlns:adec="http://schemas.microsoft.com/office/drawing/2017/decorative" val="0"/>
              </a:ext>
            </a:extLst>
          </p:cNvPr>
          <p:cNvSpPr txBox="1"/>
          <p:nvPr/>
        </p:nvSpPr>
        <p:spPr>
          <a:xfrm>
            <a:off x="4235614" y="2892038"/>
            <a:ext cx="1892184"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br>
              <a:rPr kumimoji="0" lang="en-US" sz="1000" b="0" i="0" u="none" strike="noStrike" kern="1200" cap="none" spc="0" normalizeH="0" baseline="0" noProof="0">
                <a:ln>
                  <a:noFill/>
                </a:ln>
                <a:solidFill>
                  <a:srgbClr val="000000"/>
                </a:solidFill>
                <a:effectLst/>
                <a:uLnTx/>
                <a:uFillTx/>
                <a:latin typeface="Segoe UI Semibold"/>
                <a:ea typeface="+mn-ea"/>
                <a:cs typeface="+mn-cs"/>
              </a:rPr>
            </a:br>
            <a:r>
              <a:rPr kumimoji="0" lang="en-US" sz="800" b="0" i="0" u="none" strike="noStrike" kern="1200" cap="none" spc="0" normalizeH="0" baseline="0" noProof="0">
                <a:ln>
                  <a:noFill/>
                </a:ln>
                <a:solidFill>
                  <a:srgbClr val="0078D4"/>
                </a:solidFill>
                <a:effectLst/>
                <a:uLnTx/>
                <a:uFillTx/>
                <a:latin typeface="Segoe UI Semibold"/>
                <a:ea typeface="+mn-ea"/>
                <a:cs typeface="+mn-cs"/>
              </a:rPr>
              <a:t>+ Teams Rooms</a:t>
            </a:r>
            <a:endParaRPr kumimoji="0" lang="en-US" sz="1000" b="0" i="0" u="none" strike="noStrike" kern="1200" cap="none" spc="0" normalizeH="0" baseline="0" noProof="0">
              <a:ln>
                <a:noFill/>
              </a:ln>
              <a:solidFill>
                <a:srgbClr val="0078D4"/>
              </a:solidFill>
              <a:effectLst/>
              <a:uLnTx/>
              <a:uFillTx/>
              <a:latin typeface="Segoe UI Semibold"/>
              <a:ea typeface="+mn-ea"/>
              <a:cs typeface="+mn-cs"/>
            </a:endParaRPr>
          </a:p>
        </p:txBody>
      </p:sp>
      <p:grpSp>
        <p:nvGrpSpPr>
          <p:cNvPr id="140" name="Group 139">
            <a:extLst>
              <a:ext uri="{FF2B5EF4-FFF2-40B4-BE49-F238E27FC236}">
                <a16:creationId xmlns:a16="http://schemas.microsoft.com/office/drawing/2014/main" id="{F6ADDF6B-79AB-5638-C86C-E12ECF05A33E}"/>
              </a:ext>
            </a:extLst>
          </p:cNvPr>
          <p:cNvGrpSpPr/>
          <p:nvPr/>
        </p:nvGrpSpPr>
        <p:grpSpPr>
          <a:xfrm>
            <a:off x="584200" y="2850537"/>
            <a:ext cx="2351135" cy="360000"/>
            <a:chOff x="588263" y="1217924"/>
            <a:chExt cx="2351135" cy="360000"/>
          </a:xfrm>
        </p:grpSpPr>
        <p:pic>
          <p:nvPicPr>
            <p:cNvPr id="141" name="Picture 140" descr="Zip Co logo SVG free download, id: 101874 - Brandlogos.net">
              <a:hlinkClick r:id="rId13"/>
              <a:extLst>
                <a:ext uri="{FF2B5EF4-FFF2-40B4-BE49-F238E27FC236}">
                  <a16:creationId xmlns:a16="http://schemas.microsoft.com/office/drawing/2014/main" id="{93601E90-4B81-6C46-C56D-CD987C381B24}"/>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2" name="TextBox 141">
              <a:extLst>
                <a:ext uri="{FF2B5EF4-FFF2-40B4-BE49-F238E27FC236}">
                  <a16:creationId xmlns:a16="http://schemas.microsoft.com/office/drawing/2014/main" id="{A41BC74E-C86B-F9F2-3354-1F2FA5A34560}"/>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endParaRPr>
            </a:p>
          </p:txBody>
        </p:sp>
      </p:grpSp>
      <p:sp>
        <p:nvSpPr>
          <p:cNvPr id="145" name="TextBox 144">
            <a:extLst>
              <a:ext uri="{FF2B5EF4-FFF2-40B4-BE49-F238E27FC236}">
                <a16:creationId xmlns:a16="http://schemas.microsoft.com/office/drawing/2014/main" id="{70DF0A3D-BBC9-DBE6-43CF-E475DB74C3F5}"/>
              </a:ext>
              <a:ext uri="{C183D7F6-B498-43B3-948B-1728B52AA6E4}">
                <adec:decorative xmlns:adec="http://schemas.microsoft.com/office/drawing/2017/decorative" val="0"/>
              </a:ext>
            </a:extLst>
          </p:cNvPr>
          <p:cNvSpPr txBox="1"/>
          <p:nvPr/>
        </p:nvSpPr>
        <p:spPr>
          <a:xfrm>
            <a:off x="7428076"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148" name="TextBox 147">
            <a:extLst>
              <a:ext uri="{FF2B5EF4-FFF2-40B4-BE49-F238E27FC236}">
                <a16:creationId xmlns:a16="http://schemas.microsoft.com/office/drawing/2014/main" id="{E9F7156D-9F35-3385-79B8-D61E03642434}"/>
              </a:ext>
              <a:ext uri="{C183D7F6-B498-43B3-948B-1728B52AA6E4}">
                <adec:decorative xmlns:adec="http://schemas.microsoft.com/office/drawing/2017/decorative" val="0"/>
              </a:ext>
            </a:extLst>
          </p:cNvPr>
          <p:cNvSpPr txBox="1"/>
          <p:nvPr/>
        </p:nvSpPr>
        <p:spPr>
          <a:xfrm>
            <a:off x="4235614"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151" name="TextBox 150">
            <a:extLst>
              <a:ext uri="{FF2B5EF4-FFF2-40B4-BE49-F238E27FC236}">
                <a16:creationId xmlns:a16="http://schemas.microsoft.com/office/drawing/2014/main" id="{D017D60E-D6A6-BCD2-B418-9FC8B87F4C9B}"/>
              </a:ext>
              <a:ext uri="{C183D7F6-B498-43B3-948B-1728B52AA6E4}">
                <adec:decorative xmlns:adec="http://schemas.microsoft.com/office/drawing/2017/decorative" val="0"/>
              </a:ext>
            </a:extLst>
          </p:cNvPr>
          <p:cNvSpPr txBox="1"/>
          <p:nvPr/>
        </p:nvSpPr>
        <p:spPr>
          <a:xfrm>
            <a:off x="1043151"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Office Agent with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154" name="Group 153">
            <a:extLst>
              <a:ext uri="{FF2B5EF4-FFF2-40B4-BE49-F238E27FC236}">
                <a16:creationId xmlns:a16="http://schemas.microsoft.com/office/drawing/2014/main" id="{560AFE12-9589-0636-F2EC-3C64AA63A4F8}"/>
              </a:ext>
            </a:extLst>
          </p:cNvPr>
          <p:cNvGrpSpPr/>
          <p:nvPr/>
        </p:nvGrpSpPr>
        <p:grpSpPr>
          <a:xfrm>
            <a:off x="6969125" y="5266713"/>
            <a:ext cx="2255978" cy="360000"/>
            <a:chOff x="6969125" y="5260425"/>
            <a:chExt cx="2255978" cy="360000"/>
          </a:xfrm>
        </p:grpSpPr>
        <p:sp>
          <p:nvSpPr>
            <p:cNvPr id="155" name="TextBox 154">
              <a:extLst>
                <a:ext uri="{FF2B5EF4-FFF2-40B4-BE49-F238E27FC236}">
                  <a16:creationId xmlns:a16="http://schemas.microsoft.com/office/drawing/2014/main" id="{F8D52402-3B03-E83A-E3B8-922516C68842}"/>
                </a:ext>
                <a:ext uri="{C183D7F6-B498-43B3-948B-1728B52AA6E4}">
                  <adec:decorative xmlns:adec="http://schemas.microsoft.com/office/drawing/2017/decorative" val="0"/>
                </a:ext>
              </a:extLst>
            </p:cNvPr>
            <p:cNvSpPr txBox="1"/>
            <p:nvPr/>
          </p:nvSpPr>
          <p:spPr>
            <a:xfrm>
              <a:off x="7428311" y="5363480"/>
              <a:ext cx="1796792"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Office Agent with PowerPoint</a:t>
              </a:r>
            </a:p>
          </p:txBody>
        </p:sp>
        <p:sp>
          <p:nvSpPr>
            <p:cNvPr id="156" name="Oval 155">
              <a:extLst>
                <a:ext uri="{FF2B5EF4-FFF2-40B4-BE49-F238E27FC236}">
                  <a16:creationId xmlns:a16="http://schemas.microsoft.com/office/drawing/2014/main" id="{9920F99A-8161-12DC-7772-AC9043D4D620}"/>
                </a:ext>
              </a:extLst>
            </p:cNvPr>
            <p:cNvSpPr>
              <a:spLocks/>
            </p:cNvSpPr>
            <p:nvPr/>
          </p:nvSpPr>
          <p:spPr bwMode="auto">
            <a:xfrm>
              <a:off x="6969125" y="5260425"/>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grpSp>
      <p:pic>
        <p:nvPicPr>
          <p:cNvPr id="13" name="Picture 12" descr="Word logo">
            <a:extLst>
              <a:ext uri="{FF2B5EF4-FFF2-40B4-BE49-F238E27FC236}">
                <a16:creationId xmlns:a16="http://schemas.microsoft.com/office/drawing/2014/main" id="{C01A0DC7-6459-B9C2-0148-2A88D0EF300B}"/>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634609" y="5323424"/>
            <a:ext cx="246576" cy="246576"/>
          </a:xfrm>
          <a:prstGeom prst="ellipse">
            <a:avLst/>
          </a:prstGeom>
          <a:solidFill>
            <a:srgbClr val="FFFFFF"/>
          </a:solidFill>
        </p:spPr>
      </p:pic>
      <p:pic>
        <p:nvPicPr>
          <p:cNvPr id="14" name="Picture 13" descr="PowerPoint logo">
            <a:extLst>
              <a:ext uri="{FF2B5EF4-FFF2-40B4-BE49-F238E27FC236}">
                <a16:creationId xmlns:a16="http://schemas.microsoft.com/office/drawing/2014/main" id="{261E89D1-A702-6574-2CA8-DCD2BE92B859}"/>
              </a:ext>
            </a:extLst>
          </p:cNvPr>
          <p:cNvPicPr>
            <a:picLocks noChangeAspect="1"/>
          </p:cNvPicPr>
          <p:nvPr/>
        </p:nvPicPr>
        <p:blipFill>
          <a:blip r:embed="rId16"/>
          <a:stretch>
            <a:fillRect/>
          </a:stretch>
        </p:blipFill>
        <p:spPr>
          <a:xfrm>
            <a:off x="6989861" y="5314124"/>
            <a:ext cx="265176" cy="265176"/>
          </a:xfrm>
          <a:prstGeom prst="rect">
            <a:avLst/>
          </a:prstGeom>
        </p:spPr>
      </p:pic>
      <p:pic>
        <p:nvPicPr>
          <p:cNvPr id="16" name="Picture 15" descr="Teams logo">
            <a:extLst>
              <a:ext uri="{FF2B5EF4-FFF2-40B4-BE49-F238E27FC236}">
                <a16:creationId xmlns:a16="http://schemas.microsoft.com/office/drawing/2014/main" id="{FE2EFCB3-61E2-E13F-DC6A-270F683270FF}"/>
              </a:ext>
            </a:extLst>
          </p:cNvPr>
          <p:cNvPicPr>
            <a:picLocks noChangeAspect="1"/>
          </p:cNvPicPr>
          <p:nvPr/>
        </p:nvPicPr>
        <p:blipFill>
          <a:blip r:embed="rId17"/>
          <a:stretch>
            <a:fillRect/>
          </a:stretch>
        </p:blipFill>
        <p:spPr>
          <a:xfrm>
            <a:off x="3824075" y="2910976"/>
            <a:ext cx="265176" cy="265176"/>
          </a:xfrm>
          <a:prstGeom prst="rect">
            <a:avLst/>
          </a:prstGeom>
        </p:spPr>
      </p:pic>
      <p:pic>
        <p:nvPicPr>
          <p:cNvPr id="17" name="Picture 16" descr="Teams logo">
            <a:extLst>
              <a:ext uri="{FF2B5EF4-FFF2-40B4-BE49-F238E27FC236}">
                <a16:creationId xmlns:a16="http://schemas.microsoft.com/office/drawing/2014/main" id="{3278C762-A37E-DA6B-762C-8C19B8D313D8}"/>
              </a:ext>
            </a:extLst>
          </p:cNvPr>
          <p:cNvPicPr>
            <a:picLocks noChangeAspect="1"/>
          </p:cNvPicPr>
          <p:nvPr/>
        </p:nvPicPr>
        <p:blipFill>
          <a:blip r:embed="rId17"/>
          <a:stretch>
            <a:fillRect/>
          </a:stretch>
        </p:blipFill>
        <p:spPr>
          <a:xfrm>
            <a:off x="7025837" y="2897236"/>
            <a:ext cx="265176" cy="265176"/>
          </a:xfrm>
          <a:prstGeom prst="rect">
            <a:avLst/>
          </a:prstGeom>
        </p:spPr>
      </p:pic>
      <p:pic>
        <p:nvPicPr>
          <p:cNvPr id="18" name="Picture 17" descr="Teams logo">
            <a:extLst>
              <a:ext uri="{FF2B5EF4-FFF2-40B4-BE49-F238E27FC236}">
                <a16:creationId xmlns:a16="http://schemas.microsoft.com/office/drawing/2014/main" id="{2AD5B01C-2AFA-F12D-604E-E0B873A93765}"/>
              </a:ext>
            </a:extLst>
          </p:cNvPr>
          <p:cNvPicPr>
            <a:picLocks noChangeAspect="1"/>
          </p:cNvPicPr>
          <p:nvPr/>
        </p:nvPicPr>
        <p:blipFill>
          <a:blip r:embed="rId17"/>
          <a:stretch>
            <a:fillRect/>
          </a:stretch>
        </p:blipFill>
        <p:spPr>
          <a:xfrm>
            <a:off x="3824075" y="5315276"/>
            <a:ext cx="265176" cy="265176"/>
          </a:xfrm>
          <a:prstGeom prst="rect">
            <a:avLst/>
          </a:prstGeom>
        </p:spPr>
      </p:pic>
    </p:spTree>
    <p:extLst>
      <p:ext uri="{BB962C8B-B14F-4D97-AF65-F5344CB8AC3E}">
        <p14:creationId xmlns:p14="http://schemas.microsoft.com/office/powerpoint/2010/main" val="3025707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61AED-215A-CE04-0E9C-34A9AA37E0EC}"/>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C0C73BDE-99CA-9A9C-23E8-9F9059CD799D}"/>
              </a:ext>
            </a:extLst>
          </p:cNvPr>
          <p:cNvSpPr>
            <a:spLocks noGrp="1"/>
          </p:cNvSpPr>
          <p:nvPr>
            <p:ph type="title"/>
          </p:nvPr>
        </p:nvSpPr>
        <p:spPr>
          <a:xfrm>
            <a:off x="584200" y="387766"/>
            <a:ext cx="5672544" cy="526298"/>
          </a:xfrm>
        </p:spPr>
        <p:txBody>
          <a:bodyPr/>
          <a:lstStyle/>
          <a:p>
            <a:r>
              <a:rPr lang="en-US" noProof="0"/>
              <a:t>A day in the life of a Chief Information Officer</a:t>
            </a:r>
          </a:p>
        </p:txBody>
      </p:sp>
      <p:sp>
        <p:nvSpPr>
          <p:cNvPr id="15" name="Text Placeholder 14">
            <a:extLst>
              <a:ext uri="{FF2B5EF4-FFF2-40B4-BE49-F238E27FC236}">
                <a16:creationId xmlns:a16="http://schemas.microsoft.com/office/drawing/2014/main" id="{E3266953-9B12-9301-BEB6-8ED5B3F4A768}"/>
              </a:ext>
            </a:extLst>
          </p:cNvPr>
          <p:cNvSpPr>
            <a:spLocks noGrp="1"/>
          </p:cNvSpPr>
          <p:nvPr>
            <p:ph type="body" sz="quarter" idx="37"/>
          </p:nvPr>
        </p:nvSpPr>
        <p:spPr>
          <a:xfrm>
            <a:off x="10430234" y="521099"/>
            <a:ext cx="1456966" cy="175614"/>
          </a:xfrm>
        </p:spPr>
        <p:txBody>
          <a:bodyPr/>
          <a:lstStyle/>
          <a:p>
            <a:r>
              <a:rPr lang="en-US" noProof="0"/>
              <a:t>Buy</a:t>
            </a:r>
          </a:p>
        </p:txBody>
      </p:sp>
      <p:sp>
        <p:nvSpPr>
          <p:cNvPr id="41" name="Text Placeholder 40">
            <a:extLst>
              <a:ext uri="{FF2B5EF4-FFF2-40B4-BE49-F238E27FC236}">
                <a16:creationId xmlns:a16="http://schemas.microsoft.com/office/drawing/2014/main" id="{FCFF8BED-7D7E-E3FA-0AE9-2E8BE016D690}"/>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8" name="Text Placeholder 57">
            <a:extLst>
              <a:ext uri="{FF2B5EF4-FFF2-40B4-BE49-F238E27FC236}">
                <a16:creationId xmlns:a16="http://schemas.microsoft.com/office/drawing/2014/main" id="{73C5B973-EBA7-1D6E-385B-E39571373473}"/>
              </a:ext>
            </a:extLst>
          </p:cNvPr>
          <p:cNvSpPr>
            <a:spLocks noGrp="1"/>
          </p:cNvSpPr>
          <p:nvPr>
            <p:ph type="body" sz="quarter" idx="11"/>
          </p:nvPr>
        </p:nvSpPr>
        <p:spPr>
          <a:xfrm>
            <a:off x="584200" y="1684713"/>
            <a:ext cx="2808000" cy="345600"/>
          </a:xfrm>
        </p:spPr>
        <p:txBody>
          <a:bodyPr/>
          <a:lstStyle/>
          <a:p>
            <a:r>
              <a:rPr lang="en-US" noProof="0"/>
              <a:t>7:30 am – Prepare for meetings</a:t>
            </a:r>
          </a:p>
        </p:txBody>
      </p:sp>
      <p:sp>
        <p:nvSpPr>
          <p:cNvPr id="59" name="Text Placeholder 58">
            <a:extLst>
              <a:ext uri="{FF2B5EF4-FFF2-40B4-BE49-F238E27FC236}">
                <a16:creationId xmlns:a16="http://schemas.microsoft.com/office/drawing/2014/main" id="{6666C702-1138-25FD-C13C-1ABFCED91C2A}"/>
              </a:ext>
            </a:extLst>
          </p:cNvPr>
          <p:cNvSpPr>
            <a:spLocks noGrp="1"/>
          </p:cNvSpPr>
          <p:nvPr>
            <p:ph type="body" sz="quarter" idx="18"/>
          </p:nvPr>
        </p:nvSpPr>
        <p:spPr>
          <a:xfrm>
            <a:off x="584200" y="2128438"/>
            <a:ext cx="2808000" cy="626701"/>
          </a:xfrm>
        </p:spPr>
        <p:txBody>
          <a:bodyPr/>
          <a:lstStyle/>
          <a:p>
            <a:r>
              <a:rPr lang="en-US" noProof="0"/>
              <a:t>Review briefings, reports from across the organization and departments. Including updates on projects, cybersecurity alerts, performance metrics of IT services.</a:t>
            </a:r>
          </a:p>
        </p:txBody>
      </p:sp>
      <p:sp>
        <p:nvSpPr>
          <p:cNvPr id="60" name="Text Placeholder 59">
            <a:extLst>
              <a:ext uri="{FF2B5EF4-FFF2-40B4-BE49-F238E27FC236}">
                <a16:creationId xmlns:a16="http://schemas.microsoft.com/office/drawing/2014/main" id="{65B2C1AD-C444-BE12-B85F-203333F9B682}"/>
              </a:ext>
            </a:extLst>
          </p:cNvPr>
          <p:cNvSpPr>
            <a:spLocks noGrp="1"/>
          </p:cNvSpPr>
          <p:nvPr>
            <p:ph type="body" sz="quarter" idx="21"/>
          </p:nvPr>
        </p:nvSpPr>
        <p:spPr>
          <a:xfrm>
            <a:off x="584200" y="3304510"/>
            <a:ext cx="2808000" cy="626701"/>
          </a:xfrm>
        </p:spPr>
        <p:txBody>
          <a:bodyPr/>
          <a:lstStyle/>
          <a:p>
            <a:r>
              <a:rPr lang="en-US" noProof="0"/>
              <a:t>Prompt: </a:t>
            </a:r>
            <a:r>
              <a:rPr lang="en-US" noProof="0">
                <a:latin typeface="+mj-lt"/>
              </a:rPr>
              <a:t>Summarize my meetings for today</a:t>
            </a:r>
            <a:r>
              <a:rPr lang="en-US" noProof="0"/>
              <a:t>. For each meeting, list participants and link to relevant documents for each meeting. </a:t>
            </a:r>
          </a:p>
        </p:txBody>
      </p:sp>
      <p:sp>
        <p:nvSpPr>
          <p:cNvPr id="61" name="Text Placeholder 60">
            <a:extLst>
              <a:ext uri="{FF2B5EF4-FFF2-40B4-BE49-F238E27FC236}">
                <a16:creationId xmlns:a16="http://schemas.microsoft.com/office/drawing/2014/main" id="{89BC8D9A-B9AE-E91E-E4CA-9549154A24E1}"/>
              </a:ext>
            </a:extLst>
          </p:cNvPr>
          <p:cNvSpPr>
            <a:spLocks noGrp="1"/>
          </p:cNvSpPr>
          <p:nvPr>
            <p:ph type="body" sz="quarter" idx="22"/>
          </p:nvPr>
        </p:nvSpPr>
        <p:spPr>
          <a:xfrm>
            <a:off x="3776898" y="1684713"/>
            <a:ext cx="2808000" cy="345600"/>
          </a:xfrm>
        </p:spPr>
        <p:txBody>
          <a:bodyPr/>
          <a:lstStyle/>
          <a:p>
            <a:r>
              <a:rPr lang="en-US" noProof="0"/>
              <a:t>9:30 am – Recap a meeting</a:t>
            </a:r>
          </a:p>
        </p:txBody>
      </p:sp>
      <p:sp>
        <p:nvSpPr>
          <p:cNvPr id="62" name="Text Placeholder 61">
            <a:extLst>
              <a:ext uri="{FF2B5EF4-FFF2-40B4-BE49-F238E27FC236}">
                <a16:creationId xmlns:a16="http://schemas.microsoft.com/office/drawing/2014/main" id="{61C2DD4C-7E71-8BBE-1109-FE7AF78B025E}"/>
              </a:ext>
            </a:extLst>
          </p:cNvPr>
          <p:cNvSpPr>
            <a:spLocks noGrp="1"/>
          </p:cNvSpPr>
          <p:nvPr>
            <p:ph type="body" sz="quarter" idx="23"/>
          </p:nvPr>
        </p:nvSpPr>
        <p:spPr>
          <a:xfrm>
            <a:off x="3776898" y="2128438"/>
            <a:ext cx="2808000" cy="626701"/>
          </a:xfrm>
        </p:spPr>
        <p:txBody>
          <a:bodyPr/>
          <a:lstStyle/>
          <a:p>
            <a:pPr lvl="0"/>
            <a:r>
              <a:rPr lang="en-US"/>
              <a:t>Use Copilot in Teams to help align </a:t>
            </a:r>
            <a:r>
              <a:rPr lang="en-US" noProof="0"/>
              <a:t>on daily priorities, forecast any overnight issues, and ensure projects and teams are on track with projects and tasks.</a:t>
            </a:r>
          </a:p>
        </p:txBody>
      </p:sp>
      <p:sp>
        <p:nvSpPr>
          <p:cNvPr id="63" name="Text Placeholder 62">
            <a:extLst>
              <a:ext uri="{FF2B5EF4-FFF2-40B4-BE49-F238E27FC236}">
                <a16:creationId xmlns:a16="http://schemas.microsoft.com/office/drawing/2014/main" id="{0A3A135B-0994-1393-1234-AE9CFCAACFE0}"/>
              </a:ext>
            </a:extLst>
          </p:cNvPr>
          <p:cNvSpPr>
            <a:spLocks noGrp="1"/>
          </p:cNvSpPr>
          <p:nvPr>
            <p:ph type="body" sz="quarter" idx="24"/>
          </p:nvPr>
        </p:nvSpPr>
        <p:spPr>
          <a:xfrm>
            <a:off x="3776898" y="3304510"/>
            <a:ext cx="2808000" cy="626701"/>
          </a:xfrm>
        </p:spPr>
        <p:txBody>
          <a:bodyPr/>
          <a:lstStyle/>
          <a:p>
            <a:r>
              <a:rPr lang="en-US" noProof="0"/>
              <a:t>Prompt: </a:t>
            </a:r>
            <a:r>
              <a:rPr lang="en-US">
                <a:latin typeface="+mj-lt"/>
              </a:rPr>
              <a:t>Summarize the meeting</a:t>
            </a:r>
            <a:r>
              <a:rPr lang="en-US" b="1">
                <a:latin typeface="+mj-lt"/>
              </a:rPr>
              <a:t>, assign action items,</a:t>
            </a:r>
            <a:r>
              <a:rPr lang="en-US" noProof="0"/>
              <a:t> and list the key issues and suggestions from last week's IT department heads meetings. </a:t>
            </a:r>
          </a:p>
        </p:txBody>
      </p:sp>
      <p:sp>
        <p:nvSpPr>
          <p:cNvPr id="64" name="Text Placeholder 63">
            <a:extLst>
              <a:ext uri="{FF2B5EF4-FFF2-40B4-BE49-F238E27FC236}">
                <a16:creationId xmlns:a16="http://schemas.microsoft.com/office/drawing/2014/main" id="{67ADEF49-EA33-2FC3-EDFC-F46824A36B37}"/>
              </a:ext>
            </a:extLst>
          </p:cNvPr>
          <p:cNvSpPr>
            <a:spLocks noGrp="1"/>
          </p:cNvSpPr>
          <p:nvPr>
            <p:ph type="body" sz="quarter" idx="25"/>
          </p:nvPr>
        </p:nvSpPr>
        <p:spPr>
          <a:xfrm>
            <a:off x="6969125" y="1684338"/>
            <a:ext cx="2808288" cy="346075"/>
          </a:xfrm>
        </p:spPr>
        <p:txBody>
          <a:bodyPr/>
          <a:lstStyle/>
          <a:p>
            <a:r>
              <a:rPr lang="en-US" noProof="0"/>
              <a:t>10:00 am – Summarize data</a:t>
            </a:r>
          </a:p>
        </p:txBody>
      </p:sp>
      <p:sp>
        <p:nvSpPr>
          <p:cNvPr id="65" name="Text Placeholder 64">
            <a:extLst>
              <a:ext uri="{FF2B5EF4-FFF2-40B4-BE49-F238E27FC236}">
                <a16:creationId xmlns:a16="http://schemas.microsoft.com/office/drawing/2014/main" id="{3D45B2AA-E854-4D29-8F00-79589EEB9049}"/>
              </a:ext>
            </a:extLst>
          </p:cNvPr>
          <p:cNvSpPr>
            <a:spLocks noGrp="1"/>
          </p:cNvSpPr>
          <p:nvPr>
            <p:ph type="body" sz="quarter" idx="26"/>
          </p:nvPr>
        </p:nvSpPr>
        <p:spPr>
          <a:xfrm>
            <a:off x="6969595" y="2128438"/>
            <a:ext cx="2808000" cy="626701"/>
          </a:xfrm>
        </p:spPr>
        <p:txBody>
          <a:bodyPr/>
          <a:lstStyle/>
          <a:p>
            <a:pPr lvl="0"/>
            <a:r>
              <a:rPr lang="en-US" noProof="0"/>
              <a:t>Working on long-term IT strategies aligned with government policies and objectives, including stakeholders from budget, exec branch, and core IT leadership.</a:t>
            </a:r>
          </a:p>
        </p:txBody>
      </p:sp>
      <p:sp>
        <p:nvSpPr>
          <p:cNvPr id="66" name="Text Placeholder 65">
            <a:extLst>
              <a:ext uri="{FF2B5EF4-FFF2-40B4-BE49-F238E27FC236}">
                <a16:creationId xmlns:a16="http://schemas.microsoft.com/office/drawing/2014/main" id="{D1A8496B-B5CE-26A5-A71F-4EB0815055B4}"/>
              </a:ext>
            </a:extLst>
          </p:cNvPr>
          <p:cNvSpPr>
            <a:spLocks noGrp="1"/>
          </p:cNvSpPr>
          <p:nvPr>
            <p:ph type="body" sz="quarter" idx="27"/>
          </p:nvPr>
        </p:nvSpPr>
        <p:spPr>
          <a:xfrm>
            <a:off x="6969595" y="3304510"/>
            <a:ext cx="2808000" cy="626701"/>
          </a:xfrm>
        </p:spPr>
        <p:txBody>
          <a:bodyPr/>
          <a:lstStyle/>
          <a:p>
            <a:r>
              <a:rPr lang="en-US" noProof="0"/>
              <a:t>Prompt: Based on last month’s strategic planning meeting, provide a summary of the budget constraints discussed.</a:t>
            </a:r>
          </a:p>
        </p:txBody>
      </p:sp>
      <p:sp>
        <p:nvSpPr>
          <p:cNvPr id="74" name="Text Placeholder 73">
            <a:extLst>
              <a:ext uri="{FF2B5EF4-FFF2-40B4-BE49-F238E27FC236}">
                <a16:creationId xmlns:a16="http://schemas.microsoft.com/office/drawing/2014/main" id="{1E2ACA83-0A6F-EC83-BC4B-CD42308233D9}"/>
              </a:ext>
            </a:extLst>
          </p:cNvPr>
          <p:cNvSpPr>
            <a:spLocks noGrp="1"/>
          </p:cNvSpPr>
          <p:nvPr>
            <p:ph type="body" sz="quarter" idx="34"/>
          </p:nvPr>
        </p:nvSpPr>
        <p:spPr>
          <a:xfrm>
            <a:off x="6969595" y="4137995"/>
            <a:ext cx="2808000" cy="345600"/>
          </a:xfrm>
        </p:spPr>
        <p:txBody>
          <a:bodyPr/>
          <a:lstStyle/>
          <a:p>
            <a:r>
              <a:rPr lang="en-US" noProof="0"/>
              <a:t>2:00 pm – Create a presentation</a:t>
            </a:r>
          </a:p>
        </p:txBody>
      </p:sp>
      <p:sp>
        <p:nvSpPr>
          <p:cNvPr id="75" name="Text Placeholder 74">
            <a:extLst>
              <a:ext uri="{FF2B5EF4-FFF2-40B4-BE49-F238E27FC236}">
                <a16:creationId xmlns:a16="http://schemas.microsoft.com/office/drawing/2014/main" id="{5A4C0186-4EAB-4331-F6C3-5EC09F51FC93}"/>
              </a:ext>
            </a:extLst>
          </p:cNvPr>
          <p:cNvSpPr>
            <a:spLocks noGrp="1"/>
          </p:cNvSpPr>
          <p:nvPr>
            <p:ph type="body" sz="quarter" idx="35"/>
          </p:nvPr>
        </p:nvSpPr>
        <p:spPr>
          <a:xfrm>
            <a:off x="6969595" y="4584616"/>
            <a:ext cx="2808000" cy="626701"/>
          </a:xfrm>
        </p:spPr>
        <p:txBody>
          <a:bodyPr/>
          <a:lstStyle/>
          <a:p>
            <a:r>
              <a:rPr lang="en-US"/>
              <a:t>Use </a:t>
            </a:r>
            <a:r>
              <a:rPr lang="en-US" b="1"/>
              <a:t>Office Agent </a:t>
            </a:r>
            <a:r>
              <a:rPr lang="en-US"/>
              <a:t>to review cybersecurity updates from the past month and draft a PowerPoint presentation that summarizes key risks, response measures, and progress for executive reporting.</a:t>
            </a:r>
          </a:p>
        </p:txBody>
      </p:sp>
      <p:sp>
        <p:nvSpPr>
          <p:cNvPr id="76" name="Text Placeholder 75">
            <a:extLst>
              <a:ext uri="{FF2B5EF4-FFF2-40B4-BE49-F238E27FC236}">
                <a16:creationId xmlns:a16="http://schemas.microsoft.com/office/drawing/2014/main" id="{C4F3C93D-CBFE-8285-4F8C-1F9D32EFE590}"/>
              </a:ext>
            </a:extLst>
          </p:cNvPr>
          <p:cNvSpPr>
            <a:spLocks noGrp="1"/>
          </p:cNvSpPr>
          <p:nvPr>
            <p:ph type="body" sz="quarter" idx="36"/>
          </p:nvPr>
        </p:nvSpPr>
        <p:spPr>
          <a:xfrm>
            <a:off x="6969595" y="5681038"/>
            <a:ext cx="2808000" cy="626701"/>
          </a:xfrm>
        </p:spPr>
        <p:txBody>
          <a:bodyPr/>
          <a:lstStyle/>
          <a:p>
            <a:pPr lvl="0"/>
            <a:r>
              <a:rPr lang="en-US" noProof="0"/>
              <a:t>Prompt: </a:t>
            </a:r>
            <a:r>
              <a:rPr lang="en-US">
                <a:latin typeface="+mj-lt"/>
              </a:rPr>
              <a:t>Create a PowerPoint presentation </a:t>
            </a:r>
            <a:r>
              <a:rPr lang="en-US" noProof="0"/>
              <a:t>from our quarterly cybersecurity report including a visual of resources targeted and types of attacks.</a:t>
            </a:r>
          </a:p>
          <a:p>
            <a:pPr lvl="0"/>
            <a:r>
              <a:rPr lang="en-US" u="sng">
                <a:hlinkClick r:id="rId3"/>
              </a:rPr>
              <a:t>Get started with Office Agent</a:t>
            </a:r>
            <a:endParaRPr lang="en-US" noProof="0"/>
          </a:p>
        </p:txBody>
      </p:sp>
      <p:sp>
        <p:nvSpPr>
          <p:cNvPr id="71" name="Text Placeholder 70">
            <a:extLst>
              <a:ext uri="{FF2B5EF4-FFF2-40B4-BE49-F238E27FC236}">
                <a16:creationId xmlns:a16="http://schemas.microsoft.com/office/drawing/2014/main" id="{90613D59-0471-5F5E-F2EA-7667EBFD6436}"/>
              </a:ext>
            </a:extLst>
          </p:cNvPr>
          <p:cNvSpPr>
            <a:spLocks noGrp="1"/>
          </p:cNvSpPr>
          <p:nvPr>
            <p:ph type="body" sz="quarter" idx="31"/>
          </p:nvPr>
        </p:nvSpPr>
        <p:spPr>
          <a:xfrm>
            <a:off x="3776898" y="4137995"/>
            <a:ext cx="2808000" cy="345600"/>
          </a:xfrm>
        </p:spPr>
        <p:txBody>
          <a:bodyPr/>
          <a:lstStyle/>
          <a:p>
            <a:r>
              <a:rPr lang="en-US" noProof="0"/>
              <a:t>3:30 pm – Summarize a discussion</a:t>
            </a:r>
          </a:p>
        </p:txBody>
      </p:sp>
      <p:sp>
        <p:nvSpPr>
          <p:cNvPr id="72" name="Text Placeholder 71">
            <a:extLst>
              <a:ext uri="{FF2B5EF4-FFF2-40B4-BE49-F238E27FC236}">
                <a16:creationId xmlns:a16="http://schemas.microsoft.com/office/drawing/2014/main" id="{8F574119-A8DE-9C19-DFF8-B808D2B02805}"/>
              </a:ext>
            </a:extLst>
          </p:cNvPr>
          <p:cNvSpPr>
            <a:spLocks noGrp="1"/>
          </p:cNvSpPr>
          <p:nvPr>
            <p:ph type="body" sz="quarter" idx="32"/>
          </p:nvPr>
        </p:nvSpPr>
        <p:spPr>
          <a:xfrm>
            <a:off x="3776898" y="4584616"/>
            <a:ext cx="2808000" cy="626701"/>
          </a:xfrm>
        </p:spPr>
        <p:txBody>
          <a:bodyPr/>
          <a:lstStyle/>
          <a:p>
            <a:pPr lvl="0"/>
            <a:r>
              <a:rPr lang="en-US" noProof="0"/>
              <a:t>Discuss ongoing services, evaluate new solutions, and negotiate terms that best meet the needs of the business.</a:t>
            </a:r>
          </a:p>
        </p:txBody>
      </p:sp>
      <p:sp>
        <p:nvSpPr>
          <p:cNvPr id="73" name="Text Placeholder 72">
            <a:extLst>
              <a:ext uri="{FF2B5EF4-FFF2-40B4-BE49-F238E27FC236}">
                <a16:creationId xmlns:a16="http://schemas.microsoft.com/office/drawing/2014/main" id="{5EA6A8AB-2B9C-5AE3-50D7-F266DA4ED1B3}"/>
              </a:ext>
            </a:extLst>
          </p:cNvPr>
          <p:cNvSpPr>
            <a:spLocks noGrp="1"/>
          </p:cNvSpPr>
          <p:nvPr>
            <p:ph type="body" sz="quarter" idx="33"/>
          </p:nvPr>
        </p:nvSpPr>
        <p:spPr>
          <a:xfrm>
            <a:off x="3776898" y="5681038"/>
            <a:ext cx="2808000" cy="626701"/>
          </a:xfrm>
        </p:spPr>
        <p:txBody>
          <a:bodyPr/>
          <a:lstStyle/>
          <a:p>
            <a:r>
              <a:rPr lang="en-US" noProof="0"/>
              <a:t>Prompt: </a:t>
            </a:r>
            <a:r>
              <a:rPr lang="en-US">
                <a:latin typeface="+mj-lt"/>
              </a:rPr>
              <a:t>Summarize discussions </a:t>
            </a:r>
            <a:r>
              <a:rPr lang="en-US" noProof="0"/>
              <a:t>with Vendor X, Vendor Y and Vendor Z related to price, solution and upcoming deadlines.</a:t>
            </a:r>
          </a:p>
        </p:txBody>
      </p:sp>
      <p:sp>
        <p:nvSpPr>
          <p:cNvPr id="67" name="Text Placeholder 66">
            <a:extLst>
              <a:ext uri="{FF2B5EF4-FFF2-40B4-BE49-F238E27FC236}">
                <a16:creationId xmlns:a16="http://schemas.microsoft.com/office/drawing/2014/main" id="{C3EE8654-33D2-558D-17D8-C0862726525F}"/>
              </a:ext>
            </a:extLst>
          </p:cNvPr>
          <p:cNvSpPr>
            <a:spLocks noGrp="1"/>
          </p:cNvSpPr>
          <p:nvPr>
            <p:ph type="body" sz="quarter" idx="28"/>
          </p:nvPr>
        </p:nvSpPr>
        <p:spPr>
          <a:xfrm>
            <a:off x="584200" y="4137995"/>
            <a:ext cx="2808000" cy="345600"/>
          </a:xfrm>
        </p:spPr>
        <p:txBody>
          <a:bodyPr/>
          <a:lstStyle/>
          <a:p>
            <a:r>
              <a:rPr lang="en-US" noProof="0"/>
              <a:t>4:30 pm – Analyze a budget</a:t>
            </a:r>
          </a:p>
        </p:txBody>
      </p:sp>
      <p:sp>
        <p:nvSpPr>
          <p:cNvPr id="69" name="Text Placeholder 68">
            <a:extLst>
              <a:ext uri="{FF2B5EF4-FFF2-40B4-BE49-F238E27FC236}">
                <a16:creationId xmlns:a16="http://schemas.microsoft.com/office/drawing/2014/main" id="{DB0CEC07-602D-52E9-0425-295582F63023}"/>
              </a:ext>
            </a:extLst>
          </p:cNvPr>
          <p:cNvSpPr>
            <a:spLocks noGrp="1"/>
          </p:cNvSpPr>
          <p:nvPr>
            <p:ph type="body" sz="quarter" idx="29"/>
          </p:nvPr>
        </p:nvSpPr>
        <p:spPr>
          <a:xfrm>
            <a:off x="584200" y="4584616"/>
            <a:ext cx="2808000" cy="626701"/>
          </a:xfrm>
        </p:spPr>
        <p:txBody>
          <a:bodyPr/>
          <a:lstStyle/>
          <a:p>
            <a:r>
              <a:rPr lang="en-US"/>
              <a:t>Collaborate with budget analysts to review financial reports and cost planning activities, leveraging Analyst to interpret data.</a:t>
            </a:r>
          </a:p>
        </p:txBody>
      </p:sp>
      <p:sp>
        <p:nvSpPr>
          <p:cNvPr id="70" name="Text Placeholder 69">
            <a:extLst>
              <a:ext uri="{FF2B5EF4-FFF2-40B4-BE49-F238E27FC236}">
                <a16:creationId xmlns:a16="http://schemas.microsoft.com/office/drawing/2014/main" id="{0BB74BC6-E73C-A2F1-6E15-325A7162BFD1}"/>
              </a:ext>
            </a:extLst>
          </p:cNvPr>
          <p:cNvSpPr>
            <a:spLocks noGrp="1"/>
          </p:cNvSpPr>
          <p:nvPr>
            <p:ph type="body" sz="quarter" idx="30"/>
          </p:nvPr>
        </p:nvSpPr>
        <p:spPr>
          <a:xfrm>
            <a:off x="584200" y="5681038"/>
            <a:ext cx="2808000" cy="626701"/>
          </a:xfrm>
        </p:spPr>
        <p:txBody>
          <a:bodyPr/>
          <a:lstStyle/>
          <a:p>
            <a:r>
              <a:rPr lang="en-US" noProof="0" dirty="0"/>
              <a:t>Prompt: </a:t>
            </a:r>
            <a:r>
              <a:rPr lang="en-US" dirty="0">
                <a:latin typeface="+mj-lt"/>
              </a:rPr>
              <a:t>Based on the quarterly budget</a:t>
            </a:r>
            <a:r>
              <a:rPr lang="en-US" noProof="0" dirty="0"/>
              <a:t>, show me suggested areas to reduce operating expenditures. </a:t>
            </a:r>
          </a:p>
          <a:p>
            <a:r>
              <a:rPr lang="en-US" u="sng" dirty="0">
                <a:hlinkClick r:id="rId4"/>
              </a:rPr>
              <a:t>Get started with Analyst</a:t>
            </a:r>
            <a:endParaRPr lang="en-US" noProof="0" dirty="0"/>
          </a:p>
        </p:txBody>
      </p:sp>
      <p:sp>
        <p:nvSpPr>
          <p:cNvPr id="2" name="Rectangle: Rounded Corners 6">
            <a:extLst>
              <a:ext uri="{FF2B5EF4-FFF2-40B4-BE49-F238E27FC236}">
                <a16:creationId xmlns:a16="http://schemas.microsoft.com/office/drawing/2014/main" id="{CD858CFA-5D80-6DA9-653D-10A64660F228}"/>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B92375BE-3183-BD0C-4B64-FA16A7CB7194}"/>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41C0AABA-0A93-609A-6EC5-1415EA8EC9EE}"/>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104B7351-13FD-49EA-EA20-B4C2E9FAEF4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8DF61349-D8BD-BC1D-20E3-0357F7C7EB1E}"/>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60E40CAC-5ADC-7C36-43E0-CFDED82495BE}"/>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Vendor management</a:t>
              </a:r>
            </a:p>
          </p:txBody>
        </p:sp>
        <p:pic>
          <p:nvPicPr>
            <p:cNvPr id="8" name="Graphic 7">
              <a:extLst>
                <a:ext uri="{FF2B5EF4-FFF2-40B4-BE49-F238E27FC236}">
                  <a16:creationId xmlns:a16="http://schemas.microsoft.com/office/drawing/2014/main" id="{6BC890B4-BB98-17C7-2D35-2573601E292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8110E4AB-6BA7-15C4-8A2F-F590AE113597}"/>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F651B3A8-7E62-5A7A-121E-1608C2ADD6C7}"/>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Strategy</a:t>
              </a:r>
            </a:p>
          </p:txBody>
        </p:sp>
        <p:pic>
          <p:nvPicPr>
            <p:cNvPr id="11" name="Graphic 10">
              <a:extLst>
                <a:ext uri="{FF2B5EF4-FFF2-40B4-BE49-F238E27FC236}">
                  <a16:creationId xmlns:a16="http://schemas.microsoft.com/office/drawing/2014/main" id="{06CBD2DA-9CE4-42E5-135C-4F1DDC453A2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93555" y="1005899"/>
              <a:ext cx="144000" cy="144000"/>
            </a:xfrm>
            <a:prstGeom prst="rect">
              <a:avLst/>
            </a:prstGeom>
          </p:spPr>
        </p:pic>
      </p:grpSp>
      <p:sp>
        <p:nvSpPr>
          <p:cNvPr id="152" name="TextBox 151">
            <a:extLst>
              <a:ext uri="{FF2B5EF4-FFF2-40B4-BE49-F238E27FC236}">
                <a16:creationId xmlns:a16="http://schemas.microsoft.com/office/drawing/2014/main" id="{2E428A0D-23FF-74F2-CBF8-59632AC4362E}"/>
              </a:ext>
            </a:extLst>
          </p:cNvPr>
          <p:cNvSpPr txBox="1"/>
          <p:nvPr/>
        </p:nvSpPr>
        <p:spPr>
          <a:xfrm>
            <a:off x="10161587" y="1684338"/>
            <a:ext cx="1867442" cy="1446550"/>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Ava </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4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t>is a CIO who seeks insights on the status of programs, projects, stakeholder insights and daily agendas.</a:t>
            </a:r>
            <a:endParaRPr kumimoji="0" lang="en-US" sz="20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endParaRPr>
          </a:p>
        </p:txBody>
      </p:sp>
      <p:pic>
        <p:nvPicPr>
          <p:cNvPr id="24" name="Picture 23">
            <a:extLst>
              <a:ext uri="{FF2B5EF4-FFF2-40B4-BE49-F238E27FC236}">
                <a16:creationId xmlns:a16="http://schemas.microsoft.com/office/drawing/2014/main" id="{EC1C27B8-3C92-03A8-F181-678E73A1F04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flipH="1">
            <a:off x="10138974" y="3833668"/>
            <a:ext cx="2066426" cy="3024332"/>
          </a:xfrm>
          <a:prstGeom prst="rect">
            <a:avLst/>
          </a:prstGeom>
        </p:spPr>
      </p:pic>
      <p:sp>
        <p:nvSpPr>
          <p:cNvPr id="117" name="TextBox 116">
            <a:extLst>
              <a:ext uri="{FF2B5EF4-FFF2-40B4-BE49-F238E27FC236}">
                <a16:creationId xmlns:a16="http://schemas.microsoft.com/office/drawing/2014/main" id="{E4AFB994-476E-2585-BCBB-211BD1263955}"/>
              </a:ext>
              <a:ext uri="{C183D7F6-B498-43B3-948B-1728B52AA6E4}">
                <adec:decorative xmlns:adec="http://schemas.microsoft.com/office/drawing/2017/decorative" val="0"/>
              </a:ext>
            </a:extLst>
          </p:cNvPr>
          <p:cNvSpPr txBox="1"/>
          <p:nvPr/>
        </p:nvSpPr>
        <p:spPr>
          <a:xfrm>
            <a:off x="4235614"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grpSp>
        <p:nvGrpSpPr>
          <p:cNvPr id="118" name="Group 117">
            <a:extLst>
              <a:ext uri="{FF2B5EF4-FFF2-40B4-BE49-F238E27FC236}">
                <a16:creationId xmlns:a16="http://schemas.microsoft.com/office/drawing/2014/main" id="{5A32ED71-A2C5-E10A-E803-FB74D7F78FFC}"/>
              </a:ext>
            </a:extLst>
          </p:cNvPr>
          <p:cNvGrpSpPr/>
          <p:nvPr/>
        </p:nvGrpSpPr>
        <p:grpSpPr>
          <a:xfrm>
            <a:off x="6969125" y="5266713"/>
            <a:ext cx="2255978" cy="360000"/>
            <a:chOff x="6969125" y="5260425"/>
            <a:chExt cx="2255978" cy="360000"/>
          </a:xfrm>
        </p:grpSpPr>
        <p:sp>
          <p:nvSpPr>
            <p:cNvPr id="119" name="TextBox 118">
              <a:extLst>
                <a:ext uri="{FF2B5EF4-FFF2-40B4-BE49-F238E27FC236}">
                  <a16:creationId xmlns:a16="http://schemas.microsoft.com/office/drawing/2014/main" id="{99A90B86-4B48-F5CE-644C-E0A4E7BB6449}"/>
                </a:ext>
                <a:ext uri="{C183D7F6-B498-43B3-948B-1728B52AA6E4}">
                  <adec:decorative xmlns:adec="http://schemas.microsoft.com/office/drawing/2017/decorative" val="0"/>
                </a:ext>
              </a:extLst>
            </p:cNvPr>
            <p:cNvSpPr txBox="1"/>
            <p:nvPr/>
          </p:nvSpPr>
          <p:spPr>
            <a:xfrm>
              <a:off x="7428311" y="5363480"/>
              <a:ext cx="1796792"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Office Agent with PowerPoint</a:t>
              </a:r>
            </a:p>
          </p:txBody>
        </p:sp>
        <p:sp>
          <p:nvSpPr>
            <p:cNvPr id="120" name="Oval 119">
              <a:extLst>
                <a:ext uri="{FF2B5EF4-FFF2-40B4-BE49-F238E27FC236}">
                  <a16:creationId xmlns:a16="http://schemas.microsoft.com/office/drawing/2014/main" id="{B1CF0E72-B65F-69B0-2C95-AC5EAAC10815}"/>
                </a:ext>
              </a:extLst>
            </p:cNvPr>
            <p:cNvSpPr>
              <a:spLocks/>
            </p:cNvSpPr>
            <p:nvPr/>
          </p:nvSpPr>
          <p:spPr bwMode="auto">
            <a:xfrm>
              <a:off x="6969125" y="5260425"/>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24" name="TextBox 123">
            <a:extLst>
              <a:ext uri="{FF2B5EF4-FFF2-40B4-BE49-F238E27FC236}">
                <a16:creationId xmlns:a16="http://schemas.microsoft.com/office/drawing/2014/main" id="{5EBB029F-5044-14DE-C7ED-8C1C85DD589C}"/>
              </a:ext>
              <a:ext uri="{C183D7F6-B498-43B3-948B-1728B52AA6E4}">
                <adec:decorative xmlns:adec="http://schemas.microsoft.com/office/drawing/2017/decorative" val="0"/>
              </a:ext>
            </a:extLst>
          </p:cNvPr>
          <p:cNvSpPr txBox="1"/>
          <p:nvPr/>
        </p:nvSpPr>
        <p:spPr>
          <a:xfrm>
            <a:off x="4235614"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endParaRPr kumimoji="0" lang="en-US" sz="1000" b="0" i="0" u="none" strike="noStrike" kern="1200" cap="none" spc="0" normalizeH="0" baseline="0" noProof="0">
              <a:ln>
                <a:noFill/>
              </a:ln>
              <a:solidFill>
                <a:srgbClr val="0078D4"/>
              </a:solidFill>
              <a:effectLst/>
              <a:uLnTx/>
              <a:uFillTx/>
              <a:latin typeface="Segoe UI Semibold"/>
              <a:ea typeface="+mn-ea"/>
              <a:cs typeface="+mn-cs"/>
            </a:endParaRPr>
          </a:p>
        </p:txBody>
      </p:sp>
      <p:grpSp>
        <p:nvGrpSpPr>
          <p:cNvPr id="125" name="Group 124">
            <a:extLst>
              <a:ext uri="{FF2B5EF4-FFF2-40B4-BE49-F238E27FC236}">
                <a16:creationId xmlns:a16="http://schemas.microsoft.com/office/drawing/2014/main" id="{A304A771-602E-C6F7-8446-4A9C62EFF9EE}"/>
              </a:ext>
            </a:extLst>
          </p:cNvPr>
          <p:cNvGrpSpPr/>
          <p:nvPr/>
        </p:nvGrpSpPr>
        <p:grpSpPr>
          <a:xfrm>
            <a:off x="584200" y="2850537"/>
            <a:ext cx="2351135" cy="360000"/>
            <a:chOff x="588263" y="1217924"/>
            <a:chExt cx="2351135" cy="360000"/>
          </a:xfrm>
        </p:grpSpPr>
        <p:pic>
          <p:nvPicPr>
            <p:cNvPr id="126" name="Picture 125" descr="Zip Co logo SVG free download, id: 101874 - Brandlogos.net">
              <a:hlinkClick r:id="rId12"/>
              <a:extLst>
                <a:ext uri="{FF2B5EF4-FFF2-40B4-BE49-F238E27FC236}">
                  <a16:creationId xmlns:a16="http://schemas.microsoft.com/office/drawing/2014/main" id="{D69695DE-11AC-C557-E80E-6E6CA89EFE0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7" name="TextBox 126">
              <a:extLst>
                <a:ext uri="{FF2B5EF4-FFF2-40B4-BE49-F238E27FC236}">
                  <a16:creationId xmlns:a16="http://schemas.microsoft.com/office/drawing/2014/main" id="{992C1B76-D5AA-3E50-08FE-7B722117DA50}"/>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endParaRPr>
            </a:p>
          </p:txBody>
        </p:sp>
      </p:grpSp>
      <p:grpSp>
        <p:nvGrpSpPr>
          <p:cNvPr id="128" name="Group 127">
            <a:extLst>
              <a:ext uri="{FF2B5EF4-FFF2-40B4-BE49-F238E27FC236}">
                <a16:creationId xmlns:a16="http://schemas.microsoft.com/office/drawing/2014/main" id="{8725CDC5-A81C-5F6A-96FB-DB59E73A1661}"/>
              </a:ext>
            </a:extLst>
          </p:cNvPr>
          <p:cNvGrpSpPr/>
          <p:nvPr/>
        </p:nvGrpSpPr>
        <p:grpSpPr>
          <a:xfrm>
            <a:off x="6969125" y="2850537"/>
            <a:ext cx="2351135" cy="360000"/>
            <a:chOff x="588263" y="1217924"/>
            <a:chExt cx="2351135" cy="360000"/>
          </a:xfrm>
        </p:grpSpPr>
        <p:pic>
          <p:nvPicPr>
            <p:cNvPr id="129" name="Picture 128" descr="Zip Co logo SVG free download, id: 101874 - Brandlogos.net">
              <a:hlinkClick r:id="rId12"/>
              <a:extLst>
                <a:ext uri="{FF2B5EF4-FFF2-40B4-BE49-F238E27FC236}">
                  <a16:creationId xmlns:a16="http://schemas.microsoft.com/office/drawing/2014/main" id="{A7B60DBC-2793-2CE3-3C9C-D54CA16A1AE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0" name="TextBox 129">
              <a:extLst>
                <a:ext uri="{FF2B5EF4-FFF2-40B4-BE49-F238E27FC236}">
                  <a16:creationId xmlns:a16="http://schemas.microsoft.com/office/drawing/2014/main" id="{C5720A1D-4A7C-BD10-9356-C5C08CE27716}"/>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endParaRPr>
            </a:p>
          </p:txBody>
        </p:sp>
      </p:grpSp>
      <p:sp>
        <p:nvSpPr>
          <p:cNvPr id="133" name="TextBox 132">
            <a:extLst>
              <a:ext uri="{FF2B5EF4-FFF2-40B4-BE49-F238E27FC236}">
                <a16:creationId xmlns:a16="http://schemas.microsoft.com/office/drawing/2014/main" id="{16118D75-5972-F98B-607E-CAA6654DB64C}"/>
              </a:ext>
              <a:ext uri="{C183D7F6-B498-43B3-948B-1728B52AA6E4}">
                <adec:decorative xmlns:adec="http://schemas.microsoft.com/office/drawing/2017/decorative" val="0"/>
              </a:ext>
            </a:extLst>
          </p:cNvPr>
          <p:cNvSpPr txBox="1"/>
          <p:nvPr/>
        </p:nvSpPr>
        <p:spPr>
          <a:xfrm>
            <a:off x="1043621"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Semibold"/>
                <a:ea typeface="+mn-ea"/>
                <a:cs typeface="+mn-cs"/>
              </a:rPr>
              <a:t>Analyst</a:t>
            </a:r>
            <a:endParaRPr kumimoji="0" lang="en-US" sz="1000" b="0" i="0" u="none" strike="noStrike" kern="1200" cap="none" spc="0" normalizeH="0" baseline="30000" noProof="0" dirty="0">
              <a:ln>
                <a:noFill/>
              </a:ln>
              <a:solidFill>
                <a:prstClr val="black"/>
              </a:solidFill>
              <a:effectLst/>
              <a:uLnTx/>
              <a:uFillTx/>
              <a:latin typeface="Segoe UI Semibold"/>
              <a:ea typeface="+mn-ea"/>
              <a:cs typeface="+mn-cs"/>
            </a:endParaRPr>
          </a:p>
        </p:txBody>
      </p:sp>
      <p:pic>
        <p:nvPicPr>
          <p:cNvPr id="134" name="Graphic 133">
            <a:extLst>
              <a:ext uri="{FF2B5EF4-FFF2-40B4-BE49-F238E27FC236}">
                <a16:creationId xmlns:a16="http://schemas.microsoft.com/office/drawing/2014/main" id="{808815BA-19CB-2AD2-127C-FE0E4B0B1699}"/>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10800000">
            <a:off x="10939101" y="3220207"/>
            <a:ext cx="274790" cy="274790"/>
          </a:xfrm>
          <a:prstGeom prst="rect">
            <a:avLst/>
          </a:prstGeom>
        </p:spPr>
      </p:pic>
      <p:pic>
        <p:nvPicPr>
          <p:cNvPr id="12" name="Picture 11">
            <a:extLst>
              <a:ext uri="{FF2B5EF4-FFF2-40B4-BE49-F238E27FC236}">
                <a16:creationId xmlns:a16="http://schemas.microsoft.com/office/drawing/2014/main" id="{9DB1B70B-845A-43A9-CB2E-FEE383887F72}"/>
              </a:ext>
            </a:extLst>
          </p:cNvPr>
          <p:cNvPicPr>
            <a:picLocks noChangeAspect="1"/>
          </p:cNvPicPr>
          <p:nvPr/>
        </p:nvPicPr>
        <p:blipFill>
          <a:blip r:embed="rId16"/>
          <a:stretch>
            <a:fillRect/>
          </a:stretch>
        </p:blipFill>
        <p:spPr>
          <a:xfrm>
            <a:off x="559873" y="5311059"/>
            <a:ext cx="346240" cy="270236"/>
          </a:xfrm>
          <a:prstGeom prst="rect">
            <a:avLst/>
          </a:prstGeom>
        </p:spPr>
      </p:pic>
      <p:pic>
        <p:nvPicPr>
          <p:cNvPr id="13" name="Picture 12" descr="PowerPoint logo">
            <a:extLst>
              <a:ext uri="{FF2B5EF4-FFF2-40B4-BE49-F238E27FC236}">
                <a16:creationId xmlns:a16="http://schemas.microsoft.com/office/drawing/2014/main" id="{6BED8D66-DC4E-349A-E02E-BD21171F9C3A}"/>
              </a:ext>
            </a:extLst>
          </p:cNvPr>
          <p:cNvPicPr>
            <a:picLocks noChangeAspect="1"/>
          </p:cNvPicPr>
          <p:nvPr/>
        </p:nvPicPr>
        <p:blipFill>
          <a:blip r:embed="rId17"/>
          <a:stretch>
            <a:fillRect/>
          </a:stretch>
        </p:blipFill>
        <p:spPr>
          <a:xfrm>
            <a:off x="7016537" y="5311059"/>
            <a:ext cx="265176" cy="265176"/>
          </a:xfrm>
          <a:prstGeom prst="rect">
            <a:avLst/>
          </a:prstGeom>
        </p:spPr>
      </p:pic>
      <p:pic>
        <p:nvPicPr>
          <p:cNvPr id="14" name="Picture 13" descr="Teams logo">
            <a:extLst>
              <a:ext uri="{FF2B5EF4-FFF2-40B4-BE49-F238E27FC236}">
                <a16:creationId xmlns:a16="http://schemas.microsoft.com/office/drawing/2014/main" id="{55D4F967-B92C-912E-09C6-25D4C56C702A}"/>
              </a:ext>
            </a:extLst>
          </p:cNvPr>
          <p:cNvPicPr>
            <a:picLocks noChangeAspect="1"/>
          </p:cNvPicPr>
          <p:nvPr/>
        </p:nvPicPr>
        <p:blipFill>
          <a:blip r:embed="rId18"/>
          <a:stretch>
            <a:fillRect/>
          </a:stretch>
        </p:blipFill>
        <p:spPr>
          <a:xfrm>
            <a:off x="3824074" y="2897949"/>
            <a:ext cx="265176" cy="265176"/>
          </a:xfrm>
          <a:prstGeom prst="rect">
            <a:avLst/>
          </a:prstGeom>
        </p:spPr>
      </p:pic>
      <p:pic>
        <p:nvPicPr>
          <p:cNvPr id="16" name="Picture 15" descr="Teams logo">
            <a:extLst>
              <a:ext uri="{FF2B5EF4-FFF2-40B4-BE49-F238E27FC236}">
                <a16:creationId xmlns:a16="http://schemas.microsoft.com/office/drawing/2014/main" id="{F39162B1-43F8-4A14-FBF6-C13AF86DFAA5}"/>
              </a:ext>
            </a:extLst>
          </p:cNvPr>
          <p:cNvPicPr>
            <a:picLocks noChangeAspect="1"/>
          </p:cNvPicPr>
          <p:nvPr/>
        </p:nvPicPr>
        <p:blipFill>
          <a:blip r:embed="rId18"/>
          <a:stretch>
            <a:fillRect/>
          </a:stretch>
        </p:blipFill>
        <p:spPr>
          <a:xfrm>
            <a:off x="3824686" y="5311059"/>
            <a:ext cx="265176" cy="265176"/>
          </a:xfrm>
          <a:prstGeom prst="rect">
            <a:avLst/>
          </a:prstGeom>
        </p:spPr>
      </p:pic>
    </p:spTree>
    <p:extLst>
      <p:ext uri="{BB962C8B-B14F-4D97-AF65-F5344CB8AC3E}">
        <p14:creationId xmlns:p14="http://schemas.microsoft.com/office/powerpoint/2010/main" val="26002302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BA965-066B-EA8F-376B-037CAEC32703}"/>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A929AAAB-C915-1A40-F58E-1BACA468272B}"/>
              </a:ext>
            </a:extLst>
          </p:cNvPr>
          <p:cNvSpPr>
            <a:spLocks noGrp="1"/>
          </p:cNvSpPr>
          <p:nvPr>
            <p:ph type="title"/>
          </p:nvPr>
        </p:nvSpPr>
        <p:spPr>
          <a:xfrm>
            <a:off x="584200" y="387766"/>
            <a:ext cx="5672544" cy="526298"/>
          </a:xfrm>
        </p:spPr>
        <p:txBody>
          <a:bodyPr/>
          <a:lstStyle/>
          <a:p>
            <a:r>
              <a:rPr lang="en-US" noProof="0"/>
              <a:t>A day in the life of a Chief Data Officer</a:t>
            </a:r>
          </a:p>
        </p:txBody>
      </p:sp>
      <p:sp>
        <p:nvSpPr>
          <p:cNvPr id="15" name="Text Placeholder 14">
            <a:extLst>
              <a:ext uri="{FF2B5EF4-FFF2-40B4-BE49-F238E27FC236}">
                <a16:creationId xmlns:a16="http://schemas.microsoft.com/office/drawing/2014/main" id="{060C031C-EE8B-B7CA-FF35-F4EE7155B959}"/>
              </a:ext>
            </a:extLst>
          </p:cNvPr>
          <p:cNvSpPr>
            <a:spLocks noGrp="1"/>
          </p:cNvSpPr>
          <p:nvPr>
            <p:ph type="body" sz="quarter" idx="37"/>
          </p:nvPr>
        </p:nvSpPr>
        <p:spPr>
          <a:xfrm>
            <a:off x="10430234" y="521099"/>
            <a:ext cx="1456966" cy="175614"/>
          </a:xfrm>
        </p:spPr>
        <p:txBody>
          <a:bodyPr/>
          <a:lstStyle/>
          <a:p>
            <a:r>
              <a:rPr lang="en-US" noProof="0"/>
              <a:t>Buy</a:t>
            </a:r>
          </a:p>
        </p:txBody>
      </p:sp>
      <p:sp>
        <p:nvSpPr>
          <p:cNvPr id="41" name="Text Placeholder 40">
            <a:extLst>
              <a:ext uri="{FF2B5EF4-FFF2-40B4-BE49-F238E27FC236}">
                <a16:creationId xmlns:a16="http://schemas.microsoft.com/office/drawing/2014/main" id="{80E98DA2-4EBD-B24E-B7B6-1550EE3F7A01}"/>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8" name="Text Placeholder 57">
            <a:extLst>
              <a:ext uri="{FF2B5EF4-FFF2-40B4-BE49-F238E27FC236}">
                <a16:creationId xmlns:a16="http://schemas.microsoft.com/office/drawing/2014/main" id="{CE55DC6D-4279-9D8D-5476-CDA4F1EED6C5}"/>
              </a:ext>
            </a:extLst>
          </p:cNvPr>
          <p:cNvSpPr>
            <a:spLocks noGrp="1"/>
          </p:cNvSpPr>
          <p:nvPr>
            <p:ph type="body" sz="quarter" idx="11"/>
          </p:nvPr>
        </p:nvSpPr>
        <p:spPr>
          <a:xfrm>
            <a:off x="584200" y="1684713"/>
            <a:ext cx="2808000" cy="345600"/>
          </a:xfrm>
        </p:spPr>
        <p:txBody>
          <a:bodyPr/>
          <a:lstStyle/>
          <a:p>
            <a:r>
              <a:rPr lang="en-US" noProof="0"/>
              <a:t>9:00 am – Get document information</a:t>
            </a:r>
          </a:p>
        </p:txBody>
      </p:sp>
      <p:sp>
        <p:nvSpPr>
          <p:cNvPr id="59" name="Text Placeholder 58">
            <a:extLst>
              <a:ext uri="{FF2B5EF4-FFF2-40B4-BE49-F238E27FC236}">
                <a16:creationId xmlns:a16="http://schemas.microsoft.com/office/drawing/2014/main" id="{A55D13E3-E2D4-FEE6-BB21-07E0FD9F3238}"/>
              </a:ext>
            </a:extLst>
          </p:cNvPr>
          <p:cNvSpPr>
            <a:spLocks noGrp="1"/>
          </p:cNvSpPr>
          <p:nvPr>
            <p:ph type="body" sz="quarter" idx="18"/>
          </p:nvPr>
        </p:nvSpPr>
        <p:spPr>
          <a:xfrm>
            <a:off x="584200" y="2128438"/>
            <a:ext cx="2808000" cy="626701"/>
          </a:xfrm>
        </p:spPr>
        <p:txBody>
          <a:bodyPr/>
          <a:lstStyle/>
          <a:p>
            <a:r>
              <a:rPr lang="en-US" noProof="0"/>
              <a:t>Review and align organization's data strategy with overall goals for improved citizen services.</a:t>
            </a:r>
          </a:p>
        </p:txBody>
      </p:sp>
      <p:sp>
        <p:nvSpPr>
          <p:cNvPr id="60" name="Text Placeholder 59">
            <a:extLst>
              <a:ext uri="{FF2B5EF4-FFF2-40B4-BE49-F238E27FC236}">
                <a16:creationId xmlns:a16="http://schemas.microsoft.com/office/drawing/2014/main" id="{E4D9DB56-558F-2A4D-76F5-2DD814D289BF}"/>
              </a:ext>
            </a:extLst>
          </p:cNvPr>
          <p:cNvSpPr>
            <a:spLocks noGrp="1"/>
          </p:cNvSpPr>
          <p:nvPr>
            <p:ph type="body" sz="quarter" idx="21"/>
          </p:nvPr>
        </p:nvSpPr>
        <p:spPr>
          <a:xfrm>
            <a:off x="584200" y="3304510"/>
            <a:ext cx="2808000" cy="626701"/>
          </a:xfrm>
        </p:spPr>
        <p:txBody>
          <a:bodyPr/>
          <a:lstStyle/>
          <a:p>
            <a:r>
              <a:rPr lang="en-US" noProof="0"/>
              <a:t>Prompt: Utilizing our data policy</a:t>
            </a:r>
            <a:r>
              <a:rPr lang="en-US" b="1" kern="0">
                <a:solidFill>
                  <a:srgbClr val="1A1A1A"/>
                </a:solidFill>
                <a:latin typeface="Segoe UI"/>
                <a:cs typeface="+mn-cs"/>
              </a:rPr>
              <a:t>, </a:t>
            </a:r>
            <a:r>
              <a:rPr lang="en-US" kern="0">
                <a:solidFill>
                  <a:srgbClr val="1A1A1A"/>
                </a:solidFill>
                <a:latin typeface="+mj-lt"/>
                <a:cs typeface="+mn-cs"/>
              </a:rPr>
              <a:t>provide me with a list </a:t>
            </a:r>
            <a:r>
              <a:rPr lang="en-US" noProof="0"/>
              <a:t>of prioritized departments to focus our initial outreach efforts to collaborate. </a:t>
            </a:r>
          </a:p>
        </p:txBody>
      </p:sp>
      <p:sp>
        <p:nvSpPr>
          <p:cNvPr id="61" name="Text Placeholder 60">
            <a:extLst>
              <a:ext uri="{FF2B5EF4-FFF2-40B4-BE49-F238E27FC236}">
                <a16:creationId xmlns:a16="http://schemas.microsoft.com/office/drawing/2014/main" id="{15FB47D4-CD63-39DB-84AF-BF65272BBB55}"/>
              </a:ext>
            </a:extLst>
          </p:cNvPr>
          <p:cNvSpPr>
            <a:spLocks noGrp="1"/>
          </p:cNvSpPr>
          <p:nvPr>
            <p:ph type="body" sz="quarter" idx="22"/>
          </p:nvPr>
        </p:nvSpPr>
        <p:spPr>
          <a:xfrm>
            <a:off x="3776898" y="1684713"/>
            <a:ext cx="2808000" cy="345600"/>
          </a:xfrm>
        </p:spPr>
        <p:txBody>
          <a:bodyPr/>
          <a:lstStyle/>
          <a:p>
            <a:r>
              <a:rPr lang="en-US" noProof="0"/>
              <a:t>9:30 am – Recap a meeting</a:t>
            </a:r>
          </a:p>
        </p:txBody>
      </p:sp>
      <p:sp>
        <p:nvSpPr>
          <p:cNvPr id="62" name="Text Placeholder 61">
            <a:extLst>
              <a:ext uri="{FF2B5EF4-FFF2-40B4-BE49-F238E27FC236}">
                <a16:creationId xmlns:a16="http://schemas.microsoft.com/office/drawing/2014/main" id="{EA56DD62-D84D-FF0B-95E2-D1699F2153FB}"/>
              </a:ext>
            </a:extLst>
          </p:cNvPr>
          <p:cNvSpPr>
            <a:spLocks noGrp="1"/>
          </p:cNvSpPr>
          <p:nvPr>
            <p:ph type="body" sz="quarter" idx="23"/>
          </p:nvPr>
        </p:nvSpPr>
        <p:spPr>
          <a:xfrm>
            <a:off x="3776898" y="2128438"/>
            <a:ext cx="2808000" cy="626701"/>
          </a:xfrm>
        </p:spPr>
        <p:txBody>
          <a:bodyPr/>
          <a:lstStyle/>
          <a:p>
            <a:r>
              <a:rPr lang="en-US"/>
              <a:t>Collaborate with stakeholders to identify challenges and priorities, and use Copilot in Teams to guide discussions on strategies for data collection, analysis, and sharing.</a:t>
            </a:r>
          </a:p>
        </p:txBody>
      </p:sp>
      <p:sp>
        <p:nvSpPr>
          <p:cNvPr id="63" name="Text Placeholder 62">
            <a:extLst>
              <a:ext uri="{FF2B5EF4-FFF2-40B4-BE49-F238E27FC236}">
                <a16:creationId xmlns:a16="http://schemas.microsoft.com/office/drawing/2014/main" id="{CEC5DA6E-1D4C-7C8C-9AC2-FC11A7B4FCD8}"/>
              </a:ext>
            </a:extLst>
          </p:cNvPr>
          <p:cNvSpPr>
            <a:spLocks noGrp="1"/>
          </p:cNvSpPr>
          <p:nvPr>
            <p:ph type="body" sz="quarter" idx="24"/>
          </p:nvPr>
        </p:nvSpPr>
        <p:spPr>
          <a:xfrm>
            <a:off x="3776898" y="3304510"/>
            <a:ext cx="2808000" cy="626701"/>
          </a:xfrm>
        </p:spPr>
        <p:txBody>
          <a:bodyPr/>
          <a:lstStyle/>
          <a:p>
            <a:r>
              <a:rPr lang="en-US" noProof="0"/>
              <a:t>Prompt: </a:t>
            </a:r>
            <a:r>
              <a:rPr lang="en-US" kern="0">
                <a:solidFill>
                  <a:srgbClr val="1A1A1A"/>
                </a:solidFill>
                <a:latin typeface="+mj-lt"/>
                <a:cs typeface="+mn-cs"/>
              </a:rPr>
              <a:t>Summarize</a:t>
            </a:r>
            <a:r>
              <a:rPr lang="en-US" noProof="0"/>
              <a:t> and include the key issues and suggestions from last week's IT department heads meetings. </a:t>
            </a:r>
          </a:p>
        </p:txBody>
      </p:sp>
      <p:sp>
        <p:nvSpPr>
          <p:cNvPr id="64" name="Text Placeholder 63">
            <a:extLst>
              <a:ext uri="{FF2B5EF4-FFF2-40B4-BE49-F238E27FC236}">
                <a16:creationId xmlns:a16="http://schemas.microsoft.com/office/drawing/2014/main" id="{5CFCE897-6AB9-74DF-563D-5FECC82B609A}"/>
              </a:ext>
            </a:extLst>
          </p:cNvPr>
          <p:cNvSpPr>
            <a:spLocks noGrp="1"/>
          </p:cNvSpPr>
          <p:nvPr>
            <p:ph type="body" sz="quarter" idx="25"/>
          </p:nvPr>
        </p:nvSpPr>
        <p:spPr>
          <a:xfrm>
            <a:off x="6969125" y="1684338"/>
            <a:ext cx="2808288" cy="346075"/>
          </a:xfrm>
        </p:spPr>
        <p:txBody>
          <a:bodyPr/>
          <a:lstStyle/>
          <a:p>
            <a:r>
              <a:rPr lang="en-US" noProof="0"/>
              <a:t>11:00 am – Get information on a topic</a:t>
            </a:r>
          </a:p>
        </p:txBody>
      </p:sp>
      <p:sp>
        <p:nvSpPr>
          <p:cNvPr id="65" name="Text Placeholder 64">
            <a:extLst>
              <a:ext uri="{FF2B5EF4-FFF2-40B4-BE49-F238E27FC236}">
                <a16:creationId xmlns:a16="http://schemas.microsoft.com/office/drawing/2014/main" id="{D8836598-4989-E15A-6750-05E83B999246}"/>
              </a:ext>
            </a:extLst>
          </p:cNvPr>
          <p:cNvSpPr>
            <a:spLocks noGrp="1"/>
          </p:cNvSpPr>
          <p:nvPr>
            <p:ph type="body" sz="quarter" idx="26"/>
          </p:nvPr>
        </p:nvSpPr>
        <p:spPr>
          <a:xfrm>
            <a:off x="6969595" y="2128438"/>
            <a:ext cx="2808000" cy="706797"/>
          </a:xfrm>
        </p:spPr>
        <p:txBody>
          <a:bodyPr>
            <a:normAutofit/>
          </a:bodyPr>
          <a:lstStyle/>
          <a:p>
            <a:pPr lvl="0"/>
            <a:r>
              <a:rPr lang="en-US" noProof="0"/>
              <a:t>Prepare for a meeting a meeting with the data governance team to ensure data quality, compliance with regulations, and effective data management practices. During the meeting use </a:t>
            </a:r>
            <a:r>
              <a:rPr lang="en-US" b="1" noProof="0"/>
              <a:t>Facilitator</a:t>
            </a:r>
            <a:r>
              <a:rPr lang="en-US" noProof="0"/>
              <a:t> in Teams to take notes and answer questions. </a:t>
            </a:r>
          </a:p>
        </p:txBody>
      </p:sp>
      <p:sp>
        <p:nvSpPr>
          <p:cNvPr id="66" name="Text Placeholder 65">
            <a:extLst>
              <a:ext uri="{FF2B5EF4-FFF2-40B4-BE49-F238E27FC236}">
                <a16:creationId xmlns:a16="http://schemas.microsoft.com/office/drawing/2014/main" id="{A1095B65-B72E-B884-A825-E4432E9E7AE3}"/>
              </a:ext>
            </a:extLst>
          </p:cNvPr>
          <p:cNvSpPr>
            <a:spLocks noGrp="1"/>
          </p:cNvSpPr>
          <p:nvPr>
            <p:ph type="body" sz="quarter" idx="27"/>
          </p:nvPr>
        </p:nvSpPr>
        <p:spPr>
          <a:xfrm>
            <a:off x="6969595" y="3304510"/>
            <a:ext cx="2808000" cy="626701"/>
          </a:xfrm>
        </p:spPr>
        <p:txBody>
          <a:bodyPr/>
          <a:lstStyle/>
          <a:p>
            <a:r>
              <a:rPr lang="en-US" noProof="0"/>
              <a:t>Prompt: Provide me with the list of the most recent compliance and regulatory changes. </a:t>
            </a:r>
          </a:p>
        </p:txBody>
      </p:sp>
      <p:sp>
        <p:nvSpPr>
          <p:cNvPr id="74" name="Text Placeholder 73">
            <a:extLst>
              <a:ext uri="{FF2B5EF4-FFF2-40B4-BE49-F238E27FC236}">
                <a16:creationId xmlns:a16="http://schemas.microsoft.com/office/drawing/2014/main" id="{214AE9A4-2C9A-4519-CED1-32E5761FECD5}"/>
              </a:ext>
            </a:extLst>
          </p:cNvPr>
          <p:cNvSpPr>
            <a:spLocks noGrp="1"/>
          </p:cNvSpPr>
          <p:nvPr>
            <p:ph type="body" sz="quarter" idx="34"/>
          </p:nvPr>
        </p:nvSpPr>
        <p:spPr>
          <a:xfrm>
            <a:off x="6969595" y="4137995"/>
            <a:ext cx="2808000" cy="345600"/>
          </a:xfrm>
        </p:spPr>
        <p:txBody>
          <a:bodyPr/>
          <a:lstStyle/>
          <a:p>
            <a:r>
              <a:rPr lang="en-US" noProof="0"/>
              <a:t>1:00 pm – Analyze data</a:t>
            </a:r>
          </a:p>
        </p:txBody>
      </p:sp>
      <p:sp>
        <p:nvSpPr>
          <p:cNvPr id="75" name="Text Placeholder 74">
            <a:extLst>
              <a:ext uri="{FF2B5EF4-FFF2-40B4-BE49-F238E27FC236}">
                <a16:creationId xmlns:a16="http://schemas.microsoft.com/office/drawing/2014/main" id="{3BC9E985-FD30-F45F-81AB-70172FEA2E9A}"/>
              </a:ext>
            </a:extLst>
          </p:cNvPr>
          <p:cNvSpPr>
            <a:spLocks noGrp="1"/>
          </p:cNvSpPr>
          <p:nvPr>
            <p:ph type="body" sz="quarter" idx="35"/>
          </p:nvPr>
        </p:nvSpPr>
        <p:spPr>
          <a:xfrm>
            <a:off x="6969125" y="4584700"/>
            <a:ext cx="2808288" cy="627063"/>
          </a:xfrm>
        </p:spPr>
        <p:txBody>
          <a:bodyPr/>
          <a:lstStyle/>
          <a:p>
            <a:pPr lvl="0"/>
            <a:r>
              <a:rPr lang="en-US" noProof="0" dirty="0"/>
              <a:t>Use </a:t>
            </a:r>
            <a:r>
              <a:rPr lang="en-US" b="1" noProof="0" dirty="0"/>
              <a:t>Analyst</a:t>
            </a:r>
            <a:r>
              <a:rPr lang="en-US" noProof="0" dirty="0"/>
              <a:t> to dive deep into data analytics projects to extract insights and trends that inform policy decisions, resource allocation, and service improvements.</a:t>
            </a:r>
          </a:p>
        </p:txBody>
      </p:sp>
      <p:sp>
        <p:nvSpPr>
          <p:cNvPr id="76" name="Text Placeholder 75">
            <a:extLst>
              <a:ext uri="{FF2B5EF4-FFF2-40B4-BE49-F238E27FC236}">
                <a16:creationId xmlns:a16="http://schemas.microsoft.com/office/drawing/2014/main" id="{8889357A-7C9D-F138-F1E9-12E45F8897F7}"/>
              </a:ext>
            </a:extLst>
          </p:cNvPr>
          <p:cNvSpPr>
            <a:spLocks noGrp="1"/>
          </p:cNvSpPr>
          <p:nvPr>
            <p:ph type="body" sz="quarter" idx="36"/>
          </p:nvPr>
        </p:nvSpPr>
        <p:spPr>
          <a:xfrm>
            <a:off x="6969595" y="5681038"/>
            <a:ext cx="2808000" cy="626701"/>
          </a:xfrm>
        </p:spPr>
        <p:txBody>
          <a:bodyPr/>
          <a:lstStyle/>
          <a:p>
            <a:pPr lvl="0"/>
            <a:r>
              <a:rPr lang="en-US" noProof="0" dirty="0"/>
              <a:t>Prompt: Review Department X KPI data to understand areas to improve resource allocation.</a:t>
            </a:r>
          </a:p>
          <a:p>
            <a:pPr lvl="0"/>
            <a:r>
              <a:rPr lang="en-US" u="sng" dirty="0">
                <a:hlinkClick r:id="rId3"/>
              </a:rPr>
              <a:t>Get started with Analyst</a:t>
            </a:r>
            <a:endParaRPr lang="en-US" noProof="0" dirty="0"/>
          </a:p>
        </p:txBody>
      </p:sp>
      <p:sp>
        <p:nvSpPr>
          <p:cNvPr id="71" name="Text Placeholder 70">
            <a:extLst>
              <a:ext uri="{FF2B5EF4-FFF2-40B4-BE49-F238E27FC236}">
                <a16:creationId xmlns:a16="http://schemas.microsoft.com/office/drawing/2014/main" id="{A10265DB-ED91-F4B4-F1BC-28D3C2341812}"/>
              </a:ext>
            </a:extLst>
          </p:cNvPr>
          <p:cNvSpPr>
            <a:spLocks noGrp="1"/>
          </p:cNvSpPr>
          <p:nvPr>
            <p:ph type="body" sz="quarter" idx="31"/>
          </p:nvPr>
        </p:nvSpPr>
        <p:spPr>
          <a:xfrm>
            <a:off x="3776898" y="4137995"/>
            <a:ext cx="2808000" cy="345600"/>
          </a:xfrm>
        </p:spPr>
        <p:txBody>
          <a:bodyPr/>
          <a:lstStyle/>
          <a:p>
            <a:r>
              <a:rPr lang="en-US" noProof="0"/>
              <a:t>3:30 pm – Rate project risk</a:t>
            </a:r>
          </a:p>
        </p:txBody>
      </p:sp>
      <p:sp>
        <p:nvSpPr>
          <p:cNvPr id="72" name="Text Placeholder 71">
            <a:extLst>
              <a:ext uri="{FF2B5EF4-FFF2-40B4-BE49-F238E27FC236}">
                <a16:creationId xmlns:a16="http://schemas.microsoft.com/office/drawing/2014/main" id="{0EF0A43E-836E-0FAB-79F6-0CC5FF94986B}"/>
              </a:ext>
            </a:extLst>
          </p:cNvPr>
          <p:cNvSpPr>
            <a:spLocks noGrp="1"/>
          </p:cNvSpPr>
          <p:nvPr>
            <p:ph type="body" sz="quarter" idx="32"/>
          </p:nvPr>
        </p:nvSpPr>
        <p:spPr>
          <a:xfrm>
            <a:off x="3776663" y="4584700"/>
            <a:ext cx="2808287" cy="627063"/>
          </a:xfrm>
        </p:spPr>
        <p:txBody>
          <a:bodyPr vert="horz" wrap="square" lIns="0" tIns="0" rIns="0" bIns="0" rtlCol="0" anchor="t">
            <a:normAutofit/>
          </a:bodyPr>
          <a:lstStyle/>
          <a:p>
            <a:r>
              <a:rPr lang="en-US">
                <a:cs typeface="Segoe UI"/>
              </a:rPr>
              <a:t>Use Project Manager agent in Planner to </a:t>
            </a:r>
            <a:r>
              <a:rPr lang="en-US" noProof="0">
                <a:cs typeface="Segoe UI"/>
              </a:rPr>
              <a:t>review data projects, ensuring timelines, budgets, and deliverables are on track. Collaborate with IT teams and vendors to implement data solutions effectively.</a:t>
            </a:r>
          </a:p>
        </p:txBody>
      </p:sp>
      <p:sp>
        <p:nvSpPr>
          <p:cNvPr id="73" name="Text Placeholder 72">
            <a:extLst>
              <a:ext uri="{FF2B5EF4-FFF2-40B4-BE49-F238E27FC236}">
                <a16:creationId xmlns:a16="http://schemas.microsoft.com/office/drawing/2014/main" id="{014E8963-9AF2-D42A-D0EF-BCB5E5773BB0}"/>
              </a:ext>
            </a:extLst>
          </p:cNvPr>
          <p:cNvSpPr>
            <a:spLocks noGrp="1"/>
          </p:cNvSpPr>
          <p:nvPr>
            <p:ph type="body" sz="quarter" idx="33"/>
          </p:nvPr>
        </p:nvSpPr>
        <p:spPr>
          <a:xfrm>
            <a:off x="3776898" y="5681038"/>
            <a:ext cx="2808000" cy="626701"/>
          </a:xfrm>
        </p:spPr>
        <p:txBody>
          <a:bodyPr/>
          <a:lstStyle/>
          <a:p>
            <a:r>
              <a:rPr lang="en-US" noProof="0"/>
              <a:t>Prompt: Based on the quarterly project reviews </a:t>
            </a:r>
            <a:r>
              <a:rPr lang="en-US">
                <a:latin typeface="+mj-lt"/>
              </a:rPr>
              <a:t>identify projects that are at-risk of going over budget.</a:t>
            </a:r>
          </a:p>
          <a:p>
            <a:r>
              <a:rPr lang="en-US" u="sng">
                <a:hlinkClick r:id="rId4"/>
              </a:rPr>
              <a:t>Get started with Project Manager</a:t>
            </a:r>
            <a:endParaRPr lang="en-US">
              <a:latin typeface="+mj-lt"/>
            </a:endParaRPr>
          </a:p>
        </p:txBody>
      </p:sp>
      <p:sp>
        <p:nvSpPr>
          <p:cNvPr id="67" name="Text Placeholder 66">
            <a:extLst>
              <a:ext uri="{FF2B5EF4-FFF2-40B4-BE49-F238E27FC236}">
                <a16:creationId xmlns:a16="http://schemas.microsoft.com/office/drawing/2014/main" id="{FCC441A1-E525-F221-02E9-16CC11FD4AF8}"/>
              </a:ext>
            </a:extLst>
          </p:cNvPr>
          <p:cNvSpPr>
            <a:spLocks noGrp="1"/>
          </p:cNvSpPr>
          <p:nvPr>
            <p:ph type="body" sz="quarter" idx="28"/>
          </p:nvPr>
        </p:nvSpPr>
        <p:spPr>
          <a:xfrm>
            <a:off x="584200" y="4137995"/>
            <a:ext cx="2808000" cy="345600"/>
          </a:xfrm>
        </p:spPr>
        <p:txBody>
          <a:bodyPr/>
          <a:lstStyle/>
          <a:p>
            <a:r>
              <a:rPr lang="en-US" noProof="0"/>
              <a:t>4:00 pm – Respond to messages</a:t>
            </a:r>
          </a:p>
        </p:txBody>
      </p:sp>
      <p:sp>
        <p:nvSpPr>
          <p:cNvPr id="69" name="Text Placeholder 68">
            <a:extLst>
              <a:ext uri="{FF2B5EF4-FFF2-40B4-BE49-F238E27FC236}">
                <a16:creationId xmlns:a16="http://schemas.microsoft.com/office/drawing/2014/main" id="{3670CB75-770E-4003-A238-A9C2C1AED74B}"/>
              </a:ext>
            </a:extLst>
          </p:cNvPr>
          <p:cNvSpPr>
            <a:spLocks noGrp="1"/>
          </p:cNvSpPr>
          <p:nvPr>
            <p:ph type="body" sz="quarter" idx="29"/>
          </p:nvPr>
        </p:nvSpPr>
        <p:spPr>
          <a:xfrm>
            <a:off x="584200" y="4584616"/>
            <a:ext cx="2808000" cy="626701"/>
          </a:xfrm>
        </p:spPr>
        <p:txBody>
          <a:bodyPr/>
          <a:lstStyle/>
          <a:p>
            <a:pPr lvl="0"/>
            <a:r>
              <a:rPr lang="en-US" noProof="0"/>
              <a:t>Check communications to ensure all urgent messages are addressed and to prepare for the next steps post-approval.</a:t>
            </a:r>
          </a:p>
        </p:txBody>
      </p:sp>
      <p:sp>
        <p:nvSpPr>
          <p:cNvPr id="70" name="Text Placeholder 69">
            <a:extLst>
              <a:ext uri="{FF2B5EF4-FFF2-40B4-BE49-F238E27FC236}">
                <a16:creationId xmlns:a16="http://schemas.microsoft.com/office/drawing/2014/main" id="{BEBBFDBB-D3F1-1E43-B503-C59351552522}"/>
              </a:ext>
            </a:extLst>
          </p:cNvPr>
          <p:cNvSpPr>
            <a:spLocks noGrp="1"/>
          </p:cNvSpPr>
          <p:nvPr>
            <p:ph type="body" sz="quarter" idx="30"/>
          </p:nvPr>
        </p:nvSpPr>
        <p:spPr>
          <a:xfrm>
            <a:off x="584200" y="5688126"/>
            <a:ext cx="2808000" cy="626701"/>
          </a:xfrm>
        </p:spPr>
        <p:txBody>
          <a:bodyPr/>
          <a:lstStyle/>
          <a:p>
            <a:r>
              <a:rPr lang="en-US" noProof="0"/>
              <a:t>Prompt: </a:t>
            </a:r>
            <a:r>
              <a:rPr lang="en-US">
                <a:latin typeface="+mj-lt"/>
              </a:rPr>
              <a:t>Identify and respond to</a:t>
            </a:r>
            <a:r>
              <a:rPr lang="en-US" b="1" kern="0">
                <a:solidFill>
                  <a:srgbClr val="1A1A1A"/>
                </a:solidFill>
                <a:latin typeface="Segoe UI"/>
                <a:cs typeface="+mn-cs"/>
              </a:rPr>
              <a:t> </a:t>
            </a:r>
            <a:r>
              <a:rPr lang="en-US" noProof="0"/>
              <a:t>any urgent data-related inquires I missed during the day.</a:t>
            </a:r>
          </a:p>
        </p:txBody>
      </p:sp>
      <p:sp>
        <p:nvSpPr>
          <p:cNvPr id="2" name="Rectangle: Rounded Corners 6">
            <a:extLst>
              <a:ext uri="{FF2B5EF4-FFF2-40B4-BE49-F238E27FC236}">
                <a16:creationId xmlns:a16="http://schemas.microsoft.com/office/drawing/2014/main" id="{AC84EFC8-5FD3-52B8-5713-7DD0F374E642}"/>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EDEFFF5E-7B06-78CC-E218-83CB04EAFBE0}"/>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DD7FC31C-8B5B-88B3-A6AE-4280EBF8FE5D}"/>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0B57604C-BC08-7D52-A142-5102159A9E9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08EE9223-E072-0C9C-9649-ED582CD90F64}"/>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EBC69969-1C9C-87F9-1F02-B4A89C7E9531}"/>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Team communications</a:t>
              </a:r>
            </a:p>
          </p:txBody>
        </p:sp>
        <p:pic>
          <p:nvPicPr>
            <p:cNvPr id="8" name="Graphic 7">
              <a:extLst>
                <a:ext uri="{FF2B5EF4-FFF2-40B4-BE49-F238E27FC236}">
                  <a16:creationId xmlns:a16="http://schemas.microsoft.com/office/drawing/2014/main" id="{D88D4DB9-F5FD-9A06-306C-CB939241695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C4C6A66B-BC66-B214-E73D-2E93C2B40E6B}"/>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F408DDB7-BEDE-42D8-4CA6-67150726B5D1}"/>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Areas of investment: Analysis</a:t>
              </a:r>
            </a:p>
          </p:txBody>
        </p:sp>
        <p:pic>
          <p:nvPicPr>
            <p:cNvPr id="11" name="Graphic 10">
              <a:extLst>
                <a:ext uri="{FF2B5EF4-FFF2-40B4-BE49-F238E27FC236}">
                  <a16:creationId xmlns:a16="http://schemas.microsoft.com/office/drawing/2014/main" id="{E1154F79-5544-54FE-FA6E-B7478CDDBE7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93555" y="1005899"/>
              <a:ext cx="144000" cy="144000"/>
            </a:xfrm>
            <a:prstGeom prst="rect">
              <a:avLst/>
            </a:prstGeom>
          </p:spPr>
        </p:pic>
      </p:grpSp>
      <p:sp>
        <p:nvSpPr>
          <p:cNvPr id="152" name="TextBox 151">
            <a:extLst>
              <a:ext uri="{FF2B5EF4-FFF2-40B4-BE49-F238E27FC236}">
                <a16:creationId xmlns:a16="http://schemas.microsoft.com/office/drawing/2014/main" id="{77DEDDA4-9D08-E9C3-F90C-B09BB42C4EE3}"/>
              </a:ext>
            </a:extLst>
          </p:cNvPr>
          <p:cNvSpPr txBox="1"/>
          <p:nvPr/>
        </p:nvSpPr>
        <p:spPr>
          <a:xfrm>
            <a:off x="10123962" y="1684338"/>
            <a:ext cx="1905067"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Robert </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t>is a Chief Data Officer.</a:t>
            </a:r>
            <a:endParaRPr kumimoji="0" lang="en-US" sz="20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endParaRPr>
          </a:p>
        </p:txBody>
      </p:sp>
      <p:pic>
        <p:nvPicPr>
          <p:cNvPr id="23" name="Picture 22">
            <a:extLst>
              <a:ext uri="{FF2B5EF4-FFF2-40B4-BE49-F238E27FC236}">
                <a16:creationId xmlns:a16="http://schemas.microsoft.com/office/drawing/2014/main" id="{B8E67747-35B7-18B3-81EA-49E0D532B77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793007" y="3981450"/>
            <a:ext cx="2398993" cy="2876550"/>
          </a:xfrm>
          <a:prstGeom prst="rect">
            <a:avLst/>
          </a:prstGeom>
        </p:spPr>
      </p:pic>
      <p:sp>
        <p:nvSpPr>
          <p:cNvPr id="117" name="TextBox 116">
            <a:extLst>
              <a:ext uri="{FF2B5EF4-FFF2-40B4-BE49-F238E27FC236}">
                <a16:creationId xmlns:a16="http://schemas.microsoft.com/office/drawing/2014/main" id="{CAD99EF5-ADEF-8446-C4B5-9A7F37CAE41E}"/>
              </a:ext>
              <a:ext uri="{C183D7F6-B498-43B3-948B-1728B52AA6E4}">
                <adec:decorative xmlns:adec="http://schemas.microsoft.com/office/drawing/2017/decorative" val="0"/>
              </a:ext>
            </a:extLst>
          </p:cNvPr>
          <p:cNvSpPr txBox="1"/>
          <p:nvPr/>
        </p:nvSpPr>
        <p:spPr>
          <a:xfrm>
            <a:off x="4235614"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endParaRPr kumimoji="0" lang="en-US" sz="1000" b="0" i="0" u="none" strike="noStrike" kern="1200" cap="none" spc="0" normalizeH="0" baseline="0" noProof="0">
              <a:ln>
                <a:noFill/>
              </a:ln>
              <a:solidFill>
                <a:srgbClr val="0078D4"/>
              </a:solidFill>
              <a:effectLst/>
              <a:uLnTx/>
              <a:uFillTx/>
              <a:latin typeface="Segoe UI Semibold"/>
              <a:ea typeface="+mn-ea"/>
              <a:cs typeface="+mn-cs"/>
            </a:endParaRPr>
          </a:p>
        </p:txBody>
      </p:sp>
      <p:grpSp>
        <p:nvGrpSpPr>
          <p:cNvPr id="118" name="Group 117">
            <a:extLst>
              <a:ext uri="{FF2B5EF4-FFF2-40B4-BE49-F238E27FC236}">
                <a16:creationId xmlns:a16="http://schemas.microsoft.com/office/drawing/2014/main" id="{2001C778-E5C4-675F-C020-A49E9C39FFE5}"/>
              </a:ext>
            </a:extLst>
          </p:cNvPr>
          <p:cNvGrpSpPr/>
          <p:nvPr/>
        </p:nvGrpSpPr>
        <p:grpSpPr>
          <a:xfrm>
            <a:off x="584200" y="2850537"/>
            <a:ext cx="2351135" cy="360000"/>
            <a:chOff x="588263" y="1217924"/>
            <a:chExt cx="2351135" cy="360000"/>
          </a:xfrm>
        </p:grpSpPr>
        <p:pic>
          <p:nvPicPr>
            <p:cNvPr id="119" name="Picture 118" descr="Zip Co logo SVG free download, id: 101874 - Brandlogos.net">
              <a:hlinkClick r:id="rId12"/>
              <a:extLst>
                <a:ext uri="{FF2B5EF4-FFF2-40B4-BE49-F238E27FC236}">
                  <a16:creationId xmlns:a16="http://schemas.microsoft.com/office/drawing/2014/main" id="{DE8593BD-860E-4BF9-A4E3-42CDA669D7B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0" name="TextBox 119">
              <a:extLst>
                <a:ext uri="{FF2B5EF4-FFF2-40B4-BE49-F238E27FC236}">
                  <a16:creationId xmlns:a16="http://schemas.microsoft.com/office/drawing/2014/main" id="{A1A333C1-DA73-B42C-F255-A26134BD162B}"/>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endParaRPr>
            </a:p>
          </p:txBody>
        </p:sp>
      </p:grpSp>
      <p:sp>
        <p:nvSpPr>
          <p:cNvPr id="126" name="TextBox 125">
            <a:extLst>
              <a:ext uri="{FF2B5EF4-FFF2-40B4-BE49-F238E27FC236}">
                <a16:creationId xmlns:a16="http://schemas.microsoft.com/office/drawing/2014/main" id="{90983ACD-AD12-AB0A-3A8F-E4ED88BF0115}"/>
              </a:ext>
              <a:ext uri="{C183D7F6-B498-43B3-948B-1728B52AA6E4}">
                <adec:decorative xmlns:adec="http://schemas.microsoft.com/office/drawing/2017/decorative" val="0"/>
              </a:ext>
            </a:extLst>
          </p:cNvPr>
          <p:cNvSpPr txBox="1"/>
          <p:nvPr/>
        </p:nvSpPr>
        <p:spPr>
          <a:xfrm>
            <a:off x="7428546"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Semibold"/>
                <a:ea typeface="+mn-ea"/>
                <a:cs typeface="+mn-cs"/>
              </a:rPr>
              <a:t>Analyst</a:t>
            </a:r>
            <a:endParaRPr kumimoji="0" lang="en-US" sz="1000" b="0" i="0" u="none" strike="noStrike" kern="1200" cap="none" spc="0" normalizeH="0" baseline="30000" noProof="0" dirty="0">
              <a:ln>
                <a:noFill/>
              </a:ln>
              <a:solidFill>
                <a:prstClr val="black"/>
              </a:solidFill>
              <a:effectLst/>
              <a:uLnTx/>
              <a:uFillTx/>
              <a:latin typeface="Segoe UI Semibold"/>
              <a:ea typeface="+mn-ea"/>
              <a:cs typeface="+mn-cs"/>
            </a:endParaRPr>
          </a:p>
        </p:txBody>
      </p:sp>
      <p:grpSp>
        <p:nvGrpSpPr>
          <p:cNvPr id="127" name="Group 126">
            <a:extLst>
              <a:ext uri="{FF2B5EF4-FFF2-40B4-BE49-F238E27FC236}">
                <a16:creationId xmlns:a16="http://schemas.microsoft.com/office/drawing/2014/main" id="{9638A164-745F-E6F5-5F90-154FFB4D61A1}"/>
              </a:ext>
            </a:extLst>
          </p:cNvPr>
          <p:cNvGrpSpPr/>
          <p:nvPr/>
        </p:nvGrpSpPr>
        <p:grpSpPr>
          <a:xfrm>
            <a:off x="584200" y="5266713"/>
            <a:ext cx="2351135" cy="360000"/>
            <a:chOff x="588263" y="1217924"/>
            <a:chExt cx="2351135" cy="360000"/>
          </a:xfrm>
        </p:grpSpPr>
        <p:pic>
          <p:nvPicPr>
            <p:cNvPr id="128" name="Picture 127" descr="Zip Co logo SVG free download, id: 101874 - Brandlogos.net">
              <a:hlinkClick r:id="rId12"/>
              <a:extLst>
                <a:ext uri="{FF2B5EF4-FFF2-40B4-BE49-F238E27FC236}">
                  <a16:creationId xmlns:a16="http://schemas.microsoft.com/office/drawing/2014/main" id="{DBBDAB21-E915-6666-A36D-19E78C4F4EE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9" name="TextBox 128">
              <a:extLst>
                <a:ext uri="{FF2B5EF4-FFF2-40B4-BE49-F238E27FC236}">
                  <a16:creationId xmlns:a16="http://schemas.microsoft.com/office/drawing/2014/main" id="{955A3636-E912-AFE9-8BAF-72D91C2B289B}"/>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endParaRPr>
            </a:p>
          </p:txBody>
        </p:sp>
      </p:grpSp>
      <p:sp>
        <p:nvSpPr>
          <p:cNvPr id="132" name="TextBox 131">
            <a:extLst>
              <a:ext uri="{FF2B5EF4-FFF2-40B4-BE49-F238E27FC236}">
                <a16:creationId xmlns:a16="http://schemas.microsoft.com/office/drawing/2014/main" id="{B7DFB320-4F6F-DB70-96F8-D6BC1CD2A563}"/>
              </a:ext>
              <a:ext uri="{C183D7F6-B498-43B3-948B-1728B52AA6E4}">
                <adec:decorative xmlns:adec="http://schemas.microsoft.com/office/drawing/2017/decorative" val="0"/>
              </a:ext>
            </a:extLst>
          </p:cNvPr>
          <p:cNvSpPr txBox="1"/>
          <p:nvPr/>
        </p:nvSpPr>
        <p:spPr>
          <a:xfrm>
            <a:off x="4235614" y="5369769"/>
            <a:ext cx="23492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Project Manager</a:t>
            </a:r>
          </a:p>
        </p:txBody>
      </p:sp>
      <p:pic>
        <p:nvPicPr>
          <p:cNvPr id="133" name="Graphic 132">
            <a:extLst>
              <a:ext uri="{FF2B5EF4-FFF2-40B4-BE49-F238E27FC236}">
                <a16:creationId xmlns:a16="http://schemas.microsoft.com/office/drawing/2014/main" id="{1B2DD5D1-E58D-A31F-BB0A-968C1ADF969B}"/>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10800000">
            <a:off x="10939101" y="3220207"/>
            <a:ext cx="274790" cy="274790"/>
          </a:xfrm>
          <a:prstGeom prst="rect">
            <a:avLst/>
          </a:prstGeom>
        </p:spPr>
      </p:pic>
      <p:pic>
        <p:nvPicPr>
          <p:cNvPr id="13" name="Picture 2" descr="What will the New Microsoft Planner offer in 2024? - TPG The Project Group">
            <a:extLst>
              <a:ext uri="{FF2B5EF4-FFF2-40B4-BE49-F238E27FC236}">
                <a16:creationId xmlns:a16="http://schemas.microsoft.com/office/drawing/2014/main" id="{59BFEF92-9EEC-CB7E-64A7-D51A976D66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76663" y="5311967"/>
            <a:ext cx="269492" cy="2694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E81AF78-3407-79BD-070B-0AB56CCAF575}"/>
              </a:ext>
            </a:extLst>
          </p:cNvPr>
          <p:cNvPicPr>
            <a:picLocks noChangeAspect="1"/>
          </p:cNvPicPr>
          <p:nvPr/>
        </p:nvPicPr>
        <p:blipFill>
          <a:blip r:embed="rId17"/>
          <a:stretch>
            <a:fillRect/>
          </a:stretch>
        </p:blipFill>
        <p:spPr>
          <a:xfrm>
            <a:off x="6969125" y="5311967"/>
            <a:ext cx="346240" cy="270236"/>
          </a:xfrm>
          <a:prstGeom prst="rect">
            <a:avLst/>
          </a:prstGeom>
        </p:spPr>
      </p:pic>
      <p:sp>
        <p:nvSpPr>
          <p:cNvPr id="17" name="TextBox 16">
            <a:extLst>
              <a:ext uri="{FF2B5EF4-FFF2-40B4-BE49-F238E27FC236}">
                <a16:creationId xmlns:a16="http://schemas.microsoft.com/office/drawing/2014/main" id="{044F5011-E64A-891B-0193-C24A714AF196}"/>
              </a:ext>
              <a:ext uri="{C183D7F6-B498-43B3-948B-1728B52AA6E4}">
                <adec:decorative xmlns:adec="http://schemas.microsoft.com/office/drawing/2017/decorative" val="0"/>
              </a:ext>
            </a:extLst>
          </p:cNvPr>
          <p:cNvSpPr txBox="1"/>
          <p:nvPr/>
        </p:nvSpPr>
        <p:spPr>
          <a:xfrm>
            <a:off x="7428546" y="2970912"/>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rPr>
              <a:t>Copilot Chat in Teams</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78D4"/>
              </a:solidFill>
              <a:effectLst/>
              <a:uLnTx/>
              <a:uFillTx/>
              <a:latin typeface="Segoe UI Semibold"/>
              <a:ea typeface="+mn-ea"/>
            </a:endParaRPr>
          </a:p>
        </p:txBody>
      </p:sp>
      <p:pic>
        <p:nvPicPr>
          <p:cNvPr id="18" name="Picture 17" descr="Teams logo">
            <a:extLst>
              <a:ext uri="{FF2B5EF4-FFF2-40B4-BE49-F238E27FC236}">
                <a16:creationId xmlns:a16="http://schemas.microsoft.com/office/drawing/2014/main" id="{90614046-DD00-3F89-23B7-AEB7C018A692}"/>
              </a:ext>
            </a:extLst>
          </p:cNvPr>
          <p:cNvPicPr>
            <a:picLocks noChangeAspect="1"/>
          </p:cNvPicPr>
          <p:nvPr/>
        </p:nvPicPr>
        <p:blipFill>
          <a:blip r:embed="rId18"/>
          <a:stretch>
            <a:fillRect/>
          </a:stretch>
        </p:blipFill>
        <p:spPr>
          <a:xfrm>
            <a:off x="3776663" y="2915268"/>
            <a:ext cx="265176" cy="265176"/>
          </a:xfrm>
          <a:prstGeom prst="rect">
            <a:avLst/>
          </a:prstGeom>
        </p:spPr>
      </p:pic>
      <p:pic>
        <p:nvPicPr>
          <p:cNvPr id="19" name="Picture 18" descr="Teams logo">
            <a:extLst>
              <a:ext uri="{FF2B5EF4-FFF2-40B4-BE49-F238E27FC236}">
                <a16:creationId xmlns:a16="http://schemas.microsoft.com/office/drawing/2014/main" id="{77AB2FCB-DBEB-9CBB-8BBA-49382A97B0BA}"/>
              </a:ext>
            </a:extLst>
          </p:cNvPr>
          <p:cNvPicPr>
            <a:picLocks noChangeAspect="1"/>
          </p:cNvPicPr>
          <p:nvPr/>
        </p:nvPicPr>
        <p:blipFill>
          <a:blip r:embed="rId18"/>
          <a:stretch>
            <a:fillRect/>
          </a:stretch>
        </p:blipFill>
        <p:spPr>
          <a:xfrm>
            <a:off x="7025837" y="2897236"/>
            <a:ext cx="265176" cy="265176"/>
          </a:xfrm>
          <a:prstGeom prst="rect">
            <a:avLst/>
          </a:prstGeom>
        </p:spPr>
      </p:pic>
    </p:spTree>
    <p:extLst>
      <p:ext uri="{BB962C8B-B14F-4D97-AF65-F5344CB8AC3E}">
        <p14:creationId xmlns:p14="http://schemas.microsoft.com/office/powerpoint/2010/main" val="412391548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a:ln w="3175">
                  <a:noFill/>
                </a:ln>
                <a:solidFill>
                  <a:srgbClr val="000000"/>
                </a:solidFill>
                <a:effectLst/>
                <a:uLnTx/>
                <a:uFillTx/>
                <a:latin typeface="Segoe UI Semilight"/>
                <a:ea typeface="+mn-ea"/>
                <a:cs typeface="Segoe UI"/>
              </a:rPr>
              <a:t>with Microsoft 365 Copilot</a:t>
            </a:r>
            <a:br>
              <a:rPr kumimoji="0" lang="en-US" sz="2400" b="0" i="0" u="none" strike="noStrike" kern="1200" cap="none" spc="-50" normalizeH="0" baseline="0" noProof="0">
                <a:ln w="3175">
                  <a:noFill/>
                </a:ln>
                <a:solidFill>
                  <a:srgbClr val="000000"/>
                </a:solidFill>
                <a:effectLst/>
                <a:uLnTx/>
                <a:uFillTx/>
                <a:latin typeface="Segoe UI Semilight"/>
                <a:ea typeface="+mn-ea"/>
                <a:cs typeface="Segoe UI" pitchFamily="34" charset="0"/>
              </a:rPr>
            </a:br>
            <a:r>
              <a:rPr kumimoji="0" lang="en-US" sz="1600" b="0" i="0" u="none" strike="noStrike" kern="1200" cap="none" spc="-50" normalizeH="0" baseline="0" noProof="0">
                <a:ln w="3175">
                  <a:noFill/>
                </a:ln>
                <a:solidFill>
                  <a:srgbClr val="000000"/>
                </a:solidFill>
                <a:effectLst/>
                <a:uLnTx/>
                <a:uFillTx/>
                <a:latin typeface="Segoe UI Semilight"/>
                <a:ea typeface="+mn-ea"/>
                <a:cs typeface="Segoe UI"/>
              </a:rPr>
              <a:t>Foundational skills for new users</a:t>
            </a:r>
            <a:endParaRPr kumimoji="0" lang="en-US" sz="3600" b="0" i="0" u="none" strike="noStrike" kern="1200" cap="none" spc="-50" normalizeH="0" baseline="0" noProof="0">
              <a:ln w="3175">
                <a:noFill/>
              </a:ln>
              <a:solidFill>
                <a:srgbClr val="000000"/>
              </a:solidFill>
              <a:effectLst/>
              <a:uLnTx/>
              <a:uFillTx/>
              <a:latin typeface="Segoe UI Semilight"/>
              <a:ea typeface="+mn-ea"/>
              <a:cs typeface="Segoe UI" pitchFamily="34" charset="0"/>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Recap a meeting</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a:t>
              </a:r>
            </a:p>
          </p:txBody>
        </p:sp>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rgbClr val="463668"/>
                  </a:solidFill>
                  <a:effectLst/>
                  <a:uLnTx/>
                  <a:uFillTx/>
                  <a:latin typeface="Segoe UI"/>
                  <a:ea typeface="+mn-ea"/>
                  <a:cs typeface="+mn-cs"/>
                </a:rPr>
                <a:t> meeting</a:t>
              </a:r>
              <a:endParaRPr kumimoji="0" lang="en-US" sz="1050" b="0" i="0" u="none" strike="noStrike" kern="1200" cap="none" spc="0" normalizeH="0" baseline="0" noProof="0">
                <a:ln>
                  <a:noFill/>
                </a:ln>
                <a:solidFill>
                  <a:srgbClr val="463668"/>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an </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email thread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2</a:t>
              </a:r>
            </a:p>
          </p:txBody>
        </p:sp>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 document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right down to business by summarizing long documents and focusing </a:t>
              </a:r>
              <a:br>
                <a:rPr kumimoji="0" lang="en-US" sz="1000" b="0" i="0" u="none" strike="noStrike" kern="1200" cap="none" spc="0" normalizeH="0" baseline="0" noProof="0">
                  <a:ln>
                    <a:noFill/>
                  </a:ln>
                  <a:solidFill>
                    <a:prstClr val="black"/>
                  </a:solidFill>
                  <a:effectLst/>
                  <a:uLnTx/>
                  <a:uFillTx/>
                  <a:latin typeface="Segoe UI"/>
                  <a:ea typeface="+mn-ea"/>
                  <a:cs typeface="+mn-cs"/>
                </a:rPr>
              </a:br>
              <a:r>
                <a:rPr kumimoji="0" lang="en-US" sz="1000" b="0" i="0" u="none" strike="noStrike" kern="1200" cap="none" spc="0" normalizeH="0" baseline="0" noProof="0">
                  <a:ln>
                    <a:noFill/>
                  </a:ln>
                  <a:solidFill>
                    <a:prstClr val="black"/>
                  </a:solidFill>
                  <a:effectLst/>
                  <a:uLnTx/>
                  <a:uFillTx/>
                  <a:latin typeface="Segoe UI"/>
                  <a:ea typeface="+mn-ea"/>
                  <a:cs typeface="+mn-cs"/>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kumimoji="0" lang="en-US" sz="800" b="0" i="0" u="none" strike="noStrike" kern="1200" cap="none" spc="0" normalizeH="0" baseline="0" noProof="0">
                  <a:ln>
                    <a:noFill/>
                  </a:ln>
                  <a:solidFill>
                    <a:srgbClr val="463668"/>
                  </a:solidFill>
                  <a:effectLst/>
                  <a:uLnTx/>
                  <a:uFillTx/>
                  <a:latin typeface="Segoe UI"/>
                  <a:ea typeface="+mn-ea"/>
                  <a:cs typeface="+mn-cs"/>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Tell me about a topic/project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rgbClr val="463668"/>
                  </a:solidFill>
                  <a:effectLst/>
                  <a:uLnTx/>
                  <a:uFillTx/>
                  <a:latin typeface="Segoe UI"/>
                  <a:ea typeface="+mn-ea"/>
                  <a:cs typeface="+mn-cs"/>
                </a:rPr>
                <a:t> 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Give me some ideas for </a:t>
              </a:r>
              <a:r>
                <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kumimoji="0" lang="en-US" sz="800" b="0" i="0" u="none" strike="noStrike" kern="1200" cap="none" spc="0" normalizeH="0" baseline="0" noProof="0">
                  <a:ln>
                    <a:noFill/>
                  </a:ln>
                  <a:solidFill>
                    <a:srgbClr val="463668"/>
                  </a:solidFill>
                  <a:effectLst/>
                  <a:uLnTx/>
                  <a:uFillTx/>
                  <a:latin typeface="Segoe UI"/>
                  <a:ea typeface="+mn-ea"/>
                  <a:cs typeface="+mn-cs"/>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What did they say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kumimoji="0" lang="en-US" sz="800" b="0" i="0" u="none" strike="noStrike" kern="1200" cap="none" spc="0" normalizeH="0" baseline="0" noProof="0">
                  <a:ln>
                    <a:noFill/>
                  </a:ln>
                  <a:solidFill>
                    <a:srgbClr val="463668"/>
                  </a:solidFill>
                  <a:effectLst/>
                  <a:uLnTx/>
                  <a:uFillTx/>
                  <a:latin typeface="Segoe UI"/>
                  <a:ea typeface="+mn-ea"/>
                  <a:cs typeface="+mn-cs"/>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kumimoji="0" lang="en-US" sz="800" b="0" i="0" u="none" strike="noStrike" kern="1200" cap="none" spc="0" normalizeH="0" baseline="0" noProof="0">
                  <a:ln>
                    <a:noFill/>
                  </a:ln>
                  <a:solidFill>
                    <a:srgbClr val="463668"/>
                  </a:solidFill>
                  <a:effectLst/>
                  <a:uLnTx/>
                  <a:uFillTx/>
                  <a:latin typeface="Segoe UI"/>
                  <a:ea typeface="+mn-ea"/>
                  <a:cs typeface="+mn-cs"/>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Translate a message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Draft email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11221" y="3013311"/>
              <a:ext cx="163426" cy="16342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How do I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a:t>
              </a:r>
              <a:r>
                <a:rPr kumimoji="0" lang="en-US" sz="1000" b="0" i="0" u="none" strike="noStrike" kern="1200" cap="none" spc="0" normalizeH="0" baseline="0" noProof="0">
                  <a:ln>
                    <a:noFill/>
                  </a:ln>
                  <a:solidFill>
                    <a:srgbClr val="000000"/>
                  </a:solidFill>
                  <a:effectLst/>
                  <a:uLnTx/>
                  <a:uFillTx/>
                  <a:latin typeface="Segoe UI"/>
                  <a:ea typeface="+mn-ea"/>
                  <a:cs typeface="+mn-cs"/>
                </a:rPr>
                <a:t>let Copilot help you build or fix formulas in Excel</a:t>
              </a:r>
              <a:r>
                <a:rPr kumimoji="0" lang="en-US" sz="1000" b="0" i="0" u="none" strike="noStrike" kern="1200" cap="none" spc="0" normalizeH="0" baseline="0" noProof="0">
                  <a:ln>
                    <a:noFill/>
                  </a:ln>
                  <a:solidFill>
                    <a:prstClr val="black"/>
                  </a:solidFill>
                  <a:effectLst/>
                  <a:uLnTx/>
                  <a:uFillTx/>
                  <a:latin typeface="Segoe UI"/>
                  <a:ea typeface="+mn-ea"/>
                  <a:cs typeface="+mn-cs"/>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a:ln>
                  <a:noFill/>
                </a:ln>
                <a:solidFill>
                  <a:srgbClr val="000000"/>
                </a:solidFill>
                <a:effectLst/>
                <a:uLnTx/>
                <a:uFillTx/>
                <a:latin typeface="Segoe UI Semibold" panose="020B0502040204020203" pitchFamily="34" charset="0"/>
                <a:ea typeface="Aptos" panose="020B0004020202020204" pitchFamily="34" charset="0"/>
                <a:cs typeface="Segoe UI Semibold" panose="020B0502040204020203" pitchFamily="34" charset="0"/>
              </a:rPr>
              <a:t> For more prompts, visit Prompt Gallery at: </a:t>
            </a:r>
            <a:r>
              <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hlinkClick r:id="rId5"/>
              </a:rPr>
              <a:t>aka.ms/prompts</a:t>
            </a:r>
            <a:endPar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Help me write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58566" y="5561325"/>
              <a:ext cx="163426" cy="163426"/>
            </a:xfrm>
            <a:prstGeom prst="rect">
              <a:avLst/>
            </a:prstGeom>
          </p:spPr>
        </p:pic>
      </p:grpSp>
      <p:pic>
        <p:nvPicPr>
          <p:cNvPr id="5" name="Picture 4" descr="Excel logo">
            <a:extLst>
              <a:ext uri="{FF2B5EF4-FFF2-40B4-BE49-F238E27FC236}">
                <a16:creationId xmlns:a16="http://schemas.microsoft.com/office/drawing/2014/main" id="{F4C5BB48-E08C-E2A0-3E6E-91682A899B4A}"/>
              </a:ext>
            </a:extLst>
          </p:cNvPr>
          <p:cNvPicPr>
            <a:picLocks noChangeAspect="1"/>
          </p:cNvPicPr>
          <p:nvPr/>
        </p:nvPicPr>
        <p:blipFill>
          <a:blip r:embed="rId6"/>
          <a:stretch>
            <a:fillRect/>
          </a:stretch>
        </p:blipFill>
        <p:spPr>
          <a:xfrm>
            <a:off x="7505911" y="3997864"/>
            <a:ext cx="292608" cy="292608"/>
          </a:xfrm>
          <a:prstGeom prst="rect">
            <a:avLst/>
          </a:prstGeom>
        </p:spPr>
      </p:pic>
      <p:pic>
        <p:nvPicPr>
          <p:cNvPr id="7" name="Picture 6" descr="Teams logo">
            <a:extLst>
              <a:ext uri="{FF2B5EF4-FFF2-40B4-BE49-F238E27FC236}">
                <a16:creationId xmlns:a16="http://schemas.microsoft.com/office/drawing/2014/main" id="{8A208D61-B0F0-9514-8BC8-E53B6018CFB9}"/>
              </a:ext>
            </a:extLst>
          </p:cNvPr>
          <p:cNvPicPr>
            <a:picLocks noChangeAspect="1"/>
          </p:cNvPicPr>
          <p:nvPr/>
        </p:nvPicPr>
        <p:blipFill>
          <a:blip r:embed="rId7"/>
          <a:stretch>
            <a:fillRect/>
          </a:stretch>
        </p:blipFill>
        <p:spPr>
          <a:xfrm>
            <a:off x="718468" y="1645289"/>
            <a:ext cx="292608" cy="292608"/>
          </a:xfrm>
          <a:prstGeom prst="rect">
            <a:avLst/>
          </a:prstGeom>
        </p:spPr>
      </p:pic>
      <p:pic>
        <p:nvPicPr>
          <p:cNvPr id="8" name="Picture 7" descr="Outlook logo">
            <a:extLst>
              <a:ext uri="{FF2B5EF4-FFF2-40B4-BE49-F238E27FC236}">
                <a16:creationId xmlns:a16="http://schemas.microsoft.com/office/drawing/2014/main" id="{666FBDFF-9697-C436-8A64-0BECEC28D729}"/>
              </a:ext>
            </a:extLst>
          </p:cNvPr>
          <p:cNvPicPr>
            <a:picLocks noChangeAspect="1"/>
          </p:cNvPicPr>
          <p:nvPr/>
        </p:nvPicPr>
        <p:blipFill>
          <a:blip r:embed="rId8"/>
          <a:stretch>
            <a:fillRect/>
          </a:stretch>
        </p:blipFill>
        <p:spPr>
          <a:xfrm>
            <a:off x="5230613" y="1607718"/>
            <a:ext cx="292608" cy="292608"/>
          </a:xfrm>
          <a:prstGeom prst="rect">
            <a:avLst/>
          </a:prstGeom>
        </p:spPr>
      </p:pic>
      <p:pic>
        <p:nvPicPr>
          <p:cNvPr id="9" name="Picture 8" descr="Outlook logo">
            <a:extLst>
              <a:ext uri="{FF2B5EF4-FFF2-40B4-BE49-F238E27FC236}">
                <a16:creationId xmlns:a16="http://schemas.microsoft.com/office/drawing/2014/main" id="{FC9BC053-D1D6-5F19-9684-29E757B00BB6}"/>
              </a:ext>
            </a:extLst>
          </p:cNvPr>
          <p:cNvPicPr>
            <a:picLocks noChangeAspect="1"/>
          </p:cNvPicPr>
          <p:nvPr/>
        </p:nvPicPr>
        <p:blipFill>
          <a:blip r:embed="rId8"/>
          <a:stretch>
            <a:fillRect/>
          </a:stretch>
        </p:blipFill>
        <p:spPr>
          <a:xfrm>
            <a:off x="2958566" y="1632424"/>
            <a:ext cx="292608" cy="292608"/>
          </a:xfrm>
          <a:prstGeom prst="rect">
            <a:avLst/>
          </a:prstGeom>
        </p:spPr>
      </p:pic>
      <p:pic>
        <p:nvPicPr>
          <p:cNvPr id="10" name="Picture 9" descr="Word logo">
            <a:extLst>
              <a:ext uri="{FF2B5EF4-FFF2-40B4-BE49-F238E27FC236}">
                <a16:creationId xmlns:a16="http://schemas.microsoft.com/office/drawing/2014/main" id="{6402C51E-352F-5624-EFB1-DAEFB843EC16}"/>
              </a:ext>
            </a:extLst>
          </p:cNvPr>
          <p:cNvPicPr>
            <a:picLocks noChangeAspect="1"/>
          </p:cNvPicPr>
          <p:nvPr/>
        </p:nvPicPr>
        <p:blipFill>
          <a:blip r:embed="rId9"/>
          <a:stretch>
            <a:fillRect/>
          </a:stretch>
        </p:blipFill>
        <p:spPr>
          <a:xfrm>
            <a:off x="2958566" y="3978067"/>
            <a:ext cx="292608" cy="292608"/>
          </a:xfrm>
          <a:prstGeom prst="rect">
            <a:avLst/>
          </a:prstGeom>
        </p:spPr>
      </p:pic>
    </p:spTree>
    <p:extLst>
      <p:ext uri="{BB962C8B-B14F-4D97-AF65-F5344CB8AC3E}">
        <p14:creationId xmlns:p14="http://schemas.microsoft.com/office/powerpoint/2010/main" val="27212619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a:t>AI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0"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A1A1A"/>
                </a:solidFill>
                <a:effectLst/>
                <a:uLnTx/>
                <a:uFillTx/>
                <a:latin typeface="Segoe UI"/>
                <a:ea typeface="+mn-ea"/>
                <a:cs typeface="+mn-cs"/>
              </a:rPr>
              <a:t>Industry use cases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800179"/>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a:ln>
                  <a:noFill/>
                </a:ln>
                <a:solidFill>
                  <a:srgbClr val="1A1A1A"/>
                </a:solidFill>
                <a:effectLst/>
                <a:uLnTx/>
                <a:uFillTx/>
                <a:latin typeface="Segoe UI"/>
                <a:ea typeface="+mn-ea"/>
                <a:cs typeface="+mn-cs"/>
              </a:rPr>
              <a:t>Role-based agents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a:ln>
                  <a:noFill/>
                </a:ln>
                <a:solidFill>
                  <a:srgbClr val="1A1A1A"/>
                </a:solidFill>
                <a:effectLst/>
                <a:uLnTx/>
                <a:uFillTx/>
                <a:latin typeface="Segoe UI"/>
                <a:ea typeface="+mn-ea"/>
                <a:cs typeface="+mn-cs"/>
              </a:rPr>
              <a:t>Functional use cases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0" y="4984722"/>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a:ln>
                  <a:noFill/>
                </a:ln>
                <a:solidFill>
                  <a:srgbClr val="1A1A1A"/>
                </a:solidFill>
                <a:effectLst/>
                <a:uLnTx/>
                <a:uFillTx/>
                <a:latin typeface="Segoe UI"/>
                <a:ea typeface="+mn-ea"/>
                <a:cs typeface="+mn-cs"/>
              </a:rPr>
              <a:t>Day in the Life use cases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a:ln>
                  <a:noFill/>
                </a:ln>
                <a:solidFill>
                  <a:srgbClr val="1A1A1A"/>
                </a:solidFill>
                <a:effectLst/>
                <a:uLnTx/>
                <a:uFillTx/>
                <a:latin typeface="Segoe UI"/>
                <a:ea typeface="+mn-ea"/>
                <a:cs typeface="+mn-cs"/>
              </a:rPr>
              <a:t>Prompt Gallery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609590" y="1842801"/>
            <a:ext cx="10972820"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4253" y="221487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14" name="Rectangle 13">
            <a:extLst>
              <a:ext uri="{FF2B5EF4-FFF2-40B4-BE49-F238E27FC236}">
                <a16:creationId xmlns:a16="http://schemas.microsoft.com/office/drawing/2014/main" id="{E56782E7-AAE2-7A77-5B10-08DC175ECF5C}"/>
              </a:ext>
            </a:extLst>
          </p:cNvPr>
          <p:cNvSpPr/>
          <p:nvPr/>
        </p:nvSpPr>
        <p:spPr bwMode="auto">
          <a:xfrm>
            <a:off x="3594253"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3508" y="1524416"/>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a:spLocks/>
          </p:cNvSpPr>
          <p:nvPr/>
        </p:nvSpPr>
        <p:spPr bwMode="auto">
          <a:xfrm>
            <a:off x="3594253"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Security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Dynamics 365</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1100">
                <a:solidFill>
                  <a:srgbClr val="000000"/>
                </a:solidFill>
                <a:latin typeface="Segoe UI"/>
              </a:rPr>
              <a:t>Microsoft agents</a:t>
            </a:r>
            <a:endParaRPr kumimoji="0" lang="en-US" sz="1100" b="0" i="0" u="none" strike="noStrike" kern="1200" cap="none" spc="0" normalizeH="0" baseline="0" noProof="0">
              <a:ln>
                <a:noFill/>
              </a:ln>
              <a:solidFill>
                <a:srgbClr val="000000"/>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CF00C3D3-B1E4-C188-849F-54568FD4C06A}"/>
              </a:ext>
            </a:extLst>
          </p:cNvPr>
          <p:cNvSpPr txBox="1"/>
          <p:nvPr/>
        </p:nvSpPr>
        <p:spPr>
          <a:xfrm>
            <a:off x="3594253"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 (Licensed AI products)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4572723"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4035"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33" name="Rectangle 32">
            <a:extLst>
              <a:ext uri="{FF2B5EF4-FFF2-40B4-BE49-F238E27FC236}">
                <a16:creationId xmlns:a16="http://schemas.microsoft.com/office/drawing/2014/main" id="{75BC062F-832E-722B-BF7D-121DE5649341}"/>
              </a:ext>
            </a:extLst>
          </p:cNvPr>
          <p:cNvSpPr/>
          <p:nvPr/>
        </p:nvSpPr>
        <p:spPr bwMode="auto">
          <a:xfrm>
            <a:off x="6224035"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p:txBody>
      </p:sp>
      <p:sp>
        <p:nvSpPr>
          <p:cNvPr id="34" name="Rectangle 33">
            <a:extLst>
              <a:ext uri="{FF2B5EF4-FFF2-40B4-BE49-F238E27FC236}">
                <a16:creationId xmlns:a16="http://schemas.microsoft.com/office/drawing/2014/main" id="{2817A4C0-E0D0-FAD3-FAFB-657E4EBC47D9}"/>
              </a:ext>
            </a:extLst>
          </p:cNvPr>
          <p:cNvSpPr>
            <a:spLocks/>
          </p:cNvSpPr>
          <p:nvPr/>
        </p:nvSpPr>
        <p:spPr bwMode="auto">
          <a:xfrm>
            <a:off x="6224035"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SharePoint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Studio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a:solidFill>
                  <a:srgbClr val="000000"/>
                </a:solidFill>
                <a:latin typeface="Segoe UI"/>
              </a:rPr>
              <a:t>Third-party agents</a:t>
            </a:r>
            <a:endParaRPr kumimoji="0" lang="en-US" sz="1100" b="0" i="0" u="none" strike="noStrike" kern="1200" cap="none" spc="0" normalizeH="0" baseline="0" noProof="0">
              <a:ln>
                <a:noFill/>
              </a:ln>
              <a:solidFill>
                <a:srgbClr val="000000"/>
              </a:solidFill>
              <a:effectLst/>
              <a:uLnTx/>
              <a:uFillTx/>
              <a:latin typeface="Segoe UI"/>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6224035" y="3890368"/>
            <a:ext cx="2383661" cy="67710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agents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(Low-code agents or purchased AI apps and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7202505"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4249" y="223086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1044249"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a:spLocks/>
          </p:cNvSpPr>
          <p:nvPr/>
        </p:nvSpPr>
        <p:spPr bwMode="auto">
          <a:xfrm>
            <a:off x="1044249"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 Chat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Web-grounded agents</a:t>
            </a:r>
          </a:p>
        </p:txBody>
      </p:sp>
      <p:sp>
        <p:nvSpPr>
          <p:cNvPr id="70" name="TextBox 69">
            <a:extLst>
              <a:ext uri="{FF2B5EF4-FFF2-40B4-BE49-F238E27FC236}">
                <a16:creationId xmlns:a16="http://schemas.microsoft.com/office/drawing/2014/main" id="{54D29E12-4AF2-0B91-6B55-DFC4772E4D58}"/>
              </a:ext>
            </a:extLst>
          </p:cNvPr>
          <p:cNvSpPr txBox="1"/>
          <p:nvPr/>
        </p:nvSpPr>
        <p:spPr>
          <a:xfrm>
            <a:off x="1044249"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 (Included in Microsoft 365)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a:spLocks/>
          </p:cNvSpPr>
          <p:nvPr/>
        </p:nvSpPr>
        <p:spPr>
          <a:xfrm>
            <a:off x="1903571" y="3043981"/>
            <a:ext cx="665017" cy="665017"/>
          </a:xfrm>
          <a:prstGeom prst="arc">
            <a:avLst>
              <a:gd name="adj1" fmla="val 16262667"/>
              <a:gd name="adj2" fmla="val 85198"/>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75" name="TextBox 74">
            <a:extLst>
              <a:ext uri="{FF2B5EF4-FFF2-40B4-BE49-F238E27FC236}">
                <a16:creationId xmlns:a16="http://schemas.microsoft.com/office/drawing/2014/main" id="{60CFB97A-3BEC-0AC5-3269-6992F910B89C}"/>
              </a:ext>
            </a:extLst>
          </p:cNvPr>
          <p:cNvSpPr txBox="1"/>
          <p:nvPr/>
        </p:nvSpPr>
        <p:spPr>
          <a:xfrm>
            <a:off x="2022719"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a:spLocks/>
          </p:cNvSpPr>
          <p:nvPr/>
        </p:nvSpPr>
        <p:spPr>
          <a:xfrm>
            <a:off x="4453575" y="3043981"/>
            <a:ext cx="665017" cy="665017"/>
          </a:xfrm>
          <a:prstGeom prst="arc">
            <a:avLst>
              <a:gd name="adj1" fmla="val 16181814"/>
              <a:gd name="adj2" fmla="val 5375074"/>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091E2289-6CF8-B55E-3E57-D240EDD39C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85146"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7" name="Rectangle 6">
            <a:extLst>
              <a:ext uri="{FF2B5EF4-FFF2-40B4-BE49-F238E27FC236}">
                <a16:creationId xmlns:a16="http://schemas.microsoft.com/office/drawing/2014/main" id="{E090F020-7EDB-9E00-2FBB-9B9F96B9FC88}"/>
              </a:ext>
            </a:extLst>
          </p:cNvPr>
          <p:cNvSpPr/>
          <p:nvPr/>
        </p:nvSpPr>
        <p:spPr bwMode="auto">
          <a:xfrm>
            <a:off x="8985146"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Build</a:t>
            </a:r>
          </a:p>
        </p:txBody>
      </p:sp>
      <p:sp>
        <p:nvSpPr>
          <p:cNvPr id="8" name="Rectangle 7">
            <a:extLst>
              <a:ext uri="{FF2B5EF4-FFF2-40B4-BE49-F238E27FC236}">
                <a16:creationId xmlns:a16="http://schemas.microsoft.com/office/drawing/2014/main" id="{B7D1CA22-331B-C0A6-9536-D8F04A9B22A5}"/>
              </a:ext>
            </a:extLst>
          </p:cNvPr>
          <p:cNvSpPr>
            <a:spLocks/>
          </p:cNvSpPr>
          <p:nvPr/>
        </p:nvSpPr>
        <p:spPr bwMode="auto">
          <a:xfrm>
            <a:off x="8985146"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Studio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Azure AI Foundry</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A3C62E3F-75FE-AC1C-E5B1-FA90BD6F280B}"/>
              </a:ext>
            </a:extLst>
          </p:cNvPr>
          <p:cNvSpPr txBox="1"/>
          <p:nvPr/>
        </p:nvSpPr>
        <p:spPr>
          <a:xfrm>
            <a:off x="8985146" y="3975006"/>
            <a:ext cx="2383661"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Build AI-driven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(Pro-code agents and apps)</a:t>
            </a:r>
          </a:p>
        </p:txBody>
      </p:sp>
      <p:sp>
        <p:nvSpPr>
          <p:cNvPr id="17" name="TextBox 16">
            <a:extLst>
              <a:ext uri="{FF2B5EF4-FFF2-40B4-BE49-F238E27FC236}">
                <a16:creationId xmlns:a16="http://schemas.microsoft.com/office/drawing/2014/main" id="{FE65CF3D-8C99-B066-0D4E-2AF8C9A660B3}"/>
              </a:ext>
            </a:extLst>
          </p:cNvPr>
          <p:cNvSpPr txBox="1"/>
          <p:nvPr/>
        </p:nvSpPr>
        <p:spPr>
          <a:xfrm>
            <a:off x="9963616"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4</a:t>
            </a:r>
          </a:p>
        </p:txBody>
      </p:sp>
      <p:sp>
        <p:nvSpPr>
          <p:cNvPr id="18" name="Oval 17">
            <a:extLst>
              <a:ext uri="{FF2B5EF4-FFF2-40B4-BE49-F238E27FC236}">
                <a16:creationId xmlns:a16="http://schemas.microsoft.com/office/drawing/2014/main" id="{7EF401AD-3A2B-34FA-2F6E-1641D26BB92B}"/>
              </a:ext>
              <a:ext uri="{C183D7F6-B498-43B3-948B-1728B52AA6E4}">
                <adec:decorative xmlns:adec="http://schemas.microsoft.com/office/drawing/2017/decorative" val="1"/>
              </a:ext>
            </a:extLst>
          </p:cNvPr>
          <p:cNvSpPr>
            <a:spLocks/>
          </p:cNvSpPr>
          <p:nvPr/>
        </p:nvSpPr>
        <p:spPr>
          <a:xfrm>
            <a:off x="9844468" y="3043981"/>
            <a:ext cx="665017" cy="665017"/>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1028" name="Picture 4" descr="Azure AI Studio - Pricing | Microsoft Azure">
            <a:extLst>
              <a:ext uri="{FF2B5EF4-FFF2-40B4-BE49-F238E27FC236}">
                <a16:creationId xmlns:a16="http://schemas.microsoft.com/office/drawing/2014/main" id="{FFB7A2B8-43EE-0C2B-09A0-5E462B7C9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011" y="1396006"/>
            <a:ext cx="1575489" cy="827132"/>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a:extLst>
              <a:ext uri="{FF2B5EF4-FFF2-40B4-BE49-F238E27FC236}">
                <a16:creationId xmlns:a16="http://schemas.microsoft.com/office/drawing/2014/main" id="{D9FC6D99-EFD4-CBE4-606C-1A1135A704E0}"/>
              </a:ext>
              <a:ext uri="{C183D7F6-B498-43B3-948B-1728B52AA6E4}">
                <adec:decorative xmlns:adec="http://schemas.microsoft.com/office/drawing/2017/decorative" val="1"/>
              </a:ext>
            </a:extLst>
          </p:cNvPr>
          <p:cNvSpPr>
            <a:spLocks/>
          </p:cNvSpPr>
          <p:nvPr/>
        </p:nvSpPr>
        <p:spPr>
          <a:xfrm>
            <a:off x="7083357" y="3043981"/>
            <a:ext cx="665017" cy="665017"/>
          </a:xfrm>
          <a:prstGeom prst="arc">
            <a:avLst>
              <a:gd name="adj1" fmla="val 16276073"/>
              <a:gd name="adj2" fmla="val 10891520"/>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5" name="Picture 4" descr="Microsoft Copilot Studio Pricing 2025: Is it Worth It?">
            <a:extLst>
              <a:ext uri="{FF2B5EF4-FFF2-40B4-BE49-F238E27FC236}">
                <a16:creationId xmlns:a16="http://schemas.microsoft.com/office/drawing/2014/main" id="{91234ABE-566A-7AB8-1915-4348147A970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778" b="92778" l="1111" r="97778">
                        <a14:foregroundMark x1="175" y1="50726" x2="1667" y2="71111"/>
                        <a14:foregroundMark x1="1667" y1="71111" x2="5000" y2="81111"/>
                        <a14:foregroundMark x1="5000" y1="81111" x2="14006" y2="83684"/>
                        <a14:foregroundMark x1="71924" y1="85379" x2="71111" y2="82778"/>
                        <a14:foregroundMark x1="71111" y1="82778" x2="21667" y2="46111"/>
                        <a14:foregroundMark x1="21667" y1="46111" x2="16169" y2="44737"/>
                        <a14:foregroundMark x1="27778" y1="10556" x2="62778" y2="7222"/>
                        <a14:foregroundMark x1="62778" y1="7222" x2="72778" y2="7778"/>
                        <a14:foregroundMark x1="72778" y1="7778" x2="40000" y2="13333"/>
                        <a14:foregroundMark x1="40000" y1="13333" x2="30000" y2="11667"/>
                        <a14:foregroundMark x1="30000" y1="11667" x2="28889" y2="10556"/>
                        <a14:foregroundMark x1="81976" y1="15943" x2="83333" y2="16667"/>
                        <a14:foregroundMark x1="81398" y1="15635" x2="81561" y2="15722"/>
                        <a14:foregroundMark x1="83333" y1="16667" x2="93333" y2="18333"/>
                        <a14:foregroundMark x1="93333" y1="18333" x2="99444" y2="21111"/>
                        <a14:foregroundMark x1="99444" y1="21111" x2="98333" y2="56667"/>
                        <a14:foregroundMark x1="91887" y1="57778" x2="82222" y2="59444"/>
                        <a14:foregroundMark x1="82222" y1="59444" x2="74444" y2="58333"/>
                        <a14:foregroundMark x1="74444" y1="58333" x2="63333" y2="31667"/>
                        <a14:foregroundMark x1="63333" y1="31667" x2="64444" y2="16667"/>
                        <a14:foregroundMark x1="64444" y1="16667" x2="69444" y2="11667"/>
                        <a14:foregroundMark x1="69444" y1="11667" x2="74977" y2="11667"/>
                        <a14:foregroundMark x1="685" y1="50604" x2="1111" y2="72778"/>
                        <a14:foregroundMark x1="1111" y1="72778" x2="3889" y2="81667"/>
                        <a14:foregroundMark x1="3889" y1="81667" x2="10556" y2="75000"/>
                        <a14:foregroundMark x1="10556" y1="75000" x2="10556" y2="51667"/>
                        <a14:foregroundMark x1="10556" y1="51667" x2="9830" y2="48945"/>
                        <a14:foregroundMark x1="531" y1="50641" x2="0" y2="76111"/>
                        <a14:foregroundMark x1="0" y1="76111" x2="5000" y2="50000"/>
                        <a14:foregroundMark x1="5000" y1="50000" x2="4924" y2="49791"/>
                        <a14:foregroundMark x1="25725" y1="92837" x2="26239" y2="93017"/>
                        <a14:foregroundMark x1="2684" y1="42942" x2="1667" y2="43333"/>
                        <a14:foregroundMark x1="1667" y1="43333" x2="2437" y2="43372"/>
                        <a14:foregroundMark x1="2262" y1="43677" x2="1111" y2="44444"/>
                        <a14:foregroundMark x1="65556" y1="91111" x2="71903" y2="89646"/>
                        <a14:foregroundMark x1="71870" y1="89609" x2="66667" y2="90556"/>
                        <a14:foregroundMark x1="73148" y1="88889" x2="73014" y2="89090"/>
                        <a14:backgroundMark x1="75556" y1="11111" x2="81111" y2="15000"/>
                        <a14:backgroundMark x1="81111" y1="15000" x2="76667" y2="11667"/>
                        <a14:backgroundMark x1="81667" y1="15556" x2="82222" y2="15556"/>
                        <a14:backgroundMark x1="98333" y1="56667" x2="98333" y2="57778"/>
                        <a14:backgroundMark x1="64854" y1="92372" x2="63889" y2="92778"/>
                        <a14:backgroundMark x1="63889" y1="92778" x2="28333" y2="96111"/>
                        <a14:backgroundMark x1="25556" y1="94444" x2="25556" y2="91667"/>
                        <a14:backgroundMark x1="24444" y1="90000" x2="17778" y2="85000"/>
                        <a14:backgroundMark x1="17778" y1="85000" x2="14444" y2="84444"/>
                        <a14:backgroundMark x1="74444" y1="87778" x2="74444" y2="88889"/>
                        <a14:backgroundMark x1="73333" y1="89444" x2="72222" y2="90000"/>
                        <a14:backgroundMark x1="556" y1="43889" x2="1667" y2="42778"/>
                        <a14:backgroundMark x1="2778" y1="42778" x2="18889" y2="40000"/>
                      </a14:backgroundRemoval>
                    </a14:imgEffect>
                  </a14:imgLayer>
                </a14:imgProps>
              </a:ext>
              <a:ext uri="{28A0092B-C50C-407E-A947-70E740481C1C}">
                <a14:useLocalDpi xmlns:a14="http://schemas.microsoft.com/office/drawing/2010/main" val="0"/>
              </a:ext>
            </a:extLst>
          </a:blip>
          <a:srcRect/>
          <a:stretch>
            <a:fillRect/>
          </a:stretch>
        </p:blipFill>
        <p:spPr bwMode="auto">
          <a:xfrm>
            <a:off x="5789396" y="1522381"/>
            <a:ext cx="648221" cy="64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t>AI use cases for</a:t>
            </a:r>
            <a:br>
              <a:rPr lang="en-US" noProof="0"/>
            </a:br>
            <a:r>
              <a:rPr lang="en-US" noProof="0">
                <a:gradFill>
                  <a:gsLst>
                    <a:gs pos="35000">
                      <a:srgbClr val="0078D4"/>
                    </a:gs>
                    <a:gs pos="0">
                      <a:srgbClr val="C03BC4"/>
                    </a:gs>
                  </a:gsLst>
                  <a:path path="circle">
                    <a:fillToRect l="100000" t="100000"/>
                  </a:path>
                </a:gradFill>
              </a:rPr>
              <a:t>Executives</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9" name="Picture 8" descr="A person in glasses looking at a computer&#10;&#10;Description automatically generated">
            <a:extLst>
              <a:ext uri="{FF2B5EF4-FFF2-40B4-BE49-F238E27FC236}">
                <a16:creationId xmlns:a16="http://schemas.microsoft.com/office/drawing/2014/main" id="{BA28926D-8090-26B1-1C94-4F97863D3B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 r="7"/>
          <a:stretch/>
        </p:blipFill>
        <p:spPr>
          <a:xfrm>
            <a:off x="6242050" y="876300"/>
            <a:ext cx="5086351" cy="5105400"/>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3270450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1107996"/>
          </a:xfrm>
        </p:spPr>
        <p:txBody>
          <a:bodyPr/>
          <a:lstStyle/>
          <a:p>
            <a:pPr algn="ctr"/>
            <a:r>
              <a:rPr lang="en-US" noProof="0"/>
              <a:t>AI </a:t>
            </a:r>
            <a:r>
              <a:rPr lang="en-US" noProof="0">
                <a:gradFill>
                  <a:gsLst>
                    <a:gs pos="44000">
                      <a:srgbClr val="0078D4"/>
                    </a:gs>
                    <a:gs pos="0">
                      <a:srgbClr val="C03BC4"/>
                    </a:gs>
                  </a:gsLst>
                  <a:path path="circle">
                    <a:fillToRect l="100000" t="100000"/>
                  </a:path>
                </a:gradFill>
              </a:rPr>
              <a:t>Executive </a:t>
            </a:r>
            <a:r>
              <a:rPr lang="en-US" noProof="0"/>
              <a:t>use cases</a:t>
            </a:r>
            <a:br>
              <a:rPr lang="en-US" noProof="0"/>
            </a:br>
            <a:endParaRPr lang="en-US" noProof="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192646" y="4234841"/>
            <a:ext cx="2787274"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organizations, providing a compass to navigate toward success. Let's dive into KPIs for executives and how AI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92935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AI can simplify the tasks that execs perform every day. Look at key use cases and how Copilot and agents can assist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229600" y="4234841"/>
            <a:ext cx="2743200"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executives are using AI in their day-to-day. </a:t>
            </a:r>
          </a:p>
        </p:txBody>
      </p:sp>
    </p:spTree>
    <p:extLst>
      <p:ext uri="{BB962C8B-B14F-4D97-AF65-F5344CB8AC3E}">
        <p14:creationId xmlns:p14="http://schemas.microsoft.com/office/powerpoint/2010/main" val="6878940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204" name="Text Placeholder 203">
            <a:extLst>
              <a:ext uri="{FF2B5EF4-FFF2-40B4-BE49-F238E27FC236}">
                <a16:creationId xmlns:a16="http://schemas.microsoft.com/office/drawing/2014/main" id="{137684A8-2295-F897-9884-A7B2216B3B1A}"/>
              </a:ext>
            </a:extLst>
          </p:cNvPr>
          <p:cNvSpPr>
            <a:spLocks noGrp="1"/>
          </p:cNvSpPr>
          <p:nvPr>
            <p:ph type="body" sz="quarter" idx="32"/>
          </p:nvPr>
        </p:nvSpPr>
        <p:spPr/>
        <p:txBody>
          <a:bodyPr/>
          <a:lstStyle/>
          <a:p>
            <a:r>
              <a:rPr lang="en-US" noProof="0"/>
              <a:t>Copilot can help executives and their teams with all aspects of communicating a message to employees.</a:t>
            </a:r>
          </a:p>
        </p:txBody>
      </p:sp>
      <p:sp>
        <p:nvSpPr>
          <p:cNvPr id="42" name="Text Placeholder 41">
            <a:extLst>
              <a:ext uri="{FF2B5EF4-FFF2-40B4-BE49-F238E27FC236}">
                <a16:creationId xmlns:a16="http://schemas.microsoft.com/office/drawing/2014/main" id="{8359A6B6-064A-1C51-0B7F-43D92A9F3655}"/>
              </a:ext>
            </a:extLst>
          </p:cNvPr>
          <p:cNvSpPr>
            <a:spLocks noGrp="1"/>
          </p:cNvSpPr>
          <p:nvPr>
            <p:ph type="body" sz="quarter" idx="33"/>
          </p:nvPr>
        </p:nvSpPr>
        <p:spPr/>
        <p:txBody>
          <a:bodyPr/>
          <a:lstStyle/>
          <a:p>
            <a:r>
              <a:rPr lang="en-US"/>
              <a:t>Executive</a:t>
            </a:r>
          </a:p>
        </p:txBody>
      </p:sp>
      <p:sp>
        <p:nvSpPr>
          <p:cNvPr id="40" name="Text Placeholder 39">
            <a:extLst>
              <a:ext uri="{FF2B5EF4-FFF2-40B4-BE49-F238E27FC236}">
                <a16:creationId xmlns:a16="http://schemas.microsoft.com/office/drawing/2014/main" id="{A8C421C6-B54C-7E9B-6502-B1C5331E277A}"/>
              </a:ext>
            </a:extLst>
          </p:cNvPr>
          <p:cNvSpPr>
            <a:spLocks noGrp="1"/>
          </p:cNvSpPr>
          <p:nvPr>
            <p:ph type="body" sz="quarter" idx="30"/>
          </p:nvPr>
        </p:nvSpPr>
        <p:spPr/>
        <p:txBody>
          <a:bodyPr/>
          <a:lstStyle/>
          <a:p>
            <a:r>
              <a:rPr lang="en-US" noProof="0"/>
              <a:t>Buy</a:t>
            </a:r>
          </a:p>
        </p:txBody>
      </p:sp>
      <p:sp>
        <p:nvSpPr>
          <p:cNvPr id="38" name="Text Placeholder 37">
            <a:extLst>
              <a:ext uri="{FF2B5EF4-FFF2-40B4-BE49-F238E27FC236}">
                <a16:creationId xmlns:a16="http://schemas.microsoft.com/office/drawing/2014/main" id="{CF4E215B-81D6-71F5-126C-88B339537AD7}"/>
              </a:ext>
            </a:extLst>
          </p:cNvPr>
          <p:cNvSpPr>
            <a:spLocks noGrp="1"/>
          </p:cNvSpPr>
          <p:nvPr>
            <p:ph type="body" sz="quarter" idx="17"/>
          </p:nvPr>
        </p:nvSpPr>
        <p:spPr/>
        <p:txBody>
          <a:bodyPr/>
          <a:lstStyle/>
          <a:p>
            <a:r>
              <a:rPr lang="en-US" noProof="0"/>
              <a:t>Microsoft 365 Copilot</a:t>
            </a:r>
          </a:p>
        </p:txBody>
      </p:sp>
      <p:sp>
        <p:nvSpPr>
          <p:cNvPr id="36" name="Title 35">
            <a:extLst>
              <a:ext uri="{FF2B5EF4-FFF2-40B4-BE49-F238E27FC236}">
                <a16:creationId xmlns:a16="http://schemas.microsoft.com/office/drawing/2014/main" id="{295EA946-030A-E88E-18E8-43ADAA1EEF7A}"/>
              </a:ext>
            </a:extLst>
          </p:cNvPr>
          <p:cNvSpPr>
            <a:spLocks noGrp="1"/>
          </p:cNvSpPr>
          <p:nvPr>
            <p:ph type="title"/>
          </p:nvPr>
        </p:nvSpPr>
        <p:spPr/>
        <p:txBody>
          <a:bodyPr/>
          <a:lstStyle/>
          <a:p>
            <a:r>
              <a:rPr lang="en-US">
                <a:solidFill>
                  <a:schemeClr val="tx1"/>
                </a:solidFill>
              </a:rPr>
              <a:t>Prepare for an all-hands meeting</a:t>
            </a:r>
          </a:p>
        </p:txBody>
      </p:sp>
      <p:sp>
        <p:nvSpPr>
          <p:cNvPr id="58" name="Text Placeholder 57">
            <a:extLst>
              <a:ext uri="{FF2B5EF4-FFF2-40B4-BE49-F238E27FC236}">
                <a16:creationId xmlns:a16="http://schemas.microsoft.com/office/drawing/2014/main" id="{03270A5A-D42F-26C5-03E2-E70B98A46F6D}"/>
              </a:ext>
            </a:extLst>
          </p:cNvPr>
          <p:cNvSpPr>
            <a:spLocks noGrp="1"/>
          </p:cNvSpPr>
          <p:nvPr>
            <p:ph type="body" sz="quarter" idx="69"/>
          </p:nvPr>
        </p:nvSpPr>
        <p:spPr/>
        <p:txBody>
          <a:bodyPr/>
          <a:lstStyle/>
          <a:p>
            <a:r>
              <a:rPr lang="en-US" noProof="0">
                <a:latin typeface="+mj-lt"/>
              </a:rPr>
              <a:t>Rapidly get up to speed </a:t>
            </a:r>
            <a:r>
              <a:rPr lang="en-US" noProof="0"/>
              <a:t>to focus on key issues and concerns. Have additional time to identify key pain points for customer. </a:t>
            </a:r>
          </a:p>
        </p:txBody>
      </p:sp>
      <p:sp>
        <p:nvSpPr>
          <p:cNvPr id="37" name="Text Placeholder 36">
            <a:extLst>
              <a:ext uri="{FF2B5EF4-FFF2-40B4-BE49-F238E27FC236}">
                <a16:creationId xmlns:a16="http://schemas.microsoft.com/office/drawing/2014/main" id="{C9372086-95FD-6F38-A56E-C1B165F99A88}"/>
              </a:ext>
            </a:extLst>
          </p:cNvPr>
          <p:cNvSpPr>
            <a:spLocks noGrp="1"/>
          </p:cNvSpPr>
          <p:nvPr>
            <p:ph type="body" sz="quarter" idx="11"/>
          </p:nvPr>
        </p:nvSpPr>
        <p:spPr/>
        <p:txBody>
          <a:bodyPr/>
          <a:lstStyle/>
          <a:p>
            <a:r>
              <a:rPr lang="en-US" noProof="0"/>
              <a:t>Gather key points</a:t>
            </a:r>
          </a:p>
        </p:txBody>
      </p:sp>
      <p:sp>
        <p:nvSpPr>
          <p:cNvPr id="39" name="Text Placeholder 38">
            <a:extLst>
              <a:ext uri="{FF2B5EF4-FFF2-40B4-BE49-F238E27FC236}">
                <a16:creationId xmlns:a16="http://schemas.microsoft.com/office/drawing/2014/main" id="{C964C4CF-C004-A625-7C6D-DB37667EF3A3}"/>
              </a:ext>
            </a:extLst>
          </p:cNvPr>
          <p:cNvSpPr>
            <a:spLocks noGrp="1"/>
          </p:cNvSpPr>
          <p:nvPr>
            <p:ph type="body" sz="quarter" idx="18"/>
          </p:nvPr>
        </p:nvSpPr>
        <p:spPr/>
        <p:txBody>
          <a:bodyPr/>
          <a:lstStyle/>
          <a:p>
            <a:r>
              <a:rPr lang="en-US" noProof="0"/>
              <a:t>Quickly catch up on the latest developments related to the announcement by prompting Copilot to summarize email threads and chat conversations. </a:t>
            </a:r>
          </a:p>
          <a:p>
            <a:endParaRPr lang="en-US" noProof="0"/>
          </a:p>
        </p:txBody>
      </p:sp>
      <p:sp>
        <p:nvSpPr>
          <p:cNvPr id="47" name="Text Placeholder 46">
            <a:extLst>
              <a:ext uri="{FF2B5EF4-FFF2-40B4-BE49-F238E27FC236}">
                <a16:creationId xmlns:a16="http://schemas.microsoft.com/office/drawing/2014/main" id="{1A306561-A663-AF2D-BFE1-12FE1C4340BF}"/>
              </a:ext>
            </a:extLst>
          </p:cNvPr>
          <p:cNvSpPr>
            <a:spLocks noGrp="1"/>
          </p:cNvSpPr>
          <p:nvPr>
            <p:ph type="body" sz="quarter" idx="42"/>
          </p:nvPr>
        </p:nvSpPr>
        <p:spPr/>
        <p:txBody>
          <a:bodyPr/>
          <a:lstStyle/>
          <a:p>
            <a:r>
              <a:rPr lang="en-US" noProof="0"/>
              <a:t>Rally the team</a:t>
            </a:r>
          </a:p>
        </p:txBody>
      </p:sp>
      <p:sp>
        <p:nvSpPr>
          <p:cNvPr id="48" name="Text Placeholder 47">
            <a:extLst>
              <a:ext uri="{FF2B5EF4-FFF2-40B4-BE49-F238E27FC236}">
                <a16:creationId xmlns:a16="http://schemas.microsoft.com/office/drawing/2014/main" id="{9C9AC6F3-6D8F-9481-D9EA-C7CE584CF89F}"/>
              </a:ext>
            </a:extLst>
          </p:cNvPr>
          <p:cNvSpPr>
            <a:spLocks noGrp="1"/>
          </p:cNvSpPr>
          <p:nvPr>
            <p:ph type="body" sz="quarter" idx="43"/>
          </p:nvPr>
        </p:nvSpPr>
        <p:spPr/>
        <p:txBody>
          <a:bodyPr/>
          <a:lstStyle/>
          <a:p>
            <a:r>
              <a:rPr lang="en-US" noProof="0"/>
              <a:t>Meet with the executive team to review each business unit’s results. During the meeting, </a:t>
            </a:r>
            <a:r>
              <a:rPr lang="en-US"/>
              <a:t>Facilitator </a:t>
            </a:r>
            <a:r>
              <a:rPr lang="en-US" noProof="0"/>
              <a:t>in Teams will take notes, create action items from the conversation, and assign owners.</a:t>
            </a:r>
          </a:p>
          <a:p>
            <a:endParaRPr lang="en-US" noProof="0"/>
          </a:p>
        </p:txBody>
      </p:sp>
      <p:sp>
        <p:nvSpPr>
          <p:cNvPr id="52" name="Text Placeholder 51">
            <a:extLst>
              <a:ext uri="{FF2B5EF4-FFF2-40B4-BE49-F238E27FC236}">
                <a16:creationId xmlns:a16="http://schemas.microsoft.com/office/drawing/2014/main" id="{03100D21-E57C-EE4C-0F4F-C1AB006784CC}"/>
              </a:ext>
            </a:extLst>
          </p:cNvPr>
          <p:cNvSpPr>
            <a:spLocks noGrp="1"/>
          </p:cNvSpPr>
          <p:nvPr>
            <p:ph type="body" sz="quarter" idx="68"/>
          </p:nvPr>
        </p:nvSpPr>
        <p:spPr>
          <a:xfrm>
            <a:off x="8950475" y="2725494"/>
            <a:ext cx="2572262" cy="873748"/>
          </a:xfrm>
        </p:spPr>
        <p:txBody>
          <a:bodyPr/>
          <a:lstStyle/>
          <a:p>
            <a:r>
              <a:rPr lang="en-US" noProof="0">
                <a:latin typeface="+mj-lt"/>
              </a:rPr>
              <a:t>Sample Prompt: </a:t>
            </a:r>
            <a:r>
              <a:rPr lang="en-US" altLang="zh-CN" i="1">
                <a:solidFill>
                  <a:prstClr val="black"/>
                </a:solidFill>
                <a:latin typeface="Segoe Sans Display"/>
                <a:ea typeface="等线" panose="02010600030101010101" pitchFamily="2" charset="-122"/>
                <a:cs typeface="Segoe Sans Display"/>
              </a:rPr>
              <a:t>Generate a speech for the meeting based on announcements made during the past quarter and the quarterly financial results that explains these highlights in a clear, engaging tone.</a:t>
            </a:r>
          </a:p>
          <a:p>
            <a:r>
              <a:rPr lang="en-US" u="sng">
                <a:hlinkClick r:id="rId3"/>
              </a:rPr>
              <a:t>Get started with Office Agent</a:t>
            </a:r>
            <a:endParaRPr lang="en-US" noProof="0"/>
          </a:p>
        </p:txBody>
      </p:sp>
      <p:sp>
        <p:nvSpPr>
          <p:cNvPr id="50" name="Text Placeholder 49">
            <a:extLst>
              <a:ext uri="{FF2B5EF4-FFF2-40B4-BE49-F238E27FC236}">
                <a16:creationId xmlns:a16="http://schemas.microsoft.com/office/drawing/2014/main" id="{3118DCF9-088D-9131-E5CA-ECD1715193F0}"/>
              </a:ext>
            </a:extLst>
          </p:cNvPr>
          <p:cNvSpPr>
            <a:spLocks noGrp="1"/>
          </p:cNvSpPr>
          <p:nvPr>
            <p:ph type="body" sz="quarter" idx="45"/>
          </p:nvPr>
        </p:nvSpPr>
        <p:spPr/>
        <p:txBody>
          <a:bodyPr/>
          <a:lstStyle/>
          <a:p>
            <a:r>
              <a:rPr lang="en-US" noProof="0"/>
              <a:t>Draft the speech </a:t>
            </a:r>
          </a:p>
        </p:txBody>
      </p:sp>
      <p:sp>
        <p:nvSpPr>
          <p:cNvPr id="51" name="Text Placeholder 50">
            <a:extLst>
              <a:ext uri="{FF2B5EF4-FFF2-40B4-BE49-F238E27FC236}">
                <a16:creationId xmlns:a16="http://schemas.microsoft.com/office/drawing/2014/main" id="{6F06411C-7540-FA1B-42ED-BC0C912F5989}"/>
              </a:ext>
            </a:extLst>
          </p:cNvPr>
          <p:cNvSpPr>
            <a:spLocks noGrp="1"/>
          </p:cNvSpPr>
          <p:nvPr>
            <p:ph type="body" sz="quarter" idx="46"/>
          </p:nvPr>
        </p:nvSpPr>
        <p:spPr/>
        <p:txBody>
          <a:bodyPr/>
          <a:lstStyle/>
          <a:p>
            <a:r>
              <a:rPr lang="en-US"/>
              <a:t>Use Office Agent to create a</a:t>
            </a:r>
            <a:r>
              <a:rPr lang="en-US" noProof="0"/>
              <a:t> draft of the speech in Word, specifying tone and content to make it resonate more with the workers at the speech location.</a:t>
            </a:r>
          </a:p>
          <a:p>
            <a:endParaRPr lang="en-US" noProof="0"/>
          </a:p>
        </p:txBody>
      </p:sp>
      <p:sp>
        <p:nvSpPr>
          <p:cNvPr id="61" name="Text Placeholder 60">
            <a:extLst>
              <a:ext uri="{FF2B5EF4-FFF2-40B4-BE49-F238E27FC236}">
                <a16:creationId xmlns:a16="http://schemas.microsoft.com/office/drawing/2014/main" id="{B0537F53-8C88-A991-F31A-5288CDBC38C8}"/>
              </a:ext>
            </a:extLst>
          </p:cNvPr>
          <p:cNvSpPr>
            <a:spLocks noGrp="1"/>
          </p:cNvSpPr>
          <p:nvPr>
            <p:ph type="body" sz="quarter" idx="70"/>
          </p:nvPr>
        </p:nvSpPr>
        <p:spPr/>
        <p:txBody>
          <a:bodyPr/>
          <a:lstStyle/>
          <a:p>
            <a:r>
              <a:rPr lang="en-US" noProof="0">
                <a:latin typeface="+mj-lt"/>
              </a:rPr>
              <a:t>Document and socialize </a:t>
            </a:r>
            <a:r>
              <a:rPr lang="en-US" noProof="0"/>
              <a:t>the action items to keep the preparation process moving forward towards a successful close.​ </a:t>
            </a:r>
            <a:r>
              <a:rPr lang="en-US" b="1" noProof="0">
                <a:latin typeface="+mj-lt"/>
              </a:rPr>
              <a:t>Interpreter</a:t>
            </a:r>
            <a:r>
              <a:rPr lang="en-US" b="1" noProof="0"/>
              <a:t> </a:t>
            </a:r>
            <a:r>
              <a:rPr lang="en-US" noProof="0"/>
              <a:t>will </a:t>
            </a:r>
            <a:r>
              <a:rPr lang="en-US"/>
              <a:t>translate the conversation to each participant’s preferred language in real time. </a:t>
            </a:r>
            <a:endParaRPr lang="en-US" noProof="0"/>
          </a:p>
        </p:txBody>
      </p:sp>
      <p:sp>
        <p:nvSpPr>
          <p:cNvPr id="53" name="Text Placeholder 52">
            <a:extLst>
              <a:ext uri="{FF2B5EF4-FFF2-40B4-BE49-F238E27FC236}">
                <a16:creationId xmlns:a16="http://schemas.microsoft.com/office/drawing/2014/main" id="{A688B61F-2549-C6F1-0CB5-3D42AA1B3881}"/>
              </a:ext>
            </a:extLst>
          </p:cNvPr>
          <p:cNvSpPr>
            <a:spLocks noGrp="1"/>
          </p:cNvSpPr>
          <p:nvPr>
            <p:ph type="body" sz="quarter" idx="48"/>
          </p:nvPr>
        </p:nvSpPr>
        <p:spPr/>
        <p:txBody>
          <a:bodyPr/>
          <a:lstStyle/>
          <a:p>
            <a:r>
              <a:rPr lang="en-US" noProof="0">
                <a:latin typeface="+mj-lt"/>
              </a:rPr>
              <a:t>Create recap in record time </a:t>
            </a:r>
            <a:r>
              <a:rPr lang="en-US" noProof="0"/>
              <a:t>by relying on Copilot in Outlook to draft the message along with your notes from the Teams recording recap. </a:t>
            </a:r>
          </a:p>
        </p:txBody>
      </p:sp>
      <p:sp>
        <p:nvSpPr>
          <p:cNvPr id="54" name="Text Placeholder 53">
            <a:extLst>
              <a:ext uri="{FF2B5EF4-FFF2-40B4-BE49-F238E27FC236}">
                <a16:creationId xmlns:a16="http://schemas.microsoft.com/office/drawing/2014/main" id="{1DB39F32-1E3F-151F-5F1D-29CFC563C1E7}"/>
              </a:ext>
            </a:extLst>
          </p:cNvPr>
          <p:cNvSpPr>
            <a:spLocks noGrp="1"/>
          </p:cNvSpPr>
          <p:nvPr>
            <p:ph type="body" sz="quarter" idx="49"/>
          </p:nvPr>
        </p:nvSpPr>
        <p:spPr/>
        <p:txBody>
          <a:bodyPr/>
          <a:lstStyle/>
          <a:p>
            <a:r>
              <a:rPr lang="en-US" noProof="0"/>
              <a:t>Send thank you</a:t>
            </a:r>
          </a:p>
        </p:txBody>
      </p:sp>
      <p:sp>
        <p:nvSpPr>
          <p:cNvPr id="55" name="Text Placeholder 54">
            <a:extLst>
              <a:ext uri="{FF2B5EF4-FFF2-40B4-BE49-F238E27FC236}">
                <a16:creationId xmlns:a16="http://schemas.microsoft.com/office/drawing/2014/main" id="{74FEB8B1-554D-5F8C-9DF7-7317A1457D5D}"/>
              </a:ext>
            </a:extLst>
          </p:cNvPr>
          <p:cNvSpPr>
            <a:spLocks noGrp="1"/>
          </p:cNvSpPr>
          <p:nvPr>
            <p:ph type="body" sz="quarter" idx="50"/>
          </p:nvPr>
        </p:nvSpPr>
        <p:spPr/>
        <p:txBody>
          <a:bodyPr/>
          <a:lstStyle/>
          <a:p>
            <a:r>
              <a:rPr lang="en-US" noProof="0"/>
              <a:t>Thank the team for watching the address by asking Copilot in Outlook to draft a response that can be personalized in tone and length.</a:t>
            </a:r>
          </a:p>
          <a:p>
            <a:endParaRPr lang="en-US" noProof="0"/>
          </a:p>
        </p:txBody>
      </p:sp>
      <p:sp>
        <p:nvSpPr>
          <p:cNvPr id="56" name="Text Placeholder 55">
            <a:extLst>
              <a:ext uri="{FF2B5EF4-FFF2-40B4-BE49-F238E27FC236}">
                <a16:creationId xmlns:a16="http://schemas.microsoft.com/office/drawing/2014/main" id="{BC4B23A3-777A-AA6E-F483-EFB20F4B3631}"/>
              </a:ext>
            </a:extLst>
          </p:cNvPr>
          <p:cNvSpPr>
            <a:spLocks noGrp="1"/>
          </p:cNvSpPr>
          <p:nvPr>
            <p:ph type="body" sz="quarter" idx="51"/>
          </p:nvPr>
        </p:nvSpPr>
        <p:spPr/>
        <p:txBody>
          <a:bodyPr/>
          <a:lstStyle/>
          <a:p>
            <a:r>
              <a:rPr lang="en-US" noProof="0"/>
              <a:t>Review previous session</a:t>
            </a:r>
          </a:p>
        </p:txBody>
      </p:sp>
      <p:sp>
        <p:nvSpPr>
          <p:cNvPr id="57" name="Text Placeholder 56">
            <a:extLst>
              <a:ext uri="{FF2B5EF4-FFF2-40B4-BE49-F238E27FC236}">
                <a16:creationId xmlns:a16="http://schemas.microsoft.com/office/drawing/2014/main" id="{E6A01618-8814-9EE6-1F11-C20A6CB4671F}"/>
              </a:ext>
            </a:extLst>
          </p:cNvPr>
          <p:cNvSpPr>
            <a:spLocks noGrp="1"/>
          </p:cNvSpPr>
          <p:nvPr>
            <p:ph type="body" sz="quarter" idx="52"/>
          </p:nvPr>
        </p:nvSpPr>
        <p:spPr/>
        <p:txBody>
          <a:bodyPr/>
          <a:lstStyle/>
          <a:p>
            <a:pPr lvl="0"/>
            <a:r>
              <a:rPr lang="en-US" noProof="0"/>
              <a:t>Review last quarter’s address by prompting </a:t>
            </a:r>
            <a:br>
              <a:rPr lang="en-US" noProof="0"/>
            </a:br>
            <a:r>
              <a:rPr lang="en-US" noProof="0"/>
              <a:t>Copilot to summarize the meeting and highlight the numbers that were presented to ensure consistency.</a:t>
            </a:r>
          </a:p>
        </p:txBody>
      </p:sp>
      <p:sp>
        <p:nvSpPr>
          <p:cNvPr id="46" name="Text Placeholder 45">
            <a:extLst>
              <a:ext uri="{FF2B5EF4-FFF2-40B4-BE49-F238E27FC236}">
                <a16:creationId xmlns:a16="http://schemas.microsoft.com/office/drawing/2014/main" id="{AE6FE15D-EC06-6BF6-1DB8-72075C3E55C4}"/>
              </a:ext>
            </a:extLst>
          </p:cNvPr>
          <p:cNvSpPr>
            <a:spLocks noGrp="1"/>
          </p:cNvSpPr>
          <p:nvPr>
            <p:ph type="body" sz="quarter" idx="66"/>
          </p:nvPr>
        </p:nvSpPr>
        <p:spPr/>
        <p:txBody>
          <a:bodyPr/>
          <a:lstStyle/>
          <a:p>
            <a:r>
              <a:rPr lang="en-US" noProof="0">
                <a:latin typeface="+mj-lt"/>
              </a:rPr>
              <a:t>Create presentation from your speech </a:t>
            </a:r>
            <a:r>
              <a:rPr lang="en-US" noProof="0"/>
              <a:t>document to present at the meeting about the new organizational metrics. </a:t>
            </a:r>
          </a:p>
          <a:p>
            <a:r>
              <a:rPr lang="en-US" u="sng">
                <a:hlinkClick r:id="rId3"/>
              </a:rPr>
              <a:t>Get started with Office Agent</a:t>
            </a:r>
            <a:endParaRPr lang="en-US" noProof="0"/>
          </a:p>
        </p:txBody>
      </p:sp>
      <p:sp>
        <p:nvSpPr>
          <p:cNvPr id="59" name="Text Placeholder 58">
            <a:extLst>
              <a:ext uri="{FF2B5EF4-FFF2-40B4-BE49-F238E27FC236}">
                <a16:creationId xmlns:a16="http://schemas.microsoft.com/office/drawing/2014/main" id="{6A13615A-D4CF-870F-512A-48002EAA98C6}"/>
              </a:ext>
            </a:extLst>
          </p:cNvPr>
          <p:cNvSpPr>
            <a:spLocks noGrp="1"/>
          </p:cNvSpPr>
          <p:nvPr>
            <p:ph type="body" sz="quarter" idx="54"/>
          </p:nvPr>
        </p:nvSpPr>
        <p:spPr/>
        <p:txBody>
          <a:bodyPr/>
          <a:lstStyle/>
          <a:p>
            <a:r>
              <a:rPr lang="en-US" noProof="0"/>
              <a:t>Create presentation</a:t>
            </a:r>
          </a:p>
        </p:txBody>
      </p:sp>
      <p:sp>
        <p:nvSpPr>
          <p:cNvPr id="60" name="Text Placeholder 59">
            <a:extLst>
              <a:ext uri="{FF2B5EF4-FFF2-40B4-BE49-F238E27FC236}">
                <a16:creationId xmlns:a16="http://schemas.microsoft.com/office/drawing/2014/main" id="{FBBDB963-B386-D818-2FA2-5010A7F580E7}"/>
              </a:ext>
            </a:extLst>
          </p:cNvPr>
          <p:cNvSpPr>
            <a:spLocks noGrp="1"/>
          </p:cNvSpPr>
          <p:nvPr>
            <p:ph type="body" sz="quarter" idx="55"/>
          </p:nvPr>
        </p:nvSpPr>
        <p:spPr/>
        <p:txBody>
          <a:bodyPr/>
          <a:lstStyle/>
          <a:p>
            <a:r>
              <a:rPr lang="en-US"/>
              <a:t>Ask Office Agent to create a presentation based on your speech. </a:t>
            </a:r>
            <a:endParaRPr lang="en-US" noProof="0"/>
          </a:p>
        </p:txBody>
      </p:sp>
      <p:sp>
        <p:nvSpPr>
          <p:cNvPr id="49" name="Text Placeholder 48">
            <a:extLst>
              <a:ext uri="{FF2B5EF4-FFF2-40B4-BE49-F238E27FC236}">
                <a16:creationId xmlns:a16="http://schemas.microsoft.com/office/drawing/2014/main" id="{0CCFFDAE-DB8C-D6BD-6853-144BF9B44BFF}"/>
              </a:ext>
            </a:extLst>
          </p:cNvPr>
          <p:cNvSpPr>
            <a:spLocks noGrp="1"/>
          </p:cNvSpPr>
          <p:nvPr>
            <p:ph type="body" sz="quarter" idx="67"/>
          </p:nvPr>
        </p:nvSpPr>
        <p:spPr/>
        <p:txBody>
          <a:bodyPr/>
          <a:lstStyle/>
          <a:p>
            <a:r>
              <a:rPr lang="en-US" noProof="0">
                <a:latin typeface="+mj-lt"/>
              </a:rPr>
              <a:t>Avoid listening to meeting recordings </a:t>
            </a:r>
            <a:r>
              <a:rPr lang="en-US" noProof="0"/>
              <a:t>and instead rely on generated summaries, freeing up more time to focus on the speech at hand. </a:t>
            </a:r>
          </a:p>
        </p:txBody>
      </p:sp>
      <p:sp>
        <p:nvSpPr>
          <p:cNvPr id="62" name="Text Placeholder 61">
            <a:extLst>
              <a:ext uri="{FF2B5EF4-FFF2-40B4-BE49-F238E27FC236}">
                <a16:creationId xmlns:a16="http://schemas.microsoft.com/office/drawing/2014/main" id="{88E0CD40-76BA-EB6E-4070-5844C13B08D6}"/>
              </a:ext>
            </a:extLst>
          </p:cNvPr>
          <p:cNvSpPr>
            <a:spLocks noGrp="1"/>
          </p:cNvSpPr>
          <p:nvPr>
            <p:ph type="body" sz="quarter" idx="64"/>
          </p:nvPr>
        </p:nvSpPr>
        <p:spPr/>
        <p:txBody>
          <a:bodyPr/>
          <a:lstStyle/>
          <a:p>
            <a:pPr lvl="0"/>
            <a:r>
              <a:rPr lang="en-US" noProof="0"/>
              <a:t>Value benefit</a:t>
            </a:r>
          </a:p>
        </p:txBody>
      </p:sp>
      <p:sp>
        <p:nvSpPr>
          <p:cNvPr id="89" name="Text Placeholder 88">
            <a:extLst>
              <a:ext uri="{FF2B5EF4-FFF2-40B4-BE49-F238E27FC236}">
                <a16:creationId xmlns:a16="http://schemas.microsoft.com/office/drawing/2014/main" id="{A32FF937-DE10-6A5C-5D44-1241C9987D3D}"/>
              </a:ext>
            </a:extLst>
          </p:cNvPr>
          <p:cNvSpPr>
            <a:spLocks noGrp="1"/>
          </p:cNvSpPr>
          <p:nvPr>
            <p:ph type="body" sz="quarter" idx="65"/>
          </p:nvPr>
        </p:nvSpPr>
        <p:spPr/>
        <p:txBody>
          <a:bodyPr/>
          <a:lstStyle/>
          <a:p>
            <a:pPr lvl="0"/>
            <a:r>
              <a:rPr lang="en-US" noProof="0"/>
              <a:t>KPIs impacted</a:t>
            </a:r>
          </a:p>
        </p:txBody>
      </p:sp>
      <p:sp>
        <p:nvSpPr>
          <p:cNvPr id="209" name="TextBox 208">
            <a:extLst>
              <a:ext uri="{FF2B5EF4-FFF2-40B4-BE49-F238E27FC236}">
                <a16:creationId xmlns:a16="http://schemas.microsoft.com/office/drawing/2014/main" id="{474683DA-F981-2767-9F6A-6F679FC699A1}"/>
              </a:ext>
              <a:ext uri="{C183D7F6-B498-43B3-948B-1728B52AA6E4}">
                <adec:decorative xmlns:adec="http://schemas.microsoft.com/office/drawing/2017/decorative" val="0"/>
              </a:ext>
            </a:extLst>
          </p:cNvPr>
          <p:cNvSpPr txBox="1"/>
          <p:nvPr/>
        </p:nvSpPr>
        <p:spPr>
          <a:xfrm>
            <a:off x="932892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Office Agent with PowerPoint</a:t>
            </a:r>
            <a:endParaRPr kumimoji="0" lang="en-US" sz="1000" b="0" i="0" u="none" strike="noStrike" kern="1200" cap="none" spc="0" normalizeH="0" baseline="30000" noProof="0">
              <a:ln>
                <a:noFill/>
              </a:ln>
              <a:solidFill>
                <a:srgbClr val="000000"/>
              </a:solidFill>
              <a:effectLst/>
              <a:uLnTx/>
              <a:uFillTx/>
              <a:latin typeface="Segoe UI Semibold"/>
              <a:ea typeface="+mn-ea"/>
              <a:cs typeface="+mn-cs"/>
            </a:endParaRPr>
          </a:p>
        </p:txBody>
      </p:sp>
      <p:sp>
        <p:nvSpPr>
          <p:cNvPr id="206" name="TextBox 205">
            <a:extLst>
              <a:ext uri="{FF2B5EF4-FFF2-40B4-BE49-F238E27FC236}">
                <a16:creationId xmlns:a16="http://schemas.microsoft.com/office/drawing/2014/main" id="{A6249060-D624-914F-F555-23ABB5E412EC}"/>
              </a:ext>
              <a:ext uri="{C183D7F6-B498-43B3-948B-1728B52AA6E4}">
                <adec:decorative xmlns:adec="http://schemas.microsoft.com/office/drawing/2017/decorative" val="0"/>
              </a:ext>
            </a:extLst>
          </p:cNvPr>
          <p:cNvSpPr txBox="1"/>
          <p:nvPr/>
        </p:nvSpPr>
        <p:spPr>
          <a:xfrm>
            <a:off x="356247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207" name="Picture 50">
            <a:hlinkClick r:id="rId4"/>
            <a:extLst>
              <a:ext uri="{FF2B5EF4-FFF2-40B4-BE49-F238E27FC236}">
                <a16:creationId xmlns:a16="http://schemas.microsoft.com/office/drawing/2014/main" id="{763F1ECC-7AAC-0AFE-A055-CFADB29CFB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12" name="TextBox 211">
            <a:extLst>
              <a:ext uri="{FF2B5EF4-FFF2-40B4-BE49-F238E27FC236}">
                <a16:creationId xmlns:a16="http://schemas.microsoft.com/office/drawing/2014/main" id="{64223E5E-7E89-90BC-AF3B-AD76EBD7CBBE}"/>
              </a:ext>
              <a:ext uri="{C183D7F6-B498-43B3-948B-1728B52AA6E4}">
                <adec:decorative xmlns:adec="http://schemas.microsoft.com/office/drawing/2017/decorative" val="0"/>
              </a:ext>
            </a:extLst>
          </p:cNvPr>
          <p:cNvSpPr txBox="1"/>
          <p:nvPr/>
        </p:nvSpPr>
        <p:spPr>
          <a:xfrm>
            <a:off x="932892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Office Agent with Word</a:t>
            </a:r>
          </a:p>
        </p:txBody>
      </p:sp>
      <p:sp>
        <p:nvSpPr>
          <p:cNvPr id="215" name="TextBox 214">
            <a:extLst>
              <a:ext uri="{FF2B5EF4-FFF2-40B4-BE49-F238E27FC236}">
                <a16:creationId xmlns:a16="http://schemas.microsoft.com/office/drawing/2014/main" id="{78BECC43-C7C9-D46E-EB37-2F86B7D965E8}"/>
              </a:ext>
              <a:ext uri="{C183D7F6-B498-43B3-948B-1728B52AA6E4}">
                <adec:decorative xmlns:adec="http://schemas.microsoft.com/office/drawing/2017/decorative" val="0"/>
              </a:ext>
            </a:extLst>
          </p:cNvPr>
          <p:cNvSpPr txBox="1"/>
          <p:nvPr/>
        </p:nvSpPr>
        <p:spPr>
          <a:xfrm>
            <a:off x="6446959" y="2251283"/>
            <a:ext cx="1583325"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Facilitator in Teams</a:t>
            </a:r>
          </a:p>
        </p:txBody>
      </p:sp>
      <p:sp>
        <p:nvSpPr>
          <p:cNvPr id="219" name="TextBox 218">
            <a:extLst>
              <a:ext uri="{FF2B5EF4-FFF2-40B4-BE49-F238E27FC236}">
                <a16:creationId xmlns:a16="http://schemas.microsoft.com/office/drawing/2014/main" id="{F434049D-C1A7-4F60-BC4A-57EE7AE7BF3F}"/>
              </a:ext>
              <a:ext uri="{C183D7F6-B498-43B3-948B-1728B52AA6E4}">
                <adec:decorative xmlns:adec="http://schemas.microsoft.com/office/drawing/2017/decorative" val="0"/>
              </a:ext>
            </a:extLst>
          </p:cNvPr>
          <p:cNvSpPr txBox="1"/>
          <p:nvPr/>
        </p:nvSpPr>
        <p:spPr>
          <a:xfrm>
            <a:off x="6446959"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220" name="Picture 50">
            <a:hlinkClick r:id="rId4"/>
            <a:extLst>
              <a:ext uri="{FF2B5EF4-FFF2-40B4-BE49-F238E27FC236}">
                <a16:creationId xmlns:a16="http://schemas.microsoft.com/office/drawing/2014/main" id="{F4F55F4A-0F4D-5FC3-1F48-76D191AA37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425" y="4840225"/>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22" name="TextBox 221">
            <a:extLst>
              <a:ext uri="{FF2B5EF4-FFF2-40B4-BE49-F238E27FC236}">
                <a16:creationId xmlns:a16="http://schemas.microsoft.com/office/drawing/2014/main" id="{0C7B9D71-A52C-ED30-38A0-4E14A54588A4}"/>
              </a:ext>
              <a:ext uri="{C183D7F6-B498-43B3-948B-1728B52AA6E4}">
                <adec:decorative xmlns:adec="http://schemas.microsoft.com/office/drawing/2017/decorative" val="0"/>
              </a:ext>
            </a:extLst>
          </p:cNvPr>
          <p:cNvSpPr txBox="1"/>
          <p:nvPr/>
        </p:nvSpPr>
        <p:spPr>
          <a:xfrm>
            <a:off x="3562472"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grpSp>
        <p:nvGrpSpPr>
          <p:cNvPr id="224" name="Group 223">
            <a:extLst>
              <a:ext uri="{FF2B5EF4-FFF2-40B4-BE49-F238E27FC236}">
                <a16:creationId xmlns:a16="http://schemas.microsoft.com/office/drawing/2014/main" id="{DB747F45-8915-5520-F824-FCF1B3FB916E}"/>
              </a:ext>
            </a:extLst>
          </p:cNvPr>
          <p:cNvGrpSpPr/>
          <p:nvPr/>
        </p:nvGrpSpPr>
        <p:grpSpPr>
          <a:xfrm>
            <a:off x="320719" y="5020658"/>
            <a:ext cx="1771605" cy="216000"/>
            <a:chOff x="320719" y="4224856"/>
            <a:chExt cx="1771605" cy="219456"/>
          </a:xfrm>
        </p:grpSpPr>
        <p:sp>
          <p:nvSpPr>
            <p:cNvPr id="225" name="Rectangle: Rounded Corners 6">
              <a:extLst>
                <a:ext uri="{FF2B5EF4-FFF2-40B4-BE49-F238E27FC236}">
                  <a16:creationId xmlns:a16="http://schemas.microsoft.com/office/drawing/2014/main" id="{34C1085B-4A71-24E3-01F4-8113E72DEA1C}"/>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226" name="Graphic 225">
              <a:extLst>
                <a:ext uri="{FF2B5EF4-FFF2-40B4-BE49-F238E27FC236}">
                  <a16:creationId xmlns:a16="http://schemas.microsoft.com/office/drawing/2014/main" id="{125FF90B-41C4-4E08-DCAD-017754B5018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227" name="Group 226">
            <a:extLst>
              <a:ext uri="{FF2B5EF4-FFF2-40B4-BE49-F238E27FC236}">
                <a16:creationId xmlns:a16="http://schemas.microsoft.com/office/drawing/2014/main" id="{BD25FDD9-3019-4DD4-0621-D50EA1EF8CD9}"/>
              </a:ext>
            </a:extLst>
          </p:cNvPr>
          <p:cNvGrpSpPr/>
          <p:nvPr/>
        </p:nvGrpSpPr>
        <p:grpSpPr>
          <a:xfrm>
            <a:off x="320721" y="5309272"/>
            <a:ext cx="1771605" cy="216000"/>
            <a:chOff x="320721" y="4517211"/>
            <a:chExt cx="1771605" cy="216000"/>
          </a:xfrm>
        </p:grpSpPr>
        <p:sp>
          <p:nvSpPr>
            <p:cNvPr id="228" name="Rectangle: Rounded Corners 6">
              <a:extLst>
                <a:ext uri="{FF2B5EF4-FFF2-40B4-BE49-F238E27FC236}">
                  <a16:creationId xmlns:a16="http://schemas.microsoft.com/office/drawing/2014/main" id="{D9DBB626-91C0-E236-FBFC-EBA9CDB186AF}"/>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229" name="Graphic 228">
              <a:extLst>
                <a:ext uri="{FF2B5EF4-FFF2-40B4-BE49-F238E27FC236}">
                  <a16:creationId xmlns:a16="http://schemas.microsoft.com/office/drawing/2014/main" id="{8C303312-98AD-F681-764A-9A22461DCD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nvGrpSpPr>
          <p:cNvPr id="230" name="Group 229">
            <a:extLst>
              <a:ext uri="{FF2B5EF4-FFF2-40B4-BE49-F238E27FC236}">
                <a16:creationId xmlns:a16="http://schemas.microsoft.com/office/drawing/2014/main" id="{BD96B8A8-0601-1C9C-CC2A-69F4EC2E56A8}"/>
              </a:ext>
            </a:extLst>
          </p:cNvPr>
          <p:cNvGrpSpPr/>
          <p:nvPr/>
        </p:nvGrpSpPr>
        <p:grpSpPr>
          <a:xfrm>
            <a:off x="320719" y="3778836"/>
            <a:ext cx="1771605" cy="216000"/>
            <a:chOff x="320719" y="4224856"/>
            <a:chExt cx="1771605" cy="219456"/>
          </a:xfrm>
        </p:grpSpPr>
        <p:sp>
          <p:nvSpPr>
            <p:cNvPr id="231" name="Rectangle: Rounded Corners 6">
              <a:extLst>
                <a:ext uri="{FF2B5EF4-FFF2-40B4-BE49-F238E27FC236}">
                  <a16:creationId xmlns:a16="http://schemas.microsoft.com/office/drawing/2014/main" id="{2D548EEA-5B82-8B90-6BA5-9290A9854EA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Employee satisfaction</a:t>
              </a:r>
            </a:p>
          </p:txBody>
        </p:sp>
        <p:pic>
          <p:nvPicPr>
            <p:cNvPr id="232" name="Graphic 231">
              <a:extLst>
                <a:ext uri="{FF2B5EF4-FFF2-40B4-BE49-F238E27FC236}">
                  <a16:creationId xmlns:a16="http://schemas.microsoft.com/office/drawing/2014/main" id="{2E2977C0-7AB4-E5F5-A9F6-C1D3FF6D1AF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6" y="4260849"/>
              <a:ext cx="144000" cy="144000"/>
            </a:xfrm>
            <a:prstGeom prst="rect">
              <a:avLst/>
            </a:prstGeom>
          </p:spPr>
        </p:pic>
      </p:grpSp>
      <p:pic>
        <p:nvPicPr>
          <p:cNvPr id="2" name="Picture 1" descr="Word logo">
            <a:extLst>
              <a:ext uri="{FF2B5EF4-FFF2-40B4-BE49-F238E27FC236}">
                <a16:creationId xmlns:a16="http://schemas.microsoft.com/office/drawing/2014/main" id="{3E7EEB8F-8A85-B6FB-49C3-D102FAED1F4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950325" y="2207040"/>
            <a:ext cx="246576" cy="246576"/>
          </a:xfrm>
          <a:prstGeom prst="ellipse">
            <a:avLst/>
          </a:prstGeom>
          <a:solidFill>
            <a:srgbClr val="FFFFFF"/>
          </a:solidFill>
        </p:spPr>
      </p:pic>
      <p:pic>
        <p:nvPicPr>
          <p:cNvPr id="3" name="Picture 2" descr="Outlook logo">
            <a:extLst>
              <a:ext uri="{FF2B5EF4-FFF2-40B4-BE49-F238E27FC236}">
                <a16:creationId xmlns:a16="http://schemas.microsoft.com/office/drawing/2014/main" id="{6CD672FC-9E58-CC7D-6BDC-61102BACF792}"/>
              </a:ext>
            </a:extLst>
          </p:cNvPr>
          <p:cNvPicPr>
            <a:picLocks noChangeAspect="1"/>
          </p:cNvPicPr>
          <p:nvPr/>
        </p:nvPicPr>
        <p:blipFill>
          <a:blip r:embed="rId11"/>
          <a:stretch>
            <a:fillRect/>
          </a:stretch>
        </p:blipFill>
        <p:spPr>
          <a:xfrm>
            <a:off x="3182890" y="4828824"/>
            <a:ext cx="265176" cy="265176"/>
          </a:xfrm>
          <a:prstGeom prst="rect">
            <a:avLst/>
          </a:prstGeom>
        </p:spPr>
      </p:pic>
      <p:pic>
        <p:nvPicPr>
          <p:cNvPr id="4" name="Picture 3" descr="PowerPoint logo">
            <a:extLst>
              <a:ext uri="{FF2B5EF4-FFF2-40B4-BE49-F238E27FC236}">
                <a16:creationId xmlns:a16="http://schemas.microsoft.com/office/drawing/2014/main" id="{E2B1FEEC-2686-663A-D9D2-BB4102D3C471}"/>
              </a:ext>
            </a:extLst>
          </p:cNvPr>
          <p:cNvPicPr>
            <a:picLocks noChangeAspect="1"/>
          </p:cNvPicPr>
          <p:nvPr/>
        </p:nvPicPr>
        <p:blipFill>
          <a:blip r:embed="rId12"/>
          <a:stretch>
            <a:fillRect/>
          </a:stretch>
        </p:blipFill>
        <p:spPr>
          <a:xfrm>
            <a:off x="8929158" y="4840225"/>
            <a:ext cx="265176" cy="265176"/>
          </a:xfrm>
          <a:prstGeom prst="rect">
            <a:avLst/>
          </a:prstGeom>
        </p:spPr>
      </p:pic>
      <p:pic>
        <p:nvPicPr>
          <p:cNvPr id="5" name="Picture 4" descr="Teams logo">
            <a:extLst>
              <a:ext uri="{FF2B5EF4-FFF2-40B4-BE49-F238E27FC236}">
                <a16:creationId xmlns:a16="http://schemas.microsoft.com/office/drawing/2014/main" id="{CCCCD0AF-F7B6-F801-3CD4-250F22B822C7}"/>
              </a:ext>
            </a:extLst>
          </p:cNvPr>
          <p:cNvPicPr>
            <a:picLocks noChangeAspect="1"/>
          </p:cNvPicPr>
          <p:nvPr/>
        </p:nvPicPr>
        <p:blipFill>
          <a:blip r:embed="rId13"/>
          <a:stretch>
            <a:fillRect/>
          </a:stretch>
        </p:blipFill>
        <p:spPr>
          <a:xfrm>
            <a:off x="6055230" y="2184751"/>
            <a:ext cx="265176" cy="265176"/>
          </a:xfrm>
          <a:prstGeom prst="rect">
            <a:avLst/>
          </a:prstGeom>
        </p:spPr>
      </p:pic>
    </p:spTree>
    <p:extLst>
      <p:ext uri="{BB962C8B-B14F-4D97-AF65-F5344CB8AC3E}">
        <p14:creationId xmlns:p14="http://schemas.microsoft.com/office/powerpoint/2010/main" val="11981480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39059-7AD4-0DB5-C9FA-6A4B3E4F1AFF}"/>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523A88C7-101F-927D-345A-20484CB943D4}"/>
              </a:ext>
            </a:extLst>
          </p:cNvPr>
          <p:cNvSpPr>
            <a:spLocks noGrp="1"/>
          </p:cNvSpPr>
          <p:nvPr>
            <p:ph type="title"/>
          </p:nvPr>
        </p:nvSpPr>
        <p:spPr>
          <a:xfrm>
            <a:off x="584200" y="387766"/>
            <a:ext cx="5672544" cy="526298"/>
          </a:xfrm>
        </p:spPr>
        <p:txBody>
          <a:bodyPr/>
          <a:lstStyle/>
          <a:p>
            <a:r>
              <a:rPr lang="en-US" noProof="0"/>
              <a:t>A day in the life of an Executive</a:t>
            </a:r>
          </a:p>
        </p:txBody>
      </p:sp>
      <p:sp>
        <p:nvSpPr>
          <p:cNvPr id="15" name="Text Placeholder 14">
            <a:extLst>
              <a:ext uri="{FF2B5EF4-FFF2-40B4-BE49-F238E27FC236}">
                <a16:creationId xmlns:a16="http://schemas.microsoft.com/office/drawing/2014/main" id="{F6899895-61B2-EF84-FA69-D42B444723B8}"/>
              </a:ext>
            </a:extLst>
          </p:cNvPr>
          <p:cNvSpPr>
            <a:spLocks noGrp="1"/>
          </p:cNvSpPr>
          <p:nvPr>
            <p:ph type="body" sz="quarter" idx="37"/>
          </p:nvPr>
        </p:nvSpPr>
        <p:spPr>
          <a:xfrm>
            <a:off x="10430234" y="521099"/>
            <a:ext cx="1456966" cy="175614"/>
          </a:xfrm>
        </p:spPr>
        <p:txBody>
          <a:bodyPr/>
          <a:lstStyle/>
          <a:p>
            <a:r>
              <a:rPr lang="en-US" noProof="0"/>
              <a:t>Buy</a:t>
            </a:r>
          </a:p>
        </p:txBody>
      </p:sp>
      <p:sp>
        <p:nvSpPr>
          <p:cNvPr id="41" name="Text Placeholder 40">
            <a:extLst>
              <a:ext uri="{FF2B5EF4-FFF2-40B4-BE49-F238E27FC236}">
                <a16:creationId xmlns:a16="http://schemas.microsoft.com/office/drawing/2014/main" id="{D31E8F8F-89A2-C4DF-758B-2769ECC7A7DD}"/>
              </a:ext>
            </a:extLst>
          </p:cNvPr>
          <p:cNvSpPr>
            <a:spLocks noGrp="1"/>
          </p:cNvSpPr>
          <p:nvPr>
            <p:ph type="body" sz="quarter" idx="17"/>
          </p:nvPr>
        </p:nvSpPr>
        <p:spPr>
          <a:xfrm>
            <a:off x="6519107" y="521099"/>
            <a:ext cx="3599821" cy="169277"/>
          </a:xfrm>
        </p:spPr>
        <p:txBody>
          <a:bodyPr/>
          <a:lstStyle/>
          <a:p>
            <a:r>
              <a:rPr lang="en-US" noProof="0"/>
              <a:t>Microsoft 365 Copilot and Teams Phone</a:t>
            </a:r>
          </a:p>
        </p:txBody>
      </p:sp>
      <p:sp>
        <p:nvSpPr>
          <p:cNvPr id="117" name="Text Placeholder 116">
            <a:extLst>
              <a:ext uri="{FF2B5EF4-FFF2-40B4-BE49-F238E27FC236}">
                <a16:creationId xmlns:a16="http://schemas.microsoft.com/office/drawing/2014/main" id="{AC1EE905-EC54-65BB-775C-BB3B5C98615B}"/>
              </a:ext>
            </a:extLst>
          </p:cNvPr>
          <p:cNvSpPr>
            <a:spLocks noGrp="1"/>
          </p:cNvSpPr>
          <p:nvPr>
            <p:ph type="body" sz="quarter" idx="11"/>
          </p:nvPr>
        </p:nvSpPr>
        <p:spPr>
          <a:xfrm>
            <a:off x="584200" y="1684713"/>
            <a:ext cx="2808000" cy="345600"/>
          </a:xfrm>
        </p:spPr>
        <p:txBody>
          <a:bodyPr/>
          <a:lstStyle/>
          <a:p>
            <a:r>
              <a:rPr lang="en-US" noProof="0"/>
              <a:t>7:00 am – Suggestions for questions</a:t>
            </a:r>
          </a:p>
        </p:txBody>
      </p:sp>
      <p:sp>
        <p:nvSpPr>
          <p:cNvPr id="118" name="Text Placeholder 117">
            <a:extLst>
              <a:ext uri="{FF2B5EF4-FFF2-40B4-BE49-F238E27FC236}">
                <a16:creationId xmlns:a16="http://schemas.microsoft.com/office/drawing/2014/main" id="{4B978502-E58A-032F-510A-95BD7EBE0A32}"/>
              </a:ext>
            </a:extLst>
          </p:cNvPr>
          <p:cNvSpPr>
            <a:spLocks noGrp="1"/>
          </p:cNvSpPr>
          <p:nvPr>
            <p:ph type="body" sz="quarter" idx="18"/>
          </p:nvPr>
        </p:nvSpPr>
        <p:spPr>
          <a:xfrm>
            <a:off x="584200" y="2128838"/>
            <a:ext cx="2808288" cy="627062"/>
          </a:xfrm>
        </p:spPr>
        <p:txBody>
          <a:bodyPr>
            <a:normAutofit/>
          </a:bodyPr>
          <a:lstStyle/>
          <a:p>
            <a:r>
              <a:rPr lang="en-US" noProof="0"/>
              <a:t>Tanya starts the day with a customer call in her hotel room. She uses Copilot in Teams Phone to suggest follow up questions to ask the customer.</a:t>
            </a:r>
          </a:p>
        </p:txBody>
      </p:sp>
      <p:sp>
        <p:nvSpPr>
          <p:cNvPr id="119" name="Text Placeholder 118">
            <a:extLst>
              <a:ext uri="{FF2B5EF4-FFF2-40B4-BE49-F238E27FC236}">
                <a16:creationId xmlns:a16="http://schemas.microsoft.com/office/drawing/2014/main" id="{DEAF7C55-668C-4CBE-8391-7CED5647EC48}"/>
              </a:ext>
            </a:extLst>
          </p:cNvPr>
          <p:cNvSpPr>
            <a:spLocks noGrp="1"/>
          </p:cNvSpPr>
          <p:nvPr>
            <p:ph type="body" sz="quarter" idx="21"/>
          </p:nvPr>
        </p:nvSpPr>
        <p:spPr>
          <a:xfrm>
            <a:off x="584200" y="3304510"/>
            <a:ext cx="2808000" cy="626701"/>
          </a:xfrm>
        </p:spPr>
        <p:txBody>
          <a:bodyPr>
            <a:normAutofit/>
          </a:bodyPr>
          <a:lstStyle/>
          <a:p>
            <a:r>
              <a:rPr lang="en-US" noProof="0"/>
              <a:t>Prompt: </a:t>
            </a:r>
            <a:r>
              <a:rPr lang="en-US" noProof="0">
                <a:latin typeface="+mj-lt"/>
              </a:rPr>
              <a:t>What are some good follow up questions to </a:t>
            </a:r>
            <a:r>
              <a:rPr lang="en-US" noProof="0"/>
              <a:t>make sure I understand the customer’s issue with the last delivery?</a:t>
            </a:r>
          </a:p>
        </p:txBody>
      </p:sp>
      <p:sp>
        <p:nvSpPr>
          <p:cNvPr id="120" name="Text Placeholder 119">
            <a:extLst>
              <a:ext uri="{FF2B5EF4-FFF2-40B4-BE49-F238E27FC236}">
                <a16:creationId xmlns:a16="http://schemas.microsoft.com/office/drawing/2014/main" id="{3DA76EE3-5EED-C82F-B01E-56E66DF7B935}"/>
              </a:ext>
            </a:extLst>
          </p:cNvPr>
          <p:cNvSpPr>
            <a:spLocks noGrp="1"/>
          </p:cNvSpPr>
          <p:nvPr>
            <p:ph type="body" sz="quarter" idx="22"/>
          </p:nvPr>
        </p:nvSpPr>
        <p:spPr>
          <a:xfrm>
            <a:off x="3776898" y="1684713"/>
            <a:ext cx="2808000" cy="345600"/>
          </a:xfrm>
        </p:spPr>
        <p:txBody>
          <a:bodyPr/>
          <a:lstStyle/>
          <a:p>
            <a:r>
              <a:rPr lang="en-US" noProof="0"/>
              <a:t>8:30 am – Draft an email</a:t>
            </a:r>
          </a:p>
        </p:txBody>
      </p:sp>
      <p:sp>
        <p:nvSpPr>
          <p:cNvPr id="121" name="Text Placeholder 120">
            <a:extLst>
              <a:ext uri="{FF2B5EF4-FFF2-40B4-BE49-F238E27FC236}">
                <a16:creationId xmlns:a16="http://schemas.microsoft.com/office/drawing/2014/main" id="{207C360A-72F2-E8B0-E6F5-95C7F29588AE}"/>
              </a:ext>
            </a:extLst>
          </p:cNvPr>
          <p:cNvSpPr>
            <a:spLocks noGrp="1"/>
          </p:cNvSpPr>
          <p:nvPr>
            <p:ph type="body" sz="quarter" idx="23"/>
          </p:nvPr>
        </p:nvSpPr>
        <p:spPr>
          <a:xfrm>
            <a:off x="3776898" y="2128438"/>
            <a:ext cx="2808000" cy="626701"/>
          </a:xfrm>
        </p:spPr>
        <p:txBody>
          <a:bodyPr>
            <a:normAutofit/>
          </a:bodyPr>
          <a:lstStyle/>
          <a:p>
            <a:r>
              <a:rPr lang="en-US" noProof="0"/>
              <a:t>After the call, Tanya summarizes her email threads from the day before and uses Copilot in Outlook to create replies, getting through all of her email in only 20 minutes.</a:t>
            </a:r>
          </a:p>
        </p:txBody>
      </p:sp>
      <p:sp>
        <p:nvSpPr>
          <p:cNvPr id="122" name="Text Placeholder 121">
            <a:extLst>
              <a:ext uri="{FF2B5EF4-FFF2-40B4-BE49-F238E27FC236}">
                <a16:creationId xmlns:a16="http://schemas.microsoft.com/office/drawing/2014/main" id="{866EF9F9-E2F5-8688-F676-E2120034A009}"/>
              </a:ext>
            </a:extLst>
          </p:cNvPr>
          <p:cNvSpPr>
            <a:spLocks noGrp="1"/>
          </p:cNvSpPr>
          <p:nvPr>
            <p:ph type="body" sz="quarter" idx="24"/>
          </p:nvPr>
        </p:nvSpPr>
        <p:spPr>
          <a:xfrm>
            <a:off x="3776663" y="3305175"/>
            <a:ext cx="2808287" cy="625475"/>
          </a:xfrm>
        </p:spPr>
        <p:txBody>
          <a:bodyPr>
            <a:normAutofit/>
          </a:bodyPr>
          <a:lstStyle/>
          <a:p>
            <a:r>
              <a:rPr lang="en-US" noProof="0"/>
              <a:t>Prompt: </a:t>
            </a:r>
            <a:r>
              <a:rPr lang="en-US" noProof="0">
                <a:latin typeface="+mj-lt"/>
              </a:rPr>
              <a:t>Reply in a professional tone </a:t>
            </a:r>
            <a:r>
              <a:rPr lang="en-US" noProof="0"/>
              <a:t>with a short email saying that I am sorry for the issue with the product and we will have a response by 3 pm this afternoon.</a:t>
            </a:r>
          </a:p>
        </p:txBody>
      </p:sp>
      <p:sp>
        <p:nvSpPr>
          <p:cNvPr id="123" name="Text Placeholder 122">
            <a:extLst>
              <a:ext uri="{FF2B5EF4-FFF2-40B4-BE49-F238E27FC236}">
                <a16:creationId xmlns:a16="http://schemas.microsoft.com/office/drawing/2014/main" id="{99AB85AE-4557-4DB8-30ED-3C9232A05BE6}"/>
              </a:ext>
            </a:extLst>
          </p:cNvPr>
          <p:cNvSpPr>
            <a:spLocks noGrp="1"/>
          </p:cNvSpPr>
          <p:nvPr>
            <p:ph type="body" sz="quarter" idx="25"/>
          </p:nvPr>
        </p:nvSpPr>
        <p:spPr>
          <a:xfrm>
            <a:off x="6969125" y="1684338"/>
            <a:ext cx="2808288" cy="346075"/>
          </a:xfrm>
        </p:spPr>
        <p:txBody>
          <a:bodyPr/>
          <a:lstStyle/>
          <a:p>
            <a:r>
              <a:rPr lang="en-US" noProof="0"/>
              <a:t>9:00 am – Get the main idea</a:t>
            </a:r>
          </a:p>
        </p:txBody>
      </p:sp>
      <p:sp>
        <p:nvSpPr>
          <p:cNvPr id="124" name="Text Placeholder 123">
            <a:extLst>
              <a:ext uri="{FF2B5EF4-FFF2-40B4-BE49-F238E27FC236}">
                <a16:creationId xmlns:a16="http://schemas.microsoft.com/office/drawing/2014/main" id="{F86EAAD2-559B-E583-440F-CE02B96DD2D8}"/>
              </a:ext>
            </a:extLst>
          </p:cNvPr>
          <p:cNvSpPr>
            <a:spLocks noGrp="1"/>
          </p:cNvSpPr>
          <p:nvPr>
            <p:ph type="body" sz="quarter" idx="26"/>
          </p:nvPr>
        </p:nvSpPr>
        <p:spPr>
          <a:xfrm>
            <a:off x="6969125" y="2128838"/>
            <a:ext cx="2808288" cy="627062"/>
          </a:xfrm>
        </p:spPr>
        <p:txBody>
          <a:bodyPr>
            <a:normAutofit/>
          </a:bodyPr>
          <a:lstStyle/>
          <a:p>
            <a:r>
              <a:rPr lang="en-US" noProof="0"/>
              <a:t>Tanya has a few more minutes so she uses Copilot to catch up on the meetings she missed while flying in. She sends a few chats to provide instructions on the critical issues.</a:t>
            </a:r>
          </a:p>
        </p:txBody>
      </p:sp>
      <p:sp>
        <p:nvSpPr>
          <p:cNvPr id="125" name="Text Placeholder 124">
            <a:extLst>
              <a:ext uri="{FF2B5EF4-FFF2-40B4-BE49-F238E27FC236}">
                <a16:creationId xmlns:a16="http://schemas.microsoft.com/office/drawing/2014/main" id="{AB74E2CF-FCBB-C848-8DF7-3F98484C2A45}"/>
              </a:ext>
            </a:extLst>
          </p:cNvPr>
          <p:cNvSpPr>
            <a:spLocks noGrp="1"/>
          </p:cNvSpPr>
          <p:nvPr>
            <p:ph type="body" sz="quarter" idx="27"/>
          </p:nvPr>
        </p:nvSpPr>
        <p:spPr>
          <a:xfrm>
            <a:off x="6969595" y="3304510"/>
            <a:ext cx="2808000" cy="626701"/>
          </a:xfrm>
        </p:spPr>
        <p:txBody>
          <a:bodyPr>
            <a:normAutofit/>
          </a:bodyPr>
          <a:lstStyle/>
          <a:p>
            <a:r>
              <a:rPr lang="en-US" noProof="0"/>
              <a:t>Prompt: </a:t>
            </a:r>
            <a:r>
              <a:rPr lang="en-US">
                <a:latin typeface="+mj-lt"/>
              </a:rPr>
              <a:t>What was the main issue </a:t>
            </a:r>
            <a:r>
              <a:rPr lang="en-US" noProof="0"/>
              <a:t>faced by the marketing team and what was the proposed solution and timing?</a:t>
            </a:r>
          </a:p>
        </p:txBody>
      </p:sp>
      <p:sp>
        <p:nvSpPr>
          <p:cNvPr id="132" name="Text Placeholder 131">
            <a:extLst>
              <a:ext uri="{FF2B5EF4-FFF2-40B4-BE49-F238E27FC236}">
                <a16:creationId xmlns:a16="http://schemas.microsoft.com/office/drawing/2014/main" id="{B9BCAC22-C4D0-3374-5F25-83202D007617}"/>
              </a:ext>
            </a:extLst>
          </p:cNvPr>
          <p:cNvSpPr>
            <a:spLocks noGrp="1"/>
          </p:cNvSpPr>
          <p:nvPr>
            <p:ph type="body" sz="quarter" idx="34"/>
          </p:nvPr>
        </p:nvSpPr>
        <p:spPr>
          <a:xfrm>
            <a:off x="6969595" y="4137995"/>
            <a:ext cx="2808000" cy="345600"/>
          </a:xfrm>
        </p:spPr>
        <p:txBody>
          <a:bodyPr/>
          <a:lstStyle/>
          <a:p>
            <a:r>
              <a:rPr lang="en-US" noProof="0"/>
              <a:t>2:00 pm – Draft content</a:t>
            </a:r>
          </a:p>
        </p:txBody>
      </p:sp>
      <p:sp>
        <p:nvSpPr>
          <p:cNvPr id="133" name="Text Placeholder 132">
            <a:extLst>
              <a:ext uri="{FF2B5EF4-FFF2-40B4-BE49-F238E27FC236}">
                <a16:creationId xmlns:a16="http://schemas.microsoft.com/office/drawing/2014/main" id="{055F661C-B9DD-793F-55CB-0A5FDDFDDB2F}"/>
              </a:ext>
            </a:extLst>
          </p:cNvPr>
          <p:cNvSpPr>
            <a:spLocks noGrp="1"/>
          </p:cNvSpPr>
          <p:nvPr>
            <p:ph type="body" sz="quarter" idx="35"/>
          </p:nvPr>
        </p:nvSpPr>
        <p:spPr>
          <a:xfrm>
            <a:off x="6969595" y="4584616"/>
            <a:ext cx="2808000" cy="626701"/>
          </a:xfrm>
        </p:spPr>
        <p:txBody>
          <a:bodyPr>
            <a:noAutofit/>
          </a:bodyPr>
          <a:lstStyle/>
          <a:p>
            <a:r>
              <a:rPr lang="en-US" noProof="0"/>
              <a:t>After a long session of customer meetings at the conference, Tanya gets a chance to have a look at her speech for tomorrow and make a few updates. She uses Copilot in Word to add a new section on bonus plan updates. </a:t>
            </a:r>
          </a:p>
        </p:txBody>
      </p:sp>
      <p:sp>
        <p:nvSpPr>
          <p:cNvPr id="134" name="Text Placeholder 133">
            <a:extLst>
              <a:ext uri="{FF2B5EF4-FFF2-40B4-BE49-F238E27FC236}">
                <a16:creationId xmlns:a16="http://schemas.microsoft.com/office/drawing/2014/main" id="{B44D73F9-134D-4B7B-1E71-75C787B25E54}"/>
              </a:ext>
            </a:extLst>
          </p:cNvPr>
          <p:cNvSpPr>
            <a:spLocks noGrp="1"/>
          </p:cNvSpPr>
          <p:nvPr>
            <p:ph type="body" sz="quarter" idx="36"/>
          </p:nvPr>
        </p:nvSpPr>
        <p:spPr>
          <a:xfrm>
            <a:off x="6969595" y="5681038"/>
            <a:ext cx="2808000" cy="626701"/>
          </a:xfrm>
        </p:spPr>
        <p:txBody>
          <a:bodyPr>
            <a:normAutofit/>
          </a:bodyPr>
          <a:lstStyle/>
          <a:p>
            <a:r>
              <a:rPr lang="en-US" noProof="0"/>
              <a:t>Prompt: </a:t>
            </a:r>
            <a:r>
              <a:rPr lang="en-US">
                <a:latin typeface="+mj-lt"/>
              </a:rPr>
              <a:t>Add a new paragraph </a:t>
            </a:r>
            <a:r>
              <a:rPr lang="en-US" noProof="0"/>
              <a:t>based on /Contoso Bonus Plan for FY23.</a:t>
            </a:r>
          </a:p>
        </p:txBody>
      </p:sp>
      <p:sp>
        <p:nvSpPr>
          <p:cNvPr id="129" name="Text Placeholder 128">
            <a:extLst>
              <a:ext uri="{FF2B5EF4-FFF2-40B4-BE49-F238E27FC236}">
                <a16:creationId xmlns:a16="http://schemas.microsoft.com/office/drawing/2014/main" id="{6EDDC285-8B4B-07DD-8C65-3FB30E6F5611}"/>
              </a:ext>
            </a:extLst>
          </p:cNvPr>
          <p:cNvSpPr>
            <a:spLocks noGrp="1"/>
          </p:cNvSpPr>
          <p:nvPr>
            <p:ph type="body" sz="quarter" idx="31"/>
          </p:nvPr>
        </p:nvSpPr>
        <p:spPr>
          <a:xfrm>
            <a:off x="3776898" y="4137995"/>
            <a:ext cx="2808000" cy="345600"/>
          </a:xfrm>
        </p:spPr>
        <p:txBody>
          <a:bodyPr/>
          <a:lstStyle/>
          <a:p>
            <a:r>
              <a:rPr lang="en-US" noProof="0"/>
              <a:t>3:00 pm – Summarize communications</a:t>
            </a:r>
          </a:p>
        </p:txBody>
      </p:sp>
      <p:sp>
        <p:nvSpPr>
          <p:cNvPr id="130" name="Text Placeholder 129">
            <a:extLst>
              <a:ext uri="{FF2B5EF4-FFF2-40B4-BE49-F238E27FC236}">
                <a16:creationId xmlns:a16="http://schemas.microsoft.com/office/drawing/2014/main" id="{1521CC16-2228-3184-1685-85E18AA5D2A6}"/>
              </a:ext>
            </a:extLst>
          </p:cNvPr>
          <p:cNvSpPr>
            <a:spLocks noGrp="1"/>
          </p:cNvSpPr>
          <p:nvPr>
            <p:ph type="body" sz="quarter" idx="32"/>
          </p:nvPr>
        </p:nvSpPr>
        <p:spPr>
          <a:xfrm>
            <a:off x="3776663" y="4584700"/>
            <a:ext cx="2808287" cy="627063"/>
          </a:xfrm>
        </p:spPr>
        <p:txBody>
          <a:bodyPr>
            <a:normAutofit/>
          </a:bodyPr>
          <a:lstStyle/>
          <a:p>
            <a:r>
              <a:rPr lang="en-US" noProof="0"/>
              <a:t>A critical production issue has occurred at a manufacturing site and Tanya needs to get up to speed quickly. She asks Copilot for a summary of the emails and chats related to the issue.</a:t>
            </a:r>
          </a:p>
        </p:txBody>
      </p:sp>
      <p:sp>
        <p:nvSpPr>
          <p:cNvPr id="131" name="Text Placeholder 130">
            <a:extLst>
              <a:ext uri="{FF2B5EF4-FFF2-40B4-BE49-F238E27FC236}">
                <a16:creationId xmlns:a16="http://schemas.microsoft.com/office/drawing/2014/main" id="{07FA805A-27BF-A9F4-BCE9-DCB8CAB44096}"/>
              </a:ext>
            </a:extLst>
          </p:cNvPr>
          <p:cNvSpPr>
            <a:spLocks noGrp="1"/>
          </p:cNvSpPr>
          <p:nvPr>
            <p:ph type="body" sz="quarter" idx="33"/>
          </p:nvPr>
        </p:nvSpPr>
        <p:spPr>
          <a:xfrm>
            <a:off x="3776898" y="5681038"/>
            <a:ext cx="2808000" cy="626701"/>
          </a:xfrm>
        </p:spPr>
        <p:txBody>
          <a:bodyPr>
            <a:normAutofit/>
          </a:bodyPr>
          <a:lstStyle/>
          <a:p>
            <a:r>
              <a:rPr lang="en-US" noProof="0"/>
              <a:t>Prompt: </a:t>
            </a:r>
            <a:r>
              <a:rPr lang="en-US">
                <a:latin typeface="+mj-lt"/>
              </a:rPr>
              <a:t>Summarize</a:t>
            </a:r>
            <a:r>
              <a:rPr lang="en-US" noProof="0"/>
              <a:t> all of the email and chats that mention the melt shop from the past two hours.</a:t>
            </a:r>
          </a:p>
        </p:txBody>
      </p:sp>
      <p:sp>
        <p:nvSpPr>
          <p:cNvPr id="126" name="Text Placeholder 125">
            <a:extLst>
              <a:ext uri="{FF2B5EF4-FFF2-40B4-BE49-F238E27FC236}">
                <a16:creationId xmlns:a16="http://schemas.microsoft.com/office/drawing/2014/main" id="{FEBE870A-F9E1-B835-CB7C-73BF4D7168F8}"/>
              </a:ext>
            </a:extLst>
          </p:cNvPr>
          <p:cNvSpPr>
            <a:spLocks noGrp="1"/>
          </p:cNvSpPr>
          <p:nvPr>
            <p:ph type="body" sz="quarter" idx="28"/>
          </p:nvPr>
        </p:nvSpPr>
        <p:spPr>
          <a:xfrm>
            <a:off x="584200" y="4137995"/>
            <a:ext cx="2808000" cy="345600"/>
          </a:xfrm>
        </p:spPr>
        <p:txBody>
          <a:bodyPr/>
          <a:lstStyle/>
          <a:p>
            <a:r>
              <a:rPr lang="en-US" noProof="0"/>
              <a:t>7:00 pm – Get some writing ideas</a:t>
            </a:r>
          </a:p>
        </p:txBody>
      </p:sp>
      <p:sp>
        <p:nvSpPr>
          <p:cNvPr id="127" name="Text Placeholder 126">
            <a:extLst>
              <a:ext uri="{FF2B5EF4-FFF2-40B4-BE49-F238E27FC236}">
                <a16:creationId xmlns:a16="http://schemas.microsoft.com/office/drawing/2014/main" id="{696E2FE2-07E7-E397-29E5-B31538CFB9A5}"/>
              </a:ext>
            </a:extLst>
          </p:cNvPr>
          <p:cNvSpPr>
            <a:spLocks noGrp="1"/>
          </p:cNvSpPr>
          <p:nvPr>
            <p:ph type="body" sz="quarter" idx="29"/>
          </p:nvPr>
        </p:nvSpPr>
        <p:spPr>
          <a:xfrm>
            <a:off x="584200" y="4584700"/>
            <a:ext cx="2808288" cy="627063"/>
          </a:xfrm>
        </p:spPr>
        <p:txBody>
          <a:bodyPr>
            <a:noAutofit/>
          </a:bodyPr>
          <a:lstStyle/>
          <a:p>
            <a:r>
              <a:rPr lang="en-US" noProof="0"/>
              <a:t>The issue is finally under control and Tanya can get back to her speech. She isn’t happy with the introduction, so she asks Copilot in Word to suggest some humorous opening lines. With a few tweaks she has the perfect start.</a:t>
            </a:r>
          </a:p>
        </p:txBody>
      </p:sp>
      <p:sp>
        <p:nvSpPr>
          <p:cNvPr id="128" name="Text Placeholder 127">
            <a:extLst>
              <a:ext uri="{FF2B5EF4-FFF2-40B4-BE49-F238E27FC236}">
                <a16:creationId xmlns:a16="http://schemas.microsoft.com/office/drawing/2014/main" id="{E5602983-3BE4-AB66-80EB-3ED79E67FC4E}"/>
              </a:ext>
            </a:extLst>
          </p:cNvPr>
          <p:cNvSpPr>
            <a:spLocks noGrp="1"/>
          </p:cNvSpPr>
          <p:nvPr>
            <p:ph type="body" sz="quarter" idx="30"/>
          </p:nvPr>
        </p:nvSpPr>
        <p:spPr>
          <a:xfrm>
            <a:off x="584200" y="5681038"/>
            <a:ext cx="2808000" cy="626701"/>
          </a:xfrm>
        </p:spPr>
        <p:txBody>
          <a:bodyPr>
            <a:normAutofit/>
          </a:bodyPr>
          <a:lstStyle/>
          <a:p>
            <a:r>
              <a:rPr lang="en-US" noProof="0"/>
              <a:t>Prompt: </a:t>
            </a:r>
            <a:r>
              <a:rPr lang="en-US">
                <a:latin typeface="+mj-lt"/>
              </a:rPr>
              <a:t>Give me some suggestions </a:t>
            </a:r>
            <a:r>
              <a:rPr lang="en-US" noProof="0"/>
              <a:t>of humorous ways to begin this speech.</a:t>
            </a:r>
          </a:p>
        </p:txBody>
      </p:sp>
      <p:sp>
        <p:nvSpPr>
          <p:cNvPr id="2" name="Rectangle: Rounded Corners 6">
            <a:extLst>
              <a:ext uri="{FF2B5EF4-FFF2-40B4-BE49-F238E27FC236}">
                <a16:creationId xmlns:a16="http://schemas.microsoft.com/office/drawing/2014/main" id="{E5C9E257-AF24-0C9F-30EA-0AD06E4284A2}"/>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E2F4325E-B6A8-72B1-4374-2E9605CDFFF8}"/>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00394996-26DD-9455-8FFF-FBB2F6579A76}"/>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B1F3F5EF-715E-76D4-7583-991C641FC15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DEFAC98D-EB98-E959-99F8-23241FD5A82B}"/>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2C4992B0-9EBB-C005-9846-B1038DD54BA9}"/>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Team communications</a:t>
              </a:r>
            </a:p>
          </p:txBody>
        </p:sp>
        <p:pic>
          <p:nvPicPr>
            <p:cNvPr id="8" name="Graphic 7">
              <a:extLst>
                <a:ext uri="{FF2B5EF4-FFF2-40B4-BE49-F238E27FC236}">
                  <a16:creationId xmlns:a16="http://schemas.microsoft.com/office/drawing/2014/main" id="{183952B6-9EC2-8D82-9CF6-1A61C01FF10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C11A6361-A8E8-531F-6032-726D61F53680}"/>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FBAEE879-0582-FCEF-FBA8-3A6B4AE88B0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Areas of investment: Analysis</a:t>
              </a:r>
            </a:p>
          </p:txBody>
        </p:sp>
        <p:pic>
          <p:nvPicPr>
            <p:cNvPr id="11" name="Graphic 10">
              <a:extLst>
                <a:ext uri="{FF2B5EF4-FFF2-40B4-BE49-F238E27FC236}">
                  <a16:creationId xmlns:a16="http://schemas.microsoft.com/office/drawing/2014/main" id="{95F4F1B7-9249-881A-01AE-BBDD33C1159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pic>
        <p:nvPicPr>
          <p:cNvPr id="151" name="Picture 150" descr="Portrait of Tanya">
            <a:extLst>
              <a:ext uri="{FF2B5EF4-FFF2-40B4-BE49-F238E27FC236}">
                <a16:creationId xmlns:a16="http://schemas.microsoft.com/office/drawing/2014/main" id="{35955BA0-1BBD-4222-2E13-24F0057F456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627550" y="3321169"/>
            <a:ext cx="2564449" cy="3536831"/>
          </a:xfrm>
          <a:prstGeom prst="rect">
            <a:avLst/>
          </a:prstGeom>
        </p:spPr>
      </p:pic>
      <p:sp>
        <p:nvSpPr>
          <p:cNvPr id="152" name="TextBox 151">
            <a:extLst>
              <a:ext uri="{FF2B5EF4-FFF2-40B4-BE49-F238E27FC236}">
                <a16:creationId xmlns:a16="http://schemas.microsoft.com/office/drawing/2014/main" id="{ABB2B782-6FE8-D71A-A550-F49E9BE7B6BB}"/>
              </a:ext>
            </a:extLst>
          </p:cNvPr>
          <p:cNvSpPr txBox="1"/>
          <p:nvPr/>
        </p:nvSpPr>
        <p:spPr>
          <a:xfrm>
            <a:off x="10123962" y="1684338"/>
            <a:ext cx="1905067"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Tanya </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t>is a CEO traveling to give a speech at a conference. </a:t>
            </a:r>
            <a:endParaRPr kumimoji="0" lang="en-US" sz="20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endParaRPr>
          </a:p>
        </p:txBody>
      </p:sp>
      <p:pic>
        <p:nvPicPr>
          <p:cNvPr id="153" name="Graphic 152">
            <a:extLst>
              <a:ext uri="{FF2B5EF4-FFF2-40B4-BE49-F238E27FC236}">
                <a16:creationId xmlns:a16="http://schemas.microsoft.com/office/drawing/2014/main" id="{16980EF8-9421-0DB9-AF45-A21004A8F166}"/>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0800000">
            <a:off x="10939101" y="2919357"/>
            <a:ext cx="274790" cy="274790"/>
          </a:xfrm>
          <a:prstGeom prst="rect">
            <a:avLst/>
          </a:prstGeom>
        </p:spPr>
      </p:pic>
      <p:sp>
        <p:nvSpPr>
          <p:cNvPr id="61" name="TextBox 60">
            <a:extLst>
              <a:ext uri="{FF2B5EF4-FFF2-40B4-BE49-F238E27FC236}">
                <a16:creationId xmlns:a16="http://schemas.microsoft.com/office/drawing/2014/main" id="{4E30F950-2175-CD13-1CDC-EF0CDF10D4F4}"/>
              </a:ext>
              <a:ext uri="{C183D7F6-B498-43B3-948B-1728B52AA6E4}">
                <adec:decorative xmlns:adec="http://schemas.microsoft.com/office/drawing/2017/decorative" val="0"/>
              </a:ext>
            </a:extLst>
          </p:cNvPr>
          <p:cNvSpPr txBox="1"/>
          <p:nvPr/>
        </p:nvSpPr>
        <p:spPr>
          <a:xfrm>
            <a:off x="7428076"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65" name="Group 64">
            <a:extLst>
              <a:ext uri="{FF2B5EF4-FFF2-40B4-BE49-F238E27FC236}">
                <a16:creationId xmlns:a16="http://schemas.microsoft.com/office/drawing/2014/main" id="{DEE845DD-703C-4E65-B985-22EA047D4264}"/>
              </a:ext>
            </a:extLst>
          </p:cNvPr>
          <p:cNvGrpSpPr/>
          <p:nvPr/>
        </p:nvGrpSpPr>
        <p:grpSpPr>
          <a:xfrm>
            <a:off x="6969125" y="2850537"/>
            <a:ext cx="2351135" cy="360000"/>
            <a:chOff x="588263" y="1217924"/>
            <a:chExt cx="2351135" cy="360000"/>
          </a:xfrm>
        </p:grpSpPr>
        <p:pic>
          <p:nvPicPr>
            <p:cNvPr id="66" name="Picture 65" descr="Zip Co logo SVG free download, id: 101874 - Brandlogos.net">
              <a:hlinkClick r:id="rId12"/>
              <a:extLst>
                <a:ext uri="{FF2B5EF4-FFF2-40B4-BE49-F238E27FC236}">
                  <a16:creationId xmlns:a16="http://schemas.microsoft.com/office/drawing/2014/main" id="{A6432957-D5FF-2181-D8DA-B128782D599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7" name="TextBox 66">
              <a:extLst>
                <a:ext uri="{FF2B5EF4-FFF2-40B4-BE49-F238E27FC236}">
                  <a16:creationId xmlns:a16="http://schemas.microsoft.com/office/drawing/2014/main" id="{6DDF0EC5-8E0D-A606-730B-55FCF58AA517}"/>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sp>
        <p:nvSpPr>
          <p:cNvPr id="71" name="TextBox 70">
            <a:extLst>
              <a:ext uri="{FF2B5EF4-FFF2-40B4-BE49-F238E27FC236}">
                <a16:creationId xmlns:a16="http://schemas.microsoft.com/office/drawing/2014/main" id="{7273061B-0C8D-3ED0-C022-301F7CFDE0C7}"/>
              </a:ext>
              <a:ext uri="{C183D7F6-B498-43B3-948B-1728B52AA6E4}">
                <adec:decorative xmlns:adec="http://schemas.microsoft.com/office/drawing/2017/decorative" val="0"/>
              </a:ext>
            </a:extLst>
          </p:cNvPr>
          <p:cNvSpPr txBox="1"/>
          <p:nvPr/>
        </p:nvSpPr>
        <p:spPr>
          <a:xfrm>
            <a:off x="1043151"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 Phone</a:t>
            </a:r>
          </a:p>
        </p:txBody>
      </p:sp>
      <p:grpSp>
        <p:nvGrpSpPr>
          <p:cNvPr id="72" name="Group 71">
            <a:extLst>
              <a:ext uri="{FF2B5EF4-FFF2-40B4-BE49-F238E27FC236}">
                <a16:creationId xmlns:a16="http://schemas.microsoft.com/office/drawing/2014/main" id="{C7246BBD-669B-F691-5568-683154F1A27A}"/>
              </a:ext>
            </a:extLst>
          </p:cNvPr>
          <p:cNvGrpSpPr/>
          <p:nvPr/>
        </p:nvGrpSpPr>
        <p:grpSpPr>
          <a:xfrm>
            <a:off x="3776663" y="5266713"/>
            <a:ext cx="2351135" cy="360000"/>
            <a:chOff x="588263" y="1217924"/>
            <a:chExt cx="2351135" cy="360000"/>
          </a:xfrm>
        </p:grpSpPr>
        <p:pic>
          <p:nvPicPr>
            <p:cNvPr id="73" name="Picture 72" descr="Zip Co logo SVG free download, id: 101874 - Brandlogos.net">
              <a:hlinkClick r:id="rId12"/>
              <a:extLst>
                <a:ext uri="{FF2B5EF4-FFF2-40B4-BE49-F238E27FC236}">
                  <a16:creationId xmlns:a16="http://schemas.microsoft.com/office/drawing/2014/main" id="{B41DB520-5876-83FD-F45A-A58F696B4FC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74" name="TextBox 73">
              <a:extLst>
                <a:ext uri="{FF2B5EF4-FFF2-40B4-BE49-F238E27FC236}">
                  <a16:creationId xmlns:a16="http://schemas.microsoft.com/office/drawing/2014/main" id="{1E52CBB5-D24D-DCE2-CAAA-22BA69CA3BC4}"/>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sp>
        <p:nvSpPr>
          <p:cNvPr id="79" name="TextBox 89">
            <a:extLst>
              <a:ext uri="{FF2B5EF4-FFF2-40B4-BE49-F238E27FC236}">
                <a16:creationId xmlns:a16="http://schemas.microsoft.com/office/drawing/2014/main" id="{19126CDC-52F3-85CF-DEA5-E5679B76D280}"/>
              </a:ext>
              <a:ext uri="{C183D7F6-B498-43B3-948B-1728B52AA6E4}">
                <adec:decorative xmlns:adec="http://schemas.microsoft.com/office/drawing/2017/decorative" val="0"/>
              </a:ext>
            </a:extLst>
          </p:cNvPr>
          <p:cNvSpPr txBox="1"/>
          <p:nvPr/>
        </p:nvSpPr>
        <p:spPr>
          <a:xfrm>
            <a:off x="4235614" y="2953593"/>
            <a:ext cx="1892184"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115" name="TextBox 114">
            <a:extLst>
              <a:ext uri="{FF2B5EF4-FFF2-40B4-BE49-F238E27FC236}">
                <a16:creationId xmlns:a16="http://schemas.microsoft.com/office/drawing/2014/main" id="{778543CF-2582-34D3-7C1D-6B411130372F}"/>
              </a:ext>
              <a:ext uri="{C183D7F6-B498-43B3-948B-1728B52AA6E4}">
                <adec:decorative xmlns:adec="http://schemas.microsoft.com/office/drawing/2017/decorative" val="0"/>
              </a:ext>
            </a:extLst>
          </p:cNvPr>
          <p:cNvSpPr txBox="1"/>
          <p:nvPr/>
        </p:nvSpPr>
        <p:spPr>
          <a:xfrm>
            <a:off x="1043151"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pic>
        <p:nvPicPr>
          <p:cNvPr id="12" name="Picture 11" descr="Word logo">
            <a:extLst>
              <a:ext uri="{FF2B5EF4-FFF2-40B4-BE49-F238E27FC236}">
                <a16:creationId xmlns:a16="http://schemas.microsoft.com/office/drawing/2014/main" id="{89ED40C0-499F-7DDC-88F4-6D4975EA1D5E}"/>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7025837" y="5323425"/>
            <a:ext cx="246576" cy="246576"/>
          </a:xfrm>
          <a:prstGeom prst="ellipse">
            <a:avLst/>
          </a:prstGeom>
          <a:solidFill>
            <a:srgbClr val="FFFFFF"/>
          </a:solidFill>
        </p:spPr>
      </p:pic>
      <p:pic>
        <p:nvPicPr>
          <p:cNvPr id="13" name="Picture 12" descr="Word logo">
            <a:extLst>
              <a:ext uri="{FF2B5EF4-FFF2-40B4-BE49-F238E27FC236}">
                <a16:creationId xmlns:a16="http://schemas.microsoft.com/office/drawing/2014/main" id="{E7E03C6B-7052-3AFC-BF4C-86D117561FE8}"/>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40912" y="5323425"/>
            <a:ext cx="246576" cy="246576"/>
          </a:xfrm>
          <a:prstGeom prst="ellipse">
            <a:avLst/>
          </a:prstGeom>
          <a:solidFill>
            <a:srgbClr val="FFFFFF"/>
          </a:solidFill>
        </p:spPr>
      </p:pic>
      <p:pic>
        <p:nvPicPr>
          <p:cNvPr id="14" name="Picture 13" descr="Outlook logo">
            <a:extLst>
              <a:ext uri="{FF2B5EF4-FFF2-40B4-BE49-F238E27FC236}">
                <a16:creationId xmlns:a16="http://schemas.microsoft.com/office/drawing/2014/main" id="{CF222E1F-E167-1DD7-1D4C-95409563937D}"/>
              </a:ext>
            </a:extLst>
          </p:cNvPr>
          <p:cNvPicPr>
            <a:picLocks noChangeAspect="1"/>
          </p:cNvPicPr>
          <p:nvPr/>
        </p:nvPicPr>
        <p:blipFill>
          <a:blip r:embed="rId15"/>
          <a:stretch>
            <a:fillRect/>
          </a:stretch>
        </p:blipFill>
        <p:spPr>
          <a:xfrm>
            <a:off x="3824075" y="2897949"/>
            <a:ext cx="265176" cy="265176"/>
          </a:xfrm>
          <a:prstGeom prst="rect">
            <a:avLst/>
          </a:prstGeom>
        </p:spPr>
      </p:pic>
      <p:pic>
        <p:nvPicPr>
          <p:cNvPr id="16" name="Picture 15" descr="Teams logo">
            <a:extLst>
              <a:ext uri="{FF2B5EF4-FFF2-40B4-BE49-F238E27FC236}">
                <a16:creationId xmlns:a16="http://schemas.microsoft.com/office/drawing/2014/main" id="{C0B19A9C-BA96-AA8E-B401-DCB80956145E}"/>
              </a:ext>
            </a:extLst>
          </p:cNvPr>
          <p:cNvPicPr>
            <a:picLocks noChangeAspect="1"/>
          </p:cNvPicPr>
          <p:nvPr/>
        </p:nvPicPr>
        <p:blipFill>
          <a:blip r:embed="rId16"/>
          <a:stretch>
            <a:fillRect/>
          </a:stretch>
        </p:blipFill>
        <p:spPr>
          <a:xfrm>
            <a:off x="584200" y="2897617"/>
            <a:ext cx="265176" cy="265176"/>
          </a:xfrm>
          <a:prstGeom prst="rect">
            <a:avLst/>
          </a:prstGeom>
        </p:spPr>
      </p:pic>
    </p:spTree>
    <p:extLst>
      <p:ext uri="{BB962C8B-B14F-4D97-AF65-F5344CB8AC3E}">
        <p14:creationId xmlns:p14="http://schemas.microsoft.com/office/powerpoint/2010/main" val="23332576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8A0A3-1CC9-34FD-33E3-47B884F6EAE5}"/>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7165844D-39B0-E8CC-1C6F-903095D31897}"/>
              </a:ext>
            </a:extLst>
          </p:cNvPr>
          <p:cNvSpPr>
            <a:spLocks noGrp="1"/>
          </p:cNvSpPr>
          <p:nvPr>
            <p:ph type="title"/>
          </p:nvPr>
        </p:nvSpPr>
        <p:spPr>
          <a:xfrm>
            <a:off x="584200" y="387766"/>
            <a:ext cx="5672544" cy="526298"/>
          </a:xfrm>
        </p:spPr>
        <p:txBody>
          <a:bodyPr/>
          <a:lstStyle/>
          <a:p>
            <a:r>
              <a:rPr lang="en-US" noProof="0"/>
              <a:t>A day in the life of a CEO using Teams Phone during an acquisition</a:t>
            </a:r>
          </a:p>
        </p:txBody>
      </p:sp>
      <p:sp>
        <p:nvSpPr>
          <p:cNvPr id="15" name="Text Placeholder 14">
            <a:extLst>
              <a:ext uri="{FF2B5EF4-FFF2-40B4-BE49-F238E27FC236}">
                <a16:creationId xmlns:a16="http://schemas.microsoft.com/office/drawing/2014/main" id="{9E0C06CF-60B4-6C4F-C07E-7B617D55FCCE}"/>
              </a:ext>
            </a:extLst>
          </p:cNvPr>
          <p:cNvSpPr>
            <a:spLocks noGrp="1"/>
          </p:cNvSpPr>
          <p:nvPr>
            <p:ph type="body" sz="quarter" idx="37"/>
          </p:nvPr>
        </p:nvSpPr>
        <p:spPr>
          <a:xfrm>
            <a:off x="10430234" y="521099"/>
            <a:ext cx="1456966" cy="175614"/>
          </a:xfrm>
        </p:spPr>
        <p:txBody>
          <a:bodyPr/>
          <a:lstStyle/>
          <a:p>
            <a:r>
              <a:rPr lang="en-US" noProof="0"/>
              <a:t>Buy</a:t>
            </a:r>
          </a:p>
        </p:txBody>
      </p:sp>
      <p:sp>
        <p:nvSpPr>
          <p:cNvPr id="41" name="Text Placeholder 40">
            <a:extLst>
              <a:ext uri="{FF2B5EF4-FFF2-40B4-BE49-F238E27FC236}">
                <a16:creationId xmlns:a16="http://schemas.microsoft.com/office/drawing/2014/main" id="{44D321B7-2E84-541B-D327-A6CC701F0C9B}"/>
              </a:ext>
            </a:extLst>
          </p:cNvPr>
          <p:cNvSpPr>
            <a:spLocks noGrp="1"/>
          </p:cNvSpPr>
          <p:nvPr>
            <p:ph type="body" sz="quarter" idx="17"/>
          </p:nvPr>
        </p:nvSpPr>
        <p:spPr>
          <a:xfrm>
            <a:off x="6519107" y="521099"/>
            <a:ext cx="3599821" cy="169277"/>
          </a:xfrm>
        </p:spPr>
        <p:txBody>
          <a:bodyPr/>
          <a:lstStyle/>
          <a:p>
            <a:r>
              <a:rPr lang="en-US" noProof="0"/>
              <a:t>Microsoft 365 Copilot, Teams Phone, Teams Rooms</a:t>
            </a:r>
          </a:p>
        </p:txBody>
      </p:sp>
      <p:sp>
        <p:nvSpPr>
          <p:cNvPr id="109" name="Text Placeholder 108">
            <a:extLst>
              <a:ext uri="{FF2B5EF4-FFF2-40B4-BE49-F238E27FC236}">
                <a16:creationId xmlns:a16="http://schemas.microsoft.com/office/drawing/2014/main" id="{7644AA9B-D0A1-9CD6-3A34-7C44E4D4AA19}"/>
              </a:ext>
            </a:extLst>
          </p:cNvPr>
          <p:cNvSpPr>
            <a:spLocks noGrp="1"/>
          </p:cNvSpPr>
          <p:nvPr>
            <p:ph type="body" sz="quarter" idx="11"/>
          </p:nvPr>
        </p:nvSpPr>
        <p:spPr>
          <a:xfrm>
            <a:off x="584200" y="1684713"/>
            <a:ext cx="2808000" cy="345600"/>
          </a:xfrm>
        </p:spPr>
        <p:txBody>
          <a:bodyPr/>
          <a:lstStyle/>
          <a:p>
            <a:r>
              <a:rPr lang="en-US" noProof="0"/>
              <a:t>7:30 am – Find a detail</a:t>
            </a:r>
          </a:p>
        </p:txBody>
      </p:sp>
      <p:sp>
        <p:nvSpPr>
          <p:cNvPr id="59" name="Text Placeholder 58">
            <a:extLst>
              <a:ext uri="{FF2B5EF4-FFF2-40B4-BE49-F238E27FC236}">
                <a16:creationId xmlns:a16="http://schemas.microsoft.com/office/drawing/2014/main" id="{094C4FF6-E218-A34C-F934-F054E0C7499C}"/>
              </a:ext>
            </a:extLst>
          </p:cNvPr>
          <p:cNvSpPr>
            <a:spLocks noGrp="1"/>
          </p:cNvSpPr>
          <p:nvPr>
            <p:ph type="body" sz="quarter" idx="18"/>
          </p:nvPr>
        </p:nvSpPr>
        <p:spPr>
          <a:xfrm>
            <a:off x="584200" y="2128438"/>
            <a:ext cx="2808000" cy="626701"/>
          </a:xfrm>
        </p:spPr>
        <p:txBody>
          <a:bodyPr/>
          <a:lstStyle/>
          <a:p>
            <a:r>
              <a:rPr lang="en-US" noProof="0"/>
              <a:t>As Anna heads into the office, she calls her CFO using Teams Phone. Anna remains focused on the conversation, confident that </a:t>
            </a:r>
            <a:r>
              <a:rPr lang="en-US"/>
              <a:t>Copilot </a:t>
            </a:r>
            <a:r>
              <a:rPr lang="en-US" noProof="0"/>
              <a:t>in Teams Phone is capturing all the details.</a:t>
            </a:r>
          </a:p>
        </p:txBody>
      </p:sp>
      <p:sp>
        <p:nvSpPr>
          <p:cNvPr id="60" name="Text Placeholder 59">
            <a:extLst>
              <a:ext uri="{FF2B5EF4-FFF2-40B4-BE49-F238E27FC236}">
                <a16:creationId xmlns:a16="http://schemas.microsoft.com/office/drawing/2014/main" id="{4887D5BD-6981-2984-7729-4980DAB6785A}"/>
              </a:ext>
            </a:extLst>
          </p:cNvPr>
          <p:cNvSpPr>
            <a:spLocks noGrp="1"/>
          </p:cNvSpPr>
          <p:nvPr>
            <p:ph type="body" sz="quarter" idx="21"/>
          </p:nvPr>
        </p:nvSpPr>
        <p:spPr>
          <a:xfrm>
            <a:off x="584200" y="3304510"/>
            <a:ext cx="2808000" cy="626701"/>
          </a:xfrm>
        </p:spPr>
        <p:txBody>
          <a:bodyPr>
            <a:normAutofit/>
          </a:bodyPr>
          <a:lstStyle/>
          <a:p>
            <a:r>
              <a:rPr lang="en-US" noProof="0"/>
              <a:t>Benefit: </a:t>
            </a:r>
            <a:r>
              <a:rPr lang="en-US" noProof="0">
                <a:latin typeface="+mj-lt"/>
              </a:rPr>
              <a:t>Meeting recap </a:t>
            </a:r>
            <a:r>
              <a:rPr lang="en-US" noProof="0"/>
              <a:t>summarizes the call for Anna and enables her to query the conversation for specifics about the debt structure her CFO proposed.</a:t>
            </a:r>
          </a:p>
        </p:txBody>
      </p:sp>
      <p:sp>
        <p:nvSpPr>
          <p:cNvPr id="110" name="Text Placeholder 109">
            <a:extLst>
              <a:ext uri="{FF2B5EF4-FFF2-40B4-BE49-F238E27FC236}">
                <a16:creationId xmlns:a16="http://schemas.microsoft.com/office/drawing/2014/main" id="{15455254-F384-8F7D-3D5C-78224081C0F1}"/>
              </a:ext>
            </a:extLst>
          </p:cNvPr>
          <p:cNvSpPr>
            <a:spLocks noGrp="1"/>
          </p:cNvSpPr>
          <p:nvPr>
            <p:ph type="body" sz="quarter" idx="22"/>
          </p:nvPr>
        </p:nvSpPr>
        <p:spPr>
          <a:xfrm>
            <a:off x="3776898" y="1684713"/>
            <a:ext cx="2808000" cy="345600"/>
          </a:xfrm>
        </p:spPr>
        <p:txBody>
          <a:bodyPr/>
          <a:lstStyle/>
          <a:p>
            <a:r>
              <a:rPr lang="en-US" noProof="0"/>
              <a:t>9:00 am – Summarize a topic</a:t>
            </a:r>
          </a:p>
        </p:txBody>
      </p:sp>
      <p:sp>
        <p:nvSpPr>
          <p:cNvPr id="62" name="Text Placeholder 61">
            <a:extLst>
              <a:ext uri="{FF2B5EF4-FFF2-40B4-BE49-F238E27FC236}">
                <a16:creationId xmlns:a16="http://schemas.microsoft.com/office/drawing/2014/main" id="{43496707-5CA4-FAAE-16F3-2F7DDCB1B2EF}"/>
              </a:ext>
            </a:extLst>
          </p:cNvPr>
          <p:cNvSpPr>
            <a:spLocks noGrp="1"/>
          </p:cNvSpPr>
          <p:nvPr>
            <p:ph type="body" sz="quarter" idx="23"/>
          </p:nvPr>
        </p:nvSpPr>
        <p:spPr>
          <a:xfrm>
            <a:off x="3776663" y="2128838"/>
            <a:ext cx="2808287" cy="627062"/>
          </a:xfrm>
        </p:spPr>
        <p:txBody>
          <a:bodyPr/>
          <a:lstStyle/>
          <a:p>
            <a:pPr lvl="0"/>
            <a:r>
              <a:rPr lang="en-US" noProof="0"/>
              <a:t>For her leadership meeting, she uses Copilot in Teams to quickly summarize the last two weeks of conversations in the acquisition prep channel, ensuring she is well-informed and ready to present.</a:t>
            </a:r>
          </a:p>
        </p:txBody>
      </p:sp>
      <p:sp>
        <p:nvSpPr>
          <p:cNvPr id="63" name="Text Placeholder 62">
            <a:extLst>
              <a:ext uri="{FF2B5EF4-FFF2-40B4-BE49-F238E27FC236}">
                <a16:creationId xmlns:a16="http://schemas.microsoft.com/office/drawing/2014/main" id="{6EAE833F-1640-649D-7BC3-1B758CAEDC3B}"/>
              </a:ext>
            </a:extLst>
          </p:cNvPr>
          <p:cNvSpPr>
            <a:spLocks noGrp="1"/>
          </p:cNvSpPr>
          <p:nvPr>
            <p:ph type="body" sz="quarter" idx="24"/>
          </p:nvPr>
        </p:nvSpPr>
        <p:spPr>
          <a:xfrm>
            <a:off x="3776898" y="3304510"/>
            <a:ext cx="2808000" cy="626701"/>
          </a:xfrm>
        </p:spPr>
        <p:txBody>
          <a:bodyPr/>
          <a:lstStyle/>
          <a:p>
            <a:r>
              <a:rPr lang="en-US" noProof="0"/>
              <a:t>Benefit: </a:t>
            </a:r>
            <a:r>
              <a:rPr lang="en-US" noProof="0">
                <a:latin typeface="+mj-lt"/>
              </a:rPr>
              <a:t>Easily summarize the conversations, </a:t>
            </a:r>
            <a:r>
              <a:rPr lang="en-US" noProof="0"/>
              <a:t>organizing by topic, team, and lead to help ensure an efficient meeting ahead.</a:t>
            </a:r>
          </a:p>
        </p:txBody>
      </p:sp>
      <p:sp>
        <p:nvSpPr>
          <p:cNvPr id="111" name="Text Placeholder 110">
            <a:extLst>
              <a:ext uri="{FF2B5EF4-FFF2-40B4-BE49-F238E27FC236}">
                <a16:creationId xmlns:a16="http://schemas.microsoft.com/office/drawing/2014/main" id="{0792D457-77EC-998E-8BF5-EA487443FF8B}"/>
              </a:ext>
            </a:extLst>
          </p:cNvPr>
          <p:cNvSpPr>
            <a:spLocks noGrp="1"/>
          </p:cNvSpPr>
          <p:nvPr>
            <p:ph type="body" sz="quarter" idx="25"/>
          </p:nvPr>
        </p:nvSpPr>
        <p:spPr>
          <a:xfrm>
            <a:off x="6969125" y="1684338"/>
            <a:ext cx="2808288" cy="346075"/>
          </a:xfrm>
        </p:spPr>
        <p:txBody>
          <a:bodyPr/>
          <a:lstStyle/>
          <a:p>
            <a:r>
              <a:rPr lang="en-US" noProof="0"/>
              <a:t>10:00 am – Identify a speaker</a:t>
            </a:r>
          </a:p>
        </p:txBody>
      </p:sp>
      <p:sp>
        <p:nvSpPr>
          <p:cNvPr id="65" name="Text Placeholder 64">
            <a:extLst>
              <a:ext uri="{FF2B5EF4-FFF2-40B4-BE49-F238E27FC236}">
                <a16:creationId xmlns:a16="http://schemas.microsoft.com/office/drawing/2014/main" id="{2D3C4D7A-C17E-7E33-CAB4-595AF5E9030D}"/>
              </a:ext>
            </a:extLst>
          </p:cNvPr>
          <p:cNvSpPr>
            <a:spLocks noGrp="1"/>
          </p:cNvSpPr>
          <p:nvPr>
            <p:ph type="body" sz="quarter" idx="26"/>
          </p:nvPr>
        </p:nvSpPr>
        <p:spPr>
          <a:xfrm>
            <a:off x="6969125" y="2128838"/>
            <a:ext cx="2808288" cy="662178"/>
          </a:xfrm>
        </p:spPr>
        <p:txBody>
          <a:bodyPr>
            <a:normAutofit lnSpcReduction="10000"/>
          </a:bodyPr>
          <a:lstStyle/>
          <a:p>
            <a:pPr lvl="0"/>
            <a:r>
              <a:rPr lang="en-US" noProof="0"/>
              <a:t>In the leadership meeting with in-person and remote attendees, Copilot in Teams Rooms uses speaker recognition to accurately attribute who said what. </a:t>
            </a:r>
            <a:r>
              <a:rPr lang="en-US"/>
              <a:t>Meanwhile, </a:t>
            </a:r>
            <a:r>
              <a:rPr lang="en-US" b="1" noProof="0"/>
              <a:t>Interpreter</a:t>
            </a:r>
            <a:r>
              <a:rPr lang="en-US" noProof="0"/>
              <a:t> allows participants to participate in their preferred language. </a:t>
            </a:r>
          </a:p>
        </p:txBody>
      </p:sp>
      <p:sp>
        <p:nvSpPr>
          <p:cNvPr id="66" name="Text Placeholder 65">
            <a:extLst>
              <a:ext uri="{FF2B5EF4-FFF2-40B4-BE49-F238E27FC236}">
                <a16:creationId xmlns:a16="http://schemas.microsoft.com/office/drawing/2014/main" id="{3CD5039E-56CA-9FB0-7AF1-DC9A6030AEF5}"/>
              </a:ext>
            </a:extLst>
          </p:cNvPr>
          <p:cNvSpPr>
            <a:spLocks noGrp="1"/>
          </p:cNvSpPr>
          <p:nvPr>
            <p:ph type="body" sz="quarter" idx="27"/>
          </p:nvPr>
        </p:nvSpPr>
        <p:spPr>
          <a:xfrm>
            <a:off x="6969595" y="3304510"/>
            <a:ext cx="2808000" cy="626701"/>
          </a:xfrm>
        </p:spPr>
        <p:txBody>
          <a:bodyPr/>
          <a:lstStyle/>
          <a:p>
            <a:r>
              <a:rPr lang="en-US" noProof="0"/>
              <a:t>Benefit: Anna can query who in the room proposed restructuring the combined organization by region.</a:t>
            </a:r>
          </a:p>
        </p:txBody>
      </p:sp>
      <p:sp>
        <p:nvSpPr>
          <p:cNvPr id="114" name="Text Placeholder 113">
            <a:extLst>
              <a:ext uri="{FF2B5EF4-FFF2-40B4-BE49-F238E27FC236}">
                <a16:creationId xmlns:a16="http://schemas.microsoft.com/office/drawing/2014/main" id="{B3174A83-D6E1-E347-2EF1-EDB81C9C5351}"/>
              </a:ext>
            </a:extLst>
          </p:cNvPr>
          <p:cNvSpPr>
            <a:spLocks noGrp="1"/>
          </p:cNvSpPr>
          <p:nvPr>
            <p:ph type="body" sz="quarter" idx="34"/>
          </p:nvPr>
        </p:nvSpPr>
        <p:spPr>
          <a:xfrm>
            <a:off x="6969595" y="4137995"/>
            <a:ext cx="2808000" cy="345600"/>
          </a:xfrm>
        </p:spPr>
        <p:txBody>
          <a:bodyPr/>
          <a:lstStyle/>
          <a:p>
            <a:r>
              <a:rPr lang="en-US" noProof="0"/>
              <a:t>2:00 pm – Organize feedback</a:t>
            </a:r>
          </a:p>
        </p:txBody>
      </p:sp>
      <p:sp>
        <p:nvSpPr>
          <p:cNvPr id="75" name="Text Placeholder 74">
            <a:extLst>
              <a:ext uri="{FF2B5EF4-FFF2-40B4-BE49-F238E27FC236}">
                <a16:creationId xmlns:a16="http://schemas.microsoft.com/office/drawing/2014/main" id="{F95219BD-62F3-4D1B-DEC8-33F2C9631F5C}"/>
              </a:ext>
            </a:extLst>
          </p:cNvPr>
          <p:cNvSpPr>
            <a:spLocks noGrp="1"/>
          </p:cNvSpPr>
          <p:nvPr>
            <p:ph type="body" sz="quarter" idx="35"/>
          </p:nvPr>
        </p:nvSpPr>
        <p:spPr>
          <a:xfrm>
            <a:off x="6969595" y="4584616"/>
            <a:ext cx="2808000" cy="626701"/>
          </a:xfrm>
        </p:spPr>
        <p:txBody>
          <a:bodyPr/>
          <a:lstStyle/>
          <a:p>
            <a:r>
              <a:rPr lang="en-US" noProof="0"/>
              <a:t>During an all-hands online town hall, Anna's admin uses Copilot in Teams to efficiently manage chat threads and live discussions, ensuring that key themes of feedback are captured.</a:t>
            </a:r>
          </a:p>
        </p:txBody>
      </p:sp>
      <p:sp>
        <p:nvSpPr>
          <p:cNvPr id="76" name="Text Placeholder 75">
            <a:extLst>
              <a:ext uri="{FF2B5EF4-FFF2-40B4-BE49-F238E27FC236}">
                <a16:creationId xmlns:a16="http://schemas.microsoft.com/office/drawing/2014/main" id="{3F1E6D67-F320-9D13-C717-638E15F07480}"/>
              </a:ext>
            </a:extLst>
          </p:cNvPr>
          <p:cNvSpPr>
            <a:spLocks noGrp="1"/>
          </p:cNvSpPr>
          <p:nvPr>
            <p:ph type="body" sz="quarter" idx="36"/>
          </p:nvPr>
        </p:nvSpPr>
        <p:spPr>
          <a:xfrm>
            <a:off x="6969595" y="5681038"/>
            <a:ext cx="2808000" cy="626701"/>
          </a:xfrm>
        </p:spPr>
        <p:txBody>
          <a:bodyPr>
            <a:normAutofit/>
          </a:bodyPr>
          <a:lstStyle/>
          <a:p>
            <a:r>
              <a:rPr lang="en-US" noProof="0"/>
              <a:t>Benefit: Anna’s assistant is able to </a:t>
            </a:r>
            <a:r>
              <a:rPr lang="en-US" noProof="0">
                <a:latin typeface="+mj-lt"/>
              </a:rPr>
              <a:t>quickly capture and organize the feedback</a:t>
            </a:r>
            <a:r>
              <a:rPr lang="en-US" noProof="0"/>
              <a:t>, flag which have yet to be addressed and catalogue the answers for a post-event communication.</a:t>
            </a:r>
          </a:p>
        </p:txBody>
      </p:sp>
      <p:sp>
        <p:nvSpPr>
          <p:cNvPr id="113" name="Text Placeholder 112">
            <a:extLst>
              <a:ext uri="{FF2B5EF4-FFF2-40B4-BE49-F238E27FC236}">
                <a16:creationId xmlns:a16="http://schemas.microsoft.com/office/drawing/2014/main" id="{D82BF336-6047-DB80-7C46-84DE5C631022}"/>
              </a:ext>
            </a:extLst>
          </p:cNvPr>
          <p:cNvSpPr>
            <a:spLocks noGrp="1"/>
          </p:cNvSpPr>
          <p:nvPr>
            <p:ph type="body" sz="quarter" idx="31"/>
          </p:nvPr>
        </p:nvSpPr>
        <p:spPr>
          <a:xfrm>
            <a:off x="3776898" y="4137995"/>
            <a:ext cx="2808000" cy="345600"/>
          </a:xfrm>
        </p:spPr>
        <p:txBody>
          <a:bodyPr/>
          <a:lstStyle/>
          <a:p>
            <a:r>
              <a:rPr lang="en-US" noProof="0"/>
              <a:t>4:30 pm – Get details from a call</a:t>
            </a:r>
          </a:p>
        </p:txBody>
      </p:sp>
      <p:sp>
        <p:nvSpPr>
          <p:cNvPr id="72" name="Text Placeholder 71">
            <a:extLst>
              <a:ext uri="{FF2B5EF4-FFF2-40B4-BE49-F238E27FC236}">
                <a16:creationId xmlns:a16="http://schemas.microsoft.com/office/drawing/2014/main" id="{03BFD338-070E-15E7-19A6-C021412525FA}"/>
              </a:ext>
            </a:extLst>
          </p:cNvPr>
          <p:cNvSpPr>
            <a:spLocks noGrp="1"/>
          </p:cNvSpPr>
          <p:nvPr>
            <p:ph type="body" sz="quarter" idx="32"/>
          </p:nvPr>
        </p:nvSpPr>
        <p:spPr>
          <a:xfrm>
            <a:off x="3776898" y="4584616"/>
            <a:ext cx="2808000" cy="626701"/>
          </a:xfrm>
        </p:spPr>
        <p:txBody>
          <a:bodyPr>
            <a:normAutofit lnSpcReduction="10000"/>
          </a:bodyPr>
          <a:lstStyle/>
          <a:p>
            <a:pPr lvl="0"/>
            <a:r>
              <a:rPr lang="en-US" noProof="0"/>
              <a:t>Anna places a PSTN call through Teams Phone to a key stakeholder at the organization to be acquired. Anna uses Copilot in Teams Phone to summarize the call and remove sensitive information before sharing it with her Human Resources Director.</a:t>
            </a:r>
          </a:p>
        </p:txBody>
      </p:sp>
      <p:sp>
        <p:nvSpPr>
          <p:cNvPr id="73" name="Text Placeholder 72">
            <a:extLst>
              <a:ext uri="{FF2B5EF4-FFF2-40B4-BE49-F238E27FC236}">
                <a16:creationId xmlns:a16="http://schemas.microsoft.com/office/drawing/2014/main" id="{88B83D8D-B3C9-52DE-989E-0ABF56608A16}"/>
              </a:ext>
            </a:extLst>
          </p:cNvPr>
          <p:cNvSpPr>
            <a:spLocks noGrp="1"/>
          </p:cNvSpPr>
          <p:nvPr>
            <p:ph type="body" sz="quarter" idx="33"/>
          </p:nvPr>
        </p:nvSpPr>
        <p:spPr>
          <a:xfrm>
            <a:off x="3776898" y="5681038"/>
            <a:ext cx="2652477" cy="626701"/>
          </a:xfrm>
        </p:spPr>
        <p:txBody>
          <a:bodyPr/>
          <a:lstStyle/>
          <a:p>
            <a:r>
              <a:rPr lang="en-US" noProof="0"/>
              <a:t>Benefit: </a:t>
            </a:r>
            <a:r>
              <a:rPr lang="en-US" noProof="0">
                <a:latin typeface="+mj-lt"/>
              </a:rPr>
              <a:t>Call details are captured and summarized</a:t>
            </a:r>
            <a:r>
              <a:rPr lang="en-US" noProof="0"/>
              <a:t> and can be easily queried and edited with the help of Copilot.</a:t>
            </a:r>
          </a:p>
        </p:txBody>
      </p:sp>
      <p:sp>
        <p:nvSpPr>
          <p:cNvPr id="112" name="Text Placeholder 111">
            <a:extLst>
              <a:ext uri="{FF2B5EF4-FFF2-40B4-BE49-F238E27FC236}">
                <a16:creationId xmlns:a16="http://schemas.microsoft.com/office/drawing/2014/main" id="{A1034F3A-5413-EA13-6D8A-F76581DEE560}"/>
              </a:ext>
            </a:extLst>
          </p:cNvPr>
          <p:cNvSpPr>
            <a:spLocks noGrp="1"/>
          </p:cNvSpPr>
          <p:nvPr>
            <p:ph type="body" sz="quarter" idx="28"/>
          </p:nvPr>
        </p:nvSpPr>
        <p:spPr>
          <a:xfrm>
            <a:off x="584200" y="4137995"/>
            <a:ext cx="2808000" cy="345600"/>
          </a:xfrm>
        </p:spPr>
        <p:txBody>
          <a:bodyPr/>
          <a:lstStyle/>
          <a:p>
            <a:r>
              <a:rPr lang="en-US" noProof="0"/>
              <a:t>6:15 pm – Recap a meeting </a:t>
            </a:r>
          </a:p>
        </p:txBody>
      </p:sp>
      <p:sp>
        <p:nvSpPr>
          <p:cNvPr id="69" name="Text Placeholder 68">
            <a:extLst>
              <a:ext uri="{FF2B5EF4-FFF2-40B4-BE49-F238E27FC236}">
                <a16:creationId xmlns:a16="http://schemas.microsoft.com/office/drawing/2014/main" id="{B9F0D426-3D4E-F3DE-FFB1-FA7EA0022725}"/>
              </a:ext>
            </a:extLst>
          </p:cNvPr>
          <p:cNvSpPr>
            <a:spLocks noGrp="1"/>
          </p:cNvSpPr>
          <p:nvPr>
            <p:ph type="body" sz="quarter" idx="29"/>
          </p:nvPr>
        </p:nvSpPr>
        <p:spPr>
          <a:xfrm>
            <a:off x="584200" y="4584616"/>
            <a:ext cx="2808000" cy="626701"/>
          </a:xfrm>
        </p:spPr>
        <p:txBody>
          <a:bodyPr/>
          <a:lstStyle/>
          <a:p>
            <a:pPr lvl="0"/>
            <a:r>
              <a:rPr lang="en-US" noProof="0"/>
              <a:t>As she begins to wrap up her day, Anna uses Copilot in Teams intelligent recap to review the summaries and highlights of a few key meetings she wasn’t able to attend throughout the day. </a:t>
            </a:r>
          </a:p>
        </p:txBody>
      </p:sp>
      <p:sp>
        <p:nvSpPr>
          <p:cNvPr id="70" name="Text Placeholder 69">
            <a:extLst>
              <a:ext uri="{FF2B5EF4-FFF2-40B4-BE49-F238E27FC236}">
                <a16:creationId xmlns:a16="http://schemas.microsoft.com/office/drawing/2014/main" id="{70DC89B5-D283-D066-3665-6E0FD08A5378}"/>
              </a:ext>
            </a:extLst>
          </p:cNvPr>
          <p:cNvSpPr>
            <a:spLocks noGrp="1"/>
          </p:cNvSpPr>
          <p:nvPr>
            <p:ph type="body" sz="quarter" idx="30"/>
          </p:nvPr>
        </p:nvSpPr>
        <p:spPr>
          <a:xfrm>
            <a:off x="584200" y="5681038"/>
            <a:ext cx="2808000" cy="626701"/>
          </a:xfrm>
        </p:spPr>
        <p:txBody>
          <a:bodyPr/>
          <a:lstStyle/>
          <a:p>
            <a:r>
              <a:rPr lang="en-US" noProof="0"/>
              <a:t>Benefit: Anna is able to </a:t>
            </a:r>
            <a:r>
              <a:rPr lang="en-US" noProof="0">
                <a:latin typeface="+mj-lt"/>
              </a:rPr>
              <a:t>quickly scan the meeting recaps </a:t>
            </a:r>
            <a:r>
              <a:rPr lang="en-US" noProof="0"/>
              <a:t>for anything that may impact the acquisition disclosures.</a:t>
            </a:r>
          </a:p>
        </p:txBody>
      </p:sp>
      <p:sp>
        <p:nvSpPr>
          <p:cNvPr id="2" name="Rectangle: Rounded Corners 6">
            <a:extLst>
              <a:ext uri="{FF2B5EF4-FFF2-40B4-BE49-F238E27FC236}">
                <a16:creationId xmlns:a16="http://schemas.microsoft.com/office/drawing/2014/main" id="{CB66580A-A078-C1E1-0030-A4F2166C63DD}"/>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F388C88D-613A-8F36-8405-E983893026DE}"/>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FCB347F-359D-CFC5-4F19-203A8AEF5711}"/>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6C354C61-2302-CBDA-8B5C-1B6B34D586D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6945638E-F78F-C57B-89F5-C75E27ECF69C}"/>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ED2E993E-1A67-5840-D9A5-D09F9ADCBE6E}"/>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Team communications</a:t>
              </a:r>
            </a:p>
          </p:txBody>
        </p:sp>
        <p:pic>
          <p:nvPicPr>
            <p:cNvPr id="8" name="Graphic 7">
              <a:extLst>
                <a:ext uri="{FF2B5EF4-FFF2-40B4-BE49-F238E27FC236}">
                  <a16:creationId xmlns:a16="http://schemas.microsoft.com/office/drawing/2014/main" id="{DFC3F228-B7EF-B56E-958C-F4F14D9CB7A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1DB1109C-368A-A7BA-E90F-97ED2F55F4A2}"/>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BA5E381B-25E7-44B3-5AA8-A97E838E8BCE}"/>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Analysis</a:t>
              </a:r>
            </a:p>
          </p:txBody>
        </p:sp>
        <p:pic>
          <p:nvPicPr>
            <p:cNvPr id="11" name="Graphic 10">
              <a:extLst>
                <a:ext uri="{FF2B5EF4-FFF2-40B4-BE49-F238E27FC236}">
                  <a16:creationId xmlns:a16="http://schemas.microsoft.com/office/drawing/2014/main" id="{EA8E5169-3261-8D21-64A5-E02B621CADA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sp>
        <p:nvSpPr>
          <p:cNvPr id="152" name="TextBox 151">
            <a:extLst>
              <a:ext uri="{FF2B5EF4-FFF2-40B4-BE49-F238E27FC236}">
                <a16:creationId xmlns:a16="http://schemas.microsoft.com/office/drawing/2014/main" id="{88C4D5C4-584C-54EB-F9D3-302A6456C6C4}"/>
              </a:ext>
            </a:extLst>
          </p:cNvPr>
          <p:cNvSpPr txBox="1"/>
          <p:nvPr/>
        </p:nvSpPr>
        <p:spPr>
          <a:xfrm>
            <a:off x="10144674" y="1684338"/>
            <a:ext cx="1905067"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Anna </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t>is a CEO preparing for an acquisition. </a:t>
            </a:r>
            <a:endParaRPr kumimoji="0" lang="en-US" sz="20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endParaRPr>
          </a:p>
        </p:txBody>
      </p:sp>
      <p:pic>
        <p:nvPicPr>
          <p:cNvPr id="23" name="Picture 22" descr="A person smiling with her hands in her pockets&#10;&#10;AI-generated content may be incorrect.">
            <a:extLst>
              <a:ext uri="{FF2B5EF4-FFF2-40B4-BE49-F238E27FC236}">
                <a16:creationId xmlns:a16="http://schemas.microsoft.com/office/drawing/2014/main" id="{630C46D7-18FC-7679-3A7B-6395BC99D3D3}"/>
              </a:ext>
            </a:extLst>
          </p:cNvPr>
          <p:cNvPicPr>
            <a:picLocks noChangeAspect="1"/>
          </p:cNvPicPr>
          <p:nvPr/>
        </p:nvPicPr>
        <p:blipFill rotWithShape="1">
          <a:blip r:embed="rId9"/>
          <a:srcRect b="5840"/>
          <a:stretch/>
        </p:blipFill>
        <p:spPr>
          <a:xfrm>
            <a:off x="10125151" y="3270548"/>
            <a:ext cx="2072946" cy="3587452"/>
          </a:xfrm>
          <a:prstGeom prst="rect">
            <a:avLst/>
          </a:prstGeom>
        </p:spPr>
      </p:pic>
      <p:sp>
        <p:nvSpPr>
          <p:cNvPr id="138" name="TextBox 137">
            <a:extLst>
              <a:ext uri="{FF2B5EF4-FFF2-40B4-BE49-F238E27FC236}">
                <a16:creationId xmlns:a16="http://schemas.microsoft.com/office/drawing/2014/main" id="{C6DAD586-BC49-10F2-5A4A-37F19E785008}"/>
              </a:ext>
              <a:ext uri="{C183D7F6-B498-43B3-948B-1728B52AA6E4}">
                <adec:decorative xmlns:adec="http://schemas.microsoft.com/office/drawing/2017/decorative" val="0"/>
              </a:ext>
            </a:extLst>
          </p:cNvPr>
          <p:cNvSpPr txBox="1"/>
          <p:nvPr/>
        </p:nvSpPr>
        <p:spPr>
          <a:xfrm>
            <a:off x="1043151" y="2953593"/>
            <a:ext cx="1990672"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 Phone</a:t>
            </a:r>
          </a:p>
        </p:txBody>
      </p:sp>
      <p:sp>
        <p:nvSpPr>
          <p:cNvPr id="141" name="TextBox 140">
            <a:extLst>
              <a:ext uri="{FF2B5EF4-FFF2-40B4-BE49-F238E27FC236}">
                <a16:creationId xmlns:a16="http://schemas.microsoft.com/office/drawing/2014/main" id="{BC370CFB-7EC6-3B61-19DE-53A7739711D8}"/>
              </a:ext>
              <a:ext uri="{C183D7F6-B498-43B3-948B-1728B52AA6E4}">
                <adec:decorative xmlns:adec="http://schemas.microsoft.com/office/drawing/2017/decorative" val="0"/>
              </a:ext>
            </a:extLst>
          </p:cNvPr>
          <p:cNvSpPr txBox="1"/>
          <p:nvPr/>
        </p:nvSpPr>
        <p:spPr>
          <a:xfrm>
            <a:off x="4235614"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144" name="TextBox 143">
            <a:extLst>
              <a:ext uri="{FF2B5EF4-FFF2-40B4-BE49-F238E27FC236}">
                <a16:creationId xmlns:a16="http://schemas.microsoft.com/office/drawing/2014/main" id="{5838E9FD-01F3-79BE-5B58-45E32B6FA42F}"/>
              </a:ext>
              <a:ext uri="{C183D7F6-B498-43B3-948B-1728B52AA6E4}">
                <adec:decorative xmlns:adec="http://schemas.microsoft.com/office/drawing/2017/decorative" val="0"/>
              </a:ext>
            </a:extLst>
          </p:cNvPr>
          <p:cNvSpPr txBox="1"/>
          <p:nvPr/>
        </p:nvSpPr>
        <p:spPr>
          <a:xfrm>
            <a:off x="7428076" y="2892037"/>
            <a:ext cx="1892184"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br>
              <a:rPr kumimoji="0" lang="en-US" sz="1000" b="0" i="0" u="none" strike="noStrike" kern="1200" cap="none" spc="0" normalizeH="0" baseline="0" noProof="0">
                <a:ln>
                  <a:noFill/>
                </a:ln>
                <a:solidFill>
                  <a:srgbClr val="000000"/>
                </a:solidFill>
                <a:effectLst/>
                <a:uLnTx/>
                <a:uFillTx/>
                <a:latin typeface="Segoe UI Semibold"/>
                <a:ea typeface="+mn-ea"/>
                <a:cs typeface="+mn-cs"/>
              </a:rPr>
            </a:br>
            <a:r>
              <a:rPr kumimoji="0" lang="en-US" sz="800" b="0" i="0" u="none" strike="noStrike" kern="1200" cap="none" spc="0" normalizeH="0" baseline="0" noProof="0">
                <a:ln>
                  <a:noFill/>
                </a:ln>
                <a:solidFill>
                  <a:srgbClr val="0078D4"/>
                </a:solidFill>
                <a:effectLst/>
                <a:uLnTx/>
                <a:uFillTx/>
                <a:latin typeface="Segoe UI Semibold"/>
                <a:ea typeface="+mn-ea"/>
                <a:cs typeface="+mn-cs"/>
              </a:rPr>
              <a:t>+ Teams Rooms</a:t>
            </a:r>
            <a:endParaRPr kumimoji="0" lang="en-US" sz="1000" b="0" i="0" u="none" strike="noStrike" kern="1200" cap="none" spc="0" normalizeH="0" baseline="0" noProof="0">
              <a:ln>
                <a:noFill/>
              </a:ln>
              <a:solidFill>
                <a:srgbClr val="0078D4"/>
              </a:solidFill>
              <a:effectLst/>
              <a:uLnTx/>
              <a:uFillTx/>
              <a:latin typeface="Segoe UI Semibold"/>
              <a:ea typeface="+mn-ea"/>
              <a:cs typeface="+mn-cs"/>
            </a:endParaRPr>
          </a:p>
        </p:txBody>
      </p:sp>
      <p:sp>
        <p:nvSpPr>
          <p:cNvPr id="160" name="TextBox 159">
            <a:extLst>
              <a:ext uri="{FF2B5EF4-FFF2-40B4-BE49-F238E27FC236}">
                <a16:creationId xmlns:a16="http://schemas.microsoft.com/office/drawing/2014/main" id="{165772AC-037A-A1FD-0F49-BEACF8DCEF3C}"/>
              </a:ext>
              <a:ext uri="{C183D7F6-B498-43B3-948B-1728B52AA6E4}">
                <adec:decorative xmlns:adec="http://schemas.microsoft.com/office/drawing/2017/decorative" val="0"/>
              </a:ext>
            </a:extLst>
          </p:cNvPr>
          <p:cNvSpPr txBox="1"/>
          <p:nvPr/>
        </p:nvSpPr>
        <p:spPr>
          <a:xfrm>
            <a:off x="1043151"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158" name="TextBox 157">
            <a:extLst>
              <a:ext uri="{FF2B5EF4-FFF2-40B4-BE49-F238E27FC236}">
                <a16:creationId xmlns:a16="http://schemas.microsoft.com/office/drawing/2014/main" id="{18D09771-B6E8-CC82-7531-9270599CB03D}"/>
              </a:ext>
              <a:ext uri="{C183D7F6-B498-43B3-948B-1728B52AA6E4}">
                <adec:decorative xmlns:adec="http://schemas.microsoft.com/office/drawing/2017/decorative" val="0"/>
              </a:ext>
            </a:extLst>
          </p:cNvPr>
          <p:cNvSpPr txBox="1"/>
          <p:nvPr/>
        </p:nvSpPr>
        <p:spPr>
          <a:xfrm>
            <a:off x="4235614"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 Phone</a:t>
            </a:r>
          </a:p>
        </p:txBody>
      </p:sp>
      <p:sp>
        <p:nvSpPr>
          <p:cNvPr id="156" name="TextBox 155">
            <a:extLst>
              <a:ext uri="{FF2B5EF4-FFF2-40B4-BE49-F238E27FC236}">
                <a16:creationId xmlns:a16="http://schemas.microsoft.com/office/drawing/2014/main" id="{4582CF27-9679-C760-4B4A-ED9379E7D2B7}"/>
              </a:ext>
              <a:ext uri="{C183D7F6-B498-43B3-948B-1728B52AA6E4}">
                <adec:decorative xmlns:adec="http://schemas.microsoft.com/office/drawing/2017/decorative" val="0"/>
              </a:ext>
            </a:extLst>
          </p:cNvPr>
          <p:cNvSpPr txBox="1"/>
          <p:nvPr/>
        </p:nvSpPr>
        <p:spPr>
          <a:xfrm>
            <a:off x="7428076"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63" name="Graphic 162">
            <a:extLst>
              <a:ext uri="{FF2B5EF4-FFF2-40B4-BE49-F238E27FC236}">
                <a16:creationId xmlns:a16="http://schemas.microsoft.com/office/drawing/2014/main" id="{870AC18C-8481-969A-CD81-F09EFF7125E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0800000">
            <a:off x="10939101" y="2919357"/>
            <a:ext cx="274790" cy="274790"/>
          </a:xfrm>
          <a:prstGeom prst="rect">
            <a:avLst/>
          </a:prstGeom>
        </p:spPr>
      </p:pic>
      <p:pic>
        <p:nvPicPr>
          <p:cNvPr id="12" name="Picture 11" descr="Teams logo">
            <a:extLst>
              <a:ext uri="{FF2B5EF4-FFF2-40B4-BE49-F238E27FC236}">
                <a16:creationId xmlns:a16="http://schemas.microsoft.com/office/drawing/2014/main" id="{03DE33C1-8BA8-DA2C-5A75-7C94B5170DF7}"/>
              </a:ext>
            </a:extLst>
          </p:cNvPr>
          <p:cNvPicPr>
            <a:picLocks noChangeAspect="1"/>
          </p:cNvPicPr>
          <p:nvPr/>
        </p:nvPicPr>
        <p:blipFill>
          <a:blip r:embed="rId12"/>
          <a:stretch>
            <a:fillRect/>
          </a:stretch>
        </p:blipFill>
        <p:spPr>
          <a:xfrm>
            <a:off x="625638" y="2897948"/>
            <a:ext cx="265176" cy="265176"/>
          </a:xfrm>
          <a:prstGeom prst="rect">
            <a:avLst/>
          </a:prstGeom>
        </p:spPr>
      </p:pic>
      <p:pic>
        <p:nvPicPr>
          <p:cNvPr id="13" name="Picture 12" descr="Teams logo">
            <a:extLst>
              <a:ext uri="{FF2B5EF4-FFF2-40B4-BE49-F238E27FC236}">
                <a16:creationId xmlns:a16="http://schemas.microsoft.com/office/drawing/2014/main" id="{BE2DF09C-061A-D603-D080-456285E963BF}"/>
              </a:ext>
            </a:extLst>
          </p:cNvPr>
          <p:cNvPicPr>
            <a:picLocks noChangeAspect="1"/>
          </p:cNvPicPr>
          <p:nvPr/>
        </p:nvPicPr>
        <p:blipFill>
          <a:blip r:embed="rId12"/>
          <a:stretch>
            <a:fillRect/>
          </a:stretch>
        </p:blipFill>
        <p:spPr>
          <a:xfrm>
            <a:off x="3825500" y="2897948"/>
            <a:ext cx="265176" cy="265176"/>
          </a:xfrm>
          <a:prstGeom prst="rect">
            <a:avLst/>
          </a:prstGeom>
        </p:spPr>
      </p:pic>
      <p:pic>
        <p:nvPicPr>
          <p:cNvPr id="14" name="Picture 13" descr="Teams logo">
            <a:extLst>
              <a:ext uri="{FF2B5EF4-FFF2-40B4-BE49-F238E27FC236}">
                <a16:creationId xmlns:a16="http://schemas.microsoft.com/office/drawing/2014/main" id="{2F92A212-B893-9C48-8884-6A7CCCBF8FF5}"/>
              </a:ext>
            </a:extLst>
          </p:cNvPr>
          <p:cNvPicPr>
            <a:picLocks noChangeAspect="1"/>
          </p:cNvPicPr>
          <p:nvPr/>
        </p:nvPicPr>
        <p:blipFill>
          <a:blip r:embed="rId12"/>
          <a:stretch>
            <a:fillRect/>
          </a:stretch>
        </p:blipFill>
        <p:spPr>
          <a:xfrm>
            <a:off x="7025837" y="2897236"/>
            <a:ext cx="265176" cy="265176"/>
          </a:xfrm>
          <a:prstGeom prst="rect">
            <a:avLst/>
          </a:prstGeom>
        </p:spPr>
      </p:pic>
      <p:pic>
        <p:nvPicPr>
          <p:cNvPr id="16" name="Picture 15" descr="Teams logo">
            <a:extLst>
              <a:ext uri="{FF2B5EF4-FFF2-40B4-BE49-F238E27FC236}">
                <a16:creationId xmlns:a16="http://schemas.microsoft.com/office/drawing/2014/main" id="{4972FB9F-5690-033C-5E84-445C76E94A45}"/>
              </a:ext>
            </a:extLst>
          </p:cNvPr>
          <p:cNvPicPr>
            <a:picLocks noChangeAspect="1"/>
          </p:cNvPicPr>
          <p:nvPr/>
        </p:nvPicPr>
        <p:blipFill>
          <a:blip r:embed="rId12"/>
          <a:stretch>
            <a:fillRect/>
          </a:stretch>
        </p:blipFill>
        <p:spPr>
          <a:xfrm>
            <a:off x="623100" y="5312338"/>
            <a:ext cx="265176" cy="265176"/>
          </a:xfrm>
          <a:prstGeom prst="rect">
            <a:avLst/>
          </a:prstGeom>
        </p:spPr>
      </p:pic>
      <p:pic>
        <p:nvPicPr>
          <p:cNvPr id="17" name="Picture 16" descr="Teams logo">
            <a:extLst>
              <a:ext uri="{FF2B5EF4-FFF2-40B4-BE49-F238E27FC236}">
                <a16:creationId xmlns:a16="http://schemas.microsoft.com/office/drawing/2014/main" id="{D1DD82A5-D274-C17E-9C17-084C1CFEBF72}"/>
              </a:ext>
            </a:extLst>
          </p:cNvPr>
          <p:cNvPicPr>
            <a:picLocks noChangeAspect="1"/>
          </p:cNvPicPr>
          <p:nvPr/>
        </p:nvPicPr>
        <p:blipFill>
          <a:blip r:embed="rId12"/>
          <a:stretch>
            <a:fillRect/>
          </a:stretch>
        </p:blipFill>
        <p:spPr>
          <a:xfrm>
            <a:off x="3825500" y="5312338"/>
            <a:ext cx="265176" cy="265176"/>
          </a:xfrm>
          <a:prstGeom prst="rect">
            <a:avLst/>
          </a:prstGeom>
        </p:spPr>
      </p:pic>
      <p:pic>
        <p:nvPicPr>
          <p:cNvPr id="18" name="Picture 17" descr="Teams logo">
            <a:extLst>
              <a:ext uri="{FF2B5EF4-FFF2-40B4-BE49-F238E27FC236}">
                <a16:creationId xmlns:a16="http://schemas.microsoft.com/office/drawing/2014/main" id="{9957AFD1-1034-F406-48CB-940EA8E19E32}"/>
              </a:ext>
            </a:extLst>
          </p:cNvPr>
          <p:cNvPicPr>
            <a:picLocks noChangeAspect="1"/>
          </p:cNvPicPr>
          <p:nvPr/>
        </p:nvPicPr>
        <p:blipFill>
          <a:blip r:embed="rId12"/>
          <a:stretch>
            <a:fillRect/>
          </a:stretch>
        </p:blipFill>
        <p:spPr>
          <a:xfrm>
            <a:off x="7025837" y="5312338"/>
            <a:ext cx="265176" cy="265176"/>
          </a:xfrm>
          <a:prstGeom prst="rect">
            <a:avLst/>
          </a:prstGeom>
        </p:spPr>
      </p:pic>
    </p:spTree>
    <p:extLst>
      <p:ext uri="{BB962C8B-B14F-4D97-AF65-F5344CB8AC3E}">
        <p14:creationId xmlns:p14="http://schemas.microsoft.com/office/powerpoint/2010/main" val="945505880"/>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3040</Words>
  <Application>Microsoft Office PowerPoint</Application>
  <PresentationFormat>Widescreen</PresentationFormat>
  <Paragraphs>300</Paragraphs>
  <Slides>12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Segoe Sans Display</vt:lpstr>
      <vt:lpstr>Segoe UI</vt:lpstr>
      <vt:lpstr>Segoe UI </vt:lpstr>
      <vt:lpstr>Segoe UI Semibold</vt:lpstr>
      <vt:lpstr>Segoe UI Semilight</vt:lpstr>
      <vt:lpstr>Wingdings</vt:lpstr>
      <vt:lpstr>Light 16x9</vt:lpstr>
      <vt:lpstr>Microsoft Scenario Library</vt:lpstr>
      <vt:lpstr>Top 10 to "Try First"</vt:lpstr>
      <vt:lpstr>AI value journey</vt:lpstr>
      <vt:lpstr>”Effort” level for each scenario  </vt:lpstr>
      <vt:lpstr>AI use cases for Executives</vt:lpstr>
      <vt:lpstr>AI Executive use cases </vt:lpstr>
      <vt:lpstr>Prepare for an all-hands meeting</vt:lpstr>
      <vt:lpstr>A day in the life of an Executive</vt:lpstr>
      <vt:lpstr>A day in the life of a CEO using Teams Phone during an acquisition</vt:lpstr>
      <vt:lpstr>A day in the life of a Chief Technology Officer</vt:lpstr>
      <vt:lpstr>A day in the life of a Chief Information Officer</vt:lpstr>
      <vt:lpstr>A day in the life of a Chief Data Officer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2025-11-21T02:19:31Z</dcterms:created>
  <dcterms:modified xsi:type="dcterms:W3CDTF">2025-11-21T02:51:23Z</dcterms:modified>
</cp:coreProperties>
</file>