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19"/>
  </p:notesMasterIdLst>
  <p:sldIdLst>
    <p:sldId id="1633" r:id="rId5"/>
    <p:sldId id="375" r:id="rId6"/>
    <p:sldId id="440" r:id="rId7"/>
    <p:sldId id="334" r:id="rId8"/>
    <p:sldId id="541" r:id="rId9"/>
    <p:sldId id="542" r:id="rId10"/>
    <p:sldId id="533" r:id="rId11"/>
    <p:sldId id="2147483553" r:id="rId12"/>
    <p:sldId id="535" r:id="rId13"/>
    <p:sldId id="536" r:id="rId14"/>
    <p:sldId id="537" r:id="rId15"/>
    <p:sldId id="538" r:id="rId16"/>
    <p:sldId id="539" r:id="rId17"/>
    <p:sldId id="5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C0D6-949C-B536-0455-AC9CE8DD0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92A63-3CD6-D85E-FF7C-986332D5E3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31398-6253-1036-C31D-4E60F90BCB6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D7CDD2-5E69-3AC9-C470-4E4E310D56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647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5F636-25DB-5A02-C534-C90B1E03E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D03B-DF89-997D-7995-13D295820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807B7-F724-8117-3A2E-C59B6C552E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9C6D57-CA04-406B-8C85-8E7EEF6F65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148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3.png"/><Relationship Id="rId5" Type="http://schemas.openxmlformats.org/officeDocument/2006/relationships/image" Target="../media/image27.sv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sv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sv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3.png"/><Relationship Id="rId5" Type="http://schemas.openxmlformats.org/officeDocument/2006/relationships/image" Target="../media/image27.sv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sv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23.png"/><Relationship Id="rId5" Type="http://schemas.openxmlformats.org/officeDocument/2006/relationships/image" Target="../media/image27.sv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21.jpeg"/><Relationship Id="rId5" Type="http://schemas.openxmlformats.org/officeDocument/2006/relationships/slide" Target="slide11.xml"/><Relationship Id="rId10" Type="http://schemas.openxmlformats.org/officeDocument/2006/relationships/image" Target="../media/image20.jpeg"/><Relationship Id="rId4" Type="http://schemas.openxmlformats.org/officeDocument/2006/relationships/slide" Target="slide10.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3.png"/><Relationship Id="rId7"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9.xml"/><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sv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1675F-9DAC-CEE3-1083-A73890956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1EFAC-978A-6DE7-EC44-BD497C0F92AF}"/>
              </a:ext>
            </a:extLst>
          </p:cNvPr>
          <p:cNvSpPr>
            <a:spLocks noGrp="1"/>
          </p:cNvSpPr>
          <p:nvPr>
            <p:ph type="title"/>
          </p:nvPr>
        </p:nvSpPr>
        <p:spPr>
          <a:xfrm>
            <a:off x="584200" y="387766"/>
            <a:ext cx="5672544" cy="263149"/>
          </a:xfrm>
        </p:spPr>
        <p:txBody>
          <a:bodyPr/>
          <a:lstStyle/>
          <a:p>
            <a:r>
              <a:rPr lang="en-US"/>
              <a:t>Make faster trading decisions</a:t>
            </a:r>
          </a:p>
        </p:txBody>
      </p:sp>
      <p:sp>
        <p:nvSpPr>
          <p:cNvPr id="4" name="Text Placeholder 3">
            <a:extLst>
              <a:ext uri="{FF2B5EF4-FFF2-40B4-BE49-F238E27FC236}">
                <a16:creationId xmlns:a16="http://schemas.microsoft.com/office/drawing/2014/main" id="{6A8BB60D-6FC4-F437-F94B-DDD628DCF58F}"/>
              </a:ext>
            </a:extLst>
          </p:cNvPr>
          <p:cNvSpPr>
            <a:spLocks noGrp="1"/>
          </p:cNvSpPr>
          <p:nvPr>
            <p:ph type="body" sz="quarter" idx="11"/>
          </p:nvPr>
        </p:nvSpPr>
        <p:spPr/>
        <p:txBody>
          <a:bodyPr/>
          <a:lstStyle/>
          <a:p>
            <a:r>
              <a:rPr lang="en-US"/>
              <a:t>1. Uncover market insights </a:t>
            </a:r>
          </a:p>
        </p:txBody>
      </p:sp>
      <p:sp>
        <p:nvSpPr>
          <p:cNvPr id="5" name="Text Placeholder 4">
            <a:extLst>
              <a:ext uri="{FF2B5EF4-FFF2-40B4-BE49-F238E27FC236}">
                <a16:creationId xmlns:a16="http://schemas.microsoft.com/office/drawing/2014/main" id="{1F38183C-2349-3E81-693A-1E3EA4B385B5}"/>
              </a:ext>
            </a:extLst>
          </p:cNvPr>
          <p:cNvSpPr>
            <a:spLocks noGrp="1"/>
          </p:cNvSpPr>
          <p:nvPr>
            <p:ph type="body" sz="quarter" idx="12"/>
          </p:nvPr>
        </p:nvSpPr>
        <p:spPr/>
        <p:txBody>
          <a:bodyPr/>
          <a:lstStyle/>
          <a:p>
            <a:r>
              <a:rPr lang="en-US"/>
              <a:t>5. Contract review</a:t>
            </a:r>
          </a:p>
        </p:txBody>
      </p:sp>
      <p:sp>
        <p:nvSpPr>
          <p:cNvPr id="6" name="Text Placeholder 5">
            <a:extLst>
              <a:ext uri="{FF2B5EF4-FFF2-40B4-BE49-F238E27FC236}">
                <a16:creationId xmlns:a16="http://schemas.microsoft.com/office/drawing/2014/main" id="{BBB11482-429E-799D-E587-ECECF9EAE8C9}"/>
              </a:ext>
            </a:extLst>
          </p:cNvPr>
          <p:cNvSpPr>
            <a:spLocks noGrp="1"/>
          </p:cNvSpPr>
          <p:nvPr>
            <p:ph type="body" sz="quarter" idx="13"/>
          </p:nvPr>
        </p:nvSpPr>
        <p:spPr/>
        <p:txBody>
          <a:bodyPr/>
          <a:lstStyle/>
          <a:p>
            <a:r>
              <a:rPr lang="en-US"/>
              <a:t>2. Support decision making</a:t>
            </a:r>
          </a:p>
        </p:txBody>
      </p:sp>
      <p:sp>
        <p:nvSpPr>
          <p:cNvPr id="7" name="Text Placeholder 6">
            <a:extLst>
              <a:ext uri="{FF2B5EF4-FFF2-40B4-BE49-F238E27FC236}">
                <a16:creationId xmlns:a16="http://schemas.microsoft.com/office/drawing/2014/main" id="{0258F25C-98F0-B22E-2B48-8156E86A2A8F}"/>
              </a:ext>
            </a:extLst>
          </p:cNvPr>
          <p:cNvSpPr>
            <a:spLocks noGrp="1"/>
          </p:cNvSpPr>
          <p:nvPr>
            <p:ph type="body" sz="quarter" idx="14"/>
          </p:nvPr>
        </p:nvSpPr>
        <p:spPr/>
        <p:txBody>
          <a:bodyPr/>
          <a:lstStyle/>
          <a:p>
            <a:r>
              <a:rPr lang="en-US"/>
              <a:t>4. Draft settlement contract</a:t>
            </a:r>
          </a:p>
        </p:txBody>
      </p:sp>
      <p:sp>
        <p:nvSpPr>
          <p:cNvPr id="8" name="Text Placeholder 7">
            <a:extLst>
              <a:ext uri="{FF2B5EF4-FFF2-40B4-BE49-F238E27FC236}">
                <a16:creationId xmlns:a16="http://schemas.microsoft.com/office/drawing/2014/main" id="{B543C4F4-DF1B-376F-7025-736F8F0718E5}"/>
              </a:ext>
            </a:extLst>
          </p:cNvPr>
          <p:cNvSpPr>
            <a:spLocks noGrp="1"/>
          </p:cNvSpPr>
          <p:nvPr>
            <p:ph type="body" sz="quarter" idx="15"/>
          </p:nvPr>
        </p:nvSpPr>
        <p:spPr/>
        <p:txBody>
          <a:bodyPr/>
          <a:lstStyle/>
          <a:p>
            <a:r>
              <a:rPr lang="en-US"/>
              <a:t>3 Risk assessment</a:t>
            </a:r>
          </a:p>
        </p:txBody>
      </p:sp>
      <p:sp>
        <p:nvSpPr>
          <p:cNvPr id="9" name="Text Placeholder 8">
            <a:extLst>
              <a:ext uri="{FF2B5EF4-FFF2-40B4-BE49-F238E27FC236}">
                <a16:creationId xmlns:a16="http://schemas.microsoft.com/office/drawing/2014/main" id="{CA77AE68-0C49-2B97-AE23-0442E279679D}"/>
              </a:ext>
            </a:extLst>
          </p:cNvPr>
          <p:cNvSpPr>
            <a:spLocks noGrp="1"/>
          </p:cNvSpPr>
          <p:nvPr>
            <p:ph type="body" sz="quarter" idx="17"/>
          </p:nvPr>
        </p:nvSpPr>
        <p:spPr>
          <a:xfrm>
            <a:off x="6519107" y="521099"/>
            <a:ext cx="3599821" cy="169277"/>
          </a:xfrm>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43AB00C1-2639-1089-F6DC-E031558019D1}"/>
              </a:ext>
            </a:extLst>
          </p:cNvPr>
          <p:cNvSpPr>
            <a:spLocks noGrp="1"/>
          </p:cNvSpPr>
          <p:nvPr>
            <p:ph type="body" sz="quarter" idx="18"/>
          </p:nvPr>
        </p:nvSpPr>
        <p:spPr/>
        <p:txBody>
          <a:bodyPr>
            <a:normAutofit fontScale="92500"/>
          </a:bodyPr>
          <a:lstStyle/>
          <a:p>
            <a:r>
              <a:rPr lang="en-US"/>
              <a:t>A trader asks a Copilot Studio Agent to collect insights about current commodities trading in energy. The agent is designed to only use trustworthy market sources like EIA, </a:t>
            </a:r>
            <a:r>
              <a:rPr lang="en-US" err="1"/>
              <a:t>WoodMac</a:t>
            </a:r>
            <a:r>
              <a:rPr lang="en-US"/>
              <a:t>, and Energy Intelligence. </a:t>
            </a:r>
          </a:p>
        </p:txBody>
      </p:sp>
      <p:sp>
        <p:nvSpPr>
          <p:cNvPr id="11" name="Text Placeholder 10">
            <a:extLst>
              <a:ext uri="{FF2B5EF4-FFF2-40B4-BE49-F238E27FC236}">
                <a16:creationId xmlns:a16="http://schemas.microsoft.com/office/drawing/2014/main" id="{F12A17FD-45A3-C2B0-CD98-FD96624AE3FC}"/>
              </a:ext>
            </a:extLst>
          </p:cNvPr>
          <p:cNvSpPr>
            <a:spLocks noGrp="1"/>
          </p:cNvSpPr>
          <p:nvPr>
            <p:ph type="body" sz="quarter" idx="19"/>
          </p:nvPr>
        </p:nvSpPr>
        <p:spPr/>
        <p:txBody>
          <a:bodyPr/>
          <a:lstStyle/>
          <a:p>
            <a:r>
              <a:rPr lang="en-US"/>
              <a:t>After collecting market insights, the Trader asks Copilot to create a short-term market outlook report that includes data commentary and a market sentiment analysis.</a:t>
            </a:r>
          </a:p>
        </p:txBody>
      </p:sp>
      <p:sp>
        <p:nvSpPr>
          <p:cNvPr id="12" name="Text Placeholder 11">
            <a:extLst>
              <a:ext uri="{FF2B5EF4-FFF2-40B4-BE49-F238E27FC236}">
                <a16:creationId xmlns:a16="http://schemas.microsoft.com/office/drawing/2014/main" id="{6C060EF6-91D3-403F-E4E5-8F721E51D67E}"/>
              </a:ext>
            </a:extLst>
          </p:cNvPr>
          <p:cNvSpPr>
            <a:spLocks noGrp="1"/>
          </p:cNvSpPr>
          <p:nvPr>
            <p:ph type="body" sz="quarter" idx="20"/>
          </p:nvPr>
        </p:nvSpPr>
        <p:spPr>
          <a:xfrm>
            <a:off x="7511481" y="1959156"/>
            <a:ext cx="2808000" cy="721960"/>
          </a:xfrm>
        </p:spPr>
        <p:txBody>
          <a:bodyPr>
            <a:normAutofit fontScale="92500"/>
          </a:bodyPr>
          <a:lstStyle/>
          <a:p>
            <a:r>
              <a:rPr lang="en-US"/>
              <a:t>The risk manager asks Copilot to conduct a counterparty credit risk assessment of [</a:t>
            </a:r>
            <a:r>
              <a:rPr lang="en-US" i="1"/>
              <a:t>company</a:t>
            </a:r>
            <a:r>
              <a:rPr lang="en-US"/>
              <a:t>] using trustworthy external regulator databases. Include analysis from the company’s last five annual reports, as well as mitigation strategies. Format the results in a table. </a:t>
            </a:r>
          </a:p>
        </p:txBody>
      </p:sp>
      <p:sp>
        <p:nvSpPr>
          <p:cNvPr id="13" name="Text Placeholder 12">
            <a:extLst>
              <a:ext uri="{FF2B5EF4-FFF2-40B4-BE49-F238E27FC236}">
                <a16:creationId xmlns:a16="http://schemas.microsoft.com/office/drawing/2014/main" id="{1BE0D23D-C317-4D7A-0EF1-67A396FD759B}"/>
              </a:ext>
            </a:extLst>
          </p:cNvPr>
          <p:cNvSpPr>
            <a:spLocks noGrp="1"/>
          </p:cNvSpPr>
          <p:nvPr>
            <p:ph type="body" sz="quarter" idx="21"/>
          </p:nvPr>
        </p:nvSpPr>
        <p:spPr>
          <a:xfrm>
            <a:off x="584200" y="3208260"/>
            <a:ext cx="2808000" cy="843958"/>
          </a:xfrm>
        </p:spPr>
        <p:txBody>
          <a:bodyPr>
            <a:normAutofit/>
          </a:bodyPr>
          <a:lstStyle/>
          <a:p>
            <a:r>
              <a:rPr lang="en-US"/>
              <a:t>Benefits: </a:t>
            </a:r>
            <a:r>
              <a:rPr lang="en-US" b="1"/>
              <a:t>Access market data </a:t>
            </a:r>
            <a:r>
              <a:rPr lang="en-US"/>
              <a:t>to help summarize current and historical prices of key energy commodities including factors driving price changes like projections of future supply and demand.</a:t>
            </a:r>
          </a:p>
        </p:txBody>
      </p:sp>
      <p:sp>
        <p:nvSpPr>
          <p:cNvPr id="14" name="Text Placeholder 13">
            <a:extLst>
              <a:ext uri="{FF2B5EF4-FFF2-40B4-BE49-F238E27FC236}">
                <a16:creationId xmlns:a16="http://schemas.microsoft.com/office/drawing/2014/main" id="{42E0CC99-081A-9808-E4D6-62BE9ECD70CC}"/>
              </a:ext>
            </a:extLst>
          </p:cNvPr>
          <p:cNvSpPr>
            <a:spLocks noGrp="1"/>
          </p:cNvSpPr>
          <p:nvPr>
            <p:ph type="body" sz="quarter" idx="22"/>
          </p:nvPr>
        </p:nvSpPr>
        <p:spPr>
          <a:xfrm>
            <a:off x="2316020" y="5538998"/>
            <a:ext cx="2808000" cy="729642"/>
          </a:xfrm>
        </p:spPr>
        <p:txBody>
          <a:bodyPr>
            <a:normAutofit/>
          </a:bodyPr>
          <a:lstStyle/>
          <a:p>
            <a:r>
              <a:rPr lang="en-US"/>
              <a:t>Benefit: </a:t>
            </a:r>
            <a:r>
              <a:rPr lang="en-US" b="1"/>
              <a:t>Create a formal meeting minutes </a:t>
            </a:r>
            <a:r>
              <a:rPr lang="en-US"/>
              <a:t>in a format that you specify with items such as an attendance list, action items, disagreements, and key points.</a:t>
            </a:r>
          </a:p>
        </p:txBody>
      </p:sp>
      <p:sp>
        <p:nvSpPr>
          <p:cNvPr id="15" name="Text Placeholder 14">
            <a:extLst>
              <a:ext uri="{FF2B5EF4-FFF2-40B4-BE49-F238E27FC236}">
                <a16:creationId xmlns:a16="http://schemas.microsoft.com/office/drawing/2014/main" id="{12CAD497-31B0-D756-E5F2-5F96ABCFB224}"/>
              </a:ext>
            </a:extLst>
          </p:cNvPr>
          <p:cNvSpPr>
            <a:spLocks noGrp="1"/>
          </p:cNvSpPr>
          <p:nvPr>
            <p:ph type="body" sz="quarter" idx="23"/>
          </p:nvPr>
        </p:nvSpPr>
        <p:spPr>
          <a:xfrm>
            <a:off x="4047840" y="3208260"/>
            <a:ext cx="2808000" cy="843958"/>
          </a:xfrm>
        </p:spPr>
        <p:txBody>
          <a:bodyPr>
            <a:normAutofit/>
          </a:bodyPr>
          <a:lstStyle/>
          <a:p>
            <a:r>
              <a:rPr lang="en-US"/>
              <a:t>Benefits: Copilot uses news, expert commentary and analysis on market movements to </a:t>
            </a:r>
            <a:r>
              <a:rPr lang="en-US" b="1"/>
              <a:t>generate a market sentiment analysis and a short-term outlook.</a:t>
            </a:r>
            <a:endParaRPr lang="en-US"/>
          </a:p>
        </p:txBody>
      </p:sp>
      <p:sp>
        <p:nvSpPr>
          <p:cNvPr id="16" name="Text Placeholder 15">
            <a:extLst>
              <a:ext uri="{FF2B5EF4-FFF2-40B4-BE49-F238E27FC236}">
                <a16:creationId xmlns:a16="http://schemas.microsoft.com/office/drawing/2014/main" id="{EC83176D-608A-F90F-CE21-2CE35FBD3347}"/>
              </a:ext>
            </a:extLst>
          </p:cNvPr>
          <p:cNvSpPr>
            <a:spLocks noGrp="1"/>
          </p:cNvSpPr>
          <p:nvPr>
            <p:ph type="body" sz="quarter" idx="24"/>
          </p:nvPr>
        </p:nvSpPr>
        <p:spPr>
          <a:xfrm>
            <a:off x="5779660" y="5538997"/>
            <a:ext cx="2808000" cy="856251"/>
          </a:xfrm>
        </p:spPr>
        <p:txBody>
          <a:bodyPr>
            <a:normAutofit fontScale="92500"/>
          </a:bodyPr>
          <a:lstStyle/>
          <a:p>
            <a:r>
              <a:rPr lang="en-US"/>
              <a:t>Benefit: </a:t>
            </a:r>
            <a:r>
              <a:rPr lang="en-US" b="1"/>
              <a:t>Generate a first draft quickly </a:t>
            </a:r>
            <a:r>
              <a:rPr lang="en-US"/>
              <a:t>using previous contracts to </a:t>
            </a:r>
            <a:r>
              <a:rPr lang="en-US" b="1"/>
              <a:t>ensure consistency and compliance </a:t>
            </a:r>
            <a:r>
              <a:rPr lang="en-US"/>
              <a:t>with internal and legal standard. Use, relevant emails between the parties involved and other documents that might contain specific terms agreed upon, negotiation points, and key decisions.</a:t>
            </a:r>
          </a:p>
        </p:txBody>
      </p:sp>
      <p:sp>
        <p:nvSpPr>
          <p:cNvPr id="17" name="Text Placeholder 16">
            <a:extLst>
              <a:ext uri="{FF2B5EF4-FFF2-40B4-BE49-F238E27FC236}">
                <a16:creationId xmlns:a16="http://schemas.microsoft.com/office/drawing/2014/main" id="{33EE4410-62C7-B326-483A-005EBA830942}"/>
              </a:ext>
            </a:extLst>
          </p:cNvPr>
          <p:cNvSpPr>
            <a:spLocks noGrp="1"/>
          </p:cNvSpPr>
          <p:nvPr>
            <p:ph type="body" sz="quarter" idx="25"/>
          </p:nvPr>
        </p:nvSpPr>
        <p:spPr>
          <a:xfrm>
            <a:off x="7511481" y="3208260"/>
            <a:ext cx="2808000" cy="807958"/>
          </a:xfrm>
        </p:spPr>
        <p:txBody>
          <a:bodyPr>
            <a:normAutofit/>
          </a:bodyPr>
          <a:lstStyle/>
          <a:p>
            <a:r>
              <a:rPr lang="en-US"/>
              <a:t>Benefit: Copilot </a:t>
            </a:r>
            <a:r>
              <a:rPr lang="en-US" b="1"/>
              <a:t>create a table providing a clear and organized view of the counterparty credit risk </a:t>
            </a:r>
            <a:r>
              <a:rPr lang="en-US"/>
              <a:t>assessment, to quickly understand the company's financial health, regulatory compliance, and potential risks.</a:t>
            </a:r>
          </a:p>
        </p:txBody>
      </p:sp>
      <p:sp>
        <p:nvSpPr>
          <p:cNvPr id="18" name="Text Placeholder 17">
            <a:extLst>
              <a:ext uri="{FF2B5EF4-FFF2-40B4-BE49-F238E27FC236}">
                <a16:creationId xmlns:a16="http://schemas.microsoft.com/office/drawing/2014/main" id="{6AE29F9F-6987-6F37-397B-127EA654BCF9}"/>
              </a:ext>
            </a:extLst>
          </p:cNvPr>
          <p:cNvSpPr>
            <a:spLocks noGrp="1"/>
          </p:cNvSpPr>
          <p:nvPr>
            <p:ph type="body" sz="quarter" idx="27"/>
          </p:nvPr>
        </p:nvSpPr>
        <p:spPr>
          <a:xfrm>
            <a:off x="2316020" y="4488366"/>
            <a:ext cx="2808000" cy="747552"/>
          </a:xfrm>
        </p:spPr>
        <p:txBody>
          <a:bodyPr>
            <a:normAutofit lnSpcReduction="10000"/>
          </a:bodyPr>
          <a:lstStyle/>
          <a:p>
            <a:r>
              <a:rPr lang="en-US"/>
              <a:t>After the settlement contract review meeting, use the recap to understand the key items discussed in the meeting and then ask Copilot in Teams to create a meeting report with a list of all contract updates required.</a:t>
            </a:r>
          </a:p>
        </p:txBody>
      </p:sp>
      <p:sp>
        <p:nvSpPr>
          <p:cNvPr id="19" name="Text Placeholder 18">
            <a:extLst>
              <a:ext uri="{FF2B5EF4-FFF2-40B4-BE49-F238E27FC236}">
                <a16:creationId xmlns:a16="http://schemas.microsoft.com/office/drawing/2014/main" id="{6CAF370F-3292-9704-07F1-56953A9B7C1A}"/>
              </a:ext>
            </a:extLst>
          </p:cNvPr>
          <p:cNvSpPr>
            <a:spLocks noGrp="1"/>
          </p:cNvSpPr>
          <p:nvPr>
            <p:ph type="body" sz="quarter" idx="28"/>
          </p:nvPr>
        </p:nvSpPr>
        <p:spPr/>
        <p:txBody>
          <a:bodyPr vert="horz" wrap="square" lIns="90000" tIns="36000" rIns="90000" bIns="36000" rtlCol="0" anchor="t">
            <a:normAutofit/>
          </a:bodyPr>
          <a:lstStyle/>
          <a:p>
            <a:r>
              <a:rPr lang="en-US">
                <a:cs typeface="Segoe UI"/>
              </a:rPr>
              <a:t>Draft a trade settlement contract based on previous templates and include information pulled from emails, presentations, and other documents.</a:t>
            </a:r>
          </a:p>
        </p:txBody>
      </p:sp>
      <p:sp>
        <p:nvSpPr>
          <p:cNvPr id="20" name="Text Placeholder 19">
            <a:extLst>
              <a:ext uri="{FF2B5EF4-FFF2-40B4-BE49-F238E27FC236}">
                <a16:creationId xmlns:a16="http://schemas.microsoft.com/office/drawing/2014/main" id="{9BC8C713-17B6-7FAC-2312-45B4F4B50984}"/>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9270BBF6-646B-7485-37C6-46760B9927D8}"/>
              </a:ext>
            </a:extLst>
          </p:cNvPr>
          <p:cNvSpPr>
            <a:spLocks noGrp="1"/>
          </p:cNvSpPr>
          <p:nvPr>
            <p:ph type="body" sz="quarter" idx="38"/>
          </p:nvPr>
        </p:nvSpPr>
        <p:spPr>
          <a:solidFill>
            <a:srgbClr val="0078D4"/>
          </a:solidFill>
        </p:spPr>
        <p:txBody>
          <a:bodyPr/>
          <a:lstStyle/>
          <a:p>
            <a:endParaRPr lang="en-US"/>
          </a:p>
        </p:txBody>
      </p:sp>
      <p:sp>
        <p:nvSpPr>
          <p:cNvPr id="22" name="Text Placeholder 21">
            <a:extLst>
              <a:ext uri="{FF2B5EF4-FFF2-40B4-BE49-F238E27FC236}">
                <a16:creationId xmlns:a16="http://schemas.microsoft.com/office/drawing/2014/main" id="{7655CA52-9253-8EAF-240D-06335545D191}"/>
              </a:ext>
            </a:extLst>
          </p:cNvPr>
          <p:cNvSpPr>
            <a:spLocks noGrp="1"/>
          </p:cNvSpPr>
          <p:nvPr>
            <p:ph type="body" sz="quarter" idx="39"/>
          </p:nvPr>
        </p:nvSpPr>
        <p:spPr>
          <a:solidFill>
            <a:srgbClr val="0078D4"/>
          </a:solidFill>
        </p:spPr>
        <p:txBody>
          <a:bodyPr/>
          <a:lstStyle/>
          <a:p>
            <a:endParaRPr lang="en-US"/>
          </a:p>
        </p:txBody>
      </p:sp>
      <p:sp>
        <p:nvSpPr>
          <p:cNvPr id="23" name="Text Placeholder 22">
            <a:extLst>
              <a:ext uri="{FF2B5EF4-FFF2-40B4-BE49-F238E27FC236}">
                <a16:creationId xmlns:a16="http://schemas.microsoft.com/office/drawing/2014/main" id="{A9FD8B06-C594-C9F7-7712-9698E5E24BB8}"/>
              </a:ext>
            </a:extLst>
          </p:cNvPr>
          <p:cNvSpPr>
            <a:spLocks noGrp="1"/>
          </p:cNvSpPr>
          <p:nvPr>
            <p:ph type="body" sz="quarter" idx="40"/>
          </p:nvPr>
        </p:nvSpPr>
        <p:spPr>
          <a:solidFill>
            <a:srgbClr val="0078D4"/>
          </a:solidFill>
        </p:spPr>
        <p:txBody>
          <a:bodyPr/>
          <a:lstStyle/>
          <a:p>
            <a:endParaRPr lang="en-US"/>
          </a:p>
        </p:txBody>
      </p:sp>
      <p:sp>
        <p:nvSpPr>
          <p:cNvPr id="24" name="Rectangle: Rounded Corners 6">
            <a:extLst>
              <a:ext uri="{FF2B5EF4-FFF2-40B4-BE49-F238E27FC236}">
                <a16:creationId xmlns:a16="http://schemas.microsoft.com/office/drawing/2014/main" id="{57B9E22C-D8FA-D548-47EA-DEAF6D648A6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E6471815-56CE-E885-9185-864E2E8367AB}"/>
              </a:ext>
            </a:extLst>
          </p:cNvPr>
          <p:cNvGrpSpPr/>
          <p:nvPr/>
        </p:nvGrpSpPr>
        <p:grpSpPr>
          <a:xfrm>
            <a:off x="1624328" y="1132756"/>
            <a:ext cx="1487320" cy="216000"/>
            <a:chOff x="1198144" y="862657"/>
            <a:chExt cx="1487320" cy="216000"/>
          </a:xfrm>
        </p:grpSpPr>
        <p:sp>
          <p:nvSpPr>
            <p:cNvPr id="26" name="Rectangle: Rounded Corners 6">
              <a:extLst>
                <a:ext uri="{FF2B5EF4-FFF2-40B4-BE49-F238E27FC236}">
                  <a16:creationId xmlns:a16="http://schemas.microsoft.com/office/drawing/2014/main" id="{D6535B5F-F1C0-3D57-C749-A88E67C73A36}"/>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Revenue generation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27" name="Graphic 26">
              <a:extLst>
                <a:ext uri="{FF2B5EF4-FFF2-40B4-BE49-F238E27FC236}">
                  <a16:creationId xmlns:a16="http://schemas.microsoft.com/office/drawing/2014/main" id="{05F9EFDB-59F7-4B13-57D6-1DDFD77C3A6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FFA98F1D-E673-16EF-68CC-244DEBC54069}"/>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8" name="Group 37">
            <a:extLst>
              <a:ext uri="{FF2B5EF4-FFF2-40B4-BE49-F238E27FC236}">
                <a16:creationId xmlns:a16="http://schemas.microsoft.com/office/drawing/2014/main" id="{0C6CB32C-736D-CC37-651B-74CF7089BB6E}"/>
              </a:ext>
            </a:extLst>
          </p:cNvPr>
          <p:cNvGrpSpPr/>
          <p:nvPr/>
        </p:nvGrpSpPr>
        <p:grpSpPr>
          <a:xfrm>
            <a:off x="7523373" y="1127774"/>
            <a:ext cx="1260000" cy="216000"/>
            <a:chOff x="1194743" y="1140160"/>
            <a:chExt cx="1260000" cy="216000"/>
          </a:xfrm>
        </p:grpSpPr>
        <p:sp>
          <p:nvSpPr>
            <p:cNvPr id="39" name="Rectangle: Rounded Corners 6">
              <a:extLst>
                <a:ext uri="{FF2B5EF4-FFF2-40B4-BE49-F238E27FC236}">
                  <a16:creationId xmlns:a16="http://schemas.microsoft.com/office/drawing/2014/main" id="{95C7B254-36B0-D484-7620-309D52C663F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0" name="Graphic 39">
              <a:extLst>
                <a:ext uri="{FF2B5EF4-FFF2-40B4-BE49-F238E27FC236}">
                  <a16:creationId xmlns:a16="http://schemas.microsoft.com/office/drawing/2014/main" id="{4064F192-F50A-3985-63C0-894FCB63B08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1" name="Group 40">
            <a:extLst>
              <a:ext uri="{FF2B5EF4-FFF2-40B4-BE49-F238E27FC236}">
                <a16:creationId xmlns:a16="http://schemas.microsoft.com/office/drawing/2014/main" id="{2F3E79BB-F1FB-5108-DF7D-EA45480F01DE}"/>
              </a:ext>
            </a:extLst>
          </p:cNvPr>
          <p:cNvGrpSpPr/>
          <p:nvPr/>
        </p:nvGrpSpPr>
        <p:grpSpPr>
          <a:xfrm>
            <a:off x="8868697" y="1127774"/>
            <a:ext cx="1450784" cy="216000"/>
            <a:chOff x="1194743" y="1140160"/>
            <a:chExt cx="1450784" cy="216000"/>
          </a:xfrm>
        </p:grpSpPr>
        <p:sp>
          <p:nvSpPr>
            <p:cNvPr id="42" name="Rectangle: Rounded Corners 6">
              <a:extLst>
                <a:ext uri="{FF2B5EF4-FFF2-40B4-BE49-F238E27FC236}">
                  <a16:creationId xmlns:a16="http://schemas.microsoft.com/office/drawing/2014/main" id="{EB1606EF-B6FE-27B6-B8E5-3037D90A086A}"/>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43" name="Graphic 42">
              <a:extLst>
                <a:ext uri="{FF2B5EF4-FFF2-40B4-BE49-F238E27FC236}">
                  <a16:creationId xmlns:a16="http://schemas.microsoft.com/office/drawing/2014/main" id="{2864ADB8-6C69-61A5-EFAB-7720FF20F2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50" name="Group 49">
            <a:extLst>
              <a:ext uri="{FF2B5EF4-FFF2-40B4-BE49-F238E27FC236}">
                <a16:creationId xmlns:a16="http://schemas.microsoft.com/office/drawing/2014/main" id="{6F17AF9F-027A-836F-6404-5A1B93B5C31A}"/>
              </a:ext>
            </a:extLst>
          </p:cNvPr>
          <p:cNvGrpSpPr/>
          <p:nvPr/>
        </p:nvGrpSpPr>
        <p:grpSpPr>
          <a:xfrm>
            <a:off x="4844382" y="2717801"/>
            <a:ext cx="1078150" cy="360000"/>
            <a:chOff x="588263" y="1217924"/>
            <a:chExt cx="1078150" cy="360000"/>
          </a:xfrm>
        </p:grpSpPr>
        <p:pic>
          <p:nvPicPr>
            <p:cNvPr id="51" name="Picture 50" descr="Zip Co logo SVG free download, id: 101874 - Brandlogos.net">
              <a:hlinkClick r:id="rId6"/>
              <a:extLst>
                <a:ext uri="{FF2B5EF4-FFF2-40B4-BE49-F238E27FC236}">
                  <a16:creationId xmlns:a16="http://schemas.microsoft.com/office/drawing/2014/main" id="{6083078D-779C-5C8E-455C-799A97C4222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2" name="TextBox 51">
              <a:extLst>
                <a:ext uri="{FF2B5EF4-FFF2-40B4-BE49-F238E27FC236}">
                  <a16:creationId xmlns:a16="http://schemas.microsoft.com/office/drawing/2014/main" id="{A601F512-3C51-3BF0-4F25-253210E0547D}"/>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59" name="Group 58">
            <a:extLst>
              <a:ext uri="{FF2B5EF4-FFF2-40B4-BE49-F238E27FC236}">
                <a16:creationId xmlns:a16="http://schemas.microsoft.com/office/drawing/2014/main" id="{D7EDB354-C692-0BC6-738B-BDE50AF80937}"/>
              </a:ext>
            </a:extLst>
          </p:cNvPr>
          <p:cNvGrpSpPr/>
          <p:nvPr/>
        </p:nvGrpSpPr>
        <p:grpSpPr>
          <a:xfrm>
            <a:off x="6414184" y="5160503"/>
            <a:ext cx="1538951" cy="360000"/>
            <a:chOff x="588263" y="2657420"/>
            <a:chExt cx="1538951" cy="360000"/>
          </a:xfrm>
        </p:grpSpPr>
        <p:pic>
          <p:nvPicPr>
            <p:cNvPr id="60" name="Picture 59">
              <a:extLst>
                <a:ext uri="{FF2B5EF4-FFF2-40B4-BE49-F238E27FC236}">
                  <a16:creationId xmlns:a16="http://schemas.microsoft.com/office/drawing/2014/main" id="{6B89F0B9-49F3-BB60-DD01-D9EE12DFB1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1" name="TextBox 60">
              <a:extLst>
                <a:ext uri="{FF2B5EF4-FFF2-40B4-BE49-F238E27FC236}">
                  <a16:creationId xmlns:a16="http://schemas.microsoft.com/office/drawing/2014/main" id="{4BBB4704-99D3-40CA-9355-D2FCDED2DEED}"/>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1" name="Group 30">
            <a:extLst>
              <a:ext uri="{FF2B5EF4-FFF2-40B4-BE49-F238E27FC236}">
                <a16:creationId xmlns:a16="http://schemas.microsoft.com/office/drawing/2014/main" id="{F8C1D185-7199-5891-B387-2A274EF32D01}"/>
              </a:ext>
            </a:extLst>
          </p:cNvPr>
          <p:cNvGrpSpPr/>
          <p:nvPr/>
        </p:nvGrpSpPr>
        <p:grpSpPr>
          <a:xfrm>
            <a:off x="901322" y="2712041"/>
            <a:ext cx="2428059" cy="411140"/>
            <a:chOff x="767112" y="2825909"/>
            <a:chExt cx="2927459" cy="411140"/>
          </a:xfrm>
        </p:grpSpPr>
        <p:sp>
          <p:nvSpPr>
            <p:cNvPr id="32" name="TextBox 31">
              <a:extLst>
                <a:ext uri="{FF2B5EF4-FFF2-40B4-BE49-F238E27FC236}">
                  <a16:creationId xmlns:a16="http://schemas.microsoft.com/office/drawing/2014/main" id="{94CB7C7E-849E-C7EA-F1FD-2EDCCA4E3D02}"/>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Trading Resources</a:t>
              </a:r>
            </a:p>
          </p:txBody>
        </p:sp>
        <p:pic>
          <p:nvPicPr>
            <p:cNvPr id="33" name="Picture 2" descr="Copilot Studio Generative AI pricing - Power Platform Community">
              <a:extLst>
                <a:ext uri="{FF2B5EF4-FFF2-40B4-BE49-F238E27FC236}">
                  <a16:creationId xmlns:a16="http://schemas.microsoft.com/office/drawing/2014/main" id="{2DE17CB1-7A93-7481-6DAE-5C129C783D2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52733C3D-94FF-B075-3073-CEAC2AAFC999}"/>
              </a:ext>
            </a:extLst>
          </p:cNvPr>
          <p:cNvGrpSpPr/>
          <p:nvPr/>
        </p:nvGrpSpPr>
        <p:grpSpPr>
          <a:xfrm>
            <a:off x="7849979" y="2682006"/>
            <a:ext cx="2428059" cy="411140"/>
            <a:chOff x="767112" y="2825909"/>
            <a:chExt cx="2927459" cy="411140"/>
          </a:xfrm>
        </p:grpSpPr>
        <p:sp>
          <p:nvSpPr>
            <p:cNvPr id="35" name="TextBox 34">
              <a:extLst>
                <a:ext uri="{FF2B5EF4-FFF2-40B4-BE49-F238E27FC236}">
                  <a16:creationId xmlns:a16="http://schemas.microsoft.com/office/drawing/2014/main" id="{206BB276-47CC-D426-177C-A48DAFFD5444}"/>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a:t>
              </a:r>
              <a:r>
                <a:rPr lang="en-US" sz="900">
                  <a:solidFill>
                    <a:srgbClr val="0078D4"/>
                  </a:solidFill>
                  <a:latin typeface="Segoe UI Semibold"/>
                </a:rPr>
                <a:t>Market Data</a:t>
              </a:r>
              <a:endParaRPr lang="en-US" sz="900" noProof="0">
                <a:solidFill>
                  <a:srgbClr val="0078D4"/>
                </a:solidFill>
                <a:latin typeface="Segoe UI Semibold"/>
              </a:endParaRPr>
            </a:p>
          </p:txBody>
        </p:sp>
        <p:pic>
          <p:nvPicPr>
            <p:cNvPr id="36" name="Picture 2" descr="Copilot Studio Generative AI pricing - Power Platform Community">
              <a:extLst>
                <a:ext uri="{FF2B5EF4-FFF2-40B4-BE49-F238E27FC236}">
                  <a16:creationId xmlns:a16="http://schemas.microsoft.com/office/drawing/2014/main" id="{5D7F5443-5942-2FAE-B49D-A7821E15EB5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478FE1B9-7D47-8284-8078-8B80EDC2AEBE}"/>
              </a:ext>
            </a:extLst>
          </p:cNvPr>
          <p:cNvGrpSpPr/>
          <p:nvPr/>
        </p:nvGrpSpPr>
        <p:grpSpPr>
          <a:xfrm>
            <a:off x="2673247" y="5216266"/>
            <a:ext cx="2351135" cy="360000"/>
            <a:chOff x="588263" y="3617084"/>
            <a:chExt cx="2351135" cy="360000"/>
          </a:xfrm>
        </p:grpSpPr>
        <p:pic>
          <p:nvPicPr>
            <p:cNvPr id="53" name="Picture 52">
              <a:extLst>
                <a:ext uri="{FF2B5EF4-FFF2-40B4-BE49-F238E27FC236}">
                  <a16:creationId xmlns:a16="http://schemas.microsoft.com/office/drawing/2014/main" id="{C1A1770E-2392-DFB7-CB0E-5A4D19A0C66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4" name="TextBox 53">
              <a:extLst>
                <a:ext uri="{FF2B5EF4-FFF2-40B4-BE49-F238E27FC236}">
                  <a16:creationId xmlns:a16="http://schemas.microsoft.com/office/drawing/2014/main" id="{7F0DF0CB-4BC1-2F6A-4938-265AE2A1C47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95A7F057-F4E3-34A7-D991-C8C8D72E09D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172837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7DDC4-DA76-B65E-E495-0D632CCE88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F31CC-5522-C3FC-51B4-C8D679331FE6}"/>
              </a:ext>
            </a:extLst>
          </p:cNvPr>
          <p:cNvSpPr>
            <a:spLocks noGrp="1"/>
          </p:cNvSpPr>
          <p:nvPr>
            <p:ph type="title"/>
          </p:nvPr>
        </p:nvSpPr>
        <p:spPr>
          <a:xfrm>
            <a:off x="584200" y="387766"/>
            <a:ext cx="5672544" cy="263149"/>
          </a:xfrm>
        </p:spPr>
        <p:txBody>
          <a:bodyPr/>
          <a:lstStyle/>
          <a:p>
            <a:r>
              <a:rPr lang="en-US"/>
              <a:t>Streamline permitting</a:t>
            </a:r>
          </a:p>
        </p:txBody>
      </p:sp>
      <p:sp>
        <p:nvSpPr>
          <p:cNvPr id="4" name="Text Placeholder 3">
            <a:extLst>
              <a:ext uri="{FF2B5EF4-FFF2-40B4-BE49-F238E27FC236}">
                <a16:creationId xmlns:a16="http://schemas.microsoft.com/office/drawing/2014/main" id="{56BC6384-9E17-F0C7-C8CB-A06FE5BB1161}"/>
              </a:ext>
            </a:extLst>
          </p:cNvPr>
          <p:cNvSpPr>
            <a:spLocks noGrp="1"/>
          </p:cNvSpPr>
          <p:nvPr>
            <p:ph type="body" sz="quarter" idx="11"/>
          </p:nvPr>
        </p:nvSpPr>
        <p:spPr/>
        <p:txBody>
          <a:bodyPr/>
          <a:lstStyle/>
          <a:p>
            <a:r>
              <a:rPr lang="en-US"/>
              <a:t>1. Understand local regulations</a:t>
            </a:r>
          </a:p>
        </p:txBody>
      </p:sp>
      <p:sp>
        <p:nvSpPr>
          <p:cNvPr id="5" name="Text Placeholder 4">
            <a:extLst>
              <a:ext uri="{FF2B5EF4-FFF2-40B4-BE49-F238E27FC236}">
                <a16:creationId xmlns:a16="http://schemas.microsoft.com/office/drawing/2014/main" id="{45E86205-8D92-4DE1-8E76-D64A6CC3081D}"/>
              </a:ext>
            </a:extLst>
          </p:cNvPr>
          <p:cNvSpPr>
            <a:spLocks noGrp="1"/>
          </p:cNvSpPr>
          <p:nvPr>
            <p:ph type="body" sz="quarter" idx="12"/>
          </p:nvPr>
        </p:nvSpPr>
        <p:spPr/>
        <p:txBody>
          <a:bodyPr/>
          <a:lstStyle/>
          <a:p>
            <a:r>
              <a:rPr lang="en-US"/>
              <a:t>5. Improve a specific section</a:t>
            </a:r>
          </a:p>
        </p:txBody>
      </p:sp>
      <p:sp>
        <p:nvSpPr>
          <p:cNvPr id="6" name="Text Placeholder 5">
            <a:extLst>
              <a:ext uri="{FF2B5EF4-FFF2-40B4-BE49-F238E27FC236}">
                <a16:creationId xmlns:a16="http://schemas.microsoft.com/office/drawing/2014/main" id="{AEE4E322-605E-0708-D7FC-40A0E4E37F50}"/>
              </a:ext>
            </a:extLst>
          </p:cNvPr>
          <p:cNvSpPr>
            <a:spLocks noGrp="1"/>
          </p:cNvSpPr>
          <p:nvPr>
            <p:ph type="body" sz="quarter" idx="13"/>
          </p:nvPr>
        </p:nvSpPr>
        <p:spPr/>
        <p:txBody>
          <a:bodyPr/>
          <a:lstStyle/>
          <a:p>
            <a:r>
              <a:rPr lang="en-US"/>
              <a:t>2. Compare regulations</a:t>
            </a:r>
          </a:p>
        </p:txBody>
      </p:sp>
      <p:sp>
        <p:nvSpPr>
          <p:cNvPr id="7" name="Text Placeholder 6">
            <a:extLst>
              <a:ext uri="{FF2B5EF4-FFF2-40B4-BE49-F238E27FC236}">
                <a16:creationId xmlns:a16="http://schemas.microsoft.com/office/drawing/2014/main" id="{5CF01573-E99D-C0AE-1058-76EA2CE0499E}"/>
              </a:ext>
            </a:extLst>
          </p:cNvPr>
          <p:cNvSpPr>
            <a:spLocks noGrp="1"/>
          </p:cNvSpPr>
          <p:nvPr>
            <p:ph type="body" sz="quarter" idx="14"/>
          </p:nvPr>
        </p:nvSpPr>
        <p:spPr/>
        <p:txBody>
          <a:bodyPr/>
          <a:lstStyle/>
          <a:p>
            <a:r>
              <a:rPr lang="en-US"/>
              <a:t>4. Fill the permitting document</a:t>
            </a:r>
          </a:p>
        </p:txBody>
      </p:sp>
      <p:sp>
        <p:nvSpPr>
          <p:cNvPr id="8" name="Text Placeholder 7">
            <a:extLst>
              <a:ext uri="{FF2B5EF4-FFF2-40B4-BE49-F238E27FC236}">
                <a16:creationId xmlns:a16="http://schemas.microsoft.com/office/drawing/2014/main" id="{EABC36C1-2DCA-E13B-E33A-EA18C2FDD42D}"/>
              </a:ext>
            </a:extLst>
          </p:cNvPr>
          <p:cNvSpPr>
            <a:spLocks noGrp="1"/>
          </p:cNvSpPr>
          <p:nvPr>
            <p:ph type="body" sz="quarter" idx="15"/>
          </p:nvPr>
        </p:nvSpPr>
        <p:spPr>
          <a:xfrm>
            <a:off x="7622234" y="1575603"/>
            <a:ext cx="2808000" cy="345600"/>
          </a:xfrm>
        </p:spPr>
        <p:txBody>
          <a:bodyPr/>
          <a:lstStyle/>
          <a:p>
            <a:r>
              <a:rPr lang="en-US"/>
              <a:t>3. Draft permitting document</a:t>
            </a:r>
          </a:p>
        </p:txBody>
      </p:sp>
      <p:sp>
        <p:nvSpPr>
          <p:cNvPr id="9" name="Text Placeholder 8">
            <a:extLst>
              <a:ext uri="{FF2B5EF4-FFF2-40B4-BE49-F238E27FC236}">
                <a16:creationId xmlns:a16="http://schemas.microsoft.com/office/drawing/2014/main" id="{93F81F61-3420-1F6D-36C9-AB86F0DEAE6B}"/>
              </a:ext>
            </a:extLst>
          </p:cNvPr>
          <p:cNvSpPr>
            <a:spLocks noGrp="1"/>
          </p:cNvSpPr>
          <p:nvPr>
            <p:ph type="body" sz="quarter" idx="17"/>
          </p:nvPr>
        </p:nvSpPr>
        <p:spPr>
          <a:xfrm>
            <a:off x="6519107" y="521099"/>
            <a:ext cx="3599821" cy="169277"/>
          </a:xfrm>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5B64840B-D6B8-FD16-9AD2-796262C32BCB}"/>
              </a:ext>
            </a:extLst>
          </p:cNvPr>
          <p:cNvSpPr>
            <a:spLocks noGrp="1"/>
          </p:cNvSpPr>
          <p:nvPr>
            <p:ph type="body" sz="quarter" idx="18"/>
          </p:nvPr>
        </p:nvSpPr>
        <p:spPr/>
        <p:txBody>
          <a:bodyPr>
            <a:normAutofit/>
          </a:bodyPr>
          <a:lstStyle/>
          <a:p>
            <a:r>
              <a:rPr lang="en-US"/>
              <a:t>Ask Copilot what regulation is relevant to drafting Environmental Impact Statements for Wind Power Plant in this [Country]? Please provide links to each relevant piece of regulation.</a:t>
            </a:r>
          </a:p>
          <a:p>
            <a:endParaRPr lang="en-US"/>
          </a:p>
        </p:txBody>
      </p:sp>
      <p:sp>
        <p:nvSpPr>
          <p:cNvPr id="11" name="Text Placeholder 10">
            <a:extLst>
              <a:ext uri="{FF2B5EF4-FFF2-40B4-BE49-F238E27FC236}">
                <a16:creationId xmlns:a16="http://schemas.microsoft.com/office/drawing/2014/main" id="{AAC4B883-2577-5017-6F00-FBF0825F778F}"/>
              </a:ext>
            </a:extLst>
          </p:cNvPr>
          <p:cNvSpPr>
            <a:spLocks noGrp="1"/>
          </p:cNvSpPr>
          <p:nvPr>
            <p:ph type="body" sz="quarter" idx="19"/>
          </p:nvPr>
        </p:nvSpPr>
        <p:spPr/>
        <p:txBody>
          <a:bodyPr>
            <a:normAutofit/>
          </a:bodyPr>
          <a:lstStyle/>
          <a:p>
            <a:r>
              <a:rPr lang="en-US"/>
              <a:t>Ask Copilot to generate a table which compares the regulations between the PA and Texas.</a:t>
            </a:r>
          </a:p>
        </p:txBody>
      </p:sp>
      <p:sp>
        <p:nvSpPr>
          <p:cNvPr id="12" name="Text Placeholder 11">
            <a:extLst>
              <a:ext uri="{FF2B5EF4-FFF2-40B4-BE49-F238E27FC236}">
                <a16:creationId xmlns:a16="http://schemas.microsoft.com/office/drawing/2014/main" id="{C505A29D-8DAF-DC89-3D8D-90296727D4A5}"/>
              </a:ext>
            </a:extLst>
          </p:cNvPr>
          <p:cNvSpPr>
            <a:spLocks noGrp="1"/>
          </p:cNvSpPr>
          <p:nvPr>
            <p:ph type="body" sz="quarter" idx="20"/>
          </p:nvPr>
        </p:nvSpPr>
        <p:spPr>
          <a:xfrm>
            <a:off x="7511481" y="1978738"/>
            <a:ext cx="2808000" cy="878889"/>
          </a:xfrm>
        </p:spPr>
        <p:txBody>
          <a:bodyPr>
            <a:normAutofit/>
          </a:bodyPr>
          <a:lstStyle/>
          <a:p>
            <a:r>
              <a:rPr lang="en-US"/>
              <a:t>Ask Copilot to create a document with all sections and subsections required to create an Environmental Impact Statement. Use this [source document] to retrieve information about  the design of the power plant.</a:t>
            </a:r>
          </a:p>
          <a:p>
            <a:endParaRPr lang="en-US"/>
          </a:p>
        </p:txBody>
      </p:sp>
      <p:sp>
        <p:nvSpPr>
          <p:cNvPr id="13" name="Text Placeholder 12">
            <a:extLst>
              <a:ext uri="{FF2B5EF4-FFF2-40B4-BE49-F238E27FC236}">
                <a16:creationId xmlns:a16="http://schemas.microsoft.com/office/drawing/2014/main" id="{04C21742-4540-B003-4BE4-831E4F665B8B}"/>
              </a:ext>
            </a:extLst>
          </p:cNvPr>
          <p:cNvSpPr>
            <a:spLocks noGrp="1"/>
          </p:cNvSpPr>
          <p:nvPr>
            <p:ph type="body" sz="quarter" idx="21"/>
          </p:nvPr>
        </p:nvSpPr>
        <p:spPr/>
        <p:txBody>
          <a:bodyPr/>
          <a:lstStyle/>
          <a:p>
            <a:r>
              <a:rPr lang="en-US"/>
              <a:t>Benefit: </a:t>
            </a:r>
            <a:r>
              <a:rPr lang="en-US" b="1"/>
              <a:t>Quickly get up to speed </a:t>
            </a:r>
            <a:r>
              <a:rPr lang="en-US"/>
              <a:t>with he most relevant information on specific regulations.</a:t>
            </a:r>
          </a:p>
        </p:txBody>
      </p:sp>
      <p:sp>
        <p:nvSpPr>
          <p:cNvPr id="14" name="Text Placeholder 13">
            <a:extLst>
              <a:ext uri="{FF2B5EF4-FFF2-40B4-BE49-F238E27FC236}">
                <a16:creationId xmlns:a16="http://schemas.microsoft.com/office/drawing/2014/main" id="{D060BD78-9C16-58D6-7319-66B994E949D9}"/>
              </a:ext>
            </a:extLst>
          </p:cNvPr>
          <p:cNvSpPr>
            <a:spLocks noGrp="1"/>
          </p:cNvSpPr>
          <p:nvPr>
            <p:ph type="body" sz="quarter" idx="22"/>
          </p:nvPr>
        </p:nvSpPr>
        <p:spPr/>
        <p:txBody>
          <a:bodyPr/>
          <a:lstStyle/>
          <a:p>
            <a:r>
              <a:rPr lang="en-US"/>
              <a:t>Benefit: Provide more information to Copilot and ask to </a:t>
            </a:r>
            <a:r>
              <a:rPr lang="en-US" b="1"/>
              <a:t>enrich a section of the document.</a:t>
            </a:r>
          </a:p>
        </p:txBody>
      </p:sp>
      <p:sp>
        <p:nvSpPr>
          <p:cNvPr id="15" name="Text Placeholder 14">
            <a:extLst>
              <a:ext uri="{FF2B5EF4-FFF2-40B4-BE49-F238E27FC236}">
                <a16:creationId xmlns:a16="http://schemas.microsoft.com/office/drawing/2014/main" id="{E6B46C6F-3592-4E06-D4D7-45FC85FE02F3}"/>
              </a:ext>
            </a:extLst>
          </p:cNvPr>
          <p:cNvSpPr>
            <a:spLocks noGrp="1"/>
          </p:cNvSpPr>
          <p:nvPr>
            <p:ph type="body" sz="quarter" idx="23"/>
          </p:nvPr>
        </p:nvSpPr>
        <p:spPr/>
        <p:txBody>
          <a:bodyPr>
            <a:normAutofit/>
          </a:bodyPr>
          <a:lstStyle/>
          <a:p>
            <a:r>
              <a:rPr lang="en-US"/>
              <a:t>Benefit: Copilot can compare key regulation aspects and </a:t>
            </a:r>
            <a:r>
              <a:rPr lang="en-US" b="1"/>
              <a:t>lay out differences in a table format.</a:t>
            </a:r>
          </a:p>
        </p:txBody>
      </p:sp>
      <p:sp>
        <p:nvSpPr>
          <p:cNvPr id="16" name="Text Placeholder 15">
            <a:extLst>
              <a:ext uri="{FF2B5EF4-FFF2-40B4-BE49-F238E27FC236}">
                <a16:creationId xmlns:a16="http://schemas.microsoft.com/office/drawing/2014/main" id="{161EAACE-1C5E-524D-2B8B-BAAC666265B4}"/>
              </a:ext>
            </a:extLst>
          </p:cNvPr>
          <p:cNvSpPr>
            <a:spLocks noGrp="1"/>
          </p:cNvSpPr>
          <p:nvPr>
            <p:ph type="body" sz="quarter" idx="24"/>
          </p:nvPr>
        </p:nvSpPr>
        <p:spPr/>
        <p:txBody>
          <a:bodyPr/>
          <a:lstStyle/>
          <a:p>
            <a:r>
              <a:rPr lang="en-US"/>
              <a:t>Benefit: </a:t>
            </a:r>
            <a:r>
              <a:rPr lang="en-US" b="1"/>
              <a:t>Collect relevant data and generate a new section </a:t>
            </a:r>
            <a:r>
              <a:rPr lang="en-US"/>
              <a:t>of the document.</a:t>
            </a:r>
          </a:p>
        </p:txBody>
      </p:sp>
      <p:sp>
        <p:nvSpPr>
          <p:cNvPr id="17" name="Text Placeholder 16">
            <a:extLst>
              <a:ext uri="{FF2B5EF4-FFF2-40B4-BE49-F238E27FC236}">
                <a16:creationId xmlns:a16="http://schemas.microsoft.com/office/drawing/2014/main" id="{B6DF0936-6E3A-FE61-195C-8A89F1D8E806}"/>
              </a:ext>
            </a:extLst>
          </p:cNvPr>
          <p:cNvSpPr>
            <a:spLocks noGrp="1"/>
          </p:cNvSpPr>
          <p:nvPr>
            <p:ph type="body" sz="quarter" idx="25"/>
          </p:nvPr>
        </p:nvSpPr>
        <p:spPr/>
        <p:txBody>
          <a:bodyPr/>
          <a:lstStyle/>
          <a:p>
            <a:r>
              <a:rPr lang="en-US"/>
              <a:t>Benefit: </a:t>
            </a:r>
            <a:r>
              <a:rPr lang="en-US" b="1"/>
              <a:t>Generate a first draft quickly </a:t>
            </a:r>
            <a:r>
              <a:rPr lang="en-US"/>
              <a:t>saving time on long and complex permitting documents.</a:t>
            </a:r>
          </a:p>
        </p:txBody>
      </p:sp>
      <p:sp>
        <p:nvSpPr>
          <p:cNvPr id="18" name="Text Placeholder 17">
            <a:extLst>
              <a:ext uri="{FF2B5EF4-FFF2-40B4-BE49-F238E27FC236}">
                <a16:creationId xmlns:a16="http://schemas.microsoft.com/office/drawing/2014/main" id="{0DCDBFDF-2AB9-07A9-779F-3ED811E5477A}"/>
              </a:ext>
            </a:extLst>
          </p:cNvPr>
          <p:cNvSpPr>
            <a:spLocks noGrp="1"/>
          </p:cNvSpPr>
          <p:nvPr>
            <p:ph type="body" sz="quarter" idx="27"/>
          </p:nvPr>
        </p:nvSpPr>
        <p:spPr>
          <a:xfrm>
            <a:off x="2316020" y="4488366"/>
            <a:ext cx="2808000" cy="739924"/>
          </a:xfrm>
        </p:spPr>
        <p:txBody>
          <a:bodyPr/>
          <a:lstStyle/>
          <a:p>
            <a:r>
              <a:rPr lang="en-US"/>
              <a:t>We are using “Contoso” power generation units for this project. Are there specific information I should include to improve the “Waste Disposal” section?</a:t>
            </a:r>
          </a:p>
        </p:txBody>
      </p:sp>
      <p:sp>
        <p:nvSpPr>
          <p:cNvPr id="19" name="Text Placeholder 18">
            <a:extLst>
              <a:ext uri="{FF2B5EF4-FFF2-40B4-BE49-F238E27FC236}">
                <a16:creationId xmlns:a16="http://schemas.microsoft.com/office/drawing/2014/main" id="{C327FB67-CB1F-EFBF-C022-DCDD74E91BDC}"/>
              </a:ext>
            </a:extLst>
          </p:cNvPr>
          <p:cNvSpPr>
            <a:spLocks noGrp="1"/>
          </p:cNvSpPr>
          <p:nvPr>
            <p:ph type="body" sz="quarter" idx="28"/>
          </p:nvPr>
        </p:nvSpPr>
        <p:spPr>
          <a:xfrm>
            <a:off x="5779660" y="4488366"/>
            <a:ext cx="2808000" cy="705392"/>
          </a:xfrm>
        </p:spPr>
        <p:txBody>
          <a:bodyPr>
            <a:normAutofit lnSpcReduction="10000"/>
          </a:bodyPr>
          <a:lstStyle/>
          <a:p>
            <a:r>
              <a:rPr lang="en-US"/>
              <a:t>Find relevant data related to flooding, earthquake and other natural disasters occurred in the past 20 years in [location] and write the section “Hazards” considering that the plant will be built in that location.</a:t>
            </a:r>
          </a:p>
        </p:txBody>
      </p:sp>
      <p:sp>
        <p:nvSpPr>
          <p:cNvPr id="20" name="Text Placeholder 19">
            <a:extLst>
              <a:ext uri="{FF2B5EF4-FFF2-40B4-BE49-F238E27FC236}">
                <a16:creationId xmlns:a16="http://schemas.microsoft.com/office/drawing/2014/main" id="{AC2B21D8-437F-890B-AB2C-B574FBDFFF03}"/>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E3C7B783-36BB-72EC-D31F-38FAD8D4FAB0}"/>
              </a:ext>
            </a:extLst>
          </p:cNvPr>
          <p:cNvSpPr>
            <a:spLocks noGrp="1"/>
          </p:cNvSpPr>
          <p:nvPr>
            <p:ph type="body" sz="quarter" idx="38"/>
          </p:nvPr>
        </p:nvSpPr>
        <p:spPr>
          <a:solidFill>
            <a:srgbClr val="0078D4"/>
          </a:solidFill>
        </p:spPr>
        <p:txBody>
          <a:bodyPr/>
          <a:lstStyle/>
          <a:p>
            <a:endParaRPr lang="en-US"/>
          </a:p>
        </p:txBody>
      </p:sp>
      <p:sp>
        <p:nvSpPr>
          <p:cNvPr id="22" name="Text Placeholder 21">
            <a:extLst>
              <a:ext uri="{FF2B5EF4-FFF2-40B4-BE49-F238E27FC236}">
                <a16:creationId xmlns:a16="http://schemas.microsoft.com/office/drawing/2014/main" id="{5C9C0FC0-FF94-125D-D940-34FA65B35E0F}"/>
              </a:ext>
            </a:extLst>
          </p:cNvPr>
          <p:cNvSpPr>
            <a:spLocks noGrp="1"/>
          </p:cNvSpPr>
          <p:nvPr>
            <p:ph type="body" sz="quarter" idx="39"/>
          </p:nvPr>
        </p:nvSpPr>
        <p:spPr>
          <a:solidFill>
            <a:srgbClr val="0078D4"/>
          </a:solidFill>
        </p:spPr>
        <p:txBody>
          <a:bodyPr/>
          <a:lstStyle/>
          <a:p>
            <a:endParaRPr lang="en-US"/>
          </a:p>
        </p:txBody>
      </p:sp>
      <p:sp>
        <p:nvSpPr>
          <p:cNvPr id="23" name="Text Placeholder 22">
            <a:extLst>
              <a:ext uri="{FF2B5EF4-FFF2-40B4-BE49-F238E27FC236}">
                <a16:creationId xmlns:a16="http://schemas.microsoft.com/office/drawing/2014/main" id="{7F76F8D1-4341-52AD-872A-F7AC8B950EA7}"/>
              </a:ext>
            </a:extLst>
          </p:cNvPr>
          <p:cNvSpPr>
            <a:spLocks noGrp="1"/>
          </p:cNvSpPr>
          <p:nvPr>
            <p:ph type="body" sz="quarter" idx="40"/>
          </p:nvPr>
        </p:nvSpPr>
        <p:spPr>
          <a:solidFill>
            <a:srgbClr val="0078D4"/>
          </a:solidFill>
        </p:spPr>
        <p:txBody>
          <a:bodyPr/>
          <a:lstStyle/>
          <a:p>
            <a:endParaRPr lang="en-US"/>
          </a:p>
        </p:txBody>
      </p:sp>
      <p:sp>
        <p:nvSpPr>
          <p:cNvPr id="24" name="Rectangle: Rounded Corners 6">
            <a:extLst>
              <a:ext uri="{FF2B5EF4-FFF2-40B4-BE49-F238E27FC236}">
                <a16:creationId xmlns:a16="http://schemas.microsoft.com/office/drawing/2014/main" id="{B9B66973-0E2E-0750-CCCB-F3FC8FEB188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29" name="Rectangle: Rounded Corners 6">
            <a:extLst>
              <a:ext uri="{FF2B5EF4-FFF2-40B4-BE49-F238E27FC236}">
                <a16:creationId xmlns:a16="http://schemas.microsoft.com/office/drawing/2014/main" id="{307A9476-6A5A-5BD0-6679-E35010DBCB0E}"/>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0" name="Group 29">
            <a:extLst>
              <a:ext uri="{FF2B5EF4-FFF2-40B4-BE49-F238E27FC236}">
                <a16:creationId xmlns:a16="http://schemas.microsoft.com/office/drawing/2014/main" id="{25CC9E54-D534-ACAE-963D-D092BB9236F6}"/>
              </a:ext>
            </a:extLst>
          </p:cNvPr>
          <p:cNvGrpSpPr/>
          <p:nvPr/>
        </p:nvGrpSpPr>
        <p:grpSpPr>
          <a:xfrm>
            <a:off x="7523373" y="1127774"/>
            <a:ext cx="1260000" cy="216000"/>
            <a:chOff x="1194743" y="1140160"/>
            <a:chExt cx="1260000" cy="216000"/>
          </a:xfrm>
        </p:grpSpPr>
        <p:sp>
          <p:nvSpPr>
            <p:cNvPr id="31" name="Rectangle: Rounded Corners 6">
              <a:extLst>
                <a:ext uri="{FF2B5EF4-FFF2-40B4-BE49-F238E27FC236}">
                  <a16:creationId xmlns:a16="http://schemas.microsoft.com/office/drawing/2014/main" id="{F4689BAE-F51F-FB40-0E4E-BF0DEF45B576}"/>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2" name="Graphic 31">
              <a:extLst>
                <a:ext uri="{FF2B5EF4-FFF2-40B4-BE49-F238E27FC236}">
                  <a16:creationId xmlns:a16="http://schemas.microsoft.com/office/drawing/2014/main" id="{7E7F62B2-B9DA-EAAF-02CC-CA6E64A0616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6" name="Group 35">
            <a:extLst>
              <a:ext uri="{FF2B5EF4-FFF2-40B4-BE49-F238E27FC236}">
                <a16:creationId xmlns:a16="http://schemas.microsoft.com/office/drawing/2014/main" id="{C54D4C28-7BF1-6DFB-564A-F32D51E02856}"/>
              </a:ext>
            </a:extLst>
          </p:cNvPr>
          <p:cNvGrpSpPr/>
          <p:nvPr/>
        </p:nvGrpSpPr>
        <p:grpSpPr>
          <a:xfrm>
            <a:off x="3196972" y="1139644"/>
            <a:ext cx="1517685" cy="219456"/>
            <a:chOff x="1198143" y="862657"/>
            <a:chExt cx="1517685" cy="207740"/>
          </a:xfrm>
        </p:grpSpPr>
        <p:sp>
          <p:nvSpPr>
            <p:cNvPr id="37" name="Rectangle: Rounded Corners 6">
              <a:extLst>
                <a:ext uri="{FF2B5EF4-FFF2-40B4-BE49-F238E27FC236}">
                  <a16:creationId xmlns:a16="http://schemas.microsoft.com/office/drawing/2014/main" id="{AF6EDB9E-30B4-3170-4ED7-00A197D9F17C}"/>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Revenue generation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8" name="Graphic 37">
              <a:extLst>
                <a:ext uri="{FF2B5EF4-FFF2-40B4-BE49-F238E27FC236}">
                  <a16:creationId xmlns:a16="http://schemas.microsoft.com/office/drawing/2014/main" id="{9AD12D88-EFA8-4330-A782-33D47D89CF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grpSp>
        <p:nvGrpSpPr>
          <p:cNvPr id="39" name="Group 38">
            <a:extLst>
              <a:ext uri="{FF2B5EF4-FFF2-40B4-BE49-F238E27FC236}">
                <a16:creationId xmlns:a16="http://schemas.microsoft.com/office/drawing/2014/main" id="{87EC4AFF-280D-5E60-1FB5-E308D46B6352}"/>
              </a:ext>
            </a:extLst>
          </p:cNvPr>
          <p:cNvGrpSpPr/>
          <p:nvPr/>
        </p:nvGrpSpPr>
        <p:grpSpPr>
          <a:xfrm>
            <a:off x="8896436" y="1124241"/>
            <a:ext cx="1450784" cy="216000"/>
            <a:chOff x="1194743" y="1140160"/>
            <a:chExt cx="1450784" cy="216000"/>
          </a:xfrm>
        </p:grpSpPr>
        <p:sp>
          <p:nvSpPr>
            <p:cNvPr id="40" name="Rectangle: Rounded Corners 6">
              <a:extLst>
                <a:ext uri="{FF2B5EF4-FFF2-40B4-BE49-F238E27FC236}">
                  <a16:creationId xmlns:a16="http://schemas.microsoft.com/office/drawing/2014/main" id="{52E5F981-63DE-D7FB-F64D-B87056A79CA5}"/>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41" name="Graphic 40">
              <a:extLst>
                <a:ext uri="{FF2B5EF4-FFF2-40B4-BE49-F238E27FC236}">
                  <a16:creationId xmlns:a16="http://schemas.microsoft.com/office/drawing/2014/main" id="{EEA31677-6C15-E6C2-4F59-820967A0AC6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44F47ABF-E08B-E9BD-EF8F-1C6131E91949}"/>
              </a:ext>
            </a:extLst>
          </p:cNvPr>
          <p:cNvGrpSpPr/>
          <p:nvPr/>
        </p:nvGrpSpPr>
        <p:grpSpPr>
          <a:xfrm>
            <a:off x="1624328" y="1132756"/>
            <a:ext cx="1487320" cy="216000"/>
            <a:chOff x="1198144" y="862657"/>
            <a:chExt cx="1487320" cy="216000"/>
          </a:xfrm>
        </p:grpSpPr>
        <p:sp>
          <p:nvSpPr>
            <p:cNvPr id="43" name="Rectangle: Rounded Corners 6">
              <a:extLst>
                <a:ext uri="{FF2B5EF4-FFF2-40B4-BE49-F238E27FC236}">
                  <a16:creationId xmlns:a16="http://schemas.microsoft.com/office/drawing/2014/main" id="{CC33AB4E-DADF-C5CF-4364-97DA86B38EB6}"/>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Safety &amp; compliance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44" name="Graphic 43">
              <a:extLst>
                <a:ext uri="{FF2B5EF4-FFF2-40B4-BE49-F238E27FC236}">
                  <a16:creationId xmlns:a16="http://schemas.microsoft.com/office/drawing/2014/main" id="{96508195-5025-ABF8-0A4D-8D2C370135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grpSp>
        <p:nvGrpSpPr>
          <p:cNvPr id="60" name="Group 59">
            <a:extLst>
              <a:ext uri="{FF2B5EF4-FFF2-40B4-BE49-F238E27FC236}">
                <a16:creationId xmlns:a16="http://schemas.microsoft.com/office/drawing/2014/main" id="{AFE56B94-0ADF-BFEE-F7A5-241F92442AEF}"/>
              </a:ext>
            </a:extLst>
          </p:cNvPr>
          <p:cNvGrpSpPr/>
          <p:nvPr/>
        </p:nvGrpSpPr>
        <p:grpSpPr>
          <a:xfrm>
            <a:off x="8245744" y="2790930"/>
            <a:ext cx="1538951" cy="360000"/>
            <a:chOff x="588263" y="2657420"/>
            <a:chExt cx="1538951" cy="360000"/>
          </a:xfrm>
        </p:grpSpPr>
        <p:pic>
          <p:nvPicPr>
            <p:cNvPr id="61" name="Picture 60">
              <a:extLst>
                <a:ext uri="{FF2B5EF4-FFF2-40B4-BE49-F238E27FC236}">
                  <a16:creationId xmlns:a16="http://schemas.microsoft.com/office/drawing/2014/main" id="{E65DB7CB-CC88-E9CE-27D5-A17DBAEAA9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2" name="TextBox 61">
              <a:extLst>
                <a:ext uri="{FF2B5EF4-FFF2-40B4-BE49-F238E27FC236}">
                  <a16:creationId xmlns:a16="http://schemas.microsoft.com/office/drawing/2014/main" id="{1653E01A-DB63-C6DC-F2B5-3C0713AC9DEC}"/>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FDBD3A55-99EC-B534-2E18-0DF806D763A3}"/>
              </a:ext>
            </a:extLst>
          </p:cNvPr>
          <p:cNvGrpSpPr/>
          <p:nvPr/>
        </p:nvGrpSpPr>
        <p:grpSpPr>
          <a:xfrm>
            <a:off x="901322" y="2712041"/>
            <a:ext cx="2428059" cy="411140"/>
            <a:chOff x="767112" y="2825909"/>
            <a:chExt cx="2927459" cy="411140"/>
          </a:xfrm>
        </p:grpSpPr>
        <p:sp>
          <p:nvSpPr>
            <p:cNvPr id="47" name="TextBox 46">
              <a:extLst>
                <a:ext uri="{FF2B5EF4-FFF2-40B4-BE49-F238E27FC236}">
                  <a16:creationId xmlns:a16="http://schemas.microsoft.com/office/drawing/2014/main" id="{5C7CDF16-A4E8-27E0-9DD8-0D31D1443E03}"/>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Permitting solution</a:t>
              </a:r>
            </a:p>
          </p:txBody>
        </p:sp>
        <p:pic>
          <p:nvPicPr>
            <p:cNvPr id="48" name="Picture 2" descr="Copilot Studio Generative AI pricing - Power Platform Community">
              <a:extLst>
                <a:ext uri="{FF2B5EF4-FFF2-40B4-BE49-F238E27FC236}">
                  <a16:creationId xmlns:a16="http://schemas.microsoft.com/office/drawing/2014/main" id="{E70AC7AE-6707-C6A7-E8B9-247A064ED40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C5D2E129-8006-3332-FA32-F1C1D737A960}"/>
              </a:ext>
            </a:extLst>
          </p:cNvPr>
          <p:cNvGrpSpPr/>
          <p:nvPr/>
        </p:nvGrpSpPr>
        <p:grpSpPr>
          <a:xfrm>
            <a:off x="4237811" y="2712041"/>
            <a:ext cx="2428059" cy="411140"/>
            <a:chOff x="767112" y="2825909"/>
            <a:chExt cx="2927459" cy="411140"/>
          </a:xfrm>
        </p:grpSpPr>
        <p:sp>
          <p:nvSpPr>
            <p:cNvPr id="50" name="TextBox 49">
              <a:extLst>
                <a:ext uri="{FF2B5EF4-FFF2-40B4-BE49-F238E27FC236}">
                  <a16:creationId xmlns:a16="http://schemas.microsoft.com/office/drawing/2014/main" id="{7499D758-70E3-2107-7C0C-6CB6B9FD28A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Permitting solution</a:t>
              </a:r>
            </a:p>
          </p:txBody>
        </p:sp>
        <p:pic>
          <p:nvPicPr>
            <p:cNvPr id="54" name="Picture 2" descr="Copilot Studio Generative AI pricing - Power Platform Community">
              <a:extLst>
                <a:ext uri="{FF2B5EF4-FFF2-40B4-BE49-F238E27FC236}">
                  <a16:creationId xmlns:a16="http://schemas.microsoft.com/office/drawing/2014/main" id="{8AB472E5-D268-05A7-D8E2-0C0D3EF9E97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BAC2DAEE-AF45-4736-B2E9-994F7198851E}"/>
              </a:ext>
            </a:extLst>
          </p:cNvPr>
          <p:cNvGrpSpPr/>
          <p:nvPr/>
        </p:nvGrpSpPr>
        <p:grpSpPr>
          <a:xfrm>
            <a:off x="5969630" y="5212278"/>
            <a:ext cx="2428059" cy="411140"/>
            <a:chOff x="767112" y="2825909"/>
            <a:chExt cx="2927459" cy="411140"/>
          </a:xfrm>
        </p:grpSpPr>
        <p:sp>
          <p:nvSpPr>
            <p:cNvPr id="56" name="TextBox 55">
              <a:extLst>
                <a:ext uri="{FF2B5EF4-FFF2-40B4-BE49-F238E27FC236}">
                  <a16:creationId xmlns:a16="http://schemas.microsoft.com/office/drawing/2014/main" id="{A6CD701F-AE70-4F8E-0612-1392AB85ED57}"/>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Permitting solution</a:t>
              </a:r>
            </a:p>
          </p:txBody>
        </p:sp>
        <p:pic>
          <p:nvPicPr>
            <p:cNvPr id="57" name="Picture 2" descr="Copilot Studio Generative AI pricing - Power Platform Community">
              <a:extLst>
                <a:ext uri="{FF2B5EF4-FFF2-40B4-BE49-F238E27FC236}">
                  <a16:creationId xmlns:a16="http://schemas.microsoft.com/office/drawing/2014/main" id="{7FB39D2F-9EBF-AE67-C568-EFBEE239588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0E94DF32-EDF0-2FC4-B1C6-CB1FBD6F2D66}"/>
              </a:ext>
            </a:extLst>
          </p:cNvPr>
          <p:cNvGrpSpPr/>
          <p:nvPr/>
        </p:nvGrpSpPr>
        <p:grpSpPr>
          <a:xfrm>
            <a:off x="2547553" y="5226969"/>
            <a:ext cx="2428059" cy="411140"/>
            <a:chOff x="767112" y="2825909"/>
            <a:chExt cx="2927459" cy="411140"/>
          </a:xfrm>
        </p:grpSpPr>
        <p:sp>
          <p:nvSpPr>
            <p:cNvPr id="59" name="TextBox 58">
              <a:extLst>
                <a:ext uri="{FF2B5EF4-FFF2-40B4-BE49-F238E27FC236}">
                  <a16:creationId xmlns:a16="http://schemas.microsoft.com/office/drawing/2014/main" id="{7E643FC9-5E17-1D8B-E841-2A42DD0E671C}"/>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Permitting solution</a:t>
              </a:r>
            </a:p>
          </p:txBody>
        </p:sp>
        <p:pic>
          <p:nvPicPr>
            <p:cNvPr id="66" name="Picture 2" descr="Copilot Studio Generative AI pricing - Power Platform Community">
              <a:extLst>
                <a:ext uri="{FF2B5EF4-FFF2-40B4-BE49-F238E27FC236}">
                  <a16:creationId xmlns:a16="http://schemas.microsoft.com/office/drawing/2014/main" id="{1C25D002-0390-3469-BD3E-18D2903A2D7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CA59279F-63D8-FE33-6AFD-9015E370F1A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26348857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5173-0922-76A0-A092-1800F5998577}"/>
              </a:ext>
            </a:extLst>
          </p:cNvPr>
          <p:cNvSpPr>
            <a:spLocks noGrp="1"/>
          </p:cNvSpPr>
          <p:nvPr>
            <p:ph type="title"/>
          </p:nvPr>
        </p:nvSpPr>
        <p:spPr>
          <a:xfrm>
            <a:off x="584200" y="387766"/>
            <a:ext cx="5672544" cy="263149"/>
          </a:xfrm>
        </p:spPr>
        <p:txBody>
          <a:bodyPr/>
          <a:lstStyle/>
          <a:p>
            <a:r>
              <a:rPr lang="en-US"/>
              <a:t>Accelerate health and safety inspections</a:t>
            </a:r>
          </a:p>
        </p:txBody>
      </p:sp>
      <p:sp>
        <p:nvSpPr>
          <p:cNvPr id="3" name="Text Placeholder 2">
            <a:extLst>
              <a:ext uri="{FF2B5EF4-FFF2-40B4-BE49-F238E27FC236}">
                <a16:creationId xmlns:a16="http://schemas.microsoft.com/office/drawing/2014/main" id="{06B37AE4-FD5D-41D4-CDEA-AD2444ADF392}"/>
              </a:ext>
            </a:extLst>
          </p:cNvPr>
          <p:cNvSpPr>
            <a:spLocks noGrp="1"/>
          </p:cNvSpPr>
          <p:nvPr>
            <p:ph type="body" sz="quarter" idx="11"/>
          </p:nvPr>
        </p:nvSpPr>
        <p:spPr/>
        <p:txBody>
          <a:bodyPr/>
          <a:lstStyle/>
          <a:p>
            <a:r>
              <a:rPr lang="en-US"/>
              <a:t>1. Analyze new safety rules</a:t>
            </a:r>
          </a:p>
        </p:txBody>
      </p:sp>
      <p:sp>
        <p:nvSpPr>
          <p:cNvPr id="4" name="Text Placeholder 3">
            <a:extLst>
              <a:ext uri="{FF2B5EF4-FFF2-40B4-BE49-F238E27FC236}">
                <a16:creationId xmlns:a16="http://schemas.microsoft.com/office/drawing/2014/main" id="{85D3416E-AD42-8DC6-0231-218285507A7B}"/>
              </a:ext>
            </a:extLst>
          </p:cNvPr>
          <p:cNvSpPr>
            <a:spLocks noGrp="1"/>
          </p:cNvSpPr>
          <p:nvPr>
            <p:ph type="body" sz="quarter" idx="12"/>
          </p:nvPr>
        </p:nvSpPr>
        <p:spPr/>
        <p:txBody>
          <a:bodyPr/>
          <a:lstStyle/>
          <a:p>
            <a:r>
              <a:rPr lang="en-US"/>
              <a:t>6. Draft an urgent email</a:t>
            </a:r>
          </a:p>
        </p:txBody>
      </p:sp>
      <p:sp>
        <p:nvSpPr>
          <p:cNvPr id="5" name="Text Placeholder 4">
            <a:extLst>
              <a:ext uri="{FF2B5EF4-FFF2-40B4-BE49-F238E27FC236}">
                <a16:creationId xmlns:a16="http://schemas.microsoft.com/office/drawing/2014/main" id="{B973A7B2-811B-1638-A71E-B73EDD15506B}"/>
              </a:ext>
            </a:extLst>
          </p:cNvPr>
          <p:cNvSpPr>
            <a:spLocks noGrp="1"/>
          </p:cNvSpPr>
          <p:nvPr>
            <p:ph type="body" sz="quarter" idx="13"/>
          </p:nvPr>
        </p:nvSpPr>
        <p:spPr/>
        <p:txBody>
          <a:bodyPr/>
          <a:lstStyle/>
          <a:p>
            <a:r>
              <a:rPr lang="en-US"/>
              <a:t>2. Prepare the checklist</a:t>
            </a:r>
          </a:p>
        </p:txBody>
      </p:sp>
      <p:sp>
        <p:nvSpPr>
          <p:cNvPr id="6" name="Text Placeholder 5">
            <a:extLst>
              <a:ext uri="{FF2B5EF4-FFF2-40B4-BE49-F238E27FC236}">
                <a16:creationId xmlns:a16="http://schemas.microsoft.com/office/drawing/2014/main" id="{19551E4F-3DD4-6CF4-5D97-F2A214268527}"/>
              </a:ext>
            </a:extLst>
          </p:cNvPr>
          <p:cNvSpPr>
            <a:spLocks noGrp="1"/>
          </p:cNvSpPr>
          <p:nvPr>
            <p:ph type="body" sz="quarter" idx="14"/>
          </p:nvPr>
        </p:nvSpPr>
        <p:spPr/>
        <p:txBody>
          <a:bodyPr/>
          <a:lstStyle/>
          <a:p>
            <a:r>
              <a:rPr lang="en-US"/>
              <a:t>5. Create a safety violations report</a:t>
            </a:r>
          </a:p>
        </p:txBody>
      </p:sp>
      <p:sp>
        <p:nvSpPr>
          <p:cNvPr id="7" name="Text Placeholder 6">
            <a:extLst>
              <a:ext uri="{FF2B5EF4-FFF2-40B4-BE49-F238E27FC236}">
                <a16:creationId xmlns:a16="http://schemas.microsoft.com/office/drawing/2014/main" id="{77F45229-3A76-0D24-4C13-62771AD47496}"/>
              </a:ext>
            </a:extLst>
          </p:cNvPr>
          <p:cNvSpPr>
            <a:spLocks noGrp="1"/>
          </p:cNvSpPr>
          <p:nvPr>
            <p:ph type="body" sz="quarter" idx="15"/>
          </p:nvPr>
        </p:nvSpPr>
        <p:spPr/>
        <p:txBody>
          <a:bodyPr/>
          <a:lstStyle/>
          <a:p>
            <a:r>
              <a:rPr lang="en-US"/>
              <a:t>3. H&amp;S risks detection</a:t>
            </a:r>
          </a:p>
        </p:txBody>
      </p:sp>
      <p:sp>
        <p:nvSpPr>
          <p:cNvPr id="8" name="Text Placeholder 7">
            <a:extLst>
              <a:ext uri="{FF2B5EF4-FFF2-40B4-BE49-F238E27FC236}">
                <a16:creationId xmlns:a16="http://schemas.microsoft.com/office/drawing/2014/main" id="{D3612BEB-DCA4-6A28-56AC-D5718777FDF7}"/>
              </a:ext>
            </a:extLst>
          </p:cNvPr>
          <p:cNvSpPr>
            <a:spLocks noGrp="1"/>
          </p:cNvSpPr>
          <p:nvPr>
            <p:ph type="body" sz="quarter" idx="16"/>
          </p:nvPr>
        </p:nvSpPr>
        <p:spPr/>
        <p:txBody>
          <a:bodyPr/>
          <a:lstStyle/>
          <a:p>
            <a:r>
              <a:rPr lang="en-US"/>
              <a:t>4. Review contractor’s H&amp;S safety plan </a:t>
            </a:r>
          </a:p>
        </p:txBody>
      </p:sp>
      <p:sp>
        <p:nvSpPr>
          <p:cNvPr id="9" name="Text Placeholder 8">
            <a:extLst>
              <a:ext uri="{FF2B5EF4-FFF2-40B4-BE49-F238E27FC236}">
                <a16:creationId xmlns:a16="http://schemas.microsoft.com/office/drawing/2014/main" id="{8889AE1D-DBFE-A4CF-425F-4FDB92823F23}"/>
              </a:ext>
            </a:extLst>
          </p:cNvPr>
          <p:cNvSpPr>
            <a:spLocks noGrp="1"/>
          </p:cNvSpPr>
          <p:nvPr>
            <p:ph type="body" sz="quarter" idx="17"/>
          </p:nvPr>
        </p:nvSpPr>
        <p:spPr>
          <a:xfrm>
            <a:off x="6519224" y="521099"/>
            <a:ext cx="3599821" cy="169277"/>
          </a:xfrm>
        </p:spPr>
        <p:txBody>
          <a:bodyPr/>
          <a:lstStyle/>
          <a:p>
            <a:r>
              <a:rPr lang="en-US"/>
              <a:t>Microsoft 365 Copilot </a:t>
            </a:r>
          </a:p>
        </p:txBody>
      </p:sp>
      <p:sp>
        <p:nvSpPr>
          <p:cNvPr id="10" name="Text Placeholder 9">
            <a:extLst>
              <a:ext uri="{FF2B5EF4-FFF2-40B4-BE49-F238E27FC236}">
                <a16:creationId xmlns:a16="http://schemas.microsoft.com/office/drawing/2014/main" id="{CC0E2437-81E2-384E-1C0A-3A71FCA48FD2}"/>
              </a:ext>
            </a:extLst>
          </p:cNvPr>
          <p:cNvSpPr>
            <a:spLocks noGrp="1"/>
          </p:cNvSpPr>
          <p:nvPr>
            <p:ph type="body" sz="quarter" idx="18"/>
          </p:nvPr>
        </p:nvSpPr>
        <p:spPr>
          <a:xfrm>
            <a:off x="584200" y="2032188"/>
            <a:ext cx="2808000" cy="748444"/>
          </a:xfrm>
        </p:spPr>
        <p:txBody>
          <a:bodyPr>
            <a:normAutofit lnSpcReduction="10000"/>
          </a:bodyPr>
          <a:lstStyle/>
          <a:p>
            <a:r>
              <a:rPr lang="en-US"/>
              <a:t>There is a new local safety regulation, and the inspector asks Copilot to summarize the document. The inspector asks questions to Copilot to better understand how the new regulation will impact safety inspections on worksites.</a:t>
            </a:r>
          </a:p>
        </p:txBody>
      </p:sp>
      <p:sp>
        <p:nvSpPr>
          <p:cNvPr id="11" name="Text Placeholder 10">
            <a:extLst>
              <a:ext uri="{FF2B5EF4-FFF2-40B4-BE49-F238E27FC236}">
                <a16:creationId xmlns:a16="http://schemas.microsoft.com/office/drawing/2014/main" id="{2017A269-FADE-D5AB-B32B-BFEE4A9C9D1F}"/>
              </a:ext>
            </a:extLst>
          </p:cNvPr>
          <p:cNvSpPr>
            <a:spLocks noGrp="1"/>
          </p:cNvSpPr>
          <p:nvPr>
            <p:ph type="body" sz="quarter" idx="19"/>
          </p:nvPr>
        </p:nvSpPr>
        <p:spPr/>
        <p:txBody>
          <a:bodyPr>
            <a:normAutofit/>
          </a:bodyPr>
          <a:lstStyle/>
          <a:p>
            <a:r>
              <a:rPr lang="en-US"/>
              <a:t>The inspector asks Copilot in Forms to update the existing safety checklist with new steps and checks to be compliant with new regulation.</a:t>
            </a:r>
          </a:p>
          <a:p>
            <a:endParaRPr lang="en-US"/>
          </a:p>
        </p:txBody>
      </p:sp>
      <p:sp>
        <p:nvSpPr>
          <p:cNvPr id="12" name="Text Placeholder 11">
            <a:extLst>
              <a:ext uri="{FF2B5EF4-FFF2-40B4-BE49-F238E27FC236}">
                <a16:creationId xmlns:a16="http://schemas.microsoft.com/office/drawing/2014/main" id="{2055D5F8-087B-98A5-F5BB-3DF543213D58}"/>
              </a:ext>
            </a:extLst>
          </p:cNvPr>
          <p:cNvSpPr>
            <a:spLocks noGrp="1"/>
          </p:cNvSpPr>
          <p:nvPr>
            <p:ph type="body" sz="quarter" idx="20"/>
          </p:nvPr>
        </p:nvSpPr>
        <p:spPr>
          <a:xfrm>
            <a:off x="7511481" y="1981438"/>
            <a:ext cx="2808000" cy="1009565"/>
          </a:xfrm>
        </p:spPr>
        <p:txBody>
          <a:bodyPr>
            <a:normAutofit fontScale="92500"/>
          </a:bodyPr>
          <a:lstStyle/>
          <a:p>
            <a:r>
              <a:rPr lang="en-US"/>
              <a:t>On a worksite for building a new portion of the Energy Critical Infrastructure (e.g., electrical lines or pipelines etc..), the inspector takes a picture of workers performing activities in proximity to high voltage equipment. The inspector asks Copilot to describe the picture for anything dangerous and include the picture and generated comments into the checklist.</a:t>
            </a:r>
          </a:p>
        </p:txBody>
      </p:sp>
      <p:sp>
        <p:nvSpPr>
          <p:cNvPr id="13" name="Text Placeholder 12">
            <a:extLst>
              <a:ext uri="{FF2B5EF4-FFF2-40B4-BE49-F238E27FC236}">
                <a16:creationId xmlns:a16="http://schemas.microsoft.com/office/drawing/2014/main" id="{B9ED8AE0-7DCD-920C-19D9-96867089F473}"/>
              </a:ext>
            </a:extLst>
          </p:cNvPr>
          <p:cNvSpPr>
            <a:spLocks noGrp="1"/>
          </p:cNvSpPr>
          <p:nvPr>
            <p:ph type="body" sz="quarter" idx="21"/>
          </p:nvPr>
        </p:nvSpPr>
        <p:spPr/>
        <p:txBody>
          <a:bodyPr/>
          <a:lstStyle/>
          <a:p>
            <a:r>
              <a:rPr lang="en-US"/>
              <a:t>Benefit: </a:t>
            </a:r>
            <a:r>
              <a:rPr lang="en-US" b="1"/>
              <a:t>Quickly get up to speed with new regulations </a:t>
            </a:r>
            <a:r>
              <a:rPr lang="en-US"/>
              <a:t>and ask Copilot the impact </a:t>
            </a:r>
          </a:p>
        </p:txBody>
      </p:sp>
      <p:sp>
        <p:nvSpPr>
          <p:cNvPr id="14" name="Text Placeholder 13">
            <a:extLst>
              <a:ext uri="{FF2B5EF4-FFF2-40B4-BE49-F238E27FC236}">
                <a16:creationId xmlns:a16="http://schemas.microsoft.com/office/drawing/2014/main" id="{60823570-9C33-D0C0-1F42-B145B8F71FE8}"/>
              </a:ext>
            </a:extLst>
          </p:cNvPr>
          <p:cNvSpPr>
            <a:spLocks noGrp="1"/>
          </p:cNvSpPr>
          <p:nvPr>
            <p:ph type="body" sz="quarter" idx="22"/>
          </p:nvPr>
        </p:nvSpPr>
        <p:spPr>
          <a:xfrm>
            <a:off x="584200" y="5710626"/>
            <a:ext cx="2808000" cy="626701"/>
          </a:xfrm>
        </p:spPr>
        <p:txBody>
          <a:bodyPr/>
          <a:lstStyle/>
          <a:p>
            <a:r>
              <a:rPr lang="en-US"/>
              <a:t>Benefit: </a:t>
            </a:r>
            <a:r>
              <a:rPr lang="en-US" b="1"/>
              <a:t>Draft emails and schedule meetings </a:t>
            </a:r>
            <a:r>
              <a:rPr lang="en-US"/>
              <a:t>for relevant stakeholders with appropriate information and tone for audience.</a:t>
            </a:r>
          </a:p>
        </p:txBody>
      </p:sp>
      <p:sp>
        <p:nvSpPr>
          <p:cNvPr id="15" name="Text Placeholder 14">
            <a:extLst>
              <a:ext uri="{FF2B5EF4-FFF2-40B4-BE49-F238E27FC236}">
                <a16:creationId xmlns:a16="http://schemas.microsoft.com/office/drawing/2014/main" id="{621F9264-1C1C-0FB1-C916-A67C1FFBF1DB}"/>
              </a:ext>
            </a:extLst>
          </p:cNvPr>
          <p:cNvSpPr>
            <a:spLocks noGrp="1"/>
          </p:cNvSpPr>
          <p:nvPr>
            <p:ph type="body" sz="quarter" idx="23"/>
          </p:nvPr>
        </p:nvSpPr>
        <p:spPr/>
        <p:txBody>
          <a:bodyPr>
            <a:normAutofit/>
          </a:bodyPr>
          <a:lstStyle/>
          <a:p>
            <a:r>
              <a:rPr lang="en-US"/>
              <a:t>Benefit: </a:t>
            </a:r>
            <a:r>
              <a:rPr lang="en-US" b="1"/>
              <a:t>Quickly modify an existing checklist</a:t>
            </a:r>
          </a:p>
        </p:txBody>
      </p:sp>
      <p:sp>
        <p:nvSpPr>
          <p:cNvPr id="16" name="Text Placeholder 15">
            <a:extLst>
              <a:ext uri="{FF2B5EF4-FFF2-40B4-BE49-F238E27FC236}">
                <a16:creationId xmlns:a16="http://schemas.microsoft.com/office/drawing/2014/main" id="{0A477AF5-37B5-AFD3-4B0C-BA0443F67247}"/>
              </a:ext>
            </a:extLst>
          </p:cNvPr>
          <p:cNvSpPr>
            <a:spLocks noGrp="1"/>
          </p:cNvSpPr>
          <p:nvPr>
            <p:ph type="body" sz="quarter" idx="24"/>
          </p:nvPr>
        </p:nvSpPr>
        <p:spPr/>
        <p:txBody>
          <a:bodyPr/>
          <a:lstStyle/>
          <a:p>
            <a:r>
              <a:rPr lang="en-US"/>
              <a:t>Benefit: </a:t>
            </a:r>
            <a:r>
              <a:rPr lang="en-US" b="1"/>
              <a:t>Retrieve relevant documents,</a:t>
            </a:r>
            <a:r>
              <a:rPr lang="en-US"/>
              <a:t> notes and emails faster and </a:t>
            </a:r>
            <a:r>
              <a:rPr lang="en-US" b="1"/>
              <a:t>quickly generate a report</a:t>
            </a:r>
          </a:p>
        </p:txBody>
      </p:sp>
      <p:sp>
        <p:nvSpPr>
          <p:cNvPr id="17" name="Text Placeholder 16">
            <a:extLst>
              <a:ext uri="{FF2B5EF4-FFF2-40B4-BE49-F238E27FC236}">
                <a16:creationId xmlns:a16="http://schemas.microsoft.com/office/drawing/2014/main" id="{6C557A89-17CD-CAD1-7477-FE4B7B6903A6}"/>
              </a:ext>
            </a:extLst>
          </p:cNvPr>
          <p:cNvSpPr>
            <a:spLocks noGrp="1"/>
          </p:cNvSpPr>
          <p:nvPr>
            <p:ph type="body" sz="quarter" idx="25"/>
          </p:nvPr>
        </p:nvSpPr>
        <p:spPr/>
        <p:txBody>
          <a:bodyPr/>
          <a:lstStyle/>
          <a:p>
            <a:r>
              <a:rPr lang="en-US"/>
              <a:t>Benefit: Using Copilot multi-modality, ask to </a:t>
            </a:r>
            <a:r>
              <a:rPr lang="en-US" b="1"/>
              <a:t>analyze pictures to identify workers at risks</a:t>
            </a:r>
          </a:p>
          <a:p>
            <a:endParaRPr lang="en-US"/>
          </a:p>
        </p:txBody>
      </p:sp>
      <p:sp>
        <p:nvSpPr>
          <p:cNvPr id="18" name="Text Placeholder 17">
            <a:extLst>
              <a:ext uri="{FF2B5EF4-FFF2-40B4-BE49-F238E27FC236}">
                <a16:creationId xmlns:a16="http://schemas.microsoft.com/office/drawing/2014/main" id="{9932EAA0-0E60-0A35-4FA3-20654DBF42FF}"/>
              </a:ext>
            </a:extLst>
          </p:cNvPr>
          <p:cNvSpPr>
            <a:spLocks noGrp="1"/>
          </p:cNvSpPr>
          <p:nvPr>
            <p:ph type="body" sz="quarter" idx="26"/>
          </p:nvPr>
        </p:nvSpPr>
        <p:spPr>
          <a:xfrm>
            <a:off x="7511480" y="5730226"/>
            <a:ext cx="2808000" cy="626701"/>
          </a:xfrm>
        </p:spPr>
        <p:txBody>
          <a:bodyPr/>
          <a:lstStyle/>
          <a:p>
            <a:r>
              <a:rPr lang="en-US"/>
              <a:t>Benefit: </a:t>
            </a:r>
            <a:r>
              <a:rPr lang="en-US" b="1"/>
              <a:t>Save time reviewing </a:t>
            </a:r>
            <a:r>
              <a:rPr lang="en-US"/>
              <a:t>long Scope of Work documents asking Copilot to pull out the essential information</a:t>
            </a:r>
          </a:p>
        </p:txBody>
      </p:sp>
      <p:sp>
        <p:nvSpPr>
          <p:cNvPr id="19" name="Text Placeholder 18">
            <a:extLst>
              <a:ext uri="{FF2B5EF4-FFF2-40B4-BE49-F238E27FC236}">
                <a16:creationId xmlns:a16="http://schemas.microsoft.com/office/drawing/2014/main" id="{1F79100E-C599-7DA9-33B0-06CB8B9BD525}"/>
              </a:ext>
            </a:extLst>
          </p:cNvPr>
          <p:cNvSpPr>
            <a:spLocks noGrp="1"/>
          </p:cNvSpPr>
          <p:nvPr>
            <p:ph type="body" sz="quarter" idx="27"/>
          </p:nvPr>
        </p:nvSpPr>
        <p:spPr>
          <a:xfrm>
            <a:off x="584200" y="4488366"/>
            <a:ext cx="2808000" cy="807176"/>
          </a:xfrm>
        </p:spPr>
        <p:txBody>
          <a:bodyPr>
            <a:normAutofit/>
          </a:bodyPr>
          <a:lstStyle/>
          <a:p>
            <a:r>
              <a:rPr lang="en-US"/>
              <a:t>Given the severity of the safety violations, the inspector asks Copilot to draft an urgent message to the head of H&amp;S and asks Copilot to create a bullet items list with all violations found during the worksite inspection.</a:t>
            </a:r>
          </a:p>
        </p:txBody>
      </p:sp>
      <p:sp>
        <p:nvSpPr>
          <p:cNvPr id="20" name="Text Placeholder 19">
            <a:extLst>
              <a:ext uri="{FF2B5EF4-FFF2-40B4-BE49-F238E27FC236}">
                <a16:creationId xmlns:a16="http://schemas.microsoft.com/office/drawing/2014/main" id="{C5F98FE3-9798-A791-1CB9-3A8C998F731E}"/>
              </a:ext>
            </a:extLst>
          </p:cNvPr>
          <p:cNvSpPr>
            <a:spLocks noGrp="1"/>
          </p:cNvSpPr>
          <p:nvPr>
            <p:ph type="body" sz="quarter" idx="28"/>
          </p:nvPr>
        </p:nvSpPr>
        <p:spPr/>
        <p:txBody>
          <a:bodyPr/>
          <a:lstStyle/>
          <a:p>
            <a:r>
              <a:rPr lang="en-US"/>
              <a:t>Using the checklist, notes, scope of work, and pictures taken, the inspector asks Copilot to provide summaries of safety violations on the site and generate a draft safety violations report.</a:t>
            </a:r>
          </a:p>
        </p:txBody>
      </p:sp>
      <p:sp>
        <p:nvSpPr>
          <p:cNvPr id="21" name="Text Placeholder 20">
            <a:extLst>
              <a:ext uri="{FF2B5EF4-FFF2-40B4-BE49-F238E27FC236}">
                <a16:creationId xmlns:a16="http://schemas.microsoft.com/office/drawing/2014/main" id="{9A372343-0F14-DFEC-2F74-30A00373D0F1}"/>
              </a:ext>
            </a:extLst>
          </p:cNvPr>
          <p:cNvSpPr>
            <a:spLocks noGrp="1"/>
          </p:cNvSpPr>
          <p:nvPr>
            <p:ph type="body" sz="quarter" idx="29"/>
          </p:nvPr>
        </p:nvSpPr>
        <p:spPr>
          <a:xfrm>
            <a:off x="7511481" y="4434560"/>
            <a:ext cx="2808000" cy="988017"/>
          </a:xfrm>
        </p:spPr>
        <p:txBody>
          <a:bodyPr>
            <a:normAutofit lnSpcReduction="10000"/>
          </a:bodyPr>
          <a:lstStyle/>
          <a:p>
            <a:r>
              <a:rPr lang="en-US"/>
              <a:t>Workers on site belong to an external contractor. The inspector asks Copilot to retrieve information about the contractor and the Project Health &amp; Safety Plan for the worksite being executed. Using this data, the inspector asks Copilot to summarize the Scope of Work to ensure compliance and identify potential safety violations.</a:t>
            </a:r>
          </a:p>
          <a:p>
            <a:endParaRPr lang="en-US">
              <a:highlight>
                <a:srgbClr val="FFFF00"/>
              </a:highlight>
            </a:endParaRPr>
          </a:p>
        </p:txBody>
      </p:sp>
      <p:sp>
        <p:nvSpPr>
          <p:cNvPr id="22" name="Text Placeholder 21">
            <a:extLst>
              <a:ext uri="{FF2B5EF4-FFF2-40B4-BE49-F238E27FC236}">
                <a16:creationId xmlns:a16="http://schemas.microsoft.com/office/drawing/2014/main" id="{E661DEAB-DD0F-6D2C-42DE-FBEFB13D2FFF}"/>
              </a:ext>
            </a:extLst>
          </p:cNvPr>
          <p:cNvSpPr>
            <a:spLocks noGrp="1"/>
          </p:cNvSpPr>
          <p:nvPr>
            <p:ph type="body" sz="quarter" idx="30"/>
          </p:nvPr>
        </p:nvSpPr>
        <p:spPr/>
        <p:txBody>
          <a:bodyPr/>
          <a:lstStyle/>
          <a:p>
            <a:r>
              <a:rPr lang="en-US"/>
              <a:t>Buy</a:t>
            </a:r>
          </a:p>
        </p:txBody>
      </p:sp>
      <p:sp>
        <p:nvSpPr>
          <p:cNvPr id="23" name="Text Placeholder 22">
            <a:extLst>
              <a:ext uri="{FF2B5EF4-FFF2-40B4-BE49-F238E27FC236}">
                <a16:creationId xmlns:a16="http://schemas.microsoft.com/office/drawing/2014/main" id="{BE221527-2AA7-248A-7E22-8C9D376E7F6F}"/>
              </a:ext>
            </a:extLst>
          </p:cNvPr>
          <p:cNvSpPr>
            <a:spLocks noGrp="1"/>
          </p:cNvSpPr>
          <p:nvPr>
            <p:ph type="body" sz="quarter" idx="38"/>
          </p:nvPr>
        </p:nvSpPr>
        <p:spPr>
          <a:solidFill>
            <a:srgbClr val="0078D4"/>
          </a:solidFill>
        </p:spPr>
        <p:txBody>
          <a:bodyPr/>
          <a:lstStyle/>
          <a:p>
            <a:endParaRPr lang="en-US"/>
          </a:p>
        </p:txBody>
      </p:sp>
      <p:sp>
        <p:nvSpPr>
          <p:cNvPr id="24" name="Text Placeholder 23">
            <a:extLst>
              <a:ext uri="{FF2B5EF4-FFF2-40B4-BE49-F238E27FC236}">
                <a16:creationId xmlns:a16="http://schemas.microsoft.com/office/drawing/2014/main" id="{FB356597-2566-412E-9062-4F45BB126C4C}"/>
              </a:ext>
            </a:extLst>
          </p:cNvPr>
          <p:cNvSpPr>
            <a:spLocks noGrp="1"/>
          </p:cNvSpPr>
          <p:nvPr>
            <p:ph type="body" sz="quarter" idx="39"/>
          </p:nvPr>
        </p:nvSpPr>
        <p:spPr>
          <a:solidFill>
            <a:srgbClr val="0078D4"/>
          </a:solidFill>
        </p:spPr>
        <p:txBody>
          <a:bodyPr/>
          <a:lstStyle/>
          <a:p>
            <a:endParaRPr lang="en-US"/>
          </a:p>
        </p:txBody>
      </p:sp>
      <p:sp>
        <p:nvSpPr>
          <p:cNvPr id="25" name="Text Placeholder 24">
            <a:extLst>
              <a:ext uri="{FF2B5EF4-FFF2-40B4-BE49-F238E27FC236}">
                <a16:creationId xmlns:a16="http://schemas.microsoft.com/office/drawing/2014/main" id="{4AC24486-D658-D08B-2150-FADD13F355F9}"/>
              </a:ext>
            </a:extLst>
          </p:cNvPr>
          <p:cNvSpPr>
            <a:spLocks noGrp="1"/>
          </p:cNvSpPr>
          <p:nvPr>
            <p:ph type="body" sz="quarter" idx="40"/>
          </p:nvPr>
        </p:nvSpPr>
        <p:spPr/>
        <p:txBody>
          <a:bodyPr/>
          <a:lstStyle/>
          <a:p>
            <a:endParaRPr lang="en-US"/>
          </a:p>
        </p:txBody>
      </p:sp>
      <p:sp>
        <p:nvSpPr>
          <p:cNvPr id="29" name="Rectangle: Rounded Corners 6">
            <a:extLst>
              <a:ext uri="{FF2B5EF4-FFF2-40B4-BE49-F238E27FC236}">
                <a16:creationId xmlns:a16="http://schemas.microsoft.com/office/drawing/2014/main" id="{FFB5FA9B-5A5E-A083-1B9F-8C8CCBB8E02C}"/>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AF285EB1-C3C6-811B-6D09-4A0569E4463C}"/>
              </a:ext>
            </a:extLst>
          </p:cNvPr>
          <p:cNvGrpSpPr/>
          <p:nvPr/>
        </p:nvGrpSpPr>
        <p:grpSpPr>
          <a:xfrm>
            <a:off x="1624328" y="1132756"/>
            <a:ext cx="1487320" cy="216000"/>
            <a:chOff x="1198144" y="862657"/>
            <a:chExt cx="1487320" cy="216000"/>
          </a:xfrm>
        </p:grpSpPr>
        <p:sp>
          <p:nvSpPr>
            <p:cNvPr id="31" name="Rectangle: Rounded Corners 6">
              <a:extLst>
                <a:ext uri="{FF2B5EF4-FFF2-40B4-BE49-F238E27FC236}">
                  <a16:creationId xmlns:a16="http://schemas.microsoft.com/office/drawing/2014/main" id="{0688B2DA-C55B-55EE-9E05-927BA30ED223}"/>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Safety &amp; compliance</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2" name="Graphic 31">
              <a:extLst>
                <a:ext uri="{FF2B5EF4-FFF2-40B4-BE49-F238E27FC236}">
                  <a16:creationId xmlns:a16="http://schemas.microsoft.com/office/drawing/2014/main" id="{5D5327F6-FAFF-5D42-C05F-7646DAA0A8D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4D513AAA-214E-7C48-4A13-B3A109FB981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35C2BD1E-ACAE-CA00-1CB7-6CB7EFF1B764}"/>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3F38BD3C-4C19-252C-8F4A-90800256965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B5727A82-2E59-2567-913C-9618BD5871A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E83FFE6F-B020-0770-00F8-BF013BA0FA5A}"/>
              </a:ext>
            </a:extLst>
          </p:cNvPr>
          <p:cNvGrpSpPr/>
          <p:nvPr/>
        </p:nvGrpSpPr>
        <p:grpSpPr>
          <a:xfrm>
            <a:off x="8868697" y="1127774"/>
            <a:ext cx="1450784" cy="216000"/>
            <a:chOff x="1194743" y="1140160"/>
            <a:chExt cx="1450784" cy="216000"/>
          </a:xfrm>
        </p:grpSpPr>
        <p:sp>
          <p:nvSpPr>
            <p:cNvPr id="38" name="Rectangle: Rounded Corners 6">
              <a:extLst>
                <a:ext uri="{FF2B5EF4-FFF2-40B4-BE49-F238E27FC236}">
                  <a16:creationId xmlns:a16="http://schemas.microsoft.com/office/drawing/2014/main" id="{3B4E722D-18A1-71D8-E24F-0F35370C125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Reduce risks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9" name="Graphic 38">
              <a:extLst>
                <a:ext uri="{FF2B5EF4-FFF2-40B4-BE49-F238E27FC236}">
                  <a16:creationId xmlns:a16="http://schemas.microsoft.com/office/drawing/2014/main" id="{0C35897D-E5A2-1A20-AF53-7A58AB0E33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43" name="Group 42">
            <a:extLst>
              <a:ext uri="{FF2B5EF4-FFF2-40B4-BE49-F238E27FC236}">
                <a16:creationId xmlns:a16="http://schemas.microsoft.com/office/drawing/2014/main" id="{905F6CB7-67BE-F897-84F7-D8AB339CDC46}"/>
              </a:ext>
            </a:extLst>
          </p:cNvPr>
          <p:cNvGrpSpPr/>
          <p:nvPr/>
        </p:nvGrpSpPr>
        <p:grpSpPr>
          <a:xfrm>
            <a:off x="1449125" y="2902527"/>
            <a:ext cx="1078150" cy="360000"/>
            <a:chOff x="588263" y="1217924"/>
            <a:chExt cx="1078150" cy="360000"/>
          </a:xfrm>
        </p:grpSpPr>
        <p:pic>
          <p:nvPicPr>
            <p:cNvPr id="44" name="Picture 43" descr="Zip Co logo SVG free download, id: 101874 - Brandlogos.net">
              <a:hlinkClick r:id="rId6"/>
              <a:extLst>
                <a:ext uri="{FF2B5EF4-FFF2-40B4-BE49-F238E27FC236}">
                  <a16:creationId xmlns:a16="http://schemas.microsoft.com/office/drawing/2014/main" id="{13ADA9B9-96E6-1937-C1DC-5C72F983497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5" name="TextBox 44">
              <a:extLst>
                <a:ext uri="{FF2B5EF4-FFF2-40B4-BE49-F238E27FC236}">
                  <a16:creationId xmlns:a16="http://schemas.microsoft.com/office/drawing/2014/main" id="{F28FF9D9-B193-51D4-6B49-6BE70A6F7CBD}"/>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49" name="Group 48">
            <a:extLst>
              <a:ext uri="{FF2B5EF4-FFF2-40B4-BE49-F238E27FC236}">
                <a16:creationId xmlns:a16="http://schemas.microsoft.com/office/drawing/2014/main" id="{10D4764B-C134-4391-273F-B483CC3FC1D9}"/>
              </a:ext>
            </a:extLst>
          </p:cNvPr>
          <p:cNvGrpSpPr/>
          <p:nvPr/>
        </p:nvGrpSpPr>
        <p:grpSpPr>
          <a:xfrm>
            <a:off x="8244298" y="2878859"/>
            <a:ext cx="1078150" cy="360000"/>
            <a:chOff x="588263" y="1217924"/>
            <a:chExt cx="1078150" cy="360000"/>
          </a:xfrm>
        </p:grpSpPr>
        <p:pic>
          <p:nvPicPr>
            <p:cNvPr id="50" name="Picture 49" descr="Zip Co logo SVG free download, id: 101874 - Brandlogos.net">
              <a:hlinkClick r:id="rId6"/>
              <a:extLst>
                <a:ext uri="{FF2B5EF4-FFF2-40B4-BE49-F238E27FC236}">
                  <a16:creationId xmlns:a16="http://schemas.microsoft.com/office/drawing/2014/main" id="{C80CC8F4-B7C0-9A88-3373-A1D62176700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1" name="TextBox 50">
              <a:extLst>
                <a:ext uri="{FF2B5EF4-FFF2-40B4-BE49-F238E27FC236}">
                  <a16:creationId xmlns:a16="http://schemas.microsoft.com/office/drawing/2014/main" id="{E0A6F344-3E50-52BA-2C70-C8B4B85B0CC7}"/>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52" name="Group 51">
            <a:extLst>
              <a:ext uri="{FF2B5EF4-FFF2-40B4-BE49-F238E27FC236}">
                <a16:creationId xmlns:a16="http://schemas.microsoft.com/office/drawing/2014/main" id="{C21C87C7-7461-F8A7-7D2B-93E5F5F26901}"/>
              </a:ext>
            </a:extLst>
          </p:cNvPr>
          <p:cNvGrpSpPr/>
          <p:nvPr/>
        </p:nvGrpSpPr>
        <p:grpSpPr>
          <a:xfrm>
            <a:off x="8171936" y="5370226"/>
            <a:ext cx="1078150" cy="360000"/>
            <a:chOff x="588263" y="1217924"/>
            <a:chExt cx="1078150" cy="360000"/>
          </a:xfrm>
        </p:grpSpPr>
        <p:pic>
          <p:nvPicPr>
            <p:cNvPr id="53" name="Picture 52" descr="Zip Co logo SVG free download, id: 101874 - Brandlogos.net">
              <a:hlinkClick r:id="rId6"/>
              <a:extLst>
                <a:ext uri="{FF2B5EF4-FFF2-40B4-BE49-F238E27FC236}">
                  <a16:creationId xmlns:a16="http://schemas.microsoft.com/office/drawing/2014/main" id="{EAF88CE3-894E-6ECD-823E-98488A278654}"/>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4" name="TextBox 53">
              <a:extLst>
                <a:ext uri="{FF2B5EF4-FFF2-40B4-BE49-F238E27FC236}">
                  <a16:creationId xmlns:a16="http://schemas.microsoft.com/office/drawing/2014/main" id="{28DEA758-E721-D695-9DCD-A851A290DBBA}"/>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61" name="Group 60">
            <a:extLst>
              <a:ext uri="{FF2B5EF4-FFF2-40B4-BE49-F238E27FC236}">
                <a16:creationId xmlns:a16="http://schemas.microsoft.com/office/drawing/2014/main" id="{3BD15617-0711-95D3-C060-96780E3E53F4}"/>
              </a:ext>
            </a:extLst>
          </p:cNvPr>
          <p:cNvGrpSpPr/>
          <p:nvPr/>
        </p:nvGrpSpPr>
        <p:grpSpPr>
          <a:xfrm>
            <a:off x="952287" y="5364344"/>
            <a:ext cx="2351135" cy="360000"/>
            <a:chOff x="588263" y="1697756"/>
            <a:chExt cx="2351135" cy="360000"/>
          </a:xfrm>
        </p:grpSpPr>
        <p:pic>
          <p:nvPicPr>
            <p:cNvPr id="62" name="Picture 61">
              <a:extLst>
                <a:ext uri="{FF2B5EF4-FFF2-40B4-BE49-F238E27FC236}">
                  <a16:creationId xmlns:a16="http://schemas.microsoft.com/office/drawing/2014/main" id="{99C70955-D20C-C345-B78F-F6EA1FF8C4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63" name="TextBox 62">
              <a:extLst>
                <a:ext uri="{FF2B5EF4-FFF2-40B4-BE49-F238E27FC236}">
                  <a16:creationId xmlns:a16="http://schemas.microsoft.com/office/drawing/2014/main" id="{4995A387-D3D7-C68F-F01E-8B5E44B912C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66" name="TextBox 65">
            <a:extLst>
              <a:ext uri="{FF2B5EF4-FFF2-40B4-BE49-F238E27FC236}">
                <a16:creationId xmlns:a16="http://schemas.microsoft.com/office/drawing/2014/main" id="{E3E33729-7493-B424-91CE-2FBA0400C017}"/>
              </a:ext>
              <a:ext uri="{C183D7F6-B498-43B3-948B-1728B52AA6E4}">
                <adec:decorative xmlns:adec="http://schemas.microsoft.com/office/drawing/2017/decorative" val="0"/>
              </a:ext>
            </a:extLst>
          </p:cNvPr>
          <p:cNvSpPr txBox="1"/>
          <p:nvPr/>
        </p:nvSpPr>
        <p:spPr>
          <a:xfrm>
            <a:off x="5164728" y="2859659"/>
            <a:ext cx="1152252"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67" name="Group 66">
            <a:extLst>
              <a:ext uri="{FF2B5EF4-FFF2-40B4-BE49-F238E27FC236}">
                <a16:creationId xmlns:a16="http://schemas.microsoft.com/office/drawing/2014/main" id="{6CB2DFDA-C436-DF83-C2FA-9B57342A3535}"/>
              </a:ext>
            </a:extLst>
          </p:cNvPr>
          <p:cNvGrpSpPr/>
          <p:nvPr/>
        </p:nvGrpSpPr>
        <p:grpSpPr>
          <a:xfrm>
            <a:off x="4548888" y="5342791"/>
            <a:ext cx="1538951" cy="360000"/>
            <a:chOff x="588263" y="2657420"/>
            <a:chExt cx="1538951" cy="360000"/>
          </a:xfrm>
        </p:grpSpPr>
        <p:pic>
          <p:nvPicPr>
            <p:cNvPr id="68" name="Picture 67">
              <a:extLst>
                <a:ext uri="{FF2B5EF4-FFF2-40B4-BE49-F238E27FC236}">
                  <a16:creationId xmlns:a16="http://schemas.microsoft.com/office/drawing/2014/main" id="{473304E0-2F0E-E729-10C7-E18C6049798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9" name="TextBox 68">
              <a:extLst>
                <a:ext uri="{FF2B5EF4-FFF2-40B4-BE49-F238E27FC236}">
                  <a16:creationId xmlns:a16="http://schemas.microsoft.com/office/drawing/2014/main" id="{323A4744-0959-D6C1-878F-0782698CBC78}"/>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6" name="Picture 2">
            <a:extLst>
              <a:ext uri="{FF2B5EF4-FFF2-40B4-BE49-F238E27FC236}">
                <a16:creationId xmlns:a16="http://schemas.microsoft.com/office/drawing/2014/main" id="{0CBDC057-3915-33B1-4ECA-D621E388023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15145" y="2840886"/>
            <a:ext cx="211427" cy="1966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5ACAAF62-35C5-0C71-B0F6-9092B7FAFD9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5407778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A52A-31D5-5634-864E-758DAB150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9E4D8-E57E-8083-63DB-445F1DDC1CBA}"/>
              </a:ext>
            </a:extLst>
          </p:cNvPr>
          <p:cNvSpPr>
            <a:spLocks noGrp="1"/>
          </p:cNvSpPr>
          <p:nvPr>
            <p:ph type="title"/>
          </p:nvPr>
        </p:nvSpPr>
        <p:spPr>
          <a:xfrm>
            <a:off x="584200" y="387766"/>
            <a:ext cx="5672544" cy="263149"/>
          </a:xfrm>
        </p:spPr>
        <p:txBody>
          <a:bodyPr/>
          <a:lstStyle/>
          <a:p>
            <a:r>
              <a:rPr lang="en-US"/>
              <a:t>Assisted alarm investigation</a:t>
            </a:r>
          </a:p>
        </p:txBody>
      </p:sp>
      <p:sp>
        <p:nvSpPr>
          <p:cNvPr id="4" name="Text Placeholder 3">
            <a:extLst>
              <a:ext uri="{FF2B5EF4-FFF2-40B4-BE49-F238E27FC236}">
                <a16:creationId xmlns:a16="http://schemas.microsoft.com/office/drawing/2014/main" id="{3E39B2F3-084C-59EC-AC84-32910BE54650}"/>
              </a:ext>
            </a:extLst>
          </p:cNvPr>
          <p:cNvSpPr>
            <a:spLocks noGrp="1"/>
          </p:cNvSpPr>
          <p:nvPr>
            <p:ph type="body" sz="quarter" idx="11"/>
          </p:nvPr>
        </p:nvSpPr>
        <p:spPr/>
        <p:txBody>
          <a:bodyPr/>
          <a:lstStyle/>
          <a:p>
            <a:r>
              <a:rPr lang="en-US"/>
              <a:t>1. Analyze the alarm</a:t>
            </a:r>
          </a:p>
        </p:txBody>
      </p:sp>
      <p:sp>
        <p:nvSpPr>
          <p:cNvPr id="5" name="Text Placeholder 4">
            <a:extLst>
              <a:ext uri="{FF2B5EF4-FFF2-40B4-BE49-F238E27FC236}">
                <a16:creationId xmlns:a16="http://schemas.microsoft.com/office/drawing/2014/main" id="{5C090DC9-4B5B-A9CC-E6B3-046DBA1D08AE}"/>
              </a:ext>
            </a:extLst>
          </p:cNvPr>
          <p:cNvSpPr>
            <a:spLocks noGrp="1"/>
          </p:cNvSpPr>
          <p:nvPr>
            <p:ph type="body" sz="quarter" idx="12"/>
          </p:nvPr>
        </p:nvSpPr>
        <p:spPr/>
        <p:txBody>
          <a:bodyPr/>
          <a:lstStyle/>
          <a:p>
            <a:r>
              <a:rPr lang="en-US"/>
              <a:t>5. Improve O&amp;M knowledge base</a:t>
            </a:r>
          </a:p>
        </p:txBody>
      </p:sp>
      <p:sp>
        <p:nvSpPr>
          <p:cNvPr id="6" name="Text Placeholder 5">
            <a:extLst>
              <a:ext uri="{FF2B5EF4-FFF2-40B4-BE49-F238E27FC236}">
                <a16:creationId xmlns:a16="http://schemas.microsoft.com/office/drawing/2014/main" id="{F50F0C77-80F4-B002-13A1-25DFD472F4B2}"/>
              </a:ext>
            </a:extLst>
          </p:cNvPr>
          <p:cNvSpPr>
            <a:spLocks noGrp="1"/>
          </p:cNvSpPr>
          <p:nvPr>
            <p:ph type="body" sz="quarter" idx="13"/>
          </p:nvPr>
        </p:nvSpPr>
        <p:spPr/>
        <p:txBody>
          <a:bodyPr/>
          <a:lstStyle/>
          <a:p>
            <a:r>
              <a:rPr lang="en-US"/>
              <a:t>2. Identify root cause</a:t>
            </a:r>
          </a:p>
        </p:txBody>
      </p:sp>
      <p:sp>
        <p:nvSpPr>
          <p:cNvPr id="7" name="Text Placeholder 6">
            <a:extLst>
              <a:ext uri="{FF2B5EF4-FFF2-40B4-BE49-F238E27FC236}">
                <a16:creationId xmlns:a16="http://schemas.microsoft.com/office/drawing/2014/main" id="{B5BF0D7B-F00F-EB32-8595-CB94D3DBBACB}"/>
              </a:ext>
            </a:extLst>
          </p:cNvPr>
          <p:cNvSpPr>
            <a:spLocks noGrp="1"/>
          </p:cNvSpPr>
          <p:nvPr>
            <p:ph type="body" sz="quarter" idx="14"/>
          </p:nvPr>
        </p:nvSpPr>
        <p:spPr/>
        <p:txBody>
          <a:bodyPr/>
          <a:lstStyle/>
          <a:p>
            <a:r>
              <a:rPr lang="en-US"/>
              <a:t>4. Inspect the asset</a:t>
            </a:r>
          </a:p>
        </p:txBody>
      </p:sp>
      <p:sp>
        <p:nvSpPr>
          <p:cNvPr id="8" name="Text Placeholder 7">
            <a:extLst>
              <a:ext uri="{FF2B5EF4-FFF2-40B4-BE49-F238E27FC236}">
                <a16:creationId xmlns:a16="http://schemas.microsoft.com/office/drawing/2014/main" id="{F73456D7-9A6B-E086-B72F-88777C64D404}"/>
              </a:ext>
            </a:extLst>
          </p:cNvPr>
          <p:cNvSpPr>
            <a:spLocks noGrp="1"/>
          </p:cNvSpPr>
          <p:nvPr>
            <p:ph type="body" sz="quarter" idx="15"/>
          </p:nvPr>
        </p:nvSpPr>
        <p:spPr/>
        <p:txBody>
          <a:bodyPr/>
          <a:lstStyle/>
          <a:p>
            <a:r>
              <a:rPr lang="en-US"/>
              <a:t>3. Recommendations for solutions</a:t>
            </a:r>
          </a:p>
        </p:txBody>
      </p:sp>
      <p:sp>
        <p:nvSpPr>
          <p:cNvPr id="9" name="Text Placeholder 8">
            <a:extLst>
              <a:ext uri="{FF2B5EF4-FFF2-40B4-BE49-F238E27FC236}">
                <a16:creationId xmlns:a16="http://schemas.microsoft.com/office/drawing/2014/main" id="{141C7A95-7489-EB17-09E3-5BFF0F923A9F}"/>
              </a:ext>
            </a:extLst>
          </p:cNvPr>
          <p:cNvSpPr>
            <a:spLocks noGrp="1"/>
          </p:cNvSpPr>
          <p:nvPr>
            <p:ph type="body" sz="quarter" idx="17"/>
          </p:nvPr>
        </p:nvSpPr>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A6B9717F-B314-4101-B645-F7C8A2304AF7}"/>
              </a:ext>
            </a:extLst>
          </p:cNvPr>
          <p:cNvSpPr>
            <a:spLocks noGrp="1"/>
          </p:cNvSpPr>
          <p:nvPr>
            <p:ph type="body" sz="quarter" idx="18"/>
          </p:nvPr>
        </p:nvSpPr>
        <p:spPr>
          <a:xfrm>
            <a:off x="584200" y="1939481"/>
            <a:ext cx="2808000" cy="921217"/>
          </a:xfrm>
        </p:spPr>
        <p:txBody>
          <a:bodyPr vert="horz" wrap="square" lIns="90000" tIns="36000" rIns="90000" bIns="36000" rtlCol="0" anchor="t">
            <a:normAutofit/>
          </a:bodyPr>
          <a:lstStyle/>
          <a:p>
            <a:r>
              <a:rPr lang="en-US">
                <a:cs typeface="Segoe UI"/>
              </a:rPr>
              <a:t>The control room operator receives an alarm and asks a Copilot Studio Agent more information about the alarm’s error code, the alarm’s message and the asset associated to it. Copilot summarizes information about the asset and provides an extended description of the alarm.</a:t>
            </a:r>
          </a:p>
        </p:txBody>
      </p:sp>
      <p:sp>
        <p:nvSpPr>
          <p:cNvPr id="11" name="Text Placeholder 10">
            <a:extLst>
              <a:ext uri="{FF2B5EF4-FFF2-40B4-BE49-F238E27FC236}">
                <a16:creationId xmlns:a16="http://schemas.microsoft.com/office/drawing/2014/main" id="{CFE0CB78-C196-056D-8B2C-271FA43BE464}"/>
              </a:ext>
            </a:extLst>
          </p:cNvPr>
          <p:cNvSpPr>
            <a:spLocks noGrp="1"/>
          </p:cNvSpPr>
          <p:nvPr>
            <p:ph type="body" sz="quarter" idx="19"/>
          </p:nvPr>
        </p:nvSpPr>
        <p:spPr>
          <a:xfrm>
            <a:off x="4047840" y="1981438"/>
            <a:ext cx="2808000" cy="699951"/>
          </a:xfrm>
        </p:spPr>
        <p:txBody>
          <a:bodyPr vert="horz" wrap="square" lIns="90000" tIns="36000" rIns="90000" bIns="36000" rtlCol="0" anchor="t">
            <a:normAutofit/>
          </a:bodyPr>
          <a:lstStyle/>
          <a:p>
            <a:r>
              <a:rPr lang="en-US">
                <a:cs typeface="Segoe UI"/>
              </a:rPr>
              <a:t>The operator asks Copilot what are the potential causes of the problem. Copilot retrieves information from O&amp;M knowledge management and provides the most common causes.</a:t>
            </a:r>
          </a:p>
        </p:txBody>
      </p:sp>
      <p:sp>
        <p:nvSpPr>
          <p:cNvPr id="12" name="Text Placeholder 11">
            <a:extLst>
              <a:ext uri="{FF2B5EF4-FFF2-40B4-BE49-F238E27FC236}">
                <a16:creationId xmlns:a16="http://schemas.microsoft.com/office/drawing/2014/main" id="{BDE564A7-E595-2474-2BCE-FCDB46243DA6}"/>
              </a:ext>
            </a:extLst>
          </p:cNvPr>
          <p:cNvSpPr>
            <a:spLocks noGrp="1"/>
          </p:cNvSpPr>
          <p:nvPr>
            <p:ph type="body" sz="quarter" idx="20"/>
          </p:nvPr>
        </p:nvSpPr>
        <p:spPr>
          <a:xfrm>
            <a:off x="7511481" y="1981438"/>
            <a:ext cx="2808000" cy="691387"/>
          </a:xfrm>
        </p:spPr>
        <p:txBody>
          <a:bodyPr vert="horz" wrap="square" lIns="90000" tIns="36000" rIns="90000" bIns="36000" rtlCol="0" anchor="t">
            <a:normAutofit/>
          </a:bodyPr>
          <a:lstStyle/>
          <a:p>
            <a:r>
              <a:rPr lang="en-US">
                <a:cs typeface="Segoe UI"/>
              </a:rPr>
              <a:t>The operator recognizes the potential cause from a past incident and asks how that was resolved in the past. Copilot retrieves information and provides a procedure to follow.</a:t>
            </a:r>
          </a:p>
        </p:txBody>
      </p:sp>
      <p:sp>
        <p:nvSpPr>
          <p:cNvPr id="13" name="Text Placeholder 12">
            <a:extLst>
              <a:ext uri="{FF2B5EF4-FFF2-40B4-BE49-F238E27FC236}">
                <a16:creationId xmlns:a16="http://schemas.microsoft.com/office/drawing/2014/main" id="{ADCF18F8-D603-A431-C6F8-9483864E1A9D}"/>
              </a:ext>
            </a:extLst>
          </p:cNvPr>
          <p:cNvSpPr>
            <a:spLocks noGrp="1"/>
          </p:cNvSpPr>
          <p:nvPr>
            <p:ph type="body" sz="quarter" idx="21"/>
          </p:nvPr>
        </p:nvSpPr>
        <p:spPr/>
        <p:txBody>
          <a:bodyPr/>
          <a:lstStyle/>
          <a:p>
            <a:r>
              <a:rPr lang="en-US"/>
              <a:t>Benefit: </a:t>
            </a:r>
            <a:r>
              <a:rPr lang="en-US" b="1"/>
              <a:t>Ask Copilot to create a table with detailed description of the alarm </a:t>
            </a:r>
            <a:r>
              <a:rPr lang="en-US"/>
              <a:t>and involved asset information.</a:t>
            </a:r>
          </a:p>
        </p:txBody>
      </p:sp>
      <p:sp>
        <p:nvSpPr>
          <p:cNvPr id="14" name="Text Placeholder 13">
            <a:extLst>
              <a:ext uri="{FF2B5EF4-FFF2-40B4-BE49-F238E27FC236}">
                <a16:creationId xmlns:a16="http://schemas.microsoft.com/office/drawing/2014/main" id="{152E8026-37F2-8CA1-D7FA-F470C96ACBD7}"/>
              </a:ext>
            </a:extLst>
          </p:cNvPr>
          <p:cNvSpPr>
            <a:spLocks noGrp="1"/>
          </p:cNvSpPr>
          <p:nvPr>
            <p:ph type="body" sz="quarter" idx="22"/>
          </p:nvPr>
        </p:nvSpPr>
        <p:spPr/>
        <p:txBody>
          <a:bodyPr/>
          <a:lstStyle/>
          <a:p>
            <a:r>
              <a:rPr lang="en-US"/>
              <a:t>Benefit: </a:t>
            </a:r>
            <a:r>
              <a:rPr lang="en-US" b="1"/>
              <a:t>Keep improving the organization’s Knowledge Base </a:t>
            </a:r>
            <a:r>
              <a:rPr lang="en-US"/>
              <a:t>with Copilot generated reports.</a:t>
            </a:r>
          </a:p>
        </p:txBody>
      </p:sp>
      <p:sp>
        <p:nvSpPr>
          <p:cNvPr id="15" name="Text Placeholder 14">
            <a:extLst>
              <a:ext uri="{FF2B5EF4-FFF2-40B4-BE49-F238E27FC236}">
                <a16:creationId xmlns:a16="http://schemas.microsoft.com/office/drawing/2014/main" id="{77F5FD12-0EF2-2D36-B04B-EFEF0C84B6C6}"/>
              </a:ext>
            </a:extLst>
          </p:cNvPr>
          <p:cNvSpPr>
            <a:spLocks noGrp="1"/>
          </p:cNvSpPr>
          <p:nvPr>
            <p:ph type="body" sz="quarter" idx="23"/>
          </p:nvPr>
        </p:nvSpPr>
        <p:spPr/>
        <p:txBody>
          <a:bodyPr>
            <a:normAutofit/>
          </a:bodyPr>
          <a:lstStyle/>
          <a:p>
            <a:r>
              <a:rPr lang="en-US"/>
              <a:t>Benefit: </a:t>
            </a:r>
            <a:r>
              <a:rPr lang="en-US" b="1"/>
              <a:t>Highlight the most common causes </a:t>
            </a:r>
            <a:r>
              <a:rPr lang="en-US"/>
              <a:t>from O&amp;M knowledge base and service history.</a:t>
            </a:r>
            <a:r>
              <a:rPr lang="en-US" b="1"/>
              <a:t> </a:t>
            </a:r>
          </a:p>
        </p:txBody>
      </p:sp>
      <p:sp>
        <p:nvSpPr>
          <p:cNvPr id="16" name="Text Placeholder 15">
            <a:extLst>
              <a:ext uri="{FF2B5EF4-FFF2-40B4-BE49-F238E27FC236}">
                <a16:creationId xmlns:a16="http://schemas.microsoft.com/office/drawing/2014/main" id="{0823C4E0-FE74-7096-5DC3-06C0B320B575}"/>
              </a:ext>
            </a:extLst>
          </p:cNvPr>
          <p:cNvSpPr>
            <a:spLocks noGrp="1"/>
          </p:cNvSpPr>
          <p:nvPr>
            <p:ph type="body" sz="quarter" idx="24"/>
          </p:nvPr>
        </p:nvSpPr>
        <p:spPr/>
        <p:txBody>
          <a:bodyPr/>
          <a:lstStyle/>
          <a:p>
            <a:r>
              <a:rPr lang="en-US"/>
              <a:t>Benefit: </a:t>
            </a:r>
            <a:r>
              <a:rPr lang="en-US" b="1"/>
              <a:t>Open a ticket faster with an accurate description</a:t>
            </a:r>
            <a:r>
              <a:rPr lang="en-US"/>
              <a:t> of the problem.</a:t>
            </a:r>
          </a:p>
        </p:txBody>
      </p:sp>
      <p:sp>
        <p:nvSpPr>
          <p:cNvPr id="17" name="Text Placeholder 16">
            <a:extLst>
              <a:ext uri="{FF2B5EF4-FFF2-40B4-BE49-F238E27FC236}">
                <a16:creationId xmlns:a16="http://schemas.microsoft.com/office/drawing/2014/main" id="{80E96F5A-BFCD-605C-D287-1FB661119368}"/>
              </a:ext>
            </a:extLst>
          </p:cNvPr>
          <p:cNvSpPr>
            <a:spLocks noGrp="1"/>
          </p:cNvSpPr>
          <p:nvPr>
            <p:ph type="body" sz="quarter" idx="25"/>
          </p:nvPr>
        </p:nvSpPr>
        <p:spPr/>
        <p:txBody>
          <a:bodyPr/>
          <a:lstStyle/>
          <a:p>
            <a:r>
              <a:rPr lang="en-US"/>
              <a:t>Benefit: </a:t>
            </a:r>
            <a:r>
              <a:rPr lang="en-US" b="1"/>
              <a:t>Quickly find the procedure to follow.</a:t>
            </a:r>
          </a:p>
        </p:txBody>
      </p:sp>
      <p:sp>
        <p:nvSpPr>
          <p:cNvPr id="18" name="Text Placeholder 17">
            <a:extLst>
              <a:ext uri="{FF2B5EF4-FFF2-40B4-BE49-F238E27FC236}">
                <a16:creationId xmlns:a16="http://schemas.microsoft.com/office/drawing/2014/main" id="{54E20AFA-AFF9-DCC1-4B23-D649B6ACF9C1}"/>
              </a:ext>
            </a:extLst>
          </p:cNvPr>
          <p:cNvSpPr>
            <a:spLocks noGrp="1"/>
          </p:cNvSpPr>
          <p:nvPr>
            <p:ph type="body" sz="quarter" idx="27"/>
          </p:nvPr>
        </p:nvSpPr>
        <p:spPr>
          <a:xfrm>
            <a:off x="2316020" y="4433952"/>
            <a:ext cx="2808000" cy="801271"/>
          </a:xfrm>
        </p:spPr>
        <p:txBody>
          <a:bodyPr>
            <a:normAutofit/>
          </a:bodyPr>
          <a:lstStyle/>
          <a:p>
            <a:r>
              <a:rPr lang="en-US"/>
              <a:t>The inspection discovers that the alarm was triggered by a faulty sensor. The operator asks Copilot to create a report and add it to the O&amp;M knowledge management as it was a not documented problem.</a:t>
            </a:r>
          </a:p>
        </p:txBody>
      </p:sp>
      <p:sp>
        <p:nvSpPr>
          <p:cNvPr id="19" name="Text Placeholder 18">
            <a:extLst>
              <a:ext uri="{FF2B5EF4-FFF2-40B4-BE49-F238E27FC236}">
                <a16:creationId xmlns:a16="http://schemas.microsoft.com/office/drawing/2014/main" id="{B98F7A62-2C13-1C5B-C4C2-BDC99E071683}"/>
              </a:ext>
            </a:extLst>
          </p:cNvPr>
          <p:cNvSpPr>
            <a:spLocks noGrp="1"/>
          </p:cNvSpPr>
          <p:nvPr>
            <p:ph type="body" sz="quarter" idx="28"/>
          </p:nvPr>
        </p:nvSpPr>
        <p:spPr>
          <a:xfrm>
            <a:off x="5768626" y="4440750"/>
            <a:ext cx="2808000" cy="939394"/>
          </a:xfrm>
        </p:spPr>
        <p:txBody>
          <a:bodyPr>
            <a:normAutofit/>
          </a:bodyPr>
          <a:lstStyle/>
          <a:p>
            <a:r>
              <a:rPr lang="en-US"/>
              <a:t>Unable to resolve the alarm from the control room the operator opens a maintenance ticket and requests an inspection. The operator asks Copilot to create a summary of the problem to speed up the creation of the ticket.</a:t>
            </a:r>
          </a:p>
        </p:txBody>
      </p:sp>
      <p:sp>
        <p:nvSpPr>
          <p:cNvPr id="20" name="Text Placeholder 19">
            <a:extLst>
              <a:ext uri="{FF2B5EF4-FFF2-40B4-BE49-F238E27FC236}">
                <a16:creationId xmlns:a16="http://schemas.microsoft.com/office/drawing/2014/main" id="{88F7E105-B398-BBB6-A21C-DB4ABAFBCCFC}"/>
              </a:ext>
            </a:extLst>
          </p:cNvPr>
          <p:cNvSpPr>
            <a:spLocks noGrp="1"/>
          </p:cNvSpPr>
          <p:nvPr>
            <p:ph type="body" sz="quarter" idx="30"/>
          </p:nvPr>
        </p:nvSpPr>
        <p:spPr/>
        <p:txBody>
          <a:bodyPr/>
          <a:lstStyle/>
          <a:p>
            <a:r>
              <a:rPr lang="en-US"/>
              <a:t>Extend</a:t>
            </a:r>
          </a:p>
        </p:txBody>
      </p:sp>
      <p:sp>
        <p:nvSpPr>
          <p:cNvPr id="21" name="Text Placeholder 20">
            <a:extLst>
              <a:ext uri="{FF2B5EF4-FFF2-40B4-BE49-F238E27FC236}">
                <a16:creationId xmlns:a16="http://schemas.microsoft.com/office/drawing/2014/main" id="{3CA429D7-AC9A-07F9-62F6-93F559210D1E}"/>
              </a:ext>
            </a:extLst>
          </p:cNvPr>
          <p:cNvSpPr>
            <a:spLocks noGrp="1"/>
          </p:cNvSpPr>
          <p:nvPr>
            <p:ph type="body" sz="quarter" idx="38"/>
          </p:nvPr>
        </p:nvSpPr>
        <p:spPr>
          <a:solidFill>
            <a:srgbClr val="0078D4"/>
          </a:solidFill>
        </p:spPr>
        <p:txBody>
          <a:bodyPr/>
          <a:lstStyle/>
          <a:p>
            <a:endParaRPr lang="en-US"/>
          </a:p>
        </p:txBody>
      </p:sp>
      <p:sp>
        <p:nvSpPr>
          <p:cNvPr id="22" name="Text Placeholder 21">
            <a:extLst>
              <a:ext uri="{FF2B5EF4-FFF2-40B4-BE49-F238E27FC236}">
                <a16:creationId xmlns:a16="http://schemas.microsoft.com/office/drawing/2014/main" id="{28282E28-F0EF-5092-A3A7-4F8E7ACC51A4}"/>
              </a:ext>
            </a:extLst>
          </p:cNvPr>
          <p:cNvSpPr>
            <a:spLocks noGrp="1"/>
          </p:cNvSpPr>
          <p:nvPr>
            <p:ph type="body" sz="quarter" idx="39"/>
          </p:nvPr>
        </p:nvSpPr>
        <p:spPr>
          <a:solidFill>
            <a:srgbClr val="0078D4"/>
          </a:solidFill>
        </p:spPr>
        <p:txBody>
          <a:bodyPr/>
          <a:lstStyle/>
          <a:p>
            <a:endParaRPr lang="en-US"/>
          </a:p>
        </p:txBody>
      </p:sp>
      <p:sp>
        <p:nvSpPr>
          <p:cNvPr id="23" name="Text Placeholder 22">
            <a:extLst>
              <a:ext uri="{FF2B5EF4-FFF2-40B4-BE49-F238E27FC236}">
                <a16:creationId xmlns:a16="http://schemas.microsoft.com/office/drawing/2014/main" id="{78D11B80-A58E-1A7C-C614-96E9DA020EF5}"/>
              </a:ext>
            </a:extLst>
          </p:cNvPr>
          <p:cNvSpPr>
            <a:spLocks noGrp="1"/>
          </p:cNvSpPr>
          <p:nvPr>
            <p:ph type="body" sz="quarter" idx="40"/>
          </p:nvPr>
        </p:nvSpPr>
        <p:spPr>
          <a:solidFill>
            <a:srgbClr val="0078D4"/>
          </a:solidFill>
        </p:spPr>
        <p:txBody>
          <a:bodyPr/>
          <a:lstStyle/>
          <a:p>
            <a:endParaRPr lang="en-US"/>
          </a:p>
        </p:txBody>
      </p:sp>
      <p:sp>
        <p:nvSpPr>
          <p:cNvPr id="24" name="Rectangle: Rounded Corners 6">
            <a:extLst>
              <a:ext uri="{FF2B5EF4-FFF2-40B4-BE49-F238E27FC236}">
                <a16:creationId xmlns:a16="http://schemas.microsoft.com/office/drawing/2014/main" id="{A2AAB075-3BB0-F19B-8D9D-EE9CD0A0BD7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6178FB14-1D47-B004-AFEA-F0767943E672}"/>
              </a:ext>
            </a:extLst>
          </p:cNvPr>
          <p:cNvGrpSpPr/>
          <p:nvPr/>
        </p:nvGrpSpPr>
        <p:grpSpPr>
          <a:xfrm>
            <a:off x="1624328" y="1132756"/>
            <a:ext cx="1487320" cy="216000"/>
            <a:chOff x="1198144" y="862657"/>
            <a:chExt cx="1487320" cy="216000"/>
          </a:xfrm>
        </p:grpSpPr>
        <p:sp>
          <p:nvSpPr>
            <p:cNvPr id="26" name="Rectangle: Rounded Corners 6">
              <a:extLst>
                <a:ext uri="{FF2B5EF4-FFF2-40B4-BE49-F238E27FC236}">
                  <a16:creationId xmlns:a16="http://schemas.microsoft.com/office/drawing/2014/main" id="{B77C5A9A-8074-0F28-EFEB-D40FF3D61A61}"/>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Operational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27" name="Graphic 26">
              <a:extLst>
                <a:ext uri="{FF2B5EF4-FFF2-40B4-BE49-F238E27FC236}">
                  <a16:creationId xmlns:a16="http://schemas.microsoft.com/office/drawing/2014/main" id="{6542B1CC-D530-F9DB-1546-07FA00C89E5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EE35A959-F7AB-FBEF-F69D-53AF7670CA8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DCAAAD5B-4C9C-1F9A-D981-73892E8B93AA}"/>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FF03E94E-CEDE-A702-990D-C9D758B8B68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1" name="Graphic 30">
              <a:extLst>
                <a:ext uri="{FF2B5EF4-FFF2-40B4-BE49-F238E27FC236}">
                  <a16:creationId xmlns:a16="http://schemas.microsoft.com/office/drawing/2014/main" id="{03764115-4D4A-07FF-A85D-31AB047481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2" name="Group 31">
            <a:extLst>
              <a:ext uri="{FF2B5EF4-FFF2-40B4-BE49-F238E27FC236}">
                <a16:creationId xmlns:a16="http://schemas.microsoft.com/office/drawing/2014/main" id="{277CB120-FE1F-2B59-5EE3-144876AC7987}"/>
              </a:ext>
            </a:extLst>
          </p:cNvPr>
          <p:cNvGrpSpPr/>
          <p:nvPr/>
        </p:nvGrpSpPr>
        <p:grpSpPr>
          <a:xfrm>
            <a:off x="8868697" y="1127774"/>
            <a:ext cx="1450784" cy="216000"/>
            <a:chOff x="1194743" y="1140160"/>
            <a:chExt cx="1450784" cy="216000"/>
          </a:xfrm>
        </p:grpSpPr>
        <p:sp>
          <p:nvSpPr>
            <p:cNvPr id="33" name="Rectangle: Rounded Corners 6">
              <a:extLst>
                <a:ext uri="{FF2B5EF4-FFF2-40B4-BE49-F238E27FC236}">
                  <a16:creationId xmlns:a16="http://schemas.microsoft.com/office/drawing/2014/main" id="{3B95E9CB-C014-9536-A9AB-735EE42F444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4" name="Graphic 33">
              <a:extLst>
                <a:ext uri="{FF2B5EF4-FFF2-40B4-BE49-F238E27FC236}">
                  <a16:creationId xmlns:a16="http://schemas.microsoft.com/office/drawing/2014/main" id="{F2A835AB-F765-BAD3-5ADA-3841962CB4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5" name="Group 34">
            <a:extLst>
              <a:ext uri="{FF2B5EF4-FFF2-40B4-BE49-F238E27FC236}">
                <a16:creationId xmlns:a16="http://schemas.microsoft.com/office/drawing/2014/main" id="{D699D28A-3291-DE4C-6491-CB85058D6CC3}"/>
              </a:ext>
            </a:extLst>
          </p:cNvPr>
          <p:cNvGrpSpPr/>
          <p:nvPr/>
        </p:nvGrpSpPr>
        <p:grpSpPr>
          <a:xfrm>
            <a:off x="3196972" y="1139644"/>
            <a:ext cx="1517685" cy="219456"/>
            <a:chOff x="1198143" y="862657"/>
            <a:chExt cx="1517685" cy="207740"/>
          </a:xfrm>
        </p:grpSpPr>
        <p:sp>
          <p:nvSpPr>
            <p:cNvPr id="36" name="Rectangle: Rounded Corners 6">
              <a:extLst>
                <a:ext uri="{FF2B5EF4-FFF2-40B4-BE49-F238E27FC236}">
                  <a16:creationId xmlns:a16="http://schemas.microsoft.com/office/drawing/2014/main" id="{2F1A99D3-14C5-69EF-7B76-4D04285094E8}"/>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7" name="Graphic 36">
              <a:extLst>
                <a:ext uri="{FF2B5EF4-FFF2-40B4-BE49-F238E27FC236}">
                  <a16:creationId xmlns:a16="http://schemas.microsoft.com/office/drawing/2014/main" id="{4D6C2A6B-3105-1337-E431-2C2F3A2C1E2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55" name="Group 54">
            <a:extLst>
              <a:ext uri="{FF2B5EF4-FFF2-40B4-BE49-F238E27FC236}">
                <a16:creationId xmlns:a16="http://schemas.microsoft.com/office/drawing/2014/main" id="{FC14388D-5729-9A2E-C19F-6F1DA062C0B7}"/>
              </a:ext>
            </a:extLst>
          </p:cNvPr>
          <p:cNvGrpSpPr/>
          <p:nvPr/>
        </p:nvGrpSpPr>
        <p:grpSpPr>
          <a:xfrm>
            <a:off x="975185" y="2801025"/>
            <a:ext cx="2603451" cy="411140"/>
            <a:chOff x="767112" y="2825909"/>
            <a:chExt cx="3138926" cy="411140"/>
          </a:xfrm>
        </p:grpSpPr>
        <p:sp>
          <p:nvSpPr>
            <p:cNvPr id="56" name="TextBox 55">
              <a:extLst>
                <a:ext uri="{FF2B5EF4-FFF2-40B4-BE49-F238E27FC236}">
                  <a16:creationId xmlns:a16="http://schemas.microsoft.com/office/drawing/2014/main" id="{B9056127-D4A9-3888-A0A8-91892502283E}"/>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Maintenance system</a:t>
              </a:r>
            </a:p>
          </p:txBody>
        </p:sp>
        <p:pic>
          <p:nvPicPr>
            <p:cNvPr id="57" name="Picture 2" descr="Copilot Studio Generative AI pricing - Power Platform Community">
              <a:extLst>
                <a:ext uri="{FF2B5EF4-FFF2-40B4-BE49-F238E27FC236}">
                  <a16:creationId xmlns:a16="http://schemas.microsoft.com/office/drawing/2014/main" id="{38A7DB22-FBC0-FB73-EE1F-CE2E8D13257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F14D799D-F80B-135E-29D2-0A7EE0F9E26B}"/>
              </a:ext>
            </a:extLst>
          </p:cNvPr>
          <p:cNvGrpSpPr/>
          <p:nvPr/>
        </p:nvGrpSpPr>
        <p:grpSpPr>
          <a:xfrm>
            <a:off x="4286729" y="2797120"/>
            <a:ext cx="2603451" cy="411140"/>
            <a:chOff x="767112" y="2825909"/>
            <a:chExt cx="3138926" cy="411140"/>
          </a:xfrm>
        </p:grpSpPr>
        <p:sp>
          <p:nvSpPr>
            <p:cNvPr id="59" name="TextBox 58">
              <a:extLst>
                <a:ext uri="{FF2B5EF4-FFF2-40B4-BE49-F238E27FC236}">
                  <a16:creationId xmlns:a16="http://schemas.microsoft.com/office/drawing/2014/main" id="{E9457743-198C-24A7-316C-F8D4EA796FD9}"/>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Maintenance system</a:t>
              </a:r>
            </a:p>
          </p:txBody>
        </p:sp>
        <p:pic>
          <p:nvPicPr>
            <p:cNvPr id="60" name="Picture 2" descr="Copilot Studio Generative AI pricing - Power Platform Community">
              <a:extLst>
                <a:ext uri="{FF2B5EF4-FFF2-40B4-BE49-F238E27FC236}">
                  <a16:creationId xmlns:a16="http://schemas.microsoft.com/office/drawing/2014/main" id="{A8441A98-3A08-1809-1BB0-4FB0F8D0B40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AC00A568-79D5-0171-F376-93849EDB9794}"/>
              </a:ext>
            </a:extLst>
          </p:cNvPr>
          <p:cNvGrpSpPr/>
          <p:nvPr/>
        </p:nvGrpSpPr>
        <p:grpSpPr>
          <a:xfrm>
            <a:off x="7849242" y="2844488"/>
            <a:ext cx="2603451" cy="411140"/>
            <a:chOff x="767112" y="2825909"/>
            <a:chExt cx="3138926" cy="411140"/>
          </a:xfrm>
        </p:grpSpPr>
        <p:sp>
          <p:nvSpPr>
            <p:cNvPr id="62" name="TextBox 61">
              <a:extLst>
                <a:ext uri="{FF2B5EF4-FFF2-40B4-BE49-F238E27FC236}">
                  <a16:creationId xmlns:a16="http://schemas.microsoft.com/office/drawing/2014/main" id="{D5AA34CB-B3EC-3B34-82F3-E7F2068724AE}"/>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Maintenance system</a:t>
              </a:r>
            </a:p>
          </p:txBody>
        </p:sp>
        <p:pic>
          <p:nvPicPr>
            <p:cNvPr id="63" name="Picture 2" descr="Copilot Studio Generative AI pricing - Power Platform Community">
              <a:extLst>
                <a:ext uri="{FF2B5EF4-FFF2-40B4-BE49-F238E27FC236}">
                  <a16:creationId xmlns:a16="http://schemas.microsoft.com/office/drawing/2014/main" id="{8BBDEE6B-0093-48F6-FDF1-01B8876777E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461C14A2-3542-D444-BF9A-7F5FB029C7E7}"/>
              </a:ext>
            </a:extLst>
          </p:cNvPr>
          <p:cNvGrpSpPr/>
          <p:nvPr/>
        </p:nvGrpSpPr>
        <p:grpSpPr>
          <a:xfrm>
            <a:off x="5984209" y="5298878"/>
            <a:ext cx="2603451" cy="411140"/>
            <a:chOff x="767112" y="2825909"/>
            <a:chExt cx="3138926" cy="411140"/>
          </a:xfrm>
        </p:grpSpPr>
        <p:sp>
          <p:nvSpPr>
            <p:cNvPr id="65" name="TextBox 64">
              <a:extLst>
                <a:ext uri="{FF2B5EF4-FFF2-40B4-BE49-F238E27FC236}">
                  <a16:creationId xmlns:a16="http://schemas.microsoft.com/office/drawing/2014/main" id="{B8B9D476-147C-B76D-67DF-10730B9AD644}"/>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Maintenance system</a:t>
              </a:r>
            </a:p>
          </p:txBody>
        </p:sp>
        <p:pic>
          <p:nvPicPr>
            <p:cNvPr id="66" name="Picture 2" descr="Copilot Studio Generative AI pricing - Power Platform Community">
              <a:extLst>
                <a:ext uri="{FF2B5EF4-FFF2-40B4-BE49-F238E27FC236}">
                  <a16:creationId xmlns:a16="http://schemas.microsoft.com/office/drawing/2014/main" id="{D5ACCB81-B80C-73E0-5B42-CD4F2472779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C0DD6254-E76B-593C-C9E3-680D503CD8E7}"/>
              </a:ext>
            </a:extLst>
          </p:cNvPr>
          <p:cNvGrpSpPr/>
          <p:nvPr/>
        </p:nvGrpSpPr>
        <p:grpSpPr>
          <a:xfrm>
            <a:off x="2520569" y="5298219"/>
            <a:ext cx="2603451" cy="411140"/>
            <a:chOff x="767112" y="2825909"/>
            <a:chExt cx="3138926" cy="411140"/>
          </a:xfrm>
        </p:grpSpPr>
        <p:sp>
          <p:nvSpPr>
            <p:cNvPr id="68" name="TextBox 67">
              <a:extLst>
                <a:ext uri="{FF2B5EF4-FFF2-40B4-BE49-F238E27FC236}">
                  <a16:creationId xmlns:a16="http://schemas.microsoft.com/office/drawing/2014/main" id="{FB914117-C133-E052-0609-F49A83DE34FD}"/>
                </a:ext>
                <a:ext uri="{C183D7F6-B498-43B3-948B-1728B52AA6E4}">
                  <adec:decorative xmlns:adec="http://schemas.microsoft.com/office/drawing/2017/decorative" val="0"/>
                </a:ext>
              </a:extLst>
            </p:cNvPr>
            <p:cNvSpPr txBox="1"/>
            <p:nvPr/>
          </p:nvSpPr>
          <p:spPr>
            <a:xfrm>
              <a:off x="1124977" y="2929272"/>
              <a:ext cx="278106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Maintenance system</a:t>
              </a:r>
            </a:p>
          </p:txBody>
        </p:sp>
        <p:pic>
          <p:nvPicPr>
            <p:cNvPr id="69" name="Picture 2" descr="Copilot Studio Generative AI pricing - Power Platform Community">
              <a:extLst>
                <a:ext uri="{FF2B5EF4-FFF2-40B4-BE49-F238E27FC236}">
                  <a16:creationId xmlns:a16="http://schemas.microsoft.com/office/drawing/2014/main" id="{95223256-0E6E-0A23-4E2B-C90A96F90BE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E10B553E-B7DD-DAED-C859-29930317596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21293716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D0F7A-F6BB-8FC8-8F15-5127990F2E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07EFB1-4210-C881-3A4B-14A4548441C5}"/>
              </a:ext>
            </a:extLst>
          </p:cNvPr>
          <p:cNvSpPr>
            <a:spLocks noGrp="1"/>
          </p:cNvSpPr>
          <p:nvPr>
            <p:ph type="title"/>
          </p:nvPr>
        </p:nvSpPr>
        <p:spPr>
          <a:xfrm>
            <a:off x="584199" y="387766"/>
            <a:ext cx="6985957" cy="526298"/>
          </a:xfrm>
        </p:spPr>
        <p:txBody>
          <a:bodyPr/>
          <a:lstStyle/>
          <a:p>
            <a:r>
              <a:rPr lang="en-US"/>
              <a:t>Streamline electric vehicle charging business development</a:t>
            </a:r>
          </a:p>
        </p:txBody>
      </p:sp>
      <p:sp>
        <p:nvSpPr>
          <p:cNvPr id="4" name="Text Placeholder 3">
            <a:extLst>
              <a:ext uri="{FF2B5EF4-FFF2-40B4-BE49-F238E27FC236}">
                <a16:creationId xmlns:a16="http://schemas.microsoft.com/office/drawing/2014/main" id="{08772FC7-CC24-9A66-0C56-D0744EB2F46A}"/>
              </a:ext>
            </a:extLst>
          </p:cNvPr>
          <p:cNvSpPr>
            <a:spLocks noGrp="1"/>
          </p:cNvSpPr>
          <p:nvPr>
            <p:ph type="body" sz="quarter" idx="11"/>
          </p:nvPr>
        </p:nvSpPr>
        <p:spPr/>
        <p:txBody>
          <a:bodyPr/>
          <a:lstStyle/>
          <a:p>
            <a:r>
              <a:rPr lang="en-US"/>
              <a:t>1. Assess the opportunity</a:t>
            </a:r>
          </a:p>
        </p:txBody>
      </p:sp>
      <p:sp>
        <p:nvSpPr>
          <p:cNvPr id="5" name="Text Placeholder 4">
            <a:extLst>
              <a:ext uri="{FF2B5EF4-FFF2-40B4-BE49-F238E27FC236}">
                <a16:creationId xmlns:a16="http://schemas.microsoft.com/office/drawing/2014/main" id="{DE726993-5C67-1C6B-849C-07DD796616F2}"/>
              </a:ext>
            </a:extLst>
          </p:cNvPr>
          <p:cNvSpPr>
            <a:spLocks noGrp="1"/>
          </p:cNvSpPr>
          <p:nvPr>
            <p:ph type="body" sz="quarter" idx="12"/>
          </p:nvPr>
        </p:nvSpPr>
        <p:spPr/>
        <p:txBody>
          <a:bodyPr/>
          <a:lstStyle/>
          <a:p>
            <a:r>
              <a:rPr lang="en-US"/>
              <a:t>5. Prepare to present the opportunity</a:t>
            </a:r>
          </a:p>
        </p:txBody>
      </p:sp>
      <p:sp>
        <p:nvSpPr>
          <p:cNvPr id="6" name="Text Placeholder 5">
            <a:extLst>
              <a:ext uri="{FF2B5EF4-FFF2-40B4-BE49-F238E27FC236}">
                <a16:creationId xmlns:a16="http://schemas.microsoft.com/office/drawing/2014/main" id="{2AAD2ECF-3F25-4493-F170-1A786248160D}"/>
              </a:ext>
            </a:extLst>
          </p:cNvPr>
          <p:cNvSpPr>
            <a:spLocks noGrp="1"/>
          </p:cNvSpPr>
          <p:nvPr>
            <p:ph type="body" sz="quarter" idx="13"/>
          </p:nvPr>
        </p:nvSpPr>
        <p:spPr/>
        <p:txBody>
          <a:bodyPr/>
          <a:lstStyle/>
          <a:p>
            <a:r>
              <a:rPr lang="en-US"/>
              <a:t>2. Analyze the market potential</a:t>
            </a:r>
          </a:p>
        </p:txBody>
      </p:sp>
      <p:sp>
        <p:nvSpPr>
          <p:cNvPr id="7" name="Text Placeholder 6">
            <a:extLst>
              <a:ext uri="{FF2B5EF4-FFF2-40B4-BE49-F238E27FC236}">
                <a16:creationId xmlns:a16="http://schemas.microsoft.com/office/drawing/2014/main" id="{B91FF78B-EEFB-6A29-D6CA-2F473F5D588F}"/>
              </a:ext>
            </a:extLst>
          </p:cNvPr>
          <p:cNvSpPr>
            <a:spLocks noGrp="1"/>
          </p:cNvSpPr>
          <p:nvPr>
            <p:ph type="body" sz="quarter" idx="14"/>
          </p:nvPr>
        </p:nvSpPr>
        <p:spPr/>
        <p:txBody>
          <a:bodyPr/>
          <a:lstStyle/>
          <a:p>
            <a:r>
              <a:rPr lang="en-US"/>
              <a:t>4. Improve the presentation</a:t>
            </a:r>
          </a:p>
        </p:txBody>
      </p:sp>
      <p:sp>
        <p:nvSpPr>
          <p:cNvPr id="8" name="Text Placeholder 7">
            <a:extLst>
              <a:ext uri="{FF2B5EF4-FFF2-40B4-BE49-F238E27FC236}">
                <a16:creationId xmlns:a16="http://schemas.microsoft.com/office/drawing/2014/main" id="{ECCE8CF4-A7FE-A494-3C0C-9AC5E21D7980}"/>
              </a:ext>
            </a:extLst>
          </p:cNvPr>
          <p:cNvSpPr>
            <a:spLocks noGrp="1"/>
          </p:cNvSpPr>
          <p:nvPr>
            <p:ph type="body" sz="quarter" idx="15"/>
          </p:nvPr>
        </p:nvSpPr>
        <p:spPr/>
        <p:txBody>
          <a:bodyPr/>
          <a:lstStyle/>
          <a:p>
            <a:r>
              <a:rPr lang="en-US"/>
              <a:t>3. Draft an executive presentation</a:t>
            </a:r>
          </a:p>
        </p:txBody>
      </p:sp>
      <p:sp>
        <p:nvSpPr>
          <p:cNvPr id="9" name="Text Placeholder 8">
            <a:extLst>
              <a:ext uri="{FF2B5EF4-FFF2-40B4-BE49-F238E27FC236}">
                <a16:creationId xmlns:a16="http://schemas.microsoft.com/office/drawing/2014/main" id="{F97D8C38-9BF0-E151-73D1-913E8827EAFA}"/>
              </a:ext>
            </a:extLst>
          </p:cNvPr>
          <p:cNvSpPr>
            <a:spLocks noGrp="1"/>
          </p:cNvSpPr>
          <p:nvPr>
            <p:ph type="body" sz="quarter" idx="17"/>
          </p:nvPr>
        </p:nvSpPr>
        <p:spPr/>
        <p:txBody>
          <a:bodyPr/>
          <a:lstStyle/>
          <a:p>
            <a:r>
              <a:rPr lang="en-US"/>
              <a:t>Microsoft 365 Copilot</a:t>
            </a:r>
          </a:p>
        </p:txBody>
      </p:sp>
      <p:sp>
        <p:nvSpPr>
          <p:cNvPr id="10" name="Text Placeholder 9">
            <a:extLst>
              <a:ext uri="{FF2B5EF4-FFF2-40B4-BE49-F238E27FC236}">
                <a16:creationId xmlns:a16="http://schemas.microsoft.com/office/drawing/2014/main" id="{3569A763-DC94-2EE4-4D34-BEDA30488098}"/>
              </a:ext>
            </a:extLst>
          </p:cNvPr>
          <p:cNvSpPr>
            <a:spLocks noGrp="1"/>
          </p:cNvSpPr>
          <p:nvPr>
            <p:ph type="body" sz="quarter" idx="18"/>
          </p:nvPr>
        </p:nvSpPr>
        <p:spPr>
          <a:xfrm>
            <a:off x="584200" y="1939482"/>
            <a:ext cx="2808000" cy="909014"/>
          </a:xfrm>
        </p:spPr>
        <p:txBody>
          <a:bodyPr>
            <a:normAutofit/>
          </a:bodyPr>
          <a:lstStyle/>
          <a:p>
            <a:r>
              <a:rPr lang="en-US"/>
              <a:t>Get data on shopping malls to assess the EV charging opportunity. How many shopping malls are in the [location] metropolitan area? How many customers in and out daily? How many parking spaces do they have and how many EV chargers are there? </a:t>
            </a:r>
          </a:p>
        </p:txBody>
      </p:sp>
      <p:sp>
        <p:nvSpPr>
          <p:cNvPr id="11" name="Text Placeholder 10">
            <a:extLst>
              <a:ext uri="{FF2B5EF4-FFF2-40B4-BE49-F238E27FC236}">
                <a16:creationId xmlns:a16="http://schemas.microsoft.com/office/drawing/2014/main" id="{EA3C2E06-9BBB-E922-07A9-08699477C478}"/>
              </a:ext>
            </a:extLst>
          </p:cNvPr>
          <p:cNvSpPr>
            <a:spLocks noGrp="1"/>
          </p:cNvSpPr>
          <p:nvPr>
            <p:ph type="body" sz="quarter" idx="19"/>
          </p:nvPr>
        </p:nvSpPr>
        <p:spPr>
          <a:xfrm>
            <a:off x="4047840" y="1965973"/>
            <a:ext cx="2808000" cy="954102"/>
          </a:xfrm>
        </p:spPr>
        <p:txBody>
          <a:bodyPr>
            <a:normAutofit/>
          </a:bodyPr>
          <a:lstStyle/>
          <a:p>
            <a:r>
              <a:rPr lang="en-US"/>
              <a:t>To understand the potential of the opportunity, the business developer asks Copilot how many electric vehicle in the [location] metropolitan area and how was the growth over the past 3 years. Then asks Copilot in Excel to create a chart with a 5-year outlook of the opportunity potential.</a:t>
            </a:r>
          </a:p>
        </p:txBody>
      </p:sp>
      <p:sp>
        <p:nvSpPr>
          <p:cNvPr id="12" name="Text Placeholder 11">
            <a:extLst>
              <a:ext uri="{FF2B5EF4-FFF2-40B4-BE49-F238E27FC236}">
                <a16:creationId xmlns:a16="http://schemas.microsoft.com/office/drawing/2014/main" id="{EBB0A9F6-F27B-278C-17C9-0751D4F5E326}"/>
              </a:ext>
            </a:extLst>
          </p:cNvPr>
          <p:cNvSpPr>
            <a:spLocks noGrp="1"/>
          </p:cNvSpPr>
          <p:nvPr>
            <p:ph type="body" sz="quarter" idx="20"/>
          </p:nvPr>
        </p:nvSpPr>
        <p:spPr>
          <a:xfrm>
            <a:off x="7511481" y="1974060"/>
            <a:ext cx="2808000" cy="954101"/>
          </a:xfrm>
        </p:spPr>
        <p:txBody>
          <a:bodyPr vert="horz" wrap="square" lIns="90000" tIns="36000" rIns="90000" bIns="36000" rtlCol="0" anchor="t">
            <a:normAutofit/>
          </a:bodyPr>
          <a:lstStyle/>
          <a:p>
            <a:r>
              <a:rPr lang="en-US">
                <a:cs typeface="Segoe UI"/>
              </a:rPr>
              <a:t>The Business Developer asks the narrative builder Copilot in Power Point to draft an executive presentation. Why commercial EV charging stations would be valuable for a retail organization, including how it will help attract customers and increase foot traffic and sales.</a:t>
            </a:r>
          </a:p>
        </p:txBody>
      </p:sp>
      <p:sp>
        <p:nvSpPr>
          <p:cNvPr id="13" name="Text Placeholder 12">
            <a:extLst>
              <a:ext uri="{FF2B5EF4-FFF2-40B4-BE49-F238E27FC236}">
                <a16:creationId xmlns:a16="http://schemas.microsoft.com/office/drawing/2014/main" id="{3E9A07E8-7B09-AAAB-34F5-32E84B1FD7B3}"/>
              </a:ext>
            </a:extLst>
          </p:cNvPr>
          <p:cNvSpPr>
            <a:spLocks noGrp="1"/>
          </p:cNvSpPr>
          <p:nvPr>
            <p:ph type="body" sz="quarter" idx="21"/>
          </p:nvPr>
        </p:nvSpPr>
        <p:spPr/>
        <p:txBody>
          <a:bodyPr>
            <a:normAutofit/>
          </a:bodyPr>
          <a:lstStyle/>
          <a:p>
            <a:r>
              <a:rPr lang="en-US"/>
              <a:t>Benefit: </a:t>
            </a:r>
            <a:r>
              <a:rPr lang="en-US" b="1"/>
              <a:t>Quickly find public data </a:t>
            </a:r>
            <a:r>
              <a:rPr lang="en-US"/>
              <a:t>to help assess the size of the opportunity in terms of potential customers. </a:t>
            </a:r>
          </a:p>
        </p:txBody>
      </p:sp>
      <p:sp>
        <p:nvSpPr>
          <p:cNvPr id="14" name="Text Placeholder 13">
            <a:extLst>
              <a:ext uri="{FF2B5EF4-FFF2-40B4-BE49-F238E27FC236}">
                <a16:creationId xmlns:a16="http://schemas.microsoft.com/office/drawing/2014/main" id="{76688A59-86D3-2944-E737-A853C2F043CF}"/>
              </a:ext>
            </a:extLst>
          </p:cNvPr>
          <p:cNvSpPr>
            <a:spLocks noGrp="1"/>
          </p:cNvSpPr>
          <p:nvPr>
            <p:ph type="body" sz="quarter" idx="22"/>
          </p:nvPr>
        </p:nvSpPr>
        <p:spPr/>
        <p:txBody>
          <a:bodyPr/>
          <a:lstStyle/>
          <a:p>
            <a:r>
              <a:rPr lang="en-US"/>
              <a:t>Benefits: Ask Copilot to </a:t>
            </a:r>
            <a:r>
              <a:rPr lang="en-US" b="1"/>
              <a:t>create a draft of your speech </a:t>
            </a:r>
            <a:r>
              <a:rPr lang="en-US"/>
              <a:t>from the current presentation.</a:t>
            </a:r>
          </a:p>
          <a:p>
            <a:endParaRPr lang="en-US"/>
          </a:p>
        </p:txBody>
      </p:sp>
      <p:sp>
        <p:nvSpPr>
          <p:cNvPr id="15" name="Text Placeholder 14">
            <a:extLst>
              <a:ext uri="{FF2B5EF4-FFF2-40B4-BE49-F238E27FC236}">
                <a16:creationId xmlns:a16="http://schemas.microsoft.com/office/drawing/2014/main" id="{959B769C-A247-B485-5461-35EA24DB3763}"/>
              </a:ext>
            </a:extLst>
          </p:cNvPr>
          <p:cNvSpPr>
            <a:spLocks noGrp="1"/>
          </p:cNvSpPr>
          <p:nvPr>
            <p:ph type="body" sz="quarter" idx="23"/>
          </p:nvPr>
        </p:nvSpPr>
        <p:spPr/>
        <p:txBody>
          <a:bodyPr/>
          <a:lstStyle/>
          <a:p>
            <a:r>
              <a:rPr lang="en-US"/>
              <a:t>Benefit: Easily </a:t>
            </a:r>
            <a:r>
              <a:rPr lang="en-US" b="1"/>
              <a:t>create a 5-year forecast and chart </a:t>
            </a:r>
            <a:r>
              <a:rPr lang="en-US"/>
              <a:t>of the potential revenues without in-depth Excel knowledge.</a:t>
            </a:r>
          </a:p>
        </p:txBody>
      </p:sp>
      <p:sp>
        <p:nvSpPr>
          <p:cNvPr id="16" name="Text Placeholder 15">
            <a:extLst>
              <a:ext uri="{FF2B5EF4-FFF2-40B4-BE49-F238E27FC236}">
                <a16:creationId xmlns:a16="http://schemas.microsoft.com/office/drawing/2014/main" id="{90690C1D-D628-66C0-E4D8-068D1985C25E}"/>
              </a:ext>
            </a:extLst>
          </p:cNvPr>
          <p:cNvSpPr>
            <a:spLocks noGrp="1"/>
          </p:cNvSpPr>
          <p:nvPr>
            <p:ph type="body" sz="quarter" idx="24"/>
          </p:nvPr>
        </p:nvSpPr>
        <p:spPr/>
        <p:txBody>
          <a:bodyPr>
            <a:normAutofit/>
          </a:bodyPr>
          <a:lstStyle/>
          <a:p>
            <a:r>
              <a:rPr lang="en-US" dirty="0"/>
              <a:t>Benefits: </a:t>
            </a:r>
            <a:r>
              <a:rPr lang="en-US" b="1" dirty="0"/>
              <a:t>Improve the presentation from your notes, documents </a:t>
            </a:r>
            <a:r>
              <a:rPr lang="en-US" dirty="0"/>
              <a:t>and market research.</a:t>
            </a:r>
          </a:p>
        </p:txBody>
      </p:sp>
      <p:sp>
        <p:nvSpPr>
          <p:cNvPr id="17" name="Text Placeholder 16">
            <a:extLst>
              <a:ext uri="{FF2B5EF4-FFF2-40B4-BE49-F238E27FC236}">
                <a16:creationId xmlns:a16="http://schemas.microsoft.com/office/drawing/2014/main" id="{8E119C30-0DDF-9245-096B-1EC7053AD80C}"/>
              </a:ext>
            </a:extLst>
          </p:cNvPr>
          <p:cNvSpPr>
            <a:spLocks noGrp="1"/>
          </p:cNvSpPr>
          <p:nvPr>
            <p:ph type="body" sz="quarter" idx="25"/>
          </p:nvPr>
        </p:nvSpPr>
        <p:spPr>
          <a:xfrm>
            <a:off x="7511481" y="3261600"/>
            <a:ext cx="2808000" cy="626701"/>
          </a:xfrm>
        </p:spPr>
        <p:txBody>
          <a:bodyPr>
            <a:normAutofit/>
          </a:bodyPr>
          <a:lstStyle/>
          <a:p>
            <a:r>
              <a:rPr lang="en-US"/>
              <a:t>Benefit: </a:t>
            </a:r>
            <a:r>
              <a:rPr lang="en-US" b="1"/>
              <a:t>Quickly create a draft of a presentation </a:t>
            </a:r>
            <a:r>
              <a:rPr lang="en-US"/>
              <a:t>to present the opportunity at next executive meeting.</a:t>
            </a:r>
          </a:p>
        </p:txBody>
      </p:sp>
      <p:sp>
        <p:nvSpPr>
          <p:cNvPr id="18" name="Text Placeholder 17">
            <a:extLst>
              <a:ext uri="{FF2B5EF4-FFF2-40B4-BE49-F238E27FC236}">
                <a16:creationId xmlns:a16="http://schemas.microsoft.com/office/drawing/2014/main" id="{6885FC25-3772-8049-409D-65996070BE39}"/>
              </a:ext>
            </a:extLst>
          </p:cNvPr>
          <p:cNvSpPr>
            <a:spLocks noGrp="1"/>
          </p:cNvSpPr>
          <p:nvPr>
            <p:ph type="body" sz="quarter" idx="27"/>
          </p:nvPr>
        </p:nvSpPr>
        <p:spPr/>
        <p:txBody>
          <a:bodyPr>
            <a:normAutofit/>
          </a:bodyPr>
          <a:lstStyle/>
          <a:p>
            <a:r>
              <a:rPr lang="en-US"/>
              <a:t>The Business Developer asks Copilot in Word to generate the draft of the speech to present the opportunity to top management.</a:t>
            </a:r>
          </a:p>
        </p:txBody>
      </p:sp>
      <p:sp>
        <p:nvSpPr>
          <p:cNvPr id="19" name="Text Placeholder 18">
            <a:extLst>
              <a:ext uri="{FF2B5EF4-FFF2-40B4-BE49-F238E27FC236}">
                <a16:creationId xmlns:a16="http://schemas.microsoft.com/office/drawing/2014/main" id="{DF18C24E-DAA4-EBA5-9A90-6F66C74B9E25}"/>
              </a:ext>
            </a:extLst>
          </p:cNvPr>
          <p:cNvSpPr>
            <a:spLocks noGrp="1"/>
          </p:cNvSpPr>
          <p:nvPr>
            <p:ph type="body" sz="quarter" idx="28"/>
          </p:nvPr>
        </p:nvSpPr>
        <p:spPr>
          <a:xfrm>
            <a:off x="5779660" y="4396165"/>
            <a:ext cx="2808000" cy="988679"/>
          </a:xfrm>
        </p:spPr>
        <p:txBody>
          <a:bodyPr>
            <a:normAutofit/>
          </a:bodyPr>
          <a:lstStyle/>
          <a:p>
            <a:r>
              <a:rPr lang="en-US"/>
              <a:t>Using Copilot, the business developer keeps improving the presentation by adding images and by revising few key slides using recap from internal brainstorming meetings. Then he asks Copilot to a add a new slide on market potential using an internal marketing research report.</a:t>
            </a:r>
          </a:p>
          <a:p>
            <a:endParaRPr lang="en-US"/>
          </a:p>
        </p:txBody>
      </p:sp>
      <p:sp>
        <p:nvSpPr>
          <p:cNvPr id="20" name="Text Placeholder 19">
            <a:extLst>
              <a:ext uri="{FF2B5EF4-FFF2-40B4-BE49-F238E27FC236}">
                <a16:creationId xmlns:a16="http://schemas.microsoft.com/office/drawing/2014/main" id="{3C9BBA67-A9C3-5171-AFE5-85CBE7BB8094}"/>
              </a:ext>
            </a:extLst>
          </p:cNvPr>
          <p:cNvSpPr>
            <a:spLocks noGrp="1"/>
          </p:cNvSpPr>
          <p:nvPr>
            <p:ph type="body" sz="quarter" idx="30"/>
          </p:nvPr>
        </p:nvSpPr>
        <p:spPr/>
        <p:txBody>
          <a:bodyPr/>
          <a:lstStyle/>
          <a:p>
            <a:r>
              <a:rPr lang="en-US"/>
              <a:t>Buy</a:t>
            </a:r>
          </a:p>
        </p:txBody>
      </p:sp>
      <p:sp>
        <p:nvSpPr>
          <p:cNvPr id="21" name="Text Placeholder 20">
            <a:extLst>
              <a:ext uri="{FF2B5EF4-FFF2-40B4-BE49-F238E27FC236}">
                <a16:creationId xmlns:a16="http://schemas.microsoft.com/office/drawing/2014/main" id="{CB91D83D-57BD-5CB8-3FF8-94222AEFD509}"/>
              </a:ext>
            </a:extLst>
          </p:cNvPr>
          <p:cNvSpPr>
            <a:spLocks noGrp="1"/>
          </p:cNvSpPr>
          <p:nvPr>
            <p:ph type="body" sz="quarter" idx="38"/>
          </p:nvPr>
        </p:nvSpPr>
        <p:spPr>
          <a:solidFill>
            <a:srgbClr val="0078D4"/>
          </a:solidFill>
        </p:spPr>
        <p:txBody>
          <a:bodyPr/>
          <a:lstStyle/>
          <a:p>
            <a:endParaRPr lang="en-US"/>
          </a:p>
        </p:txBody>
      </p:sp>
      <p:sp>
        <p:nvSpPr>
          <p:cNvPr id="22" name="Text Placeholder 21">
            <a:extLst>
              <a:ext uri="{FF2B5EF4-FFF2-40B4-BE49-F238E27FC236}">
                <a16:creationId xmlns:a16="http://schemas.microsoft.com/office/drawing/2014/main" id="{7831D31E-D6A6-5212-C6F9-D67D56B40006}"/>
              </a:ext>
            </a:extLst>
          </p:cNvPr>
          <p:cNvSpPr>
            <a:spLocks noGrp="1"/>
          </p:cNvSpPr>
          <p:nvPr>
            <p:ph type="body" sz="quarter" idx="39"/>
          </p:nvPr>
        </p:nvSpPr>
        <p:spPr>
          <a:solidFill>
            <a:srgbClr val="0078D4"/>
          </a:solidFill>
        </p:spPr>
        <p:txBody>
          <a:bodyPr/>
          <a:lstStyle/>
          <a:p>
            <a:endParaRPr lang="en-US"/>
          </a:p>
        </p:txBody>
      </p:sp>
      <p:sp>
        <p:nvSpPr>
          <p:cNvPr id="23" name="Text Placeholder 22">
            <a:extLst>
              <a:ext uri="{FF2B5EF4-FFF2-40B4-BE49-F238E27FC236}">
                <a16:creationId xmlns:a16="http://schemas.microsoft.com/office/drawing/2014/main" id="{F7BAFF57-168E-EB75-974A-EB2A7C46708E}"/>
              </a:ext>
            </a:extLst>
          </p:cNvPr>
          <p:cNvSpPr>
            <a:spLocks noGrp="1"/>
          </p:cNvSpPr>
          <p:nvPr>
            <p:ph type="body" sz="quarter" idx="40"/>
          </p:nvPr>
        </p:nvSpPr>
        <p:spPr/>
        <p:txBody>
          <a:bodyPr/>
          <a:lstStyle/>
          <a:p>
            <a:endParaRPr lang="en-US"/>
          </a:p>
        </p:txBody>
      </p:sp>
      <p:sp>
        <p:nvSpPr>
          <p:cNvPr id="24" name="Rectangle: Rounded Corners 6">
            <a:extLst>
              <a:ext uri="{FF2B5EF4-FFF2-40B4-BE49-F238E27FC236}">
                <a16:creationId xmlns:a16="http://schemas.microsoft.com/office/drawing/2014/main" id="{52B9EA8B-8520-31A4-57AF-2A3ED64678A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5" name="Group 24">
            <a:extLst>
              <a:ext uri="{FF2B5EF4-FFF2-40B4-BE49-F238E27FC236}">
                <a16:creationId xmlns:a16="http://schemas.microsoft.com/office/drawing/2014/main" id="{434DEC53-31F7-4340-5032-9EFC78F6114B}"/>
              </a:ext>
            </a:extLst>
          </p:cNvPr>
          <p:cNvGrpSpPr/>
          <p:nvPr/>
        </p:nvGrpSpPr>
        <p:grpSpPr>
          <a:xfrm>
            <a:off x="1624328" y="1132756"/>
            <a:ext cx="1487320" cy="216000"/>
            <a:chOff x="1198144" y="862657"/>
            <a:chExt cx="1487320" cy="216000"/>
          </a:xfrm>
        </p:grpSpPr>
        <p:sp>
          <p:nvSpPr>
            <p:cNvPr id="26" name="Rectangle: Rounded Corners 6">
              <a:extLst>
                <a:ext uri="{FF2B5EF4-FFF2-40B4-BE49-F238E27FC236}">
                  <a16:creationId xmlns:a16="http://schemas.microsoft.com/office/drawing/2014/main" id="{653929F7-8BE6-0F7E-A9B0-44F00640AA23}"/>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Market development</a:t>
              </a:r>
            </a:p>
          </p:txBody>
        </p:sp>
        <p:pic>
          <p:nvPicPr>
            <p:cNvPr id="27" name="Graphic 26">
              <a:extLst>
                <a:ext uri="{FF2B5EF4-FFF2-40B4-BE49-F238E27FC236}">
                  <a16:creationId xmlns:a16="http://schemas.microsoft.com/office/drawing/2014/main" id="{214D9749-EAA5-C88E-6A90-258176A9E77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28" name="Rectangle: Rounded Corners 6">
            <a:extLst>
              <a:ext uri="{FF2B5EF4-FFF2-40B4-BE49-F238E27FC236}">
                <a16:creationId xmlns:a16="http://schemas.microsoft.com/office/drawing/2014/main" id="{DC3FA98A-5FBE-A5FF-5706-3E405E6252E8}"/>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9" name="Group 28">
            <a:extLst>
              <a:ext uri="{FF2B5EF4-FFF2-40B4-BE49-F238E27FC236}">
                <a16:creationId xmlns:a16="http://schemas.microsoft.com/office/drawing/2014/main" id="{65D0C51D-FFA8-D8C7-4F83-ECF23DF342DA}"/>
              </a:ext>
            </a:extLst>
          </p:cNvPr>
          <p:cNvGrpSpPr/>
          <p:nvPr/>
        </p:nvGrpSpPr>
        <p:grpSpPr>
          <a:xfrm>
            <a:off x="7523373" y="1127774"/>
            <a:ext cx="1260000" cy="216000"/>
            <a:chOff x="1194743" y="1140160"/>
            <a:chExt cx="1260000" cy="216000"/>
          </a:xfrm>
        </p:grpSpPr>
        <p:sp>
          <p:nvSpPr>
            <p:cNvPr id="30" name="Rectangle: Rounded Corners 6">
              <a:extLst>
                <a:ext uri="{FF2B5EF4-FFF2-40B4-BE49-F238E27FC236}">
                  <a16:creationId xmlns:a16="http://schemas.microsoft.com/office/drawing/2014/main" id="{D3757626-DAFF-24E2-2F7A-A0F00750738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Increase revenue</a:t>
              </a:r>
            </a:p>
          </p:txBody>
        </p:sp>
        <p:pic>
          <p:nvPicPr>
            <p:cNvPr id="31" name="Graphic 30">
              <a:extLst>
                <a:ext uri="{FF2B5EF4-FFF2-40B4-BE49-F238E27FC236}">
                  <a16:creationId xmlns:a16="http://schemas.microsoft.com/office/drawing/2014/main" id="{E0247FEA-AC52-544C-4249-D070062546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9" name="Group 38">
            <a:extLst>
              <a:ext uri="{FF2B5EF4-FFF2-40B4-BE49-F238E27FC236}">
                <a16:creationId xmlns:a16="http://schemas.microsoft.com/office/drawing/2014/main" id="{5522FFF6-E616-65C4-6085-1397F826324C}"/>
              </a:ext>
            </a:extLst>
          </p:cNvPr>
          <p:cNvGrpSpPr/>
          <p:nvPr/>
        </p:nvGrpSpPr>
        <p:grpSpPr>
          <a:xfrm>
            <a:off x="1075814" y="2890624"/>
            <a:ext cx="1078150" cy="360000"/>
            <a:chOff x="588263" y="1217924"/>
            <a:chExt cx="1078150" cy="360000"/>
          </a:xfrm>
        </p:grpSpPr>
        <p:pic>
          <p:nvPicPr>
            <p:cNvPr id="40" name="Picture 39" descr="Zip Co logo SVG free download, id: 101874 - Brandlogos.net">
              <a:hlinkClick r:id="rId6"/>
              <a:extLst>
                <a:ext uri="{FF2B5EF4-FFF2-40B4-BE49-F238E27FC236}">
                  <a16:creationId xmlns:a16="http://schemas.microsoft.com/office/drawing/2014/main" id="{B5A51B94-F479-020C-E07F-2907A4960BE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40">
              <a:extLst>
                <a:ext uri="{FF2B5EF4-FFF2-40B4-BE49-F238E27FC236}">
                  <a16:creationId xmlns:a16="http://schemas.microsoft.com/office/drawing/2014/main" id="{F104BFDF-E9DA-1127-2BEB-FFE902372FB3}"/>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42" name="Group 41">
            <a:extLst>
              <a:ext uri="{FF2B5EF4-FFF2-40B4-BE49-F238E27FC236}">
                <a16:creationId xmlns:a16="http://schemas.microsoft.com/office/drawing/2014/main" id="{935A0013-8909-BE5A-F8FB-8701D67A6A9B}"/>
              </a:ext>
            </a:extLst>
          </p:cNvPr>
          <p:cNvGrpSpPr/>
          <p:nvPr/>
        </p:nvGrpSpPr>
        <p:grpSpPr>
          <a:xfrm>
            <a:off x="4531592" y="2899713"/>
            <a:ext cx="1508964" cy="360000"/>
            <a:chOff x="577439" y="3137252"/>
            <a:chExt cx="1508964" cy="360000"/>
          </a:xfrm>
        </p:grpSpPr>
        <p:pic>
          <p:nvPicPr>
            <p:cNvPr id="43" name="Picture 42">
              <a:extLst>
                <a:ext uri="{FF2B5EF4-FFF2-40B4-BE49-F238E27FC236}">
                  <a16:creationId xmlns:a16="http://schemas.microsoft.com/office/drawing/2014/main" id="{D6025D2D-C93E-54DA-CF0F-4FC5790CED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4" name="TextBox 43">
              <a:extLst>
                <a:ext uri="{FF2B5EF4-FFF2-40B4-BE49-F238E27FC236}">
                  <a16:creationId xmlns:a16="http://schemas.microsoft.com/office/drawing/2014/main" id="{3CF0FED3-6990-91B3-CF16-AF312AB14663}"/>
                </a:ext>
                <a:ext uri="{C183D7F6-B498-43B3-948B-1728B52AA6E4}">
                  <adec:decorative xmlns:adec="http://schemas.microsoft.com/office/drawing/2017/decorative" val="0"/>
                </a:ext>
              </a:extLst>
            </p:cNvPr>
            <p:cNvSpPr txBox="1"/>
            <p:nvPr/>
          </p:nvSpPr>
          <p:spPr>
            <a:xfrm>
              <a:off x="1047214" y="3232614"/>
              <a:ext cx="103918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0" name="Group 49">
            <a:extLst>
              <a:ext uri="{FF2B5EF4-FFF2-40B4-BE49-F238E27FC236}">
                <a16:creationId xmlns:a16="http://schemas.microsoft.com/office/drawing/2014/main" id="{870E363C-7F5C-11FE-EF48-AC2BBC97E28F}"/>
              </a:ext>
            </a:extLst>
          </p:cNvPr>
          <p:cNvGrpSpPr/>
          <p:nvPr/>
        </p:nvGrpSpPr>
        <p:grpSpPr>
          <a:xfrm>
            <a:off x="2883617" y="5386048"/>
            <a:ext cx="1538951" cy="360000"/>
            <a:chOff x="588263" y="2657420"/>
            <a:chExt cx="1538951" cy="360000"/>
          </a:xfrm>
        </p:grpSpPr>
        <p:pic>
          <p:nvPicPr>
            <p:cNvPr id="51" name="Picture 50">
              <a:extLst>
                <a:ext uri="{FF2B5EF4-FFF2-40B4-BE49-F238E27FC236}">
                  <a16:creationId xmlns:a16="http://schemas.microsoft.com/office/drawing/2014/main" id="{A01E907B-8424-FE11-E98E-EB98301FCB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52" name="TextBox 51">
              <a:extLst>
                <a:ext uri="{FF2B5EF4-FFF2-40B4-BE49-F238E27FC236}">
                  <a16:creationId xmlns:a16="http://schemas.microsoft.com/office/drawing/2014/main" id="{AC93542A-A9EC-F550-8FB7-8F20112E737B}"/>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4" name="Group 33">
            <a:extLst>
              <a:ext uri="{FF2B5EF4-FFF2-40B4-BE49-F238E27FC236}">
                <a16:creationId xmlns:a16="http://schemas.microsoft.com/office/drawing/2014/main" id="{F7409A35-6F1F-415B-4FC3-E3E87289F82A}"/>
              </a:ext>
            </a:extLst>
          </p:cNvPr>
          <p:cNvGrpSpPr/>
          <p:nvPr/>
        </p:nvGrpSpPr>
        <p:grpSpPr>
          <a:xfrm>
            <a:off x="6040556" y="5387620"/>
            <a:ext cx="2351135" cy="360000"/>
            <a:chOff x="588263" y="2177588"/>
            <a:chExt cx="2351135" cy="360000"/>
          </a:xfrm>
        </p:grpSpPr>
        <p:pic>
          <p:nvPicPr>
            <p:cNvPr id="35" name="Picture 34">
              <a:extLst>
                <a:ext uri="{FF2B5EF4-FFF2-40B4-BE49-F238E27FC236}">
                  <a16:creationId xmlns:a16="http://schemas.microsoft.com/office/drawing/2014/main" id="{DBE362A9-6520-6FE7-A859-9311FDDE7A3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6" name="TextBox 35">
              <a:extLst>
                <a:ext uri="{FF2B5EF4-FFF2-40B4-BE49-F238E27FC236}">
                  <a16:creationId xmlns:a16="http://schemas.microsoft.com/office/drawing/2014/main" id="{3BF1AC68-59EA-2760-6927-9E0869C95E38}"/>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7" name="Group 36">
            <a:extLst>
              <a:ext uri="{FF2B5EF4-FFF2-40B4-BE49-F238E27FC236}">
                <a16:creationId xmlns:a16="http://schemas.microsoft.com/office/drawing/2014/main" id="{829AC72C-6105-D529-4D9B-259EF9018B44}"/>
              </a:ext>
            </a:extLst>
          </p:cNvPr>
          <p:cNvGrpSpPr/>
          <p:nvPr/>
        </p:nvGrpSpPr>
        <p:grpSpPr>
          <a:xfrm>
            <a:off x="7739913" y="2899713"/>
            <a:ext cx="2351135" cy="360000"/>
            <a:chOff x="588263" y="2177588"/>
            <a:chExt cx="2351135" cy="360000"/>
          </a:xfrm>
        </p:grpSpPr>
        <p:pic>
          <p:nvPicPr>
            <p:cNvPr id="45" name="Picture 44">
              <a:extLst>
                <a:ext uri="{FF2B5EF4-FFF2-40B4-BE49-F238E27FC236}">
                  <a16:creationId xmlns:a16="http://schemas.microsoft.com/office/drawing/2014/main" id="{2AAC7A9F-ECC5-F342-3F71-E317438B126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6" name="TextBox 45">
              <a:extLst>
                <a:ext uri="{FF2B5EF4-FFF2-40B4-BE49-F238E27FC236}">
                  <a16:creationId xmlns:a16="http://schemas.microsoft.com/office/drawing/2014/main" id="{F565998D-CFAA-1376-E53A-55CB11FD90E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 name="Picture 2">
            <a:extLst>
              <a:ext uri="{FF2B5EF4-FFF2-40B4-BE49-F238E27FC236}">
                <a16:creationId xmlns:a16="http://schemas.microsoft.com/office/drawing/2014/main" id="{1ECA4474-BD21-5DB2-0A89-273F8E8694A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11197115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FC893-4002-B452-7DBE-45F254A81F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869D2B-DB01-D4A8-219C-E052B928E182}"/>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Energy and Resources</a:t>
            </a:r>
          </a:p>
        </p:txBody>
      </p:sp>
      <p:pic>
        <p:nvPicPr>
          <p:cNvPr id="6" name="Picture 5" descr="A rainbow colored logo on a black background&#10;&#10;Description automatically generated">
            <a:extLst>
              <a:ext uri="{FF2B5EF4-FFF2-40B4-BE49-F238E27FC236}">
                <a16:creationId xmlns:a16="http://schemas.microsoft.com/office/drawing/2014/main" id="{8633CE44-E2F1-149D-075F-146A03FA86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3" name="Picture 2">
            <a:extLst>
              <a:ext uri="{FF2B5EF4-FFF2-40B4-BE49-F238E27FC236}">
                <a16:creationId xmlns:a16="http://schemas.microsoft.com/office/drawing/2014/main" id="{778FEE00-8CD0-BAD4-8A2F-8DD34979A348}"/>
              </a:ext>
              <a:ext uri="{C183D7F6-B498-43B3-948B-1728B52AA6E4}">
                <adec:decorative xmlns:adec="http://schemas.microsoft.com/office/drawing/2017/decorative" val="1"/>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252683" y="885824"/>
            <a:ext cx="5086351" cy="5086351"/>
          </a:xfrm>
          <a:custGeom>
            <a:avLst/>
            <a:gdLst>
              <a:gd name="connsiteX0" fmla="*/ 130961 w 4397628"/>
              <a:gd name="connsiteY0" fmla="*/ 0 h 4538211"/>
              <a:gd name="connsiteX1" fmla="*/ 4266667 w 4397628"/>
              <a:gd name="connsiteY1" fmla="*/ 0 h 4538211"/>
              <a:gd name="connsiteX2" fmla="*/ 4397628 w 4397628"/>
              <a:gd name="connsiteY2" fmla="*/ 130961 h 4538211"/>
              <a:gd name="connsiteX3" fmla="*/ 4397628 w 4397628"/>
              <a:gd name="connsiteY3" fmla="*/ 4407250 h 4538211"/>
              <a:gd name="connsiteX4" fmla="*/ 4266667 w 4397628"/>
              <a:gd name="connsiteY4" fmla="*/ 4538211 h 4538211"/>
              <a:gd name="connsiteX5" fmla="*/ 130961 w 4397628"/>
              <a:gd name="connsiteY5" fmla="*/ 4538211 h 4538211"/>
              <a:gd name="connsiteX6" fmla="*/ 0 w 4397628"/>
              <a:gd name="connsiteY6" fmla="*/ 4407250 h 4538211"/>
              <a:gd name="connsiteX7" fmla="*/ 0 w 4397628"/>
              <a:gd name="connsiteY7" fmla="*/ 130961 h 4538211"/>
              <a:gd name="connsiteX8" fmla="*/ 130961 w 4397628"/>
              <a:gd name="connsiteY8" fmla="*/ 0 h 453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7628" h="4538211">
                <a:moveTo>
                  <a:pt x="130961" y="0"/>
                </a:moveTo>
                <a:lnTo>
                  <a:pt x="4266667" y="0"/>
                </a:lnTo>
                <a:cubicBezTo>
                  <a:pt x="4338995" y="0"/>
                  <a:pt x="4397628" y="58633"/>
                  <a:pt x="4397628" y="130961"/>
                </a:cubicBezTo>
                <a:lnTo>
                  <a:pt x="4397628" y="4407250"/>
                </a:lnTo>
                <a:cubicBezTo>
                  <a:pt x="4397628" y="4479578"/>
                  <a:pt x="4338995" y="4538211"/>
                  <a:pt x="4266667" y="4538211"/>
                </a:cubicBezTo>
                <a:lnTo>
                  <a:pt x="130961" y="4538211"/>
                </a:lnTo>
                <a:cubicBezTo>
                  <a:pt x="58633" y="4538211"/>
                  <a:pt x="0" y="4479578"/>
                  <a:pt x="0" y="4407250"/>
                </a:cubicBezTo>
                <a:lnTo>
                  <a:pt x="0" y="130961"/>
                </a:lnTo>
                <a:cubicBezTo>
                  <a:pt x="0" y="58633"/>
                  <a:pt x="58633" y="0"/>
                  <a:pt x="130961" y="0"/>
                </a:cubicBezTo>
                <a:close/>
              </a:path>
            </a:pathLst>
          </a:custGeom>
        </p:spPr>
      </p:pic>
    </p:spTree>
    <p:extLst>
      <p:ext uri="{BB962C8B-B14F-4D97-AF65-F5344CB8AC3E}">
        <p14:creationId xmlns:p14="http://schemas.microsoft.com/office/powerpoint/2010/main" val="38759303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19C3-C01E-A94B-B96A-ACDC3F30B942}"/>
            </a:ext>
          </a:extLst>
        </p:cNvPr>
        <p:cNvGrpSpPr/>
        <p:nvPr/>
      </p:nvGrpSpPr>
      <p:grpSpPr>
        <a:xfrm>
          <a:off x="0" y="0"/>
          <a:ext cx="0" cy="0"/>
          <a:chOff x="0" y="0"/>
          <a:chExt cx="0" cy="0"/>
        </a:xfrm>
      </p:grpSpPr>
      <p:pic>
        <p:nvPicPr>
          <p:cNvPr id="4" name="Picture 3" descr="A group of boats in a harbor">
            <a:extLst>
              <a:ext uri="{FF2B5EF4-FFF2-40B4-BE49-F238E27FC236}">
                <a16:creationId xmlns:a16="http://schemas.microsoft.com/office/drawing/2014/main" id="{F9B56313-50D4-6DD8-6314-185E0CA6023D}"/>
              </a:ext>
            </a:extLst>
          </p:cNvPr>
          <p:cNvPicPr>
            <a:picLocks/>
          </p:cNvPicPr>
          <p:nvPr/>
        </p:nvPicPr>
        <p:blipFill>
          <a:blip r:embed="rId2" cstate="screen">
            <a:extLst>
              <a:ext uri="{28A0092B-C50C-407E-A947-70E740481C1C}">
                <a14:useLocalDpi xmlns:a14="http://schemas.microsoft.com/office/drawing/2010/main"/>
              </a:ext>
            </a:extLst>
          </a:blip>
          <a:srcRect/>
          <a:stretch/>
        </p:blipFill>
        <p:spPr>
          <a:xfrm>
            <a:off x="739754" y="1820578"/>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2" name="Title 1">
            <a:extLst>
              <a:ext uri="{FF2B5EF4-FFF2-40B4-BE49-F238E27FC236}">
                <a16:creationId xmlns:a16="http://schemas.microsoft.com/office/drawing/2014/main" id="{8B2901B7-9B6E-8A28-4CCA-DF66BF51EA51}"/>
              </a:ext>
            </a:extLst>
          </p:cNvPr>
          <p:cNvSpPr>
            <a:spLocks noGrp="1"/>
          </p:cNvSpPr>
          <p:nvPr>
            <p:ph type="title"/>
          </p:nvPr>
        </p:nvSpPr>
        <p:spPr>
          <a:xfrm>
            <a:off x="571501" y="472190"/>
            <a:ext cx="11049000" cy="1107996"/>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Energy and Resources </a:t>
            </a:r>
            <a:r>
              <a:rPr lang="en-US" noProof="0"/>
              <a:t>scenarios</a:t>
            </a:r>
            <a:br>
              <a:rPr lang="en-US" noProof="0"/>
            </a:br>
            <a:endParaRPr lang="en-US" noProof="0">
              <a:gradFill>
                <a:gsLst>
                  <a:gs pos="44000">
                    <a:srgbClr val="0078D4"/>
                  </a:gs>
                  <a:gs pos="0">
                    <a:srgbClr val="C03BC4"/>
                  </a:gs>
                </a:gsLst>
                <a:path path="circle">
                  <a:fillToRect l="100000" t="100000"/>
                </a:path>
              </a:gradFill>
            </a:endParaRPr>
          </a:p>
        </p:txBody>
      </p:sp>
      <p:sp>
        <p:nvSpPr>
          <p:cNvPr id="7" name="Rectangle: Rounded Corners 78">
            <a:extLst>
              <a:ext uri="{FF2B5EF4-FFF2-40B4-BE49-F238E27FC236}">
                <a16:creationId xmlns:a16="http://schemas.microsoft.com/office/drawing/2014/main" id="{FE16A935-F5F8-4A99-45A2-307F9B3131DA}"/>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07E0F4A8-B0E9-BF12-7955-796D1C99B776}"/>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077B61EA-65B1-5147-1BAE-5F751FB31431}"/>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231923F2-8D5C-C395-9B3B-212FF466E34E}"/>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3FE652C6-4FD0-A0FE-CB45-C7B0FE6FE7E4}"/>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Energy and resources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FB9F721E-9799-A232-960A-D094C18990A6}"/>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9BCBB315-6E9D-8C83-3D70-C0D7C5172D5A}"/>
              </a:ext>
            </a:extLst>
          </p:cNvPr>
          <p:cNvSpPr txBox="1"/>
          <p:nvPr/>
        </p:nvSpPr>
        <p:spPr>
          <a:xfrm>
            <a:off x="4740657" y="4163686"/>
            <a:ext cx="2743200" cy="1403333"/>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energy and resources organizations perform every day. Look at key use cases and how Copilot can be your AI assistant along the way.</a:t>
            </a:r>
          </a:p>
        </p:txBody>
      </p:sp>
      <p:sp>
        <p:nvSpPr>
          <p:cNvPr id="23" name="TextBox 28">
            <a:extLst>
              <a:ext uri="{FF2B5EF4-FFF2-40B4-BE49-F238E27FC236}">
                <a16:creationId xmlns:a16="http://schemas.microsoft.com/office/drawing/2014/main" id="{FC5C77A3-FD20-02C3-0D89-5494AB29C4A1}"/>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1A3BFF43-A762-40C4-B356-9D89664EFC75}"/>
              </a:ext>
            </a:extLst>
          </p:cNvPr>
          <p:cNvSpPr txBox="1"/>
          <p:nvPr/>
        </p:nvSpPr>
        <p:spPr>
          <a:xfrm>
            <a:off x="8151389" y="4234841"/>
            <a:ext cx="2899622"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energy and resources pros are using Copilot in their day-to-day.</a:t>
            </a:r>
          </a:p>
        </p:txBody>
      </p:sp>
    </p:spTree>
    <p:extLst>
      <p:ext uri="{BB962C8B-B14F-4D97-AF65-F5344CB8AC3E}">
        <p14:creationId xmlns:p14="http://schemas.microsoft.com/office/powerpoint/2010/main" val="21491345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7D75-892B-59D1-0218-514C0A4CB61C}"/>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4709E2B3-8251-E68E-55BC-06C9E66C9CE1}"/>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FE74C110-A213-F163-8913-F2ECA6A33BDA}"/>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6FA8F36B-C399-EBEF-B6D6-1EC7D3EEBA4B}"/>
              </a:ext>
            </a:extLst>
          </p:cNvPr>
          <p:cNvSpPr>
            <a:spLocks noGrp="1"/>
          </p:cNvSpPr>
          <p:nvPr>
            <p:ph type="title"/>
          </p:nvPr>
        </p:nvSpPr>
        <p:spPr/>
        <p:txBody>
          <a:bodyPr/>
          <a:lstStyle/>
          <a:p>
            <a:r>
              <a:rPr lang="en-US">
                <a:cs typeface="Segoe UI"/>
              </a:rPr>
              <a:t>Copilot solutions in </a:t>
            </a:r>
            <a:r>
              <a:rPr lang="en-US">
                <a:gradFill>
                  <a:gsLst>
                    <a:gs pos="26000">
                      <a:srgbClr val="0078D4"/>
                    </a:gs>
                    <a:gs pos="0">
                      <a:srgbClr val="C03BC4"/>
                    </a:gs>
                  </a:gsLst>
                  <a:path path="circle">
                    <a:fillToRect l="100000" t="100000"/>
                  </a:path>
                </a:gradFill>
              </a:rPr>
              <a:t>Energy &amp; Resources</a:t>
            </a:r>
          </a:p>
        </p:txBody>
      </p:sp>
      <p:sp>
        <p:nvSpPr>
          <p:cNvPr id="4" name="Freeform 27">
            <a:extLst>
              <a:ext uri="{FF2B5EF4-FFF2-40B4-BE49-F238E27FC236}">
                <a16:creationId xmlns:a16="http://schemas.microsoft.com/office/drawing/2014/main" id="{F875F2D7-FE51-DD8F-A8DC-A56E13219DE3}"/>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47381FBD-75B0-8D0D-C8D5-321F6DBFF8D1}"/>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6E093DD-9328-ED3B-B88A-454BCC6EB78E}"/>
              </a:ext>
            </a:extLst>
          </p:cNvPr>
          <p:cNvSpPr txBox="1">
            <a:spLocks/>
          </p:cNvSpPr>
          <p:nvPr/>
        </p:nvSpPr>
        <p:spPr>
          <a:xfrm>
            <a:off x="1906456" y="1374338"/>
            <a:ext cx="4316996"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a:rPr>
              <a:t>The energy industry faces numerous challenges, including managing fluctuating demand, maintaining aging infrastructure, and integrating renewables. Energy organizations look for opportunities to enhance efficiency, reduce operational costs, and improve safety and environmental sustainability while ensuring regulatory compliance.</a:t>
            </a:r>
          </a:p>
        </p:txBody>
      </p:sp>
      <p:sp>
        <p:nvSpPr>
          <p:cNvPr id="8" name="Freeform 27">
            <a:extLst>
              <a:ext uri="{FF2B5EF4-FFF2-40B4-BE49-F238E27FC236}">
                <a16:creationId xmlns:a16="http://schemas.microsoft.com/office/drawing/2014/main" id="{75BC16B9-9BED-5709-EEEB-362BAA2A51B5}"/>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52F7587C-63B3-73DE-3DCF-7447E8BB0B08}"/>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1B8C4CF9-1045-7EC6-DB16-60A155ECDB16}"/>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C1506DB9-9679-D366-8CDC-FC774FF599D1}"/>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E90C2D5E-EEDB-3C50-CFBE-0F7176E0A71E}"/>
              </a:ext>
            </a:extLst>
          </p:cNvPr>
          <p:cNvSpPr txBox="1"/>
          <p:nvPr/>
        </p:nvSpPr>
        <p:spPr>
          <a:xfrm>
            <a:off x="6623184" y="1848837"/>
            <a:ext cx="1268357"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Energy &amp; Resources roles</a:t>
            </a:r>
          </a:p>
        </p:txBody>
      </p:sp>
      <p:sp>
        <p:nvSpPr>
          <p:cNvPr id="14" name="Graphic 74" descr="Icon of a person with a checkmark">
            <a:extLst>
              <a:ext uri="{FF2B5EF4-FFF2-40B4-BE49-F238E27FC236}">
                <a16:creationId xmlns:a16="http://schemas.microsoft.com/office/drawing/2014/main" id="{E910A360-1C2C-378D-2F87-34AC4C3657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D0FCF758-AE9C-0BC4-033E-1872C5C6F75F}"/>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7AE24D5A-2D4E-E6C3-5519-993FA286BDCA}"/>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1B682F61-5067-32DC-D8FA-1643FAE8A239}"/>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37B8D04D-81EE-9C03-F5FE-97470361B33B}"/>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E331BA6-9439-7C99-6158-E45008BBE27E}"/>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AE32BFD4-B099-D402-5A13-1800B136A291}"/>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20444569-67F1-983D-D0BB-5E9E42107B94}"/>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50C417F9-61A0-0395-4301-928C23A4CC1E}"/>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D92E856E-41BB-92EE-50A7-10A73C04E398}"/>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BDDBC917-9DF8-4254-0928-38D036348391}"/>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AAB926AB-10B9-942D-513F-356F86259015}"/>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E8C9BF04-395D-A80A-BAAB-6D4271EB9BE3}"/>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74" name="Straight Connector 73">
            <a:extLst>
              <a:ext uri="{FF2B5EF4-FFF2-40B4-BE49-F238E27FC236}">
                <a16:creationId xmlns:a16="http://schemas.microsoft.com/office/drawing/2014/main" id="{85B51198-BFF1-A87B-C640-F8562E418EDB}"/>
              </a:ext>
              <a:ext uri="{C183D7F6-B498-43B3-948B-1728B52AA6E4}">
                <adec:decorative xmlns:adec="http://schemas.microsoft.com/office/drawing/2017/decorative" val="1"/>
              </a:ext>
            </a:extLst>
          </p:cNvPr>
          <p:cNvCxnSpPr>
            <a:cxnSpLocks/>
          </p:cNvCxnSpPr>
          <p:nvPr/>
        </p:nvCxnSpPr>
        <p:spPr>
          <a:xfrm>
            <a:off x="329630" y="375010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B5396EA-6873-F102-C181-319924410CEB}"/>
              </a:ext>
              <a:ext uri="{C183D7F6-B498-43B3-948B-1728B52AA6E4}">
                <adec:decorative xmlns:adec="http://schemas.microsoft.com/office/drawing/2017/decorative" val="1"/>
              </a:ext>
            </a:extLst>
          </p:cNvPr>
          <p:cNvCxnSpPr>
            <a:cxnSpLocks/>
          </p:cNvCxnSpPr>
          <p:nvPr/>
        </p:nvCxnSpPr>
        <p:spPr>
          <a:xfrm>
            <a:off x="329630" y="470551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3ADB0B5-CCA9-D6A4-B9A9-C2CBFD0E04E6}"/>
              </a:ext>
              <a:ext uri="{C183D7F6-B498-43B3-948B-1728B52AA6E4}">
                <adec:decorative xmlns:adec="http://schemas.microsoft.com/office/drawing/2017/decorative" val="1"/>
              </a:ext>
            </a:extLst>
          </p:cNvPr>
          <p:cNvCxnSpPr>
            <a:cxnSpLocks/>
          </p:cNvCxnSpPr>
          <p:nvPr/>
        </p:nvCxnSpPr>
        <p:spPr>
          <a:xfrm>
            <a:off x="329630" y="5408107"/>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246BD2BA-EDF5-2104-E037-83321C4BBFA0}"/>
              </a:ext>
            </a:extLst>
          </p:cNvPr>
          <p:cNvGrpSpPr/>
          <p:nvPr/>
        </p:nvGrpSpPr>
        <p:grpSpPr>
          <a:xfrm>
            <a:off x="953054" y="5539668"/>
            <a:ext cx="5127206" cy="325282"/>
            <a:chOff x="6603643" y="1978532"/>
            <a:chExt cx="5127206" cy="325282"/>
          </a:xfrm>
        </p:grpSpPr>
        <p:sp>
          <p:nvSpPr>
            <p:cNvPr id="78" name="TextBox 77">
              <a:extLst>
                <a:ext uri="{FF2B5EF4-FFF2-40B4-BE49-F238E27FC236}">
                  <a16:creationId xmlns:a16="http://schemas.microsoft.com/office/drawing/2014/main" id="{43D6B5CC-7C15-1D30-B746-2FDDF02F40A6}"/>
                </a:ext>
              </a:extLst>
            </p:cNvPr>
            <p:cNvSpPr txBox="1"/>
            <p:nvPr/>
          </p:nvSpPr>
          <p:spPr>
            <a:xfrm>
              <a:off x="6603643" y="1987286"/>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Market development</a:t>
              </a:r>
            </a:p>
          </p:txBody>
        </p:sp>
        <p:sp>
          <p:nvSpPr>
            <p:cNvPr id="79" name="TextBox 78">
              <a:extLst>
                <a:ext uri="{FF2B5EF4-FFF2-40B4-BE49-F238E27FC236}">
                  <a16:creationId xmlns:a16="http://schemas.microsoft.com/office/drawing/2014/main" id="{B69DC5E9-9294-43A7-C834-1C3958DDBA34}"/>
                </a:ext>
              </a:extLst>
            </p:cNvPr>
            <p:cNvSpPr txBox="1"/>
            <p:nvPr/>
          </p:nvSpPr>
          <p:spPr>
            <a:xfrm>
              <a:off x="7655232" y="1978532"/>
              <a:ext cx="4075617"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Support the development of new energy products and markets by analyzing market trends and optimizing business strategies.</a:t>
              </a:r>
            </a:p>
          </p:txBody>
        </p:sp>
      </p:grpSp>
      <p:grpSp>
        <p:nvGrpSpPr>
          <p:cNvPr id="80" name="Group 79">
            <a:extLst>
              <a:ext uri="{FF2B5EF4-FFF2-40B4-BE49-F238E27FC236}">
                <a16:creationId xmlns:a16="http://schemas.microsoft.com/office/drawing/2014/main" id="{47D6923E-6D1B-D970-A7DA-95E18D8FA3BD}"/>
              </a:ext>
            </a:extLst>
          </p:cNvPr>
          <p:cNvGrpSpPr/>
          <p:nvPr/>
        </p:nvGrpSpPr>
        <p:grpSpPr>
          <a:xfrm>
            <a:off x="596167" y="3117738"/>
            <a:ext cx="5458065" cy="494559"/>
            <a:chOff x="6272784" y="3727877"/>
            <a:chExt cx="5458065" cy="494559"/>
          </a:xfrm>
        </p:grpSpPr>
        <p:sp>
          <p:nvSpPr>
            <p:cNvPr id="81" name="TextBox 80">
              <a:extLst>
                <a:ext uri="{FF2B5EF4-FFF2-40B4-BE49-F238E27FC236}">
                  <a16:creationId xmlns:a16="http://schemas.microsoft.com/office/drawing/2014/main" id="{B91A46B5-EE8E-F3E9-7659-0848F1A001AA}"/>
                </a:ext>
              </a:extLst>
            </p:cNvPr>
            <p:cNvSpPr txBox="1"/>
            <p:nvPr/>
          </p:nvSpPr>
          <p:spPr>
            <a:xfrm>
              <a:off x="6601968" y="3821269"/>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Operational Efficiency</a:t>
              </a:r>
            </a:p>
          </p:txBody>
        </p:sp>
        <p:sp>
          <p:nvSpPr>
            <p:cNvPr id="82" name="TextBox 81">
              <a:extLst>
                <a:ext uri="{FF2B5EF4-FFF2-40B4-BE49-F238E27FC236}">
                  <a16:creationId xmlns:a16="http://schemas.microsoft.com/office/drawing/2014/main" id="{AE492252-AC8D-68B6-D682-F7EDF9CC4622}"/>
                </a:ext>
              </a:extLst>
            </p:cNvPr>
            <p:cNvSpPr txBox="1"/>
            <p:nvPr/>
          </p:nvSpPr>
          <p:spPr>
            <a:xfrm>
              <a:off x="7655232" y="3727877"/>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00" cap="none" spc="0" normalizeH="0" baseline="0" noProof="0">
                  <a:ln>
                    <a:noFill/>
                  </a:ln>
                  <a:solidFill>
                    <a:srgbClr val="000000"/>
                  </a:solidFill>
                  <a:effectLst/>
                  <a:uLnTx/>
                  <a:uFillTx/>
                  <a:latin typeface="Segoe UI"/>
                  <a:ea typeface="Aptos" panose="020B0004020202020204" pitchFamily="34" charset="0"/>
                  <a:cs typeface="Times New Roman"/>
                </a:rPr>
                <a:t>Use Copilot to lower operational costs by automating routine tasks and improving workflows and scheduling. Utilize AI-driven insights to maintain the highest standards of process excellence.</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3" name="Graphic 13" descr="Icon of a chart made of vertical lines with a line tracing the top of each, turning into an arrow pointing up">
              <a:extLst>
                <a:ext uri="{FF2B5EF4-FFF2-40B4-BE49-F238E27FC236}">
                  <a16:creationId xmlns:a16="http://schemas.microsoft.com/office/drawing/2014/main" id="{EEEFB461-AD0E-4A71-92E8-2B0FAB3538F9}"/>
                </a:ext>
              </a:extLst>
            </p:cNvPr>
            <p:cNvSpPr>
              <a:spLocks noChangeAspect="1"/>
            </p:cNvSpPr>
            <p:nvPr/>
          </p:nvSpPr>
          <p:spPr>
            <a:xfrm>
              <a:off x="6272784" y="3878506"/>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84" name="Group 83">
            <a:extLst>
              <a:ext uri="{FF2B5EF4-FFF2-40B4-BE49-F238E27FC236}">
                <a16:creationId xmlns:a16="http://schemas.microsoft.com/office/drawing/2014/main" id="{4D850EEC-9CA6-0A0C-CF33-D42AAE462202}"/>
              </a:ext>
            </a:extLst>
          </p:cNvPr>
          <p:cNvGrpSpPr/>
          <p:nvPr/>
        </p:nvGrpSpPr>
        <p:grpSpPr>
          <a:xfrm>
            <a:off x="604228" y="3688044"/>
            <a:ext cx="5458065" cy="494559"/>
            <a:chOff x="6272784" y="4704865"/>
            <a:chExt cx="5458065" cy="494559"/>
          </a:xfrm>
        </p:grpSpPr>
        <p:sp>
          <p:nvSpPr>
            <p:cNvPr id="85" name="TextBox 84">
              <a:extLst>
                <a:ext uri="{FF2B5EF4-FFF2-40B4-BE49-F238E27FC236}">
                  <a16:creationId xmlns:a16="http://schemas.microsoft.com/office/drawing/2014/main" id="{1C5E0D80-463E-62F1-5266-22A2628325E4}"/>
                </a:ext>
              </a:extLst>
            </p:cNvPr>
            <p:cNvSpPr txBox="1"/>
            <p:nvPr/>
          </p:nvSpPr>
          <p:spPr>
            <a:xfrm>
              <a:off x="6603643" y="4798257"/>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rPr>
                <a:t>Safety and Compliance</a:t>
              </a:r>
            </a:p>
          </p:txBody>
        </p:sp>
        <p:sp>
          <p:nvSpPr>
            <p:cNvPr id="86" name="TextBox 85">
              <a:extLst>
                <a:ext uri="{FF2B5EF4-FFF2-40B4-BE49-F238E27FC236}">
                  <a16:creationId xmlns:a16="http://schemas.microsoft.com/office/drawing/2014/main" id="{7F079F71-BFB6-BB23-29E7-10636B58DB8E}"/>
                </a:ext>
              </a:extLst>
            </p:cNvPr>
            <p:cNvSpPr txBox="1"/>
            <p:nvPr/>
          </p:nvSpPr>
          <p:spPr>
            <a:xfrm>
              <a:off x="7655232" y="4704865"/>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Enhance safety protocols by analyzing incident reports and real-time data. Ensure compliance with regulatory standards by generating accurate and timely reports.</a:t>
              </a:r>
            </a:p>
          </p:txBody>
        </p:sp>
        <p:sp>
          <p:nvSpPr>
            <p:cNvPr id="87" name="Graphic 47" descr="Icon of a piggy bank ">
              <a:extLst>
                <a:ext uri="{FF2B5EF4-FFF2-40B4-BE49-F238E27FC236}">
                  <a16:creationId xmlns:a16="http://schemas.microsoft.com/office/drawing/2014/main" id="{971441D9-1788-5778-2493-F89C8F83B30D}"/>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90" name="Group 89">
            <a:extLst>
              <a:ext uri="{FF2B5EF4-FFF2-40B4-BE49-F238E27FC236}">
                <a16:creationId xmlns:a16="http://schemas.microsoft.com/office/drawing/2014/main" id="{2029FF30-FAF2-CE71-C05A-9FCAE268A382}"/>
              </a:ext>
            </a:extLst>
          </p:cNvPr>
          <p:cNvGrpSpPr/>
          <p:nvPr/>
        </p:nvGrpSpPr>
        <p:grpSpPr>
          <a:xfrm>
            <a:off x="612179" y="4800889"/>
            <a:ext cx="5303834" cy="494559"/>
            <a:chOff x="6272784" y="2842627"/>
            <a:chExt cx="5303834" cy="494559"/>
          </a:xfrm>
        </p:grpSpPr>
        <p:sp>
          <p:nvSpPr>
            <p:cNvPr id="91" name="TextBox 90">
              <a:extLst>
                <a:ext uri="{FF2B5EF4-FFF2-40B4-BE49-F238E27FC236}">
                  <a16:creationId xmlns:a16="http://schemas.microsoft.com/office/drawing/2014/main" id="{A6E4D7FF-1B36-B9B5-7E1D-F048324A549B}"/>
                </a:ext>
              </a:extLst>
            </p:cNvPr>
            <p:cNvSpPr txBox="1"/>
            <p:nvPr/>
          </p:nvSpPr>
          <p:spPr>
            <a:xfrm>
              <a:off x="6603642" y="2936019"/>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rPr>
                <a:t>Employee satisfaction</a:t>
              </a:r>
            </a:p>
          </p:txBody>
        </p:sp>
        <p:sp>
          <p:nvSpPr>
            <p:cNvPr id="92" name="TextBox 91">
              <a:extLst>
                <a:ext uri="{FF2B5EF4-FFF2-40B4-BE49-F238E27FC236}">
                  <a16:creationId xmlns:a16="http://schemas.microsoft.com/office/drawing/2014/main" id="{23BFEA6C-A2DF-EC59-3088-F59CE7F5B70B}"/>
                </a:ext>
              </a:extLst>
            </p:cNvPr>
            <p:cNvSpPr txBox="1"/>
            <p:nvPr/>
          </p:nvSpPr>
          <p:spPr>
            <a:xfrm>
              <a:off x="7655232" y="2842627"/>
              <a:ext cx="3921386"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Energy workers leverage Microsoft’s Copilot to streamline operations, enhance efficiency, and deliver exceptional service, ensuring employee satisfaction. </a:t>
              </a:r>
            </a:p>
          </p:txBody>
        </p:sp>
        <p:sp>
          <p:nvSpPr>
            <p:cNvPr id="93" name="Graphic 47" descr="Icon of a piggy bank ">
              <a:extLst>
                <a:ext uri="{FF2B5EF4-FFF2-40B4-BE49-F238E27FC236}">
                  <a16:creationId xmlns:a16="http://schemas.microsoft.com/office/drawing/2014/main" id="{7B85FC65-7287-B95F-DBCA-88271558A5EF}"/>
                </a:ext>
              </a:extLst>
            </p:cNvPr>
            <p:cNvSpPr>
              <a:spLocks noChangeAspect="1"/>
            </p:cNvSpPr>
            <p:nvPr/>
          </p:nvSpPr>
          <p:spPr>
            <a:xfrm>
              <a:off x="6272784" y="299319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grpSp>
        <p:nvGrpSpPr>
          <p:cNvPr id="94" name="Group 93">
            <a:extLst>
              <a:ext uri="{FF2B5EF4-FFF2-40B4-BE49-F238E27FC236}">
                <a16:creationId xmlns:a16="http://schemas.microsoft.com/office/drawing/2014/main" id="{9146666D-8601-EE06-3852-1EF283A324D7}"/>
              </a:ext>
            </a:extLst>
          </p:cNvPr>
          <p:cNvGrpSpPr/>
          <p:nvPr/>
        </p:nvGrpSpPr>
        <p:grpSpPr>
          <a:xfrm>
            <a:off x="604228" y="4220625"/>
            <a:ext cx="5458065" cy="494559"/>
            <a:chOff x="6272784" y="4704866"/>
            <a:chExt cx="5458065" cy="494559"/>
          </a:xfrm>
        </p:grpSpPr>
        <p:sp>
          <p:nvSpPr>
            <p:cNvPr id="95" name="TextBox 94">
              <a:extLst>
                <a:ext uri="{FF2B5EF4-FFF2-40B4-BE49-F238E27FC236}">
                  <a16:creationId xmlns:a16="http://schemas.microsoft.com/office/drawing/2014/main" id="{32C33498-F3D3-C32A-F89D-F5DF0F46BC4A}"/>
                </a:ext>
              </a:extLst>
            </p:cNvPr>
            <p:cNvSpPr txBox="1"/>
            <p:nvPr/>
          </p:nvSpPr>
          <p:spPr>
            <a:xfrm>
              <a:off x="6603643" y="4798257"/>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lang="en-US" sz="1000">
                  <a:solidFill>
                    <a:srgbClr val="C5B4E3">
                      <a:lumMod val="50000"/>
                    </a:srgbClr>
                  </a:solidFill>
                  <a:latin typeface="Segoe UI Semibold"/>
                  <a:cs typeface="Segoe UI Semibold"/>
                </a:rPr>
                <a:t>Revenue generation</a:t>
              </a:r>
              <a:endPar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endParaRPr>
            </a:p>
          </p:txBody>
        </p:sp>
        <p:sp>
          <p:nvSpPr>
            <p:cNvPr id="96" name="TextBox 95">
              <a:extLst>
                <a:ext uri="{FF2B5EF4-FFF2-40B4-BE49-F238E27FC236}">
                  <a16:creationId xmlns:a16="http://schemas.microsoft.com/office/drawing/2014/main" id="{6E8A8886-B1BA-1FFD-5272-146ACC347EBD}"/>
                </a:ext>
              </a:extLst>
            </p:cNvPr>
            <p:cNvSpPr txBox="1"/>
            <p:nvPr/>
          </p:nvSpPr>
          <p:spPr>
            <a:xfrm>
              <a:off x="7655232" y="4704866"/>
              <a:ext cx="4075617"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Increase revenue generation by optimizing trading decisions and accelerating licensing and permitting process for capital projects, thereby maximizing financial returns.</a:t>
              </a:r>
            </a:p>
          </p:txBody>
        </p:sp>
        <p:sp>
          <p:nvSpPr>
            <p:cNvPr id="97" name="Graphic 47" descr="Icon of a piggy bank ">
              <a:extLst>
                <a:ext uri="{FF2B5EF4-FFF2-40B4-BE49-F238E27FC236}">
                  <a16:creationId xmlns:a16="http://schemas.microsoft.com/office/drawing/2014/main" id="{40A0188A-9313-E8BC-1C4B-E7A8DA40B775}"/>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108" name="Text Placeholder 4">
            <a:extLst>
              <a:ext uri="{FF2B5EF4-FFF2-40B4-BE49-F238E27FC236}">
                <a16:creationId xmlns:a16="http://schemas.microsoft.com/office/drawing/2014/main" id="{387BE030-16FA-B01D-5085-673F05B22587}"/>
              </a:ext>
            </a:extLst>
          </p:cNvPr>
          <p:cNvSpPr txBox="1">
            <a:spLocks/>
          </p:cNvSpPr>
          <p:nvPr/>
        </p:nvSpPr>
        <p:spPr>
          <a:xfrm>
            <a:off x="7988695" y="3161512"/>
            <a:ext cx="3510235" cy="1741054"/>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Copilot assists energy organizations with numerous tasks that impact critical areas such as asset management, regulatory compliance, and operational efficiency. </a:t>
            </a:r>
          </a:p>
          <a:p>
            <a:pPr marL="114300" indent="-114300" defTabSz="582780">
              <a:lnSpc>
                <a:spcPct val="110000"/>
              </a:lnSpc>
              <a:spcBef>
                <a:spcPct val="0"/>
              </a:spcBef>
              <a:spcAft>
                <a:spcPts val="300"/>
              </a:spcAft>
              <a:buSzTx/>
              <a:buFont typeface="Arial" panose="020B0604020202020204" pitchFamily="34" charset="0"/>
              <a:buChar char="•"/>
              <a:defRPr/>
            </a:pPr>
            <a:r>
              <a:rPr lang="en-US" sz="1000" u="sng">
                <a:solidFill>
                  <a:schemeClr val="accent2">
                    <a:lumMod val="50000"/>
                  </a:schemeClr>
                </a:solidFill>
                <a:latin typeface="+mj-lt"/>
                <a:cs typeface="Segoe UI Semilight"/>
                <a:hlinkClick r:id="rId3" action="ppaction://hlinksldjump"/>
              </a:rPr>
              <a:t>Resolve equipment issues faster</a:t>
            </a:r>
            <a:endParaRPr lang="en-US" sz="1000" u="sng">
              <a:solidFill>
                <a:schemeClr val="accent2">
                  <a:lumMod val="50000"/>
                </a:schemeClr>
              </a:solidFill>
              <a:latin typeface="+mj-lt"/>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u="sng">
                <a:solidFill>
                  <a:schemeClr val="accent2">
                    <a:lumMod val="50000"/>
                  </a:schemeClr>
                </a:solidFill>
                <a:latin typeface="+mj-lt"/>
                <a:cs typeface="Segoe UI Semilight"/>
                <a:hlinkClick r:id="rId4" action="ppaction://hlinksldjump"/>
              </a:rPr>
              <a:t>Make faster trading decisions</a:t>
            </a:r>
            <a:endParaRPr lang="en-US" sz="1000" u="sng">
              <a:solidFill>
                <a:schemeClr val="accent2">
                  <a:lumMod val="50000"/>
                </a:schemeClr>
              </a:solidFill>
              <a:latin typeface="+mj-lt"/>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u="sng">
                <a:solidFill>
                  <a:schemeClr val="accent2">
                    <a:lumMod val="50000"/>
                  </a:schemeClr>
                </a:solidFill>
                <a:latin typeface="+mj-lt"/>
                <a:cs typeface="Segoe UI Semilight"/>
                <a:hlinkClick r:id="rId5" action="ppaction://hlinksldjump"/>
              </a:rPr>
              <a:t>Streamlining permitting</a:t>
            </a:r>
            <a:endParaRPr lang="en-US" sz="1000" u="sng">
              <a:solidFill>
                <a:schemeClr val="accent2">
                  <a:lumMod val="50000"/>
                </a:schemeClr>
              </a:solidFill>
              <a:latin typeface="+mj-lt"/>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u="sng">
                <a:solidFill>
                  <a:schemeClr val="accent2">
                    <a:lumMod val="50000"/>
                  </a:schemeClr>
                </a:solidFill>
                <a:latin typeface="+mj-lt"/>
                <a:cs typeface="Segoe UI Semilight"/>
                <a:hlinkClick r:id="rId6" action="ppaction://hlinksldjump"/>
              </a:rPr>
              <a:t>Accelerate health and safety inspections</a:t>
            </a:r>
            <a:endParaRPr lang="en-US" sz="1000" u="sng">
              <a:solidFill>
                <a:schemeClr val="accent2">
                  <a:lumMod val="50000"/>
                </a:schemeClr>
              </a:solidFill>
              <a:latin typeface="+mj-lt"/>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u="sng">
                <a:solidFill>
                  <a:schemeClr val="accent2">
                    <a:lumMod val="50000"/>
                  </a:schemeClr>
                </a:solidFill>
                <a:latin typeface="+mj-lt"/>
                <a:cs typeface="Segoe UI Semilight"/>
                <a:hlinkClick r:id="rId7" action="ppaction://hlinksldjump"/>
              </a:rPr>
              <a:t>Assisted alarm investigation</a:t>
            </a:r>
            <a:endParaRPr lang="en-US" sz="1000" u="sng">
              <a:solidFill>
                <a:schemeClr val="accent2">
                  <a:lumMod val="50000"/>
                </a:schemeClr>
              </a:solidFill>
              <a:latin typeface="+mj-lt"/>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00" u="sng">
                <a:solidFill>
                  <a:schemeClr val="accent2">
                    <a:lumMod val="50000"/>
                  </a:schemeClr>
                </a:solidFill>
                <a:latin typeface="+mj-lt"/>
                <a:cs typeface="Segoe UI Semilight"/>
                <a:hlinkClick r:id="rId8" action="ppaction://hlinksldjump"/>
              </a:rPr>
              <a:t>Streamline electric vehicle charging business development</a:t>
            </a:r>
            <a:endParaRPr lang="en-US" sz="1000" u="sng">
              <a:solidFill>
                <a:schemeClr val="accent2">
                  <a:lumMod val="50000"/>
                </a:schemeClr>
              </a:solidFill>
              <a:latin typeface="+mj-lt"/>
              <a:cs typeface="Segoe UI Semilight"/>
            </a:endParaRPr>
          </a:p>
        </p:txBody>
      </p:sp>
      <p:sp>
        <p:nvSpPr>
          <p:cNvPr id="3" name="Text Placeholder 10">
            <a:extLst>
              <a:ext uri="{FF2B5EF4-FFF2-40B4-BE49-F238E27FC236}">
                <a16:creationId xmlns:a16="http://schemas.microsoft.com/office/drawing/2014/main" id="{A03FB410-2759-33E4-56C9-F03B303E778E}"/>
              </a:ext>
            </a:extLst>
          </p:cNvPr>
          <p:cNvSpPr txBox="1">
            <a:spLocks/>
          </p:cNvSpPr>
          <p:nvPr/>
        </p:nvSpPr>
        <p:spPr>
          <a:xfrm>
            <a:off x="9836085" y="2140100"/>
            <a:ext cx="866812"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Control Room Operator</a:t>
            </a:r>
          </a:p>
        </p:txBody>
      </p:sp>
      <p:sp>
        <p:nvSpPr>
          <p:cNvPr id="7" name="Text Placeholder 10">
            <a:extLst>
              <a:ext uri="{FF2B5EF4-FFF2-40B4-BE49-F238E27FC236}">
                <a16:creationId xmlns:a16="http://schemas.microsoft.com/office/drawing/2014/main" id="{F1C652F4-BDB3-598A-02C8-A45F29F75117}"/>
              </a:ext>
            </a:extLst>
          </p:cNvPr>
          <p:cNvSpPr txBox="1">
            <a:spLocks/>
          </p:cNvSpPr>
          <p:nvPr/>
        </p:nvSpPr>
        <p:spPr>
          <a:xfrm>
            <a:off x="10771477" y="2140100"/>
            <a:ext cx="746369" cy="307777"/>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Frontline Worker</a:t>
            </a:r>
            <a:endParaRPr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cs typeface="Segoe UI Semilight"/>
            </a:endParaRPr>
          </a:p>
        </p:txBody>
      </p:sp>
      <p:pic>
        <p:nvPicPr>
          <p:cNvPr id="9" name="Picture 8">
            <a:extLst>
              <a:ext uri="{FF2B5EF4-FFF2-40B4-BE49-F238E27FC236}">
                <a16:creationId xmlns:a16="http://schemas.microsoft.com/office/drawing/2014/main" id="{2E2A9182-E9C6-AB0B-A30C-099DB47219D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887109" y="1401799"/>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1" name="Picture 10">
            <a:extLst>
              <a:ext uri="{FF2B5EF4-FFF2-40B4-BE49-F238E27FC236}">
                <a16:creationId xmlns:a16="http://schemas.microsoft.com/office/drawing/2014/main" id="{142BF4B1-7F4C-454C-FFF0-CE9DF0A32F2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801761" y="1401282"/>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2" name="Text Placeholder 10">
            <a:extLst>
              <a:ext uri="{FF2B5EF4-FFF2-40B4-BE49-F238E27FC236}">
                <a16:creationId xmlns:a16="http://schemas.microsoft.com/office/drawing/2014/main" id="{849253B9-EAE2-EAE5-C3CC-BAE0003CE246}"/>
              </a:ext>
            </a:extLst>
          </p:cNvPr>
          <p:cNvSpPr txBox="1">
            <a:spLocks/>
          </p:cNvSpPr>
          <p:nvPr/>
        </p:nvSpPr>
        <p:spPr>
          <a:xfrm>
            <a:off x="8058161" y="2141286"/>
            <a:ext cx="93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Commodities Trader</a:t>
            </a:r>
          </a:p>
        </p:txBody>
      </p:sp>
      <p:pic>
        <p:nvPicPr>
          <p:cNvPr id="16" name="Picture 15">
            <a:extLst>
              <a:ext uri="{FF2B5EF4-FFF2-40B4-BE49-F238E27FC236}">
                <a16:creationId xmlns:a16="http://schemas.microsoft.com/office/drawing/2014/main" id="{2E60A7C1-676A-1F50-F7B1-042F84293CF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178165" y="1400255"/>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7" name="Text Placeholder 10">
            <a:extLst>
              <a:ext uri="{FF2B5EF4-FFF2-40B4-BE49-F238E27FC236}">
                <a16:creationId xmlns:a16="http://schemas.microsoft.com/office/drawing/2014/main" id="{74816BDF-300F-D641-67A1-5F651CC297C4}"/>
              </a:ext>
            </a:extLst>
          </p:cNvPr>
          <p:cNvSpPr txBox="1">
            <a:spLocks/>
          </p:cNvSpPr>
          <p:nvPr/>
        </p:nvSpPr>
        <p:spPr>
          <a:xfrm>
            <a:off x="9071928" y="2142134"/>
            <a:ext cx="67701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Business Developer </a:t>
            </a:r>
          </a:p>
        </p:txBody>
      </p:sp>
      <p:pic>
        <p:nvPicPr>
          <p:cNvPr id="18" name="Picture 17">
            <a:extLst>
              <a:ext uri="{FF2B5EF4-FFF2-40B4-BE49-F238E27FC236}">
                <a16:creationId xmlns:a16="http://schemas.microsoft.com/office/drawing/2014/main" id="{24B5AD50-B4B7-31FC-90B2-2C7AB3EA26E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070390" y="1401103"/>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cxnSp>
        <p:nvCxnSpPr>
          <p:cNvPr id="19" name="Straight Connector 18">
            <a:extLst>
              <a:ext uri="{FF2B5EF4-FFF2-40B4-BE49-F238E27FC236}">
                <a16:creationId xmlns:a16="http://schemas.microsoft.com/office/drawing/2014/main" id="{C28CA336-F8E3-1A20-BEF5-F51D7534FBAB}"/>
              </a:ext>
              <a:ext uri="{C183D7F6-B498-43B3-948B-1728B52AA6E4}">
                <adec:decorative xmlns:adec="http://schemas.microsoft.com/office/drawing/2017/decorative" val="1"/>
              </a:ext>
            </a:extLst>
          </p:cNvPr>
          <p:cNvCxnSpPr>
            <a:cxnSpLocks/>
          </p:cNvCxnSpPr>
          <p:nvPr/>
        </p:nvCxnSpPr>
        <p:spPr>
          <a:xfrm>
            <a:off x="337250" y="421021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 name="Graphic 13" descr="Icon of a chart made of vertical lines with a line tracing the top of each, turning into an arrow pointing up">
            <a:extLst>
              <a:ext uri="{FF2B5EF4-FFF2-40B4-BE49-F238E27FC236}">
                <a16:creationId xmlns:a16="http://schemas.microsoft.com/office/drawing/2014/main" id="{5C7498FB-CDB4-2657-75A5-5F866F836533}"/>
              </a:ext>
            </a:extLst>
          </p:cNvPr>
          <p:cNvSpPr>
            <a:spLocks noChangeAspect="1"/>
          </p:cNvSpPr>
          <p:nvPr/>
        </p:nvSpPr>
        <p:spPr>
          <a:xfrm>
            <a:off x="637344" y="5597625"/>
            <a:ext cx="183641" cy="193302"/>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11420122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B0A4-5FC7-2571-16F1-3622F7FF26D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3889BD-0FFC-16A3-B10C-463545421957}"/>
              </a:ext>
              <a:ext uri="{C183D7F6-B498-43B3-948B-1728B52AA6E4}">
                <adec:decorative xmlns:adec="http://schemas.microsoft.com/office/drawing/2017/decorative" val="1"/>
              </a:ext>
            </a:extLst>
          </p:cNvPr>
          <p:cNvSpPr/>
          <p:nvPr/>
        </p:nvSpPr>
        <p:spPr bwMode="auto">
          <a:xfrm>
            <a:off x="3680227" y="5848154"/>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8" name="Rounded Rectangle 35">
            <a:extLst>
              <a:ext uri="{FF2B5EF4-FFF2-40B4-BE49-F238E27FC236}">
                <a16:creationId xmlns:a16="http://schemas.microsoft.com/office/drawing/2014/main" id="{622EE505-3C22-4D62-C75F-91AB7CA03815}"/>
              </a:ext>
              <a:ext uri="{C183D7F6-B498-43B3-948B-1728B52AA6E4}">
                <adec:decorative xmlns:adec="http://schemas.microsoft.com/office/drawing/2017/decorative" val="1"/>
              </a:ext>
            </a:extLst>
          </p:cNvPr>
          <p:cNvSpPr/>
          <p:nvPr/>
        </p:nvSpPr>
        <p:spPr bwMode="auto">
          <a:xfrm>
            <a:off x="4599657" y="5697542"/>
            <a:ext cx="6562925"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EF5DDB2E-8C2D-08F6-3AAD-840BC2A7B183}"/>
              </a:ext>
              <a:ext uri="{C183D7F6-B498-43B3-948B-1728B52AA6E4}">
                <adec:decorative xmlns:adec="http://schemas.microsoft.com/office/drawing/2017/decorative" val="1"/>
              </a:ext>
            </a:extLst>
          </p:cNvPr>
          <p:cNvSpPr/>
          <p:nvPr/>
        </p:nvSpPr>
        <p:spPr bwMode="auto">
          <a:xfrm>
            <a:off x="3682350" y="495691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0B8F2E3C-182C-14B8-C01F-E2328DF55BCC}"/>
              </a:ext>
              <a:ext uri="{C183D7F6-B498-43B3-948B-1728B52AA6E4}">
                <adec:decorative xmlns:adec="http://schemas.microsoft.com/office/drawing/2017/decorative" val="1"/>
              </a:ext>
            </a:extLst>
          </p:cNvPr>
          <p:cNvSpPr/>
          <p:nvPr/>
        </p:nvSpPr>
        <p:spPr bwMode="auto">
          <a:xfrm>
            <a:off x="3695821" y="2244504"/>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740BA778-B539-F013-B895-21A2D980A892}"/>
              </a:ext>
              <a:ext uri="{C183D7F6-B498-43B3-948B-1728B52AA6E4}">
                <adec:decorative xmlns:adec="http://schemas.microsoft.com/office/drawing/2017/decorative" val="1"/>
              </a:ext>
            </a:extLst>
          </p:cNvPr>
          <p:cNvSpPr/>
          <p:nvPr/>
        </p:nvSpPr>
        <p:spPr bwMode="auto">
          <a:xfrm>
            <a:off x="3692606" y="319861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692B3FA4-AB8F-3420-B71F-7D02A9CB1E76}"/>
              </a:ext>
              <a:ext uri="{C183D7F6-B498-43B3-948B-1728B52AA6E4}">
                <adec:decorative xmlns:adec="http://schemas.microsoft.com/office/drawing/2017/decorative" val="1"/>
              </a:ext>
            </a:extLst>
          </p:cNvPr>
          <p:cNvSpPr/>
          <p:nvPr/>
        </p:nvSpPr>
        <p:spPr bwMode="auto">
          <a:xfrm>
            <a:off x="3695821" y="410180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502422DF-828F-99F6-4E72-528024A24267}"/>
              </a:ext>
              <a:ext uri="{C183D7F6-B498-43B3-948B-1728B52AA6E4}">
                <adec:decorative xmlns:adec="http://schemas.microsoft.com/office/drawing/2017/decorative" val="1"/>
              </a:ext>
            </a:extLst>
          </p:cNvPr>
          <p:cNvSpPr/>
          <p:nvPr/>
        </p:nvSpPr>
        <p:spPr bwMode="auto">
          <a:xfrm>
            <a:off x="4601780" y="2172962"/>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E41C5E0C-4B8E-6C30-A6B3-F1B6B55C2A8A}"/>
              </a:ext>
              <a:ext uri="{C183D7F6-B498-43B3-948B-1728B52AA6E4}">
                <adec:decorative xmlns:adec="http://schemas.microsoft.com/office/drawing/2017/decorative" val="1"/>
              </a:ext>
            </a:extLst>
          </p:cNvPr>
          <p:cNvSpPr/>
          <p:nvPr/>
        </p:nvSpPr>
        <p:spPr bwMode="auto">
          <a:xfrm>
            <a:off x="4621050" y="3038519"/>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35">
            <a:extLst>
              <a:ext uri="{FF2B5EF4-FFF2-40B4-BE49-F238E27FC236}">
                <a16:creationId xmlns:a16="http://schemas.microsoft.com/office/drawing/2014/main" id="{4EFBBE6B-AD75-6145-EBB3-25F2D9F7EF5C}"/>
              </a:ext>
              <a:ext uri="{C183D7F6-B498-43B3-948B-1728B52AA6E4}">
                <adec:decorative xmlns:adec="http://schemas.microsoft.com/office/drawing/2017/decorative" val="1"/>
              </a:ext>
            </a:extLst>
          </p:cNvPr>
          <p:cNvSpPr/>
          <p:nvPr/>
        </p:nvSpPr>
        <p:spPr bwMode="auto">
          <a:xfrm>
            <a:off x="4601780" y="4806305"/>
            <a:ext cx="6562925"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01966A4C-9B84-A4BF-B8C7-1ECECDD09C2B}"/>
              </a:ext>
              <a:ext uri="{C183D7F6-B498-43B3-948B-1728B52AA6E4}">
                <adec:decorative xmlns:adec="http://schemas.microsoft.com/office/drawing/2017/decorative" val="1"/>
              </a:ext>
            </a:extLst>
          </p:cNvPr>
          <p:cNvSpPr/>
          <p:nvPr/>
        </p:nvSpPr>
        <p:spPr bwMode="auto">
          <a:xfrm>
            <a:off x="4602065" y="3923261"/>
            <a:ext cx="6541247" cy="80348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2E8930A3-B674-1FFD-7167-A4145FEA9672}"/>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F8C32DBF-611F-98B1-D174-66E72E05A56B}"/>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A289760D-475F-1BA9-96B0-E098A28B3340}"/>
              </a:ext>
              <a:ext uri="{C183D7F6-B498-43B3-948B-1728B52AA6E4}">
                <adec:decorative xmlns:adec="http://schemas.microsoft.com/office/drawing/2017/decorative" val="1"/>
              </a:ext>
            </a:extLst>
          </p:cNvPr>
          <p:cNvSpPr/>
          <p:nvPr/>
        </p:nvSpPr>
        <p:spPr bwMode="auto">
          <a:xfrm>
            <a:off x="303255" y="219411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F6CFEAA8-8150-A800-2304-78D64907E6ED}"/>
              </a:ext>
            </a:extLst>
          </p:cNvPr>
          <p:cNvSpPr>
            <a:spLocks noGrp="1"/>
          </p:cNvSpPr>
          <p:nvPr>
            <p:ph type="title"/>
          </p:nvPr>
        </p:nvSpPr>
        <p:spPr>
          <a:xfrm>
            <a:off x="588263" y="457200"/>
            <a:ext cx="11018520" cy="553998"/>
          </a:xfrm>
        </p:spPr>
        <p:txBody>
          <a:bodyPr/>
          <a:lstStyle/>
          <a:p>
            <a:r>
              <a:rPr lang="en-US" sz="3200" spc="-70"/>
              <a:t>Empower </a:t>
            </a:r>
            <a:r>
              <a:rPr lang="en-US">
                <a:gradFill>
                  <a:gsLst>
                    <a:gs pos="26000">
                      <a:srgbClr val="0078D4"/>
                    </a:gs>
                    <a:gs pos="0">
                      <a:srgbClr val="C03BC4"/>
                    </a:gs>
                  </a:gsLst>
                  <a:path path="circle">
                    <a:fillToRect l="100000" t="100000"/>
                  </a:path>
                </a:gradFill>
              </a:rPr>
              <a:t>Energy &amp; Resources </a:t>
            </a:r>
            <a:r>
              <a:rPr lang="en-US" sz="3200" spc="-70"/>
              <a:t>workers </a:t>
            </a:r>
            <a:endParaRPr lang="en-US" sz="3200" spc="-70">
              <a:solidFill>
                <a:srgbClr val="0070C0"/>
              </a:solidFill>
            </a:endParaRPr>
          </a:p>
        </p:txBody>
      </p:sp>
      <p:sp>
        <p:nvSpPr>
          <p:cNvPr id="7" name="Rectangle: Rounded Corners 10">
            <a:extLst>
              <a:ext uri="{FF2B5EF4-FFF2-40B4-BE49-F238E27FC236}">
                <a16:creationId xmlns:a16="http://schemas.microsoft.com/office/drawing/2014/main" id="{F996D6CF-0B64-0130-F9E9-B6FBABFD6DAB}"/>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4000725C-C7FF-F928-B004-971690DFE029}"/>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BDB8D6BF-10D6-D873-CA4B-5CE5D01A8793}"/>
              </a:ext>
            </a:extLst>
          </p:cNvPr>
          <p:cNvSpPr txBox="1"/>
          <p:nvPr/>
        </p:nvSpPr>
        <p:spPr>
          <a:xfrm>
            <a:off x="462441" y="2374033"/>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Operations &amp; Maintenance</a:t>
            </a:r>
          </a:p>
        </p:txBody>
      </p:sp>
      <p:sp>
        <p:nvSpPr>
          <p:cNvPr id="36" name="TextBox 35">
            <a:extLst>
              <a:ext uri="{FF2B5EF4-FFF2-40B4-BE49-F238E27FC236}">
                <a16:creationId xmlns:a16="http://schemas.microsoft.com/office/drawing/2014/main" id="{06B6C256-2E9C-1AFD-300D-112D4F043B26}"/>
              </a:ext>
            </a:extLst>
          </p:cNvPr>
          <p:cNvSpPr txBox="1"/>
          <p:nvPr/>
        </p:nvSpPr>
        <p:spPr>
          <a:xfrm>
            <a:off x="1577982" y="2410746"/>
            <a:ext cx="2210922" cy="445122"/>
          </a:xfrm>
          <a:prstGeom prst="rect">
            <a:avLst/>
          </a:prstGeom>
          <a:noFill/>
        </p:spPr>
        <p:txBody>
          <a:bodyPr wrap="square" lIns="0" tIns="0" rIns="0" bIns="0" rtlCol="0">
            <a:spAutoFit/>
          </a:bodyPr>
          <a:lstStyle/>
          <a:p>
            <a:pPr lvl="0">
              <a:lnSpc>
                <a:spcPct val="110000"/>
              </a:lnSpc>
              <a:spcBef>
                <a:spcPts val="300"/>
              </a:spcBef>
              <a:defRPr/>
            </a:pPr>
            <a:r>
              <a:rPr lang="en-US" sz="900">
                <a:solidFill>
                  <a:srgbClr val="000000"/>
                </a:solidFill>
                <a:latin typeface="Segoe UI" panose="020B0502040204020203" pitchFamily="34" charset="0"/>
                <a:cs typeface="Segoe UI" panose="020B0502040204020203" pitchFamily="34" charset="0"/>
              </a:rPr>
              <a:t>Delays in diagnosing and resolving operational issues, leading to extended downtimes and potential safety hazards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CEA9A80F-85F2-B982-FFC8-A6FE44015996}"/>
              </a:ext>
              <a:ext uri="{C183D7F6-B498-43B3-948B-1728B52AA6E4}">
                <adec:decorative xmlns:adec="http://schemas.microsoft.com/office/drawing/2017/decorative" val="1"/>
              </a:ext>
            </a:extLst>
          </p:cNvPr>
          <p:cNvSpPr/>
          <p:nvPr/>
        </p:nvSpPr>
        <p:spPr bwMode="auto">
          <a:xfrm>
            <a:off x="306732" y="3038519"/>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749896A8-FDC4-9213-BC71-A340D99F1E93}"/>
              </a:ext>
            </a:extLst>
          </p:cNvPr>
          <p:cNvSpPr txBox="1"/>
          <p:nvPr/>
        </p:nvSpPr>
        <p:spPr>
          <a:xfrm>
            <a:off x="490862" y="3259992"/>
            <a:ext cx="1005176"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HSE management</a:t>
            </a:r>
          </a:p>
        </p:txBody>
      </p:sp>
      <p:sp>
        <p:nvSpPr>
          <p:cNvPr id="37" name="TextBox 36">
            <a:extLst>
              <a:ext uri="{FF2B5EF4-FFF2-40B4-BE49-F238E27FC236}">
                <a16:creationId xmlns:a16="http://schemas.microsoft.com/office/drawing/2014/main" id="{571BD1CC-41F2-CECD-2A6D-1D60FA16EE65}"/>
              </a:ext>
            </a:extLst>
          </p:cNvPr>
          <p:cNvSpPr txBox="1"/>
          <p:nvPr/>
        </p:nvSpPr>
        <p:spPr>
          <a:xfrm>
            <a:off x="1607658" y="3110398"/>
            <a:ext cx="2191321" cy="597471"/>
          </a:xfrm>
          <a:prstGeom prst="rect">
            <a:avLst/>
          </a:prstGeom>
          <a:noFill/>
        </p:spPr>
        <p:txBody>
          <a:bodyPr wrap="square" lIns="0" tIns="0" rIns="0" bIns="0" rtlCol="0">
            <a:spAutoFit/>
          </a:bodyPr>
          <a:lstStyle/>
          <a:p>
            <a:pPr lvl="0">
              <a:lnSpc>
                <a:spcPct val="110000"/>
              </a:lnSpc>
              <a:spcBef>
                <a:spcPts val="300"/>
              </a:spcBef>
              <a:defRPr/>
            </a:pPr>
            <a:r>
              <a:rPr lang="en-US" sz="900">
                <a:solidFill>
                  <a:srgbClr val="000000"/>
                </a:solidFill>
                <a:latin typeface="Segoe UI" panose="020B0502040204020203" pitchFamily="34" charset="0"/>
                <a:cs typeface="Segoe UI" panose="020B0502040204020203" pitchFamily="34" charset="0"/>
              </a:rPr>
              <a:t>Health, safety, and environmental processes are manual, time-consuming, and prone to human error, leading to potential non-compliance and safety risks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 name="Rounded Rectangle 35">
            <a:extLst>
              <a:ext uri="{FF2B5EF4-FFF2-40B4-BE49-F238E27FC236}">
                <a16:creationId xmlns:a16="http://schemas.microsoft.com/office/drawing/2014/main" id="{0E9D5374-8D37-CE9F-722F-C5CBE9634652}"/>
              </a:ext>
              <a:ext uri="{C183D7F6-B498-43B3-948B-1728B52AA6E4}">
                <adec:decorative xmlns:adec="http://schemas.microsoft.com/office/drawing/2017/decorative" val="1"/>
              </a:ext>
            </a:extLst>
          </p:cNvPr>
          <p:cNvSpPr/>
          <p:nvPr/>
        </p:nvSpPr>
        <p:spPr bwMode="auto">
          <a:xfrm>
            <a:off x="306732" y="4804207"/>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ounded Rectangle 31">
            <a:extLst>
              <a:ext uri="{FF2B5EF4-FFF2-40B4-BE49-F238E27FC236}">
                <a16:creationId xmlns:a16="http://schemas.microsoft.com/office/drawing/2014/main" id="{290E24E4-F574-6B2C-F3E6-B149651CC380}"/>
              </a:ext>
              <a:ext uri="{C183D7F6-B498-43B3-948B-1728B52AA6E4}">
                <adec:decorative xmlns:adec="http://schemas.microsoft.com/office/drawing/2017/decorative" val="1"/>
              </a:ext>
            </a:extLst>
          </p:cNvPr>
          <p:cNvSpPr/>
          <p:nvPr/>
        </p:nvSpPr>
        <p:spPr bwMode="auto">
          <a:xfrm>
            <a:off x="307017" y="3921164"/>
            <a:ext cx="349196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E1FEC570-96B5-81F0-4D82-EB7A87D436B9}"/>
              </a:ext>
            </a:extLst>
          </p:cNvPr>
          <p:cNvSpPr txBox="1"/>
          <p:nvPr/>
        </p:nvSpPr>
        <p:spPr>
          <a:xfrm>
            <a:off x="462267" y="4124333"/>
            <a:ext cx="103377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Capital project development</a:t>
            </a:r>
          </a:p>
        </p:txBody>
      </p:sp>
      <p:sp>
        <p:nvSpPr>
          <p:cNvPr id="39" name="TextBox 38">
            <a:extLst>
              <a:ext uri="{FF2B5EF4-FFF2-40B4-BE49-F238E27FC236}">
                <a16:creationId xmlns:a16="http://schemas.microsoft.com/office/drawing/2014/main" id="{7C825504-8A8F-CBF4-4C63-30A8C30F621A}"/>
              </a:ext>
            </a:extLst>
          </p:cNvPr>
          <p:cNvSpPr txBox="1"/>
          <p:nvPr/>
        </p:nvSpPr>
        <p:spPr>
          <a:xfrm>
            <a:off x="1597583" y="4115054"/>
            <a:ext cx="2098108" cy="445122"/>
          </a:xfrm>
          <a:prstGeom prst="rect">
            <a:avLst/>
          </a:prstGeom>
          <a:noFill/>
        </p:spPr>
        <p:txBody>
          <a:bodyPr wrap="square" lIns="0" tIns="0" rIns="0" bIns="0" rtlCol="0">
            <a:spAutoFit/>
          </a:bodyPr>
          <a:lstStyle/>
          <a:p>
            <a:pPr lvl="0">
              <a:lnSpc>
                <a:spcPct val="110000"/>
              </a:lnSpc>
              <a:spcBef>
                <a:spcPts val="300"/>
              </a:spcBef>
              <a:defRPr/>
            </a:pPr>
            <a:r>
              <a:rPr lang="en-US" sz="900">
                <a:solidFill>
                  <a:srgbClr val="000000"/>
                </a:solidFill>
                <a:latin typeface="Segoe UI" panose="020B0502040204020203" pitchFamily="34" charset="0"/>
                <a:cs typeface="Segoe UI" panose="020B0502040204020203" pitchFamily="34" charset="0"/>
              </a:rPr>
              <a:t>Complex regulations and lengthy authorizations delay projects initiation and completion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7" name="TextBox 56">
            <a:extLst>
              <a:ext uri="{FF2B5EF4-FFF2-40B4-BE49-F238E27FC236}">
                <a16:creationId xmlns:a16="http://schemas.microsoft.com/office/drawing/2014/main" id="{3086085E-02BD-935D-EC61-E56CD28694F1}"/>
              </a:ext>
            </a:extLst>
          </p:cNvPr>
          <p:cNvSpPr txBox="1"/>
          <p:nvPr/>
        </p:nvSpPr>
        <p:spPr>
          <a:xfrm>
            <a:off x="426263" y="4919143"/>
            <a:ext cx="1069776"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Supply, trading, &amp; risk management</a:t>
            </a:r>
          </a:p>
        </p:txBody>
      </p:sp>
      <p:sp>
        <p:nvSpPr>
          <p:cNvPr id="38" name="TextBox 37">
            <a:extLst>
              <a:ext uri="{FF2B5EF4-FFF2-40B4-BE49-F238E27FC236}">
                <a16:creationId xmlns:a16="http://schemas.microsoft.com/office/drawing/2014/main" id="{5477D6F5-D979-8874-E94A-81357817DB76}"/>
              </a:ext>
            </a:extLst>
          </p:cNvPr>
          <p:cNvSpPr txBox="1"/>
          <p:nvPr/>
        </p:nvSpPr>
        <p:spPr>
          <a:xfrm>
            <a:off x="1574301" y="5033623"/>
            <a:ext cx="1917939" cy="292772"/>
          </a:xfrm>
          <a:prstGeom prst="rect">
            <a:avLst/>
          </a:prstGeom>
          <a:noFill/>
        </p:spPr>
        <p:txBody>
          <a:bodyPr wrap="square" lIns="0" tIns="0" rIns="0" bIns="0" rtlCol="0">
            <a:spAutoFit/>
          </a:bodyPr>
          <a:lstStyle/>
          <a:p>
            <a:pPr lvl="0">
              <a:lnSpc>
                <a:spcPct val="110000"/>
              </a:lnSpc>
              <a:spcBef>
                <a:spcPts val="300"/>
              </a:spcBef>
              <a:defRPr/>
            </a:pPr>
            <a:r>
              <a:rPr lang="en-US" sz="900">
                <a:solidFill>
                  <a:srgbClr val="000000"/>
                </a:solidFill>
                <a:latin typeface="Segoe UI" panose="020B0502040204020203" pitchFamily="34" charset="0"/>
                <a:cs typeface="Segoe UI" panose="020B0502040204020203" pitchFamily="34" charset="0"/>
              </a:rPr>
              <a:t>Data overload is leading to slower and less accurate decisions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6F5FA773-7BB5-61FD-F265-451D7BB51112}"/>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14" name="Rounded Rectangle 35">
            <a:extLst>
              <a:ext uri="{FF2B5EF4-FFF2-40B4-BE49-F238E27FC236}">
                <a16:creationId xmlns:a16="http://schemas.microsoft.com/office/drawing/2014/main" id="{A4C838C2-C1BF-513B-4929-361B34268EF2}"/>
              </a:ext>
              <a:ext uri="{C183D7F6-B498-43B3-948B-1728B52AA6E4}">
                <adec:decorative xmlns:adec="http://schemas.microsoft.com/office/drawing/2017/decorative" val="1"/>
              </a:ext>
            </a:extLst>
          </p:cNvPr>
          <p:cNvSpPr/>
          <p:nvPr/>
        </p:nvSpPr>
        <p:spPr bwMode="auto">
          <a:xfrm>
            <a:off x="304609" y="5695444"/>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7" name="TextBox 16">
            <a:extLst>
              <a:ext uri="{FF2B5EF4-FFF2-40B4-BE49-F238E27FC236}">
                <a16:creationId xmlns:a16="http://schemas.microsoft.com/office/drawing/2014/main" id="{E9916BD8-3DF5-CA39-3685-60E98037FF13}"/>
              </a:ext>
            </a:extLst>
          </p:cNvPr>
          <p:cNvSpPr txBox="1"/>
          <p:nvPr/>
        </p:nvSpPr>
        <p:spPr>
          <a:xfrm>
            <a:off x="460318" y="5830033"/>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Customer engagement</a:t>
            </a:r>
          </a:p>
        </p:txBody>
      </p:sp>
      <p:sp>
        <p:nvSpPr>
          <p:cNvPr id="24" name="TextBox 23">
            <a:extLst>
              <a:ext uri="{FF2B5EF4-FFF2-40B4-BE49-F238E27FC236}">
                <a16:creationId xmlns:a16="http://schemas.microsoft.com/office/drawing/2014/main" id="{AB191B07-FDBC-5315-4058-6E19FBA32C6D}"/>
              </a:ext>
            </a:extLst>
          </p:cNvPr>
          <p:cNvSpPr txBox="1"/>
          <p:nvPr/>
        </p:nvSpPr>
        <p:spPr>
          <a:xfrm>
            <a:off x="1577982" y="5792120"/>
            <a:ext cx="1917939" cy="597471"/>
          </a:xfrm>
          <a:prstGeom prst="rect">
            <a:avLst/>
          </a:prstGeom>
          <a:noFill/>
        </p:spPr>
        <p:txBody>
          <a:bodyPr wrap="square" lIns="0" tIns="0" rIns="0" bIns="0" rtlCol="0">
            <a:spAutoFit/>
          </a:bodyPr>
          <a:lstStyle/>
          <a:p>
            <a:pPr lvl="0">
              <a:lnSpc>
                <a:spcPct val="110000"/>
              </a:lnSpc>
              <a:spcBef>
                <a:spcPts val="300"/>
              </a:spcBef>
              <a:defRPr/>
            </a:pPr>
            <a:r>
              <a:rPr lang="en-US" sz="900">
                <a:solidFill>
                  <a:srgbClr val="000000"/>
                </a:solidFill>
                <a:latin typeface="Segoe UI" panose="020B0502040204020203" pitchFamily="34" charset="0"/>
                <a:cs typeface="Segoe UI" panose="020B0502040204020203" pitchFamily="34" charset="0"/>
              </a:rPr>
              <a:t>Developing new energy offers and managing the new energy “prosumer” requires extensive market analysis and customer’s insights</a:t>
            </a:r>
          </a:p>
        </p:txBody>
      </p:sp>
      <p:pic>
        <p:nvPicPr>
          <p:cNvPr id="45" name="Picture 44">
            <a:extLst>
              <a:ext uri="{FF2B5EF4-FFF2-40B4-BE49-F238E27FC236}">
                <a16:creationId xmlns:a16="http://schemas.microsoft.com/office/drawing/2014/main" id="{A84007D0-C4B3-2D4E-0862-9FB1E8372D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
        <p:nvSpPr>
          <p:cNvPr id="21" name="TextBox 20">
            <a:extLst>
              <a:ext uri="{FF2B5EF4-FFF2-40B4-BE49-F238E27FC236}">
                <a16:creationId xmlns:a16="http://schemas.microsoft.com/office/drawing/2014/main" id="{B58757CE-5AD3-89B9-5621-39EF086B3DAE}"/>
              </a:ext>
            </a:extLst>
          </p:cNvPr>
          <p:cNvSpPr txBox="1"/>
          <p:nvPr/>
        </p:nvSpPr>
        <p:spPr>
          <a:xfrm>
            <a:off x="4836326" y="2289745"/>
            <a:ext cx="2768908" cy="246221"/>
          </a:xfrm>
          <a:prstGeom prst="rect">
            <a:avLst/>
          </a:prstGeom>
          <a:noFill/>
        </p:spPr>
        <p:txBody>
          <a:bodyPr wrap="square">
            <a:spAutoFit/>
          </a:bodyPr>
          <a:lstStyle/>
          <a:p>
            <a:pPr algn="ctr">
              <a:defRPr/>
            </a:pPr>
            <a:r>
              <a:rPr lang="en-US" sz="1000" u="sng">
                <a:solidFill>
                  <a:schemeClr val="accent1">
                    <a:lumMod val="60000"/>
                    <a:lumOff val="40000"/>
                  </a:schemeClr>
                </a:solidFill>
                <a:latin typeface="Segoe UI Semibold"/>
                <a:cs typeface="Segoe UI" panose="020B0502040204020203" pitchFamily="34" charset="0"/>
                <a:hlinkClick r:id="rId4" action="ppaction://hlinksldjump"/>
              </a:rPr>
              <a:t>Resolve equipment issues faster</a:t>
            </a:r>
            <a:endParaRPr lang="en-US" sz="1000" u="sng">
              <a:solidFill>
                <a:schemeClr val="accent1">
                  <a:lumMod val="60000"/>
                  <a:lumOff val="40000"/>
                </a:schemeClr>
              </a:solidFill>
              <a:latin typeface="Segoe UI Semibold"/>
              <a:cs typeface="Segoe UI" panose="020B0502040204020203" pitchFamily="34" charset="0"/>
            </a:endParaRPr>
          </a:p>
        </p:txBody>
      </p:sp>
      <p:sp>
        <p:nvSpPr>
          <p:cNvPr id="30" name="TextBox 29">
            <a:extLst>
              <a:ext uri="{FF2B5EF4-FFF2-40B4-BE49-F238E27FC236}">
                <a16:creationId xmlns:a16="http://schemas.microsoft.com/office/drawing/2014/main" id="{81C55689-249B-DC6F-2DE0-25203450D09D}"/>
              </a:ext>
            </a:extLst>
          </p:cNvPr>
          <p:cNvSpPr txBox="1"/>
          <p:nvPr/>
        </p:nvSpPr>
        <p:spPr>
          <a:xfrm>
            <a:off x="7879530" y="2273651"/>
            <a:ext cx="3246120" cy="248338"/>
          </a:xfrm>
          <a:prstGeom prst="rect">
            <a:avLst/>
          </a:prstGeom>
          <a:noFill/>
        </p:spPr>
        <p:txBody>
          <a:bodyPr wrap="square">
            <a:spAutoFit/>
          </a:bodyPr>
          <a:lstStyle/>
          <a:p>
            <a:pPr marR="0" lvl="0" algn="ctr" fontAlgn="auto">
              <a:lnSpc>
                <a:spcPct val="110000"/>
              </a:lnSpc>
              <a:spcBef>
                <a:spcPct val="0"/>
              </a:spcBef>
              <a:spcAft>
                <a:spcPts val="300"/>
              </a:spcAft>
              <a:buClrTx/>
              <a:buSzTx/>
              <a:tabLst/>
              <a:defRPr/>
            </a:pPr>
            <a:r>
              <a:rPr lang="en-US" sz="1000" u="sng">
                <a:solidFill>
                  <a:schemeClr val="accent1">
                    <a:lumMod val="60000"/>
                    <a:lumOff val="40000"/>
                  </a:schemeClr>
                </a:solidFill>
                <a:latin typeface="Segoe UI Semibold"/>
                <a:cs typeface="Segoe UI" panose="020B0502040204020203" pitchFamily="34" charset="0"/>
                <a:hlinkClick r:id="rId5" action="ppaction://hlinksldjump"/>
              </a:rPr>
              <a:t>Assisted alarm investigation</a:t>
            </a:r>
            <a:endParaRPr lang="en-US" sz="1000" u="sng">
              <a:solidFill>
                <a:schemeClr val="accent1">
                  <a:lumMod val="60000"/>
                  <a:lumOff val="40000"/>
                </a:schemeClr>
              </a:solidFill>
              <a:latin typeface="Segoe UI Semibold"/>
              <a:cs typeface="Segoe UI" panose="020B0502040204020203" pitchFamily="34" charset="0"/>
            </a:endParaRPr>
          </a:p>
        </p:txBody>
      </p:sp>
      <p:sp>
        <p:nvSpPr>
          <p:cNvPr id="33" name="TextBox 32">
            <a:extLst>
              <a:ext uri="{FF2B5EF4-FFF2-40B4-BE49-F238E27FC236}">
                <a16:creationId xmlns:a16="http://schemas.microsoft.com/office/drawing/2014/main" id="{79010E9A-7CF5-B24E-964C-73F1278F89FA}"/>
              </a:ext>
            </a:extLst>
          </p:cNvPr>
          <p:cNvSpPr txBox="1"/>
          <p:nvPr/>
        </p:nvSpPr>
        <p:spPr>
          <a:xfrm>
            <a:off x="6048382" y="3154198"/>
            <a:ext cx="3997639" cy="250936"/>
          </a:xfrm>
          <a:prstGeom prst="rect">
            <a:avLst/>
          </a:prstGeom>
          <a:noFill/>
        </p:spPr>
        <p:txBody>
          <a:bodyPr wrap="square">
            <a:spAutoFit/>
          </a:bodyPr>
          <a:lstStyle/>
          <a:p>
            <a:pPr marR="0" lvl="0" algn="ctr" fontAlgn="auto">
              <a:lnSpc>
                <a:spcPct val="110000"/>
              </a:lnSpc>
              <a:spcBef>
                <a:spcPct val="0"/>
              </a:spcBef>
              <a:spcAft>
                <a:spcPts val="300"/>
              </a:spcAft>
              <a:buClrTx/>
              <a:buSzTx/>
              <a:tabLst/>
              <a:defRPr/>
            </a:pPr>
            <a:r>
              <a:rPr lang="en-US" sz="1000" u="sng">
                <a:solidFill>
                  <a:schemeClr val="accent1">
                    <a:lumMod val="60000"/>
                    <a:lumOff val="40000"/>
                  </a:schemeClr>
                </a:solidFill>
                <a:latin typeface="Segoe UI Semibold"/>
                <a:cs typeface="Segoe UI" panose="020B0502040204020203" pitchFamily="34" charset="0"/>
                <a:hlinkClick r:id="rId6" action="ppaction://hlinksldjump"/>
              </a:rPr>
              <a:t>Accelerate health and safety inspections</a:t>
            </a:r>
            <a:endParaRPr lang="en-US" sz="1000" u="sng">
              <a:solidFill>
                <a:schemeClr val="accent1">
                  <a:lumMod val="60000"/>
                  <a:lumOff val="40000"/>
                </a:schemeClr>
              </a:solidFill>
              <a:latin typeface="Segoe UI Semibold"/>
              <a:cs typeface="Segoe UI" panose="020B0502040204020203" pitchFamily="34" charset="0"/>
            </a:endParaRPr>
          </a:p>
        </p:txBody>
      </p:sp>
      <p:sp>
        <p:nvSpPr>
          <p:cNvPr id="40" name="TextBox 39">
            <a:extLst>
              <a:ext uri="{FF2B5EF4-FFF2-40B4-BE49-F238E27FC236}">
                <a16:creationId xmlns:a16="http://schemas.microsoft.com/office/drawing/2014/main" id="{824A12F9-09C3-A994-1FBF-7BFB4DA36FB8}"/>
              </a:ext>
            </a:extLst>
          </p:cNvPr>
          <p:cNvSpPr txBox="1"/>
          <p:nvPr/>
        </p:nvSpPr>
        <p:spPr>
          <a:xfrm>
            <a:off x="6213634" y="4057512"/>
            <a:ext cx="3576264" cy="248338"/>
          </a:xfrm>
          <a:prstGeom prst="rect">
            <a:avLst/>
          </a:prstGeom>
          <a:noFill/>
        </p:spPr>
        <p:txBody>
          <a:bodyPr wrap="square">
            <a:spAutoFit/>
          </a:bodyPr>
          <a:lstStyle/>
          <a:p>
            <a:pPr algn="ctr">
              <a:lnSpc>
                <a:spcPct val="110000"/>
              </a:lnSpc>
              <a:spcBef>
                <a:spcPct val="0"/>
              </a:spcBef>
              <a:spcAft>
                <a:spcPts val="300"/>
              </a:spcAft>
              <a:defRPr/>
            </a:pPr>
            <a:r>
              <a:rPr lang="en-US" sz="1000" u="sng">
                <a:solidFill>
                  <a:schemeClr val="accent1">
                    <a:lumMod val="60000"/>
                    <a:lumOff val="40000"/>
                  </a:schemeClr>
                </a:solidFill>
                <a:latin typeface="Segoe UI Semibold"/>
                <a:cs typeface="Segoe UI" panose="020B0502040204020203" pitchFamily="34" charset="0"/>
                <a:hlinkClick r:id="rId7" action="ppaction://hlinksldjump"/>
              </a:rPr>
              <a:t>Streamline permitting</a:t>
            </a:r>
            <a:endParaRPr lang="en-US" sz="1000" u="sng">
              <a:solidFill>
                <a:schemeClr val="accent1">
                  <a:lumMod val="60000"/>
                  <a:lumOff val="40000"/>
                </a:schemeClr>
              </a:solidFill>
              <a:latin typeface="Segoe UI Semibold"/>
              <a:cs typeface="Segoe UI" panose="020B0502040204020203" pitchFamily="34" charset="0"/>
            </a:endParaRPr>
          </a:p>
        </p:txBody>
      </p:sp>
      <p:sp>
        <p:nvSpPr>
          <p:cNvPr id="43" name="TextBox 42">
            <a:extLst>
              <a:ext uri="{FF2B5EF4-FFF2-40B4-BE49-F238E27FC236}">
                <a16:creationId xmlns:a16="http://schemas.microsoft.com/office/drawing/2014/main" id="{2D3C3FC5-9407-B8F6-A25F-70603D3D21A1}"/>
              </a:ext>
            </a:extLst>
          </p:cNvPr>
          <p:cNvSpPr txBox="1"/>
          <p:nvPr/>
        </p:nvSpPr>
        <p:spPr>
          <a:xfrm>
            <a:off x="6130007" y="4891536"/>
            <a:ext cx="3890044" cy="248338"/>
          </a:xfrm>
          <a:prstGeom prst="rect">
            <a:avLst/>
          </a:prstGeom>
          <a:noFill/>
        </p:spPr>
        <p:txBody>
          <a:bodyPr wrap="square">
            <a:spAutoFit/>
          </a:bodyPr>
          <a:lstStyle/>
          <a:p>
            <a:pPr marR="0" lvl="0" algn="ctr" fontAlgn="auto">
              <a:lnSpc>
                <a:spcPct val="110000"/>
              </a:lnSpc>
              <a:spcBef>
                <a:spcPct val="0"/>
              </a:spcBef>
              <a:spcAft>
                <a:spcPts val="300"/>
              </a:spcAft>
              <a:buClrTx/>
              <a:buSzTx/>
              <a:tabLst/>
              <a:defRPr/>
            </a:pPr>
            <a:r>
              <a:rPr lang="en-US" sz="1000" u="sng">
                <a:solidFill>
                  <a:schemeClr val="accent1">
                    <a:lumMod val="60000"/>
                    <a:lumOff val="40000"/>
                  </a:schemeClr>
                </a:solidFill>
                <a:latin typeface="Segoe UI Semibold"/>
                <a:cs typeface="Segoe UI" panose="020B0502040204020203" pitchFamily="34" charset="0"/>
                <a:hlinkClick r:id="rId8" action="ppaction://hlinksldjump"/>
              </a:rPr>
              <a:t>Make faster trading decisions</a:t>
            </a:r>
            <a:endParaRPr lang="en-US" sz="1000" u="sng">
              <a:solidFill>
                <a:schemeClr val="accent1">
                  <a:lumMod val="60000"/>
                  <a:lumOff val="40000"/>
                </a:schemeClr>
              </a:solidFill>
              <a:latin typeface="Segoe UI Semibold"/>
              <a:cs typeface="Segoe UI" panose="020B0502040204020203" pitchFamily="34" charset="0"/>
            </a:endParaRPr>
          </a:p>
        </p:txBody>
      </p:sp>
      <p:sp>
        <p:nvSpPr>
          <p:cNvPr id="3" name="TextBox 2">
            <a:extLst>
              <a:ext uri="{FF2B5EF4-FFF2-40B4-BE49-F238E27FC236}">
                <a16:creationId xmlns:a16="http://schemas.microsoft.com/office/drawing/2014/main" id="{57B97311-B314-74F9-C7C8-B94AA8D716F8}"/>
              </a:ext>
            </a:extLst>
          </p:cNvPr>
          <p:cNvSpPr txBox="1"/>
          <p:nvPr/>
        </p:nvSpPr>
        <p:spPr>
          <a:xfrm>
            <a:off x="6256647" y="5860022"/>
            <a:ext cx="3581400" cy="248338"/>
          </a:xfrm>
          <a:prstGeom prst="rect">
            <a:avLst/>
          </a:prstGeom>
          <a:noFill/>
        </p:spPr>
        <p:txBody>
          <a:bodyPr wrap="square">
            <a:spAutoFit/>
          </a:bodyPr>
          <a:lstStyle/>
          <a:p>
            <a:pPr algn="ctr">
              <a:lnSpc>
                <a:spcPct val="110000"/>
              </a:lnSpc>
              <a:spcBef>
                <a:spcPct val="0"/>
              </a:spcBef>
              <a:spcAft>
                <a:spcPts val="300"/>
              </a:spcAft>
              <a:defRPr/>
            </a:pPr>
            <a:r>
              <a:rPr lang="en-US" sz="1000" u="sng">
                <a:solidFill>
                  <a:schemeClr val="accent1">
                    <a:lumMod val="60000"/>
                    <a:lumOff val="40000"/>
                  </a:schemeClr>
                </a:solidFill>
                <a:latin typeface="Segoe UI Semibold"/>
                <a:cs typeface="Segoe UI" panose="020B0502040204020203" pitchFamily="34" charset="0"/>
                <a:hlinkClick r:id="rId9" action="ppaction://hlinksldjump"/>
              </a:rPr>
              <a:t>Streamline electric vehicle charging business development</a:t>
            </a:r>
            <a:endParaRPr lang="en-US" sz="1000" u="sng">
              <a:solidFill>
                <a:schemeClr val="accent1">
                  <a:lumMod val="60000"/>
                  <a:lumOff val="40000"/>
                </a:schemeClr>
              </a:solidFill>
              <a:latin typeface="Segoe UI Semibold"/>
              <a:cs typeface="Segoe UI" panose="020B0502040204020203" pitchFamily="34" charset="0"/>
            </a:endParaRPr>
          </a:p>
        </p:txBody>
      </p:sp>
      <p:sp>
        <p:nvSpPr>
          <p:cNvPr id="19" name="TextBox 18">
            <a:extLst>
              <a:ext uri="{FF2B5EF4-FFF2-40B4-BE49-F238E27FC236}">
                <a16:creationId xmlns:a16="http://schemas.microsoft.com/office/drawing/2014/main" id="{43B76C6A-54D2-B99F-F999-0B9F84190214}"/>
              </a:ext>
            </a:extLst>
          </p:cNvPr>
          <p:cNvSpPr txBox="1"/>
          <p:nvPr/>
        </p:nvSpPr>
        <p:spPr>
          <a:xfrm>
            <a:off x="5044189" y="2435293"/>
            <a:ext cx="2338890" cy="387544"/>
          </a:xfrm>
          <a:prstGeom prst="rect">
            <a:avLst/>
          </a:prstGeom>
          <a:noFill/>
        </p:spPr>
        <p:txBody>
          <a:bodyPr wrap="square">
            <a:spAutoFit/>
          </a:bodyPr>
          <a:lstStyle/>
          <a:p>
            <a:pPr algn="ctr">
              <a:lnSpc>
                <a:spcPct val="110000"/>
              </a:lnSpc>
              <a:defRPr/>
            </a:pPr>
            <a:r>
              <a:rPr lang="en-US" sz="900">
                <a:solidFill>
                  <a:srgbClr val="000000"/>
                </a:solidFill>
                <a:latin typeface="Segoe UI" panose="020B0502040204020203" pitchFamily="34" charset="0"/>
                <a:cs typeface="Segoe UI" panose="020B0502040204020203" pitchFamily="34" charset="0"/>
              </a:rPr>
              <a:t>Improve the efficiency and speed of field workers in addressing operational issues</a:t>
            </a:r>
          </a:p>
        </p:txBody>
      </p:sp>
      <p:sp>
        <p:nvSpPr>
          <p:cNvPr id="20" name="TextBox 19">
            <a:extLst>
              <a:ext uri="{FF2B5EF4-FFF2-40B4-BE49-F238E27FC236}">
                <a16:creationId xmlns:a16="http://schemas.microsoft.com/office/drawing/2014/main" id="{A0EA5904-CA48-EC7E-248A-C131732BF603}"/>
              </a:ext>
            </a:extLst>
          </p:cNvPr>
          <p:cNvSpPr txBox="1"/>
          <p:nvPr/>
        </p:nvSpPr>
        <p:spPr>
          <a:xfrm>
            <a:off x="8116426" y="2443230"/>
            <a:ext cx="2592081" cy="385105"/>
          </a:xfrm>
          <a:prstGeom prst="rect">
            <a:avLst/>
          </a:prstGeom>
          <a:noFill/>
        </p:spPr>
        <p:txBody>
          <a:bodyPr wrap="square">
            <a:spAutoFit/>
          </a:bodyPr>
          <a:lstStyle/>
          <a:p>
            <a:pPr algn="ctr">
              <a:lnSpc>
                <a:spcPct val="110000"/>
              </a:lnSpc>
              <a:defRPr/>
            </a:pPr>
            <a:r>
              <a:rPr lang="en-US" sz="900">
                <a:solidFill>
                  <a:srgbClr val="000000"/>
                </a:solidFill>
                <a:latin typeface="Segoe UI" panose="020B0502040204020203" pitchFamily="34" charset="0"/>
                <a:cs typeface="Segoe UI" panose="020B0502040204020203" pitchFamily="34" charset="0"/>
              </a:rPr>
              <a:t>Enhance the resolution of alarms in energy control rooms, leading to quicker resolutions</a:t>
            </a:r>
          </a:p>
        </p:txBody>
      </p:sp>
      <p:sp>
        <p:nvSpPr>
          <p:cNvPr id="23" name="TextBox 22">
            <a:extLst>
              <a:ext uri="{FF2B5EF4-FFF2-40B4-BE49-F238E27FC236}">
                <a16:creationId xmlns:a16="http://schemas.microsoft.com/office/drawing/2014/main" id="{E097FE50-6D71-07DD-D5F9-C9D2CBBEE152}"/>
              </a:ext>
            </a:extLst>
          </p:cNvPr>
          <p:cNvSpPr txBox="1"/>
          <p:nvPr/>
        </p:nvSpPr>
        <p:spPr>
          <a:xfrm>
            <a:off x="6591487" y="3328148"/>
            <a:ext cx="2908695" cy="385105"/>
          </a:xfrm>
          <a:prstGeom prst="rect">
            <a:avLst/>
          </a:prstGeom>
          <a:noFill/>
        </p:spPr>
        <p:txBody>
          <a:bodyPr wrap="square">
            <a:spAutoFit/>
          </a:bodyPr>
          <a:lstStyle/>
          <a:p>
            <a:pPr algn="ctr">
              <a:lnSpc>
                <a:spcPct val="110000"/>
              </a:lnSpc>
              <a:defRPr/>
            </a:pPr>
            <a:r>
              <a:rPr lang="en-US" sz="900">
                <a:solidFill>
                  <a:srgbClr val="000000"/>
                </a:solidFill>
                <a:latin typeface="Segoe UI" panose="020B0502040204020203" pitchFamily="34" charset="0"/>
                <a:cs typeface="Segoe UI" panose="020B0502040204020203" pitchFamily="34" charset="0"/>
              </a:rPr>
              <a:t>Streamline on-site inspections to reduce risks and ensure compliance</a:t>
            </a:r>
          </a:p>
        </p:txBody>
      </p:sp>
      <p:sp>
        <p:nvSpPr>
          <p:cNvPr id="28" name="TextBox 27">
            <a:extLst>
              <a:ext uri="{FF2B5EF4-FFF2-40B4-BE49-F238E27FC236}">
                <a16:creationId xmlns:a16="http://schemas.microsoft.com/office/drawing/2014/main" id="{C7417366-2B56-06DB-FDFB-C1AF55983D1E}"/>
              </a:ext>
            </a:extLst>
          </p:cNvPr>
          <p:cNvSpPr txBox="1"/>
          <p:nvPr/>
        </p:nvSpPr>
        <p:spPr>
          <a:xfrm>
            <a:off x="6494437" y="4216253"/>
            <a:ext cx="2996833" cy="385105"/>
          </a:xfrm>
          <a:prstGeom prst="rect">
            <a:avLst/>
          </a:prstGeom>
          <a:noFill/>
        </p:spPr>
        <p:txBody>
          <a:bodyPr wrap="square">
            <a:spAutoFit/>
          </a:bodyPr>
          <a:lstStyle/>
          <a:p>
            <a:pPr algn="ctr">
              <a:lnSpc>
                <a:spcPct val="110000"/>
              </a:lnSpc>
              <a:defRPr/>
            </a:pPr>
            <a:r>
              <a:rPr lang="en-US" sz="900">
                <a:solidFill>
                  <a:srgbClr val="000000"/>
                </a:solidFill>
                <a:latin typeface="Segoe UI" panose="020B0502040204020203" pitchFamily="34" charset="0"/>
                <a:cs typeface="Segoe UI" panose="020B0502040204020203" pitchFamily="34" charset="0"/>
              </a:rPr>
              <a:t>Simplify and expedite the permitting process for renewable power plants, reducing delays</a:t>
            </a:r>
          </a:p>
        </p:txBody>
      </p:sp>
      <p:sp>
        <p:nvSpPr>
          <p:cNvPr id="32" name="TextBox 31">
            <a:extLst>
              <a:ext uri="{FF2B5EF4-FFF2-40B4-BE49-F238E27FC236}">
                <a16:creationId xmlns:a16="http://schemas.microsoft.com/office/drawing/2014/main" id="{9F1A9D44-BBAE-45E0-D6E1-8277DF4B3D30}"/>
              </a:ext>
            </a:extLst>
          </p:cNvPr>
          <p:cNvSpPr txBox="1"/>
          <p:nvPr/>
        </p:nvSpPr>
        <p:spPr>
          <a:xfrm>
            <a:off x="6548784" y="5088036"/>
            <a:ext cx="2996833" cy="385105"/>
          </a:xfrm>
          <a:prstGeom prst="rect">
            <a:avLst/>
          </a:prstGeom>
          <a:noFill/>
        </p:spPr>
        <p:txBody>
          <a:bodyPr wrap="square">
            <a:spAutoFit/>
          </a:bodyPr>
          <a:lstStyle/>
          <a:p>
            <a:pPr algn="ctr">
              <a:lnSpc>
                <a:spcPct val="110000"/>
              </a:lnSpc>
              <a:defRPr/>
            </a:pPr>
            <a:r>
              <a:rPr lang="en-US" sz="900">
                <a:solidFill>
                  <a:srgbClr val="000000"/>
                </a:solidFill>
                <a:latin typeface="Segoe UI" panose="020B0502040204020203" pitchFamily="34" charset="0"/>
                <a:cs typeface="Segoe UI" panose="020B0502040204020203" pitchFamily="34" charset="0"/>
              </a:rPr>
              <a:t>Utilize Copilot to handle data overload, allowing traders to make quicker and more accurate decisions</a:t>
            </a:r>
          </a:p>
        </p:txBody>
      </p:sp>
      <p:sp>
        <p:nvSpPr>
          <p:cNvPr id="41" name="TextBox 40">
            <a:extLst>
              <a:ext uri="{FF2B5EF4-FFF2-40B4-BE49-F238E27FC236}">
                <a16:creationId xmlns:a16="http://schemas.microsoft.com/office/drawing/2014/main" id="{6F2DADCF-AE34-1879-DB58-96471E91FB10}"/>
              </a:ext>
            </a:extLst>
          </p:cNvPr>
          <p:cNvSpPr txBox="1"/>
          <p:nvPr/>
        </p:nvSpPr>
        <p:spPr>
          <a:xfrm>
            <a:off x="6576612" y="6031330"/>
            <a:ext cx="2996833" cy="385105"/>
          </a:xfrm>
          <a:prstGeom prst="rect">
            <a:avLst/>
          </a:prstGeom>
          <a:noFill/>
        </p:spPr>
        <p:txBody>
          <a:bodyPr wrap="square">
            <a:spAutoFit/>
          </a:bodyPr>
          <a:lstStyle/>
          <a:p>
            <a:pPr algn="ctr">
              <a:lnSpc>
                <a:spcPct val="110000"/>
              </a:lnSpc>
              <a:defRPr/>
            </a:pPr>
            <a:r>
              <a:rPr lang="en-US" sz="900">
                <a:solidFill>
                  <a:srgbClr val="000000"/>
                </a:solidFill>
                <a:latin typeface="Segoe UI" panose="020B0502040204020203" pitchFamily="34" charset="0"/>
                <a:cs typeface="Segoe UI" panose="020B0502040204020203" pitchFamily="34" charset="0"/>
              </a:rPr>
              <a:t>Develop new business opportunities for the electric vehicle charging market</a:t>
            </a:r>
          </a:p>
        </p:txBody>
      </p:sp>
    </p:spTree>
    <p:extLst>
      <p:ext uri="{BB962C8B-B14F-4D97-AF65-F5344CB8AC3E}">
        <p14:creationId xmlns:p14="http://schemas.microsoft.com/office/powerpoint/2010/main" val="2504125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3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3CA22-F69B-E0E0-9516-D20A19B7E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C310D-093E-3D8F-834F-965B55560B5E}"/>
              </a:ext>
            </a:extLst>
          </p:cNvPr>
          <p:cNvSpPr>
            <a:spLocks noGrp="1"/>
          </p:cNvSpPr>
          <p:nvPr>
            <p:ph type="title"/>
          </p:nvPr>
        </p:nvSpPr>
        <p:spPr>
          <a:xfrm>
            <a:off x="584200" y="387766"/>
            <a:ext cx="5672544" cy="263149"/>
          </a:xfrm>
        </p:spPr>
        <p:txBody>
          <a:bodyPr/>
          <a:lstStyle/>
          <a:p>
            <a:r>
              <a:rPr lang="en-US"/>
              <a:t>Resolve equipment issues faster</a:t>
            </a:r>
          </a:p>
        </p:txBody>
      </p:sp>
      <p:sp>
        <p:nvSpPr>
          <p:cNvPr id="3" name="Text Placeholder 2">
            <a:extLst>
              <a:ext uri="{FF2B5EF4-FFF2-40B4-BE49-F238E27FC236}">
                <a16:creationId xmlns:a16="http://schemas.microsoft.com/office/drawing/2014/main" id="{9EFEEAC9-8050-3E60-C56A-58BD63958D17}"/>
              </a:ext>
            </a:extLst>
          </p:cNvPr>
          <p:cNvSpPr>
            <a:spLocks noGrp="1"/>
          </p:cNvSpPr>
          <p:nvPr>
            <p:ph type="body" sz="quarter" idx="11"/>
          </p:nvPr>
        </p:nvSpPr>
        <p:spPr/>
        <p:txBody>
          <a:bodyPr/>
          <a:lstStyle/>
          <a:p>
            <a:r>
              <a:rPr lang="en-US"/>
              <a:t>1. Summarize work schedule </a:t>
            </a:r>
          </a:p>
        </p:txBody>
      </p:sp>
      <p:sp>
        <p:nvSpPr>
          <p:cNvPr id="4" name="Text Placeholder 3">
            <a:extLst>
              <a:ext uri="{FF2B5EF4-FFF2-40B4-BE49-F238E27FC236}">
                <a16:creationId xmlns:a16="http://schemas.microsoft.com/office/drawing/2014/main" id="{95CC9806-DD1D-2ED5-5FDC-7F8F5ED42711}"/>
              </a:ext>
            </a:extLst>
          </p:cNvPr>
          <p:cNvSpPr>
            <a:spLocks noGrp="1"/>
          </p:cNvSpPr>
          <p:nvPr>
            <p:ph type="body" sz="quarter" idx="12"/>
          </p:nvPr>
        </p:nvSpPr>
        <p:spPr/>
        <p:txBody>
          <a:bodyPr/>
          <a:lstStyle/>
          <a:p>
            <a:r>
              <a:rPr lang="en-US"/>
              <a:t>6. Close work order</a:t>
            </a:r>
          </a:p>
        </p:txBody>
      </p:sp>
      <p:sp>
        <p:nvSpPr>
          <p:cNvPr id="5" name="Text Placeholder 4">
            <a:extLst>
              <a:ext uri="{FF2B5EF4-FFF2-40B4-BE49-F238E27FC236}">
                <a16:creationId xmlns:a16="http://schemas.microsoft.com/office/drawing/2014/main" id="{6F9E7F41-E76C-A3F0-53C1-B6F0245C1499}"/>
              </a:ext>
            </a:extLst>
          </p:cNvPr>
          <p:cNvSpPr>
            <a:spLocks noGrp="1"/>
          </p:cNvSpPr>
          <p:nvPr>
            <p:ph type="body" sz="quarter" idx="13"/>
          </p:nvPr>
        </p:nvSpPr>
        <p:spPr/>
        <p:txBody>
          <a:bodyPr/>
          <a:lstStyle/>
          <a:p>
            <a:r>
              <a:rPr lang="en-US"/>
              <a:t>2. Work order key points</a:t>
            </a:r>
          </a:p>
        </p:txBody>
      </p:sp>
      <p:sp>
        <p:nvSpPr>
          <p:cNvPr id="6" name="Text Placeholder 5">
            <a:extLst>
              <a:ext uri="{FF2B5EF4-FFF2-40B4-BE49-F238E27FC236}">
                <a16:creationId xmlns:a16="http://schemas.microsoft.com/office/drawing/2014/main" id="{776DDA46-93FB-9DCC-E4ED-A6B0924CD8A8}"/>
              </a:ext>
            </a:extLst>
          </p:cNvPr>
          <p:cNvSpPr>
            <a:spLocks noGrp="1"/>
          </p:cNvSpPr>
          <p:nvPr>
            <p:ph type="body" sz="quarter" idx="14"/>
          </p:nvPr>
        </p:nvSpPr>
        <p:spPr/>
        <p:txBody>
          <a:bodyPr/>
          <a:lstStyle/>
          <a:p>
            <a:r>
              <a:rPr lang="en-US"/>
              <a:t>5. Find remediation</a:t>
            </a:r>
          </a:p>
        </p:txBody>
      </p:sp>
      <p:sp>
        <p:nvSpPr>
          <p:cNvPr id="7" name="Text Placeholder 6">
            <a:extLst>
              <a:ext uri="{FF2B5EF4-FFF2-40B4-BE49-F238E27FC236}">
                <a16:creationId xmlns:a16="http://schemas.microsoft.com/office/drawing/2014/main" id="{4003371A-68A0-FB16-3CAB-D7A1072F2C8F}"/>
              </a:ext>
            </a:extLst>
          </p:cNvPr>
          <p:cNvSpPr>
            <a:spLocks noGrp="1"/>
          </p:cNvSpPr>
          <p:nvPr>
            <p:ph type="body" sz="quarter" idx="15"/>
          </p:nvPr>
        </p:nvSpPr>
        <p:spPr/>
        <p:txBody>
          <a:bodyPr/>
          <a:lstStyle/>
          <a:p>
            <a:r>
              <a:rPr lang="en-US"/>
              <a:t>3. Understand O&amp;M manual</a:t>
            </a:r>
          </a:p>
        </p:txBody>
      </p:sp>
      <p:sp>
        <p:nvSpPr>
          <p:cNvPr id="8" name="Text Placeholder 7">
            <a:extLst>
              <a:ext uri="{FF2B5EF4-FFF2-40B4-BE49-F238E27FC236}">
                <a16:creationId xmlns:a16="http://schemas.microsoft.com/office/drawing/2014/main" id="{D8C5D227-BABB-67FD-83D5-1F27CF102A6E}"/>
              </a:ext>
            </a:extLst>
          </p:cNvPr>
          <p:cNvSpPr>
            <a:spLocks noGrp="1"/>
          </p:cNvSpPr>
          <p:nvPr>
            <p:ph type="body" sz="quarter" idx="16"/>
          </p:nvPr>
        </p:nvSpPr>
        <p:spPr/>
        <p:txBody>
          <a:bodyPr/>
          <a:lstStyle/>
          <a:p>
            <a:r>
              <a:rPr lang="en-US"/>
              <a:t>4. Ask information on Error Code</a:t>
            </a:r>
          </a:p>
        </p:txBody>
      </p:sp>
      <p:sp>
        <p:nvSpPr>
          <p:cNvPr id="9" name="Text Placeholder 8">
            <a:extLst>
              <a:ext uri="{FF2B5EF4-FFF2-40B4-BE49-F238E27FC236}">
                <a16:creationId xmlns:a16="http://schemas.microsoft.com/office/drawing/2014/main" id="{00724DF9-72D1-87B2-C8B4-2DC3CC571A90}"/>
              </a:ext>
            </a:extLst>
          </p:cNvPr>
          <p:cNvSpPr>
            <a:spLocks noGrp="1"/>
          </p:cNvSpPr>
          <p:nvPr>
            <p:ph type="body" sz="quarter" idx="17"/>
          </p:nvPr>
        </p:nvSpPr>
        <p:spPr>
          <a:xfrm>
            <a:off x="6519224" y="521099"/>
            <a:ext cx="3599821" cy="169277"/>
          </a:xfrm>
        </p:spPr>
        <p:txBody>
          <a:bodyPr/>
          <a:lstStyle/>
          <a:p>
            <a:r>
              <a:rPr lang="en-US"/>
              <a:t>Microsoft 365 Copilot and Copilot Studio</a:t>
            </a:r>
          </a:p>
        </p:txBody>
      </p:sp>
      <p:sp>
        <p:nvSpPr>
          <p:cNvPr id="10" name="Text Placeholder 9">
            <a:extLst>
              <a:ext uri="{FF2B5EF4-FFF2-40B4-BE49-F238E27FC236}">
                <a16:creationId xmlns:a16="http://schemas.microsoft.com/office/drawing/2014/main" id="{1704FFD7-20E8-068C-20E4-ACC34BA4F1CF}"/>
              </a:ext>
            </a:extLst>
          </p:cNvPr>
          <p:cNvSpPr>
            <a:spLocks noGrp="1"/>
          </p:cNvSpPr>
          <p:nvPr>
            <p:ph type="body" sz="quarter" idx="18"/>
          </p:nvPr>
        </p:nvSpPr>
        <p:spPr/>
        <p:txBody>
          <a:bodyPr vert="horz" wrap="square" lIns="90000" tIns="36000" rIns="90000" bIns="36000" rtlCol="0" anchor="t">
            <a:normAutofit/>
          </a:bodyPr>
          <a:lstStyle/>
          <a:p>
            <a:r>
              <a:rPr lang="en-US">
                <a:cs typeface="Segoe UI"/>
              </a:rPr>
              <a:t>At beginning of the day, the field worker asks Copilot to summarize all tasks. Copilot retrieves data from service platform and summarizes all work orders and tasks for the day ahead. </a:t>
            </a:r>
          </a:p>
        </p:txBody>
      </p:sp>
      <p:sp>
        <p:nvSpPr>
          <p:cNvPr id="11" name="Text Placeholder 10">
            <a:extLst>
              <a:ext uri="{FF2B5EF4-FFF2-40B4-BE49-F238E27FC236}">
                <a16:creationId xmlns:a16="http://schemas.microsoft.com/office/drawing/2014/main" id="{DC95C3BC-1F28-A543-A860-A361A7EC72F1}"/>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US">
                <a:cs typeface="Segoe UI"/>
              </a:rPr>
              <a:t>The first task is a maintenance on some electrical equipment in a substation. The field worker asks Copilot to summarize key points of the work order. </a:t>
            </a:r>
            <a:endParaRPr lang="en-US"/>
          </a:p>
        </p:txBody>
      </p:sp>
      <p:sp>
        <p:nvSpPr>
          <p:cNvPr id="12" name="Text Placeholder 11">
            <a:extLst>
              <a:ext uri="{FF2B5EF4-FFF2-40B4-BE49-F238E27FC236}">
                <a16:creationId xmlns:a16="http://schemas.microsoft.com/office/drawing/2014/main" id="{699D56F9-69FA-E536-795E-EF00CDA0ED35}"/>
              </a:ext>
            </a:extLst>
          </p:cNvPr>
          <p:cNvSpPr>
            <a:spLocks noGrp="1"/>
          </p:cNvSpPr>
          <p:nvPr>
            <p:ph type="body" sz="quarter" idx="20"/>
          </p:nvPr>
        </p:nvSpPr>
        <p:spPr>
          <a:xfrm>
            <a:off x="7511481" y="2032188"/>
            <a:ext cx="2808000" cy="810798"/>
          </a:xfrm>
        </p:spPr>
        <p:txBody>
          <a:bodyPr vert="horz" wrap="square" lIns="90000" tIns="36000" rIns="90000" bIns="36000" rtlCol="0" anchor="t">
            <a:normAutofit fontScale="92500"/>
          </a:bodyPr>
          <a:lstStyle/>
          <a:p>
            <a:r>
              <a:rPr lang="en-US">
                <a:cs typeface="Segoe UI"/>
              </a:rPr>
              <a:t>The field worker does not have experience on that specific model of equipment and the O&amp;M Maintenance manual from the manufacturer is not clear. The field worker asks Copilot to find a specific procedure within the manual and summarize the procedure with simpler wording.</a:t>
            </a:r>
          </a:p>
        </p:txBody>
      </p:sp>
      <p:sp>
        <p:nvSpPr>
          <p:cNvPr id="13" name="Text Placeholder 12">
            <a:extLst>
              <a:ext uri="{FF2B5EF4-FFF2-40B4-BE49-F238E27FC236}">
                <a16:creationId xmlns:a16="http://schemas.microsoft.com/office/drawing/2014/main" id="{EF73E926-F2A6-2F9D-37D2-9BACFCD03154}"/>
              </a:ext>
            </a:extLst>
          </p:cNvPr>
          <p:cNvSpPr>
            <a:spLocks noGrp="1"/>
          </p:cNvSpPr>
          <p:nvPr>
            <p:ph type="body" sz="quarter" idx="21"/>
          </p:nvPr>
        </p:nvSpPr>
        <p:spPr/>
        <p:txBody>
          <a:bodyPr>
            <a:normAutofit/>
          </a:bodyPr>
          <a:lstStyle/>
          <a:p>
            <a:r>
              <a:rPr lang="en-US"/>
              <a:t>Benefit: </a:t>
            </a:r>
            <a:r>
              <a:rPr lang="en-US" b="1"/>
              <a:t>Get organized and save time </a:t>
            </a:r>
            <a:r>
              <a:rPr lang="en-US"/>
              <a:t>asking Copilot a summary of daily priorities.</a:t>
            </a:r>
          </a:p>
        </p:txBody>
      </p:sp>
      <p:sp>
        <p:nvSpPr>
          <p:cNvPr id="14" name="Text Placeholder 13">
            <a:extLst>
              <a:ext uri="{FF2B5EF4-FFF2-40B4-BE49-F238E27FC236}">
                <a16:creationId xmlns:a16="http://schemas.microsoft.com/office/drawing/2014/main" id="{CA5864E1-F41E-B63B-48E1-1E346CE497BA}"/>
              </a:ext>
            </a:extLst>
          </p:cNvPr>
          <p:cNvSpPr>
            <a:spLocks noGrp="1"/>
          </p:cNvSpPr>
          <p:nvPr>
            <p:ph type="body" sz="quarter" idx="22"/>
          </p:nvPr>
        </p:nvSpPr>
        <p:spPr>
          <a:xfrm>
            <a:off x="521381" y="5742363"/>
            <a:ext cx="2808000" cy="626701"/>
          </a:xfrm>
        </p:spPr>
        <p:txBody>
          <a:bodyPr>
            <a:normAutofit/>
          </a:bodyPr>
          <a:lstStyle/>
          <a:p>
            <a:r>
              <a:rPr lang="en-US"/>
              <a:t>Benefit: </a:t>
            </a:r>
            <a:r>
              <a:rPr lang="en-US" b="1"/>
              <a:t>Create a summary report</a:t>
            </a:r>
            <a:r>
              <a:rPr lang="en-US"/>
              <a:t> highlighting the operational status of the equipment and activities executed to fix the problem.</a:t>
            </a:r>
          </a:p>
        </p:txBody>
      </p:sp>
      <p:sp>
        <p:nvSpPr>
          <p:cNvPr id="15" name="Text Placeholder 14">
            <a:extLst>
              <a:ext uri="{FF2B5EF4-FFF2-40B4-BE49-F238E27FC236}">
                <a16:creationId xmlns:a16="http://schemas.microsoft.com/office/drawing/2014/main" id="{EC963B57-49D1-587A-4EC4-750E7D45AE43}"/>
              </a:ext>
            </a:extLst>
          </p:cNvPr>
          <p:cNvSpPr>
            <a:spLocks noGrp="1"/>
          </p:cNvSpPr>
          <p:nvPr>
            <p:ph type="body" sz="quarter" idx="23"/>
          </p:nvPr>
        </p:nvSpPr>
        <p:spPr/>
        <p:txBody>
          <a:bodyPr/>
          <a:lstStyle/>
          <a:p>
            <a:r>
              <a:rPr lang="en-US"/>
              <a:t>Benefit: Ensure a </a:t>
            </a:r>
            <a:r>
              <a:rPr lang="en-US" b="1"/>
              <a:t>clear understanding of the work </a:t>
            </a:r>
            <a:r>
              <a:rPr lang="en-US"/>
              <a:t>to be done with a focus on high-value points.</a:t>
            </a:r>
          </a:p>
        </p:txBody>
      </p:sp>
      <p:sp>
        <p:nvSpPr>
          <p:cNvPr id="16" name="Text Placeholder 15">
            <a:extLst>
              <a:ext uri="{FF2B5EF4-FFF2-40B4-BE49-F238E27FC236}">
                <a16:creationId xmlns:a16="http://schemas.microsoft.com/office/drawing/2014/main" id="{2ECCF7A7-1C2F-156E-7AD3-ACEBEEA92120}"/>
              </a:ext>
            </a:extLst>
          </p:cNvPr>
          <p:cNvSpPr>
            <a:spLocks noGrp="1"/>
          </p:cNvSpPr>
          <p:nvPr>
            <p:ph type="body" sz="quarter" idx="24"/>
          </p:nvPr>
        </p:nvSpPr>
        <p:spPr>
          <a:xfrm>
            <a:off x="4155331" y="5776683"/>
            <a:ext cx="2808000" cy="626701"/>
          </a:xfrm>
        </p:spPr>
        <p:txBody>
          <a:bodyPr>
            <a:normAutofit lnSpcReduction="10000"/>
          </a:bodyPr>
          <a:lstStyle/>
          <a:p>
            <a:r>
              <a:rPr lang="en-US"/>
              <a:t>Benefit: Ask Copilot to </a:t>
            </a:r>
            <a:r>
              <a:rPr lang="en-US" b="1"/>
              <a:t>generate step-by-step instructions for fixing the problem </a:t>
            </a:r>
            <a:r>
              <a:rPr lang="en-US"/>
              <a:t>using the equipment maintenance manual and service history records.</a:t>
            </a:r>
            <a:endParaRPr lang="en-US" b="1"/>
          </a:p>
        </p:txBody>
      </p:sp>
      <p:sp>
        <p:nvSpPr>
          <p:cNvPr id="17" name="Text Placeholder 16">
            <a:extLst>
              <a:ext uri="{FF2B5EF4-FFF2-40B4-BE49-F238E27FC236}">
                <a16:creationId xmlns:a16="http://schemas.microsoft.com/office/drawing/2014/main" id="{B1989C84-1F3B-2465-B5A7-B6462F1247C5}"/>
              </a:ext>
            </a:extLst>
          </p:cNvPr>
          <p:cNvSpPr>
            <a:spLocks noGrp="1"/>
          </p:cNvSpPr>
          <p:nvPr>
            <p:ph type="body" sz="quarter" idx="25"/>
          </p:nvPr>
        </p:nvSpPr>
        <p:spPr/>
        <p:txBody>
          <a:bodyPr/>
          <a:lstStyle/>
          <a:p>
            <a:r>
              <a:rPr lang="en-US"/>
              <a:t>Benefit: Ask Copilot to </a:t>
            </a:r>
            <a:r>
              <a:rPr lang="en-US" b="1"/>
              <a:t>find the required maintenance procedure </a:t>
            </a:r>
            <a:r>
              <a:rPr lang="en-US"/>
              <a:t>and summarize the procedure with simpler wording.</a:t>
            </a:r>
          </a:p>
        </p:txBody>
      </p:sp>
      <p:sp>
        <p:nvSpPr>
          <p:cNvPr id="18" name="Text Placeholder 17">
            <a:extLst>
              <a:ext uri="{FF2B5EF4-FFF2-40B4-BE49-F238E27FC236}">
                <a16:creationId xmlns:a16="http://schemas.microsoft.com/office/drawing/2014/main" id="{06355147-5360-1F5C-DEE6-20E6EC83B0DD}"/>
              </a:ext>
            </a:extLst>
          </p:cNvPr>
          <p:cNvSpPr>
            <a:spLocks noGrp="1"/>
          </p:cNvSpPr>
          <p:nvPr>
            <p:ph type="body" sz="quarter" idx="26"/>
          </p:nvPr>
        </p:nvSpPr>
        <p:spPr>
          <a:xfrm>
            <a:off x="7583481" y="5742363"/>
            <a:ext cx="2808000" cy="626701"/>
          </a:xfrm>
        </p:spPr>
        <p:txBody>
          <a:bodyPr>
            <a:normAutofit/>
          </a:bodyPr>
          <a:lstStyle/>
          <a:p>
            <a:r>
              <a:rPr lang="en-US"/>
              <a:t>Benefit: Ask Copilot to retrieve a </a:t>
            </a:r>
            <a:r>
              <a:rPr lang="en-US" b="1"/>
              <a:t>detailed description of the specific error </a:t>
            </a:r>
            <a:r>
              <a:rPr lang="en-US"/>
              <a:t>code, including a </a:t>
            </a:r>
            <a:r>
              <a:rPr lang="en-US" b="1"/>
              <a:t>table with potential causes.</a:t>
            </a:r>
          </a:p>
        </p:txBody>
      </p:sp>
      <p:sp>
        <p:nvSpPr>
          <p:cNvPr id="19" name="Text Placeholder 18">
            <a:extLst>
              <a:ext uri="{FF2B5EF4-FFF2-40B4-BE49-F238E27FC236}">
                <a16:creationId xmlns:a16="http://schemas.microsoft.com/office/drawing/2014/main" id="{64A0281F-0737-7E16-F7F2-7FBD170C4AD0}"/>
              </a:ext>
            </a:extLst>
          </p:cNvPr>
          <p:cNvSpPr>
            <a:spLocks noGrp="1"/>
          </p:cNvSpPr>
          <p:nvPr>
            <p:ph type="body" sz="quarter" idx="27"/>
          </p:nvPr>
        </p:nvSpPr>
        <p:spPr/>
        <p:txBody>
          <a:bodyPr>
            <a:normAutofit/>
          </a:bodyPr>
          <a:lstStyle/>
          <a:p>
            <a:r>
              <a:rPr lang="en-US"/>
              <a:t>The field worker fixes the problem, get the electrical equipment back to operative status and asks copilot to summarize the solution to quickly fill in the notes of the work order. </a:t>
            </a:r>
          </a:p>
        </p:txBody>
      </p:sp>
      <p:sp>
        <p:nvSpPr>
          <p:cNvPr id="20" name="Text Placeholder 19">
            <a:extLst>
              <a:ext uri="{FF2B5EF4-FFF2-40B4-BE49-F238E27FC236}">
                <a16:creationId xmlns:a16="http://schemas.microsoft.com/office/drawing/2014/main" id="{02234977-7543-3684-D0EF-B498A1E9442E}"/>
              </a:ext>
            </a:extLst>
          </p:cNvPr>
          <p:cNvSpPr>
            <a:spLocks noGrp="1"/>
          </p:cNvSpPr>
          <p:nvPr>
            <p:ph type="body" sz="quarter" idx="28"/>
          </p:nvPr>
        </p:nvSpPr>
        <p:spPr/>
        <p:txBody>
          <a:bodyPr vert="horz" wrap="square" lIns="90000" tIns="36000" rIns="90000" bIns="36000" rtlCol="0" anchor="t">
            <a:normAutofit/>
          </a:bodyPr>
          <a:lstStyle/>
          <a:p>
            <a:r>
              <a:rPr lang="en-US">
                <a:cs typeface="Segoe UI"/>
              </a:rPr>
              <a:t>The field worker asks Copilot to find a remediation. Copilot retrieves maintenance knowledge base and service history and suggest a step-by-step procedure for fixing the problem.</a:t>
            </a:r>
          </a:p>
        </p:txBody>
      </p:sp>
      <p:sp>
        <p:nvSpPr>
          <p:cNvPr id="21" name="Text Placeholder 20">
            <a:extLst>
              <a:ext uri="{FF2B5EF4-FFF2-40B4-BE49-F238E27FC236}">
                <a16:creationId xmlns:a16="http://schemas.microsoft.com/office/drawing/2014/main" id="{64A5131E-25F5-86F9-7BCD-A9589A2283E9}"/>
              </a:ext>
            </a:extLst>
          </p:cNvPr>
          <p:cNvSpPr>
            <a:spLocks noGrp="1"/>
          </p:cNvSpPr>
          <p:nvPr>
            <p:ph type="body" sz="quarter" idx="29"/>
          </p:nvPr>
        </p:nvSpPr>
        <p:spPr>
          <a:xfrm>
            <a:off x="7570157" y="4438553"/>
            <a:ext cx="2808000" cy="959934"/>
          </a:xfrm>
        </p:spPr>
        <p:txBody>
          <a:bodyPr vert="horz" wrap="square" lIns="90000" tIns="36000" rIns="90000" bIns="36000" rtlCol="0" anchor="t">
            <a:normAutofit/>
          </a:bodyPr>
          <a:lstStyle/>
          <a:p>
            <a:r>
              <a:rPr lang="en-US">
                <a:cs typeface="Segoe UI"/>
              </a:rPr>
              <a:t>During the maintenance activity, the field worker finds that the electrical equipment has a persistent error code. The field worker is unsure exactly what the error code refers to. Ask copilot more information about that error code. Copilot helps identify the potential cause of that error code.</a:t>
            </a:r>
          </a:p>
          <a:p>
            <a:endParaRPr lang="en-US">
              <a:highlight>
                <a:srgbClr val="FFFF00"/>
              </a:highlight>
            </a:endParaRPr>
          </a:p>
        </p:txBody>
      </p:sp>
      <p:sp>
        <p:nvSpPr>
          <p:cNvPr id="22" name="Text Placeholder 21">
            <a:extLst>
              <a:ext uri="{FF2B5EF4-FFF2-40B4-BE49-F238E27FC236}">
                <a16:creationId xmlns:a16="http://schemas.microsoft.com/office/drawing/2014/main" id="{934A62A8-590B-8BB5-A7B8-99CE33D56739}"/>
              </a:ext>
            </a:extLst>
          </p:cNvPr>
          <p:cNvSpPr>
            <a:spLocks noGrp="1"/>
          </p:cNvSpPr>
          <p:nvPr>
            <p:ph type="body" sz="quarter" idx="30"/>
          </p:nvPr>
        </p:nvSpPr>
        <p:spPr/>
        <p:txBody>
          <a:bodyPr/>
          <a:lstStyle/>
          <a:p>
            <a:r>
              <a:rPr lang="en-US"/>
              <a:t>Extend</a:t>
            </a:r>
          </a:p>
        </p:txBody>
      </p:sp>
      <p:sp>
        <p:nvSpPr>
          <p:cNvPr id="23" name="Text Placeholder 22">
            <a:extLst>
              <a:ext uri="{FF2B5EF4-FFF2-40B4-BE49-F238E27FC236}">
                <a16:creationId xmlns:a16="http://schemas.microsoft.com/office/drawing/2014/main" id="{B545BE32-B4E4-2EFB-A484-13E3D0ACB3EA}"/>
              </a:ext>
            </a:extLst>
          </p:cNvPr>
          <p:cNvSpPr>
            <a:spLocks noGrp="1"/>
          </p:cNvSpPr>
          <p:nvPr>
            <p:ph type="body" sz="quarter" idx="38"/>
          </p:nvPr>
        </p:nvSpPr>
        <p:spPr>
          <a:solidFill>
            <a:srgbClr val="0078D4"/>
          </a:solidFill>
        </p:spPr>
        <p:txBody>
          <a:bodyPr/>
          <a:lstStyle/>
          <a:p>
            <a:endParaRPr lang="en-US"/>
          </a:p>
        </p:txBody>
      </p:sp>
      <p:sp>
        <p:nvSpPr>
          <p:cNvPr id="24" name="Text Placeholder 23">
            <a:extLst>
              <a:ext uri="{FF2B5EF4-FFF2-40B4-BE49-F238E27FC236}">
                <a16:creationId xmlns:a16="http://schemas.microsoft.com/office/drawing/2014/main" id="{5EC33A4B-EABB-C1A8-A4A1-402BB023E1C6}"/>
              </a:ext>
            </a:extLst>
          </p:cNvPr>
          <p:cNvSpPr>
            <a:spLocks noGrp="1"/>
          </p:cNvSpPr>
          <p:nvPr>
            <p:ph type="body" sz="quarter" idx="39"/>
          </p:nvPr>
        </p:nvSpPr>
        <p:spPr>
          <a:solidFill>
            <a:srgbClr val="0078D4"/>
          </a:solidFill>
        </p:spPr>
        <p:txBody>
          <a:bodyPr/>
          <a:lstStyle/>
          <a:p>
            <a:endParaRPr lang="en-US"/>
          </a:p>
        </p:txBody>
      </p:sp>
      <p:sp>
        <p:nvSpPr>
          <p:cNvPr id="25" name="Text Placeholder 24">
            <a:extLst>
              <a:ext uri="{FF2B5EF4-FFF2-40B4-BE49-F238E27FC236}">
                <a16:creationId xmlns:a16="http://schemas.microsoft.com/office/drawing/2014/main" id="{285D73B4-BCDC-E883-F641-A0B837C7124C}"/>
              </a:ext>
            </a:extLst>
          </p:cNvPr>
          <p:cNvSpPr>
            <a:spLocks noGrp="1"/>
          </p:cNvSpPr>
          <p:nvPr>
            <p:ph type="body" sz="quarter" idx="40"/>
          </p:nvPr>
        </p:nvSpPr>
        <p:spPr>
          <a:solidFill>
            <a:srgbClr val="0078D4"/>
          </a:solidFill>
        </p:spPr>
        <p:txBody>
          <a:bodyPr/>
          <a:lstStyle/>
          <a:p>
            <a:endParaRPr lang="en-US"/>
          </a:p>
        </p:txBody>
      </p:sp>
      <p:sp>
        <p:nvSpPr>
          <p:cNvPr id="26" name="Rectangle: Rounded Corners 6">
            <a:extLst>
              <a:ext uri="{FF2B5EF4-FFF2-40B4-BE49-F238E27FC236}">
                <a16:creationId xmlns:a16="http://schemas.microsoft.com/office/drawing/2014/main" id="{923BBA0A-8B18-4440-1929-21DF9D0D33D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7" name="Group 26">
            <a:extLst>
              <a:ext uri="{FF2B5EF4-FFF2-40B4-BE49-F238E27FC236}">
                <a16:creationId xmlns:a16="http://schemas.microsoft.com/office/drawing/2014/main" id="{11E602E6-2469-E6DF-813A-DEA14C65D4FB}"/>
              </a:ext>
            </a:extLst>
          </p:cNvPr>
          <p:cNvGrpSpPr/>
          <p:nvPr/>
        </p:nvGrpSpPr>
        <p:grpSpPr>
          <a:xfrm>
            <a:off x="1624328" y="1132756"/>
            <a:ext cx="1487320" cy="216000"/>
            <a:chOff x="1198144" y="862657"/>
            <a:chExt cx="1487320" cy="216000"/>
          </a:xfrm>
        </p:grpSpPr>
        <p:sp>
          <p:nvSpPr>
            <p:cNvPr id="28" name="Rectangle: Rounded Corners 6">
              <a:extLst>
                <a:ext uri="{FF2B5EF4-FFF2-40B4-BE49-F238E27FC236}">
                  <a16:creationId xmlns:a16="http://schemas.microsoft.com/office/drawing/2014/main" id="{9698BD54-D90D-9AAD-279C-1E52C88ED5D0}"/>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Operational efficiency</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29" name="Graphic 28">
              <a:extLst>
                <a:ext uri="{FF2B5EF4-FFF2-40B4-BE49-F238E27FC236}">
                  <a16:creationId xmlns:a16="http://schemas.microsoft.com/office/drawing/2014/main" id="{78AD2845-D57B-714B-5C52-39287CA41B1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0" name="Rectangle: Rounded Corners 6">
            <a:extLst>
              <a:ext uri="{FF2B5EF4-FFF2-40B4-BE49-F238E27FC236}">
                <a16:creationId xmlns:a16="http://schemas.microsoft.com/office/drawing/2014/main" id="{0491B426-8B09-DF95-54F7-9A6F66266D4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1" name="Group 30">
            <a:extLst>
              <a:ext uri="{FF2B5EF4-FFF2-40B4-BE49-F238E27FC236}">
                <a16:creationId xmlns:a16="http://schemas.microsoft.com/office/drawing/2014/main" id="{59241BC0-5E7F-166C-D36C-24AAFA19B805}"/>
              </a:ext>
            </a:extLst>
          </p:cNvPr>
          <p:cNvGrpSpPr/>
          <p:nvPr/>
        </p:nvGrpSpPr>
        <p:grpSpPr>
          <a:xfrm>
            <a:off x="7523373" y="1127774"/>
            <a:ext cx="1260000" cy="216000"/>
            <a:chOff x="1194743" y="1140160"/>
            <a:chExt cx="1260000" cy="216000"/>
          </a:xfrm>
        </p:grpSpPr>
        <p:sp>
          <p:nvSpPr>
            <p:cNvPr id="32" name="Rectangle: Rounded Corners 6">
              <a:extLst>
                <a:ext uri="{FF2B5EF4-FFF2-40B4-BE49-F238E27FC236}">
                  <a16:creationId xmlns:a16="http://schemas.microsoft.com/office/drawing/2014/main" id="{DE3A332B-9F6E-71BC-8760-39C95DE05F2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3" name="Graphic 32">
              <a:extLst>
                <a:ext uri="{FF2B5EF4-FFF2-40B4-BE49-F238E27FC236}">
                  <a16:creationId xmlns:a16="http://schemas.microsoft.com/office/drawing/2014/main" id="{21D5A377-65BC-F24E-1EDF-767AEE7E1B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4" name="Group 33">
            <a:extLst>
              <a:ext uri="{FF2B5EF4-FFF2-40B4-BE49-F238E27FC236}">
                <a16:creationId xmlns:a16="http://schemas.microsoft.com/office/drawing/2014/main" id="{5B6A22E8-F7DC-4B9E-8633-51657D82BF2F}"/>
              </a:ext>
            </a:extLst>
          </p:cNvPr>
          <p:cNvGrpSpPr/>
          <p:nvPr/>
        </p:nvGrpSpPr>
        <p:grpSpPr>
          <a:xfrm>
            <a:off x="8868697" y="1127774"/>
            <a:ext cx="1450784" cy="216000"/>
            <a:chOff x="1194743" y="1140160"/>
            <a:chExt cx="1450784" cy="216000"/>
          </a:xfrm>
        </p:grpSpPr>
        <p:sp>
          <p:nvSpPr>
            <p:cNvPr id="35" name="Rectangle: Rounded Corners 6">
              <a:extLst>
                <a:ext uri="{FF2B5EF4-FFF2-40B4-BE49-F238E27FC236}">
                  <a16:creationId xmlns:a16="http://schemas.microsoft.com/office/drawing/2014/main" id="{0298CFA7-4D1A-EA8D-C86C-0F56A1F5C9C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6" name="Graphic 35">
              <a:extLst>
                <a:ext uri="{FF2B5EF4-FFF2-40B4-BE49-F238E27FC236}">
                  <a16:creationId xmlns:a16="http://schemas.microsoft.com/office/drawing/2014/main" id="{795363C9-AAD1-F3E4-C1AB-F7572E7340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0E13A73D-7A97-C874-A7B9-693E25C7D569}"/>
              </a:ext>
            </a:extLst>
          </p:cNvPr>
          <p:cNvGrpSpPr/>
          <p:nvPr/>
        </p:nvGrpSpPr>
        <p:grpSpPr>
          <a:xfrm>
            <a:off x="3196972" y="1139644"/>
            <a:ext cx="1517685" cy="219456"/>
            <a:chOff x="1198143" y="862657"/>
            <a:chExt cx="1517685" cy="207740"/>
          </a:xfrm>
        </p:grpSpPr>
        <p:sp>
          <p:nvSpPr>
            <p:cNvPr id="38" name="Rectangle: Rounded Corners 6">
              <a:extLst>
                <a:ext uri="{FF2B5EF4-FFF2-40B4-BE49-F238E27FC236}">
                  <a16:creationId xmlns:a16="http://schemas.microsoft.com/office/drawing/2014/main" id="{F5E3C859-24F4-DDCD-8F84-879C7BA9C7F4}"/>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9" name="Graphic 38">
              <a:extLst>
                <a:ext uri="{FF2B5EF4-FFF2-40B4-BE49-F238E27FC236}">
                  <a16:creationId xmlns:a16="http://schemas.microsoft.com/office/drawing/2014/main" id="{2FE1C502-9AC9-6FA3-D108-D9A0F5EA82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49" name="Group 48">
            <a:extLst>
              <a:ext uri="{FF2B5EF4-FFF2-40B4-BE49-F238E27FC236}">
                <a16:creationId xmlns:a16="http://schemas.microsoft.com/office/drawing/2014/main" id="{0ABD83A6-E928-C326-75DC-1FF6837F819C}"/>
              </a:ext>
            </a:extLst>
          </p:cNvPr>
          <p:cNvGrpSpPr/>
          <p:nvPr/>
        </p:nvGrpSpPr>
        <p:grpSpPr>
          <a:xfrm>
            <a:off x="8244298" y="2714921"/>
            <a:ext cx="1078150" cy="360000"/>
            <a:chOff x="588263" y="1217924"/>
            <a:chExt cx="1078150" cy="360000"/>
          </a:xfrm>
        </p:grpSpPr>
        <p:pic>
          <p:nvPicPr>
            <p:cNvPr id="50" name="Picture 49" descr="Zip Co logo SVG free download, id: 101874 - Brandlogos.net">
              <a:hlinkClick r:id="rId6"/>
              <a:extLst>
                <a:ext uri="{FF2B5EF4-FFF2-40B4-BE49-F238E27FC236}">
                  <a16:creationId xmlns:a16="http://schemas.microsoft.com/office/drawing/2014/main" id="{FEB40835-E5CE-6553-90A7-3090B7A1676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1" name="TextBox 50">
              <a:extLst>
                <a:ext uri="{FF2B5EF4-FFF2-40B4-BE49-F238E27FC236}">
                  <a16:creationId xmlns:a16="http://schemas.microsoft.com/office/drawing/2014/main" id="{F776C369-B913-FA7B-298C-1FE10CEC4AFD}"/>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41" name="Group 40">
            <a:extLst>
              <a:ext uri="{FF2B5EF4-FFF2-40B4-BE49-F238E27FC236}">
                <a16:creationId xmlns:a16="http://schemas.microsoft.com/office/drawing/2014/main" id="{89889315-B0F6-FDBE-4E1D-00182AB0728A}"/>
              </a:ext>
            </a:extLst>
          </p:cNvPr>
          <p:cNvGrpSpPr/>
          <p:nvPr/>
        </p:nvGrpSpPr>
        <p:grpSpPr>
          <a:xfrm>
            <a:off x="901322" y="2712041"/>
            <a:ext cx="2428059" cy="411140"/>
            <a:chOff x="767112" y="2825909"/>
            <a:chExt cx="2927459" cy="411140"/>
          </a:xfrm>
        </p:grpSpPr>
        <p:sp>
          <p:nvSpPr>
            <p:cNvPr id="42" name="TextBox 41">
              <a:extLst>
                <a:ext uri="{FF2B5EF4-FFF2-40B4-BE49-F238E27FC236}">
                  <a16:creationId xmlns:a16="http://schemas.microsoft.com/office/drawing/2014/main" id="{C77B48E3-33E8-E3D1-8AE6-5C188CA4242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Field Service System</a:t>
              </a:r>
            </a:p>
          </p:txBody>
        </p:sp>
        <p:pic>
          <p:nvPicPr>
            <p:cNvPr id="52" name="Picture 2" descr="Copilot Studio Generative AI pricing - Power Platform Community">
              <a:extLst>
                <a:ext uri="{FF2B5EF4-FFF2-40B4-BE49-F238E27FC236}">
                  <a16:creationId xmlns:a16="http://schemas.microsoft.com/office/drawing/2014/main" id="{3F1184D4-845E-8254-F67F-7563C63CA22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86ED8E1A-1633-7F32-980E-81D13E520178}"/>
              </a:ext>
            </a:extLst>
          </p:cNvPr>
          <p:cNvGrpSpPr/>
          <p:nvPr/>
        </p:nvGrpSpPr>
        <p:grpSpPr>
          <a:xfrm>
            <a:off x="4144245" y="2720326"/>
            <a:ext cx="2927459" cy="411140"/>
            <a:chOff x="767112" y="2825909"/>
            <a:chExt cx="2927459" cy="411140"/>
          </a:xfrm>
        </p:grpSpPr>
        <p:sp>
          <p:nvSpPr>
            <p:cNvPr id="54" name="TextBox 53">
              <a:extLst>
                <a:ext uri="{FF2B5EF4-FFF2-40B4-BE49-F238E27FC236}">
                  <a16:creationId xmlns:a16="http://schemas.microsoft.com/office/drawing/2014/main" id="{6EB13728-F59D-3E75-8D2F-0CF65D4EF71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Field Service System</a:t>
              </a:r>
            </a:p>
          </p:txBody>
        </p:sp>
        <p:pic>
          <p:nvPicPr>
            <p:cNvPr id="64" name="Picture 2" descr="Copilot Studio Generative AI pricing - Power Platform Community">
              <a:extLst>
                <a:ext uri="{FF2B5EF4-FFF2-40B4-BE49-F238E27FC236}">
                  <a16:creationId xmlns:a16="http://schemas.microsoft.com/office/drawing/2014/main" id="{794C0DB0-BCEE-763B-6F84-C50A2B0F03F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AE11C92C-D0A5-491C-D509-47E4BE5F5455}"/>
              </a:ext>
            </a:extLst>
          </p:cNvPr>
          <p:cNvGrpSpPr/>
          <p:nvPr/>
        </p:nvGrpSpPr>
        <p:grpSpPr>
          <a:xfrm>
            <a:off x="8303485" y="5342972"/>
            <a:ext cx="1078150" cy="360000"/>
            <a:chOff x="588263" y="1217924"/>
            <a:chExt cx="1078150" cy="360000"/>
          </a:xfrm>
        </p:grpSpPr>
        <p:pic>
          <p:nvPicPr>
            <p:cNvPr id="66" name="Picture 65" descr="Zip Co logo SVG free download, id: 101874 - Brandlogos.net">
              <a:hlinkClick r:id="rId6"/>
              <a:extLst>
                <a:ext uri="{FF2B5EF4-FFF2-40B4-BE49-F238E27FC236}">
                  <a16:creationId xmlns:a16="http://schemas.microsoft.com/office/drawing/2014/main" id="{6D08E1EC-894C-DB30-E1A4-DB1CA170F8D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75FAD32E-55AD-078B-C994-60E36284A662}"/>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68" name="Group 67">
            <a:extLst>
              <a:ext uri="{FF2B5EF4-FFF2-40B4-BE49-F238E27FC236}">
                <a16:creationId xmlns:a16="http://schemas.microsoft.com/office/drawing/2014/main" id="{9915B531-79F1-9B35-E143-F6D5C00FC9A1}"/>
              </a:ext>
            </a:extLst>
          </p:cNvPr>
          <p:cNvGrpSpPr/>
          <p:nvPr/>
        </p:nvGrpSpPr>
        <p:grpSpPr>
          <a:xfrm>
            <a:off x="4321772" y="5311224"/>
            <a:ext cx="2927459" cy="411140"/>
            <a:chOff x="767112" y="2825909"/>
            <a:chExt cx="2927459" cy="411140"/>
          </a:xfrm>
        </p:grpSpPr>
        <p:sp>
          <p:nvSpPr>
            <p:cNvPr id="69" name="TextBox 68">
              <a:extLst>
                <a:ext uri="{FF2B5EF4-FFF2-40B4-BE49-F238E27FC236}">
                  <a16:creationId xmlns:a16="http://schemas.microsoft.com/office/drawing/2014/main" id="{64D90FBB-5FE8-7D07-F481-BD34F910DC4D}"/>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Field Service System</a:t>
              </a:r>
            </a:p>
          </p:txBody>
        </p:sp>
        <p:pic>
          <p:nvPicPr>
            <p:cNvPr id="70" name="Picture 2" descr="Copilot Studio Generative AI pricing - Power Platform Community">
              <a:extLst>
                <a:ext uri="{FF2B5EF4-FFF2-40B4-BE49-F238E27FC236}">
                  <a16:creationId xmlns:a16="http://schemas.microsoft.com/office/drawing/2014/main" id="{58645A76-60CC-71FF-A0FA-4A808DD617F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84BE4639-6291-467A-0871-648701450907}"/>
              </a:ext>
            </a:extLst>
          </p:cNvPr>
          <p:cNvGrpSpPr/>
          <p:nvPr/>
        </p:nvGrpSpPr>
        <p:grpSpPr>
          <a:xfrm>
            <a:off x="672257" y="5317402"/>
            <a:ext cx="2927459" cy="411140"/>
            <a:chOff x="767112" y="2825909"/>
            <a:chExt cx="2927459" cy="411140"/>
          </a:xfrm>
        </p:grpSpPr>
        <p:sp>
          <p:nvSpPr>
            <p:cNvPr id="72" name="TextBox 71">
              <a:extLst>
                <a:ext uri="{FF2B5EF4-FFF2-40B4-BE49-F238E27FC236}">
                  <a16:creationId xmlns:a16="http://schemas.microsoft.com/office/drawing/2014/main" id="{200BE653-9036-25FC-6EF5-C8D673B0B51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Field Service System</a:t>
              </a:r>
            </a:p>
          </p:txBody>
        </p:sp>
        <p:pic>
          <p:nvPicPr>
            <p:cNvPr id="73" name="Picture 2" descr="Copilot Studio Generative AI pricing - Power Platform Community">
              <a:extLst>
                <a:ext uri="{FF2B5EF4-FFF2-40B4-BE49-F238E27FC236}">
                  <a16:creationId xmlns:a16="http://schemas.microsoft.com/office/drawing/2014/main" id="{A720BEB0-3DB8-CFD8-49E6-E32B957C782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43">
            <a:extLst>
              <a:ext uri="{FF2B5EF4-FFF2-40B4-BE49-F238E27FC236}">
                <a16:creationId xmlns:a16="http://schemas.microsoft.com/office/drawing/2014/main" id="{4BFC1866-508F-9652-A812-B848C476666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324627913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3306</Words>
  <Application>Microsoft Office PowerPoint</Application>
  <PresentationFormat>Widescreen</PresentationFormat>
  <Paragraphs>334</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Energy and Resources</vt:lpstr>
      <vt:lpstr>Copilot Energy and Resources scenarios </vt:lpstr>
      <vt:lpstr>Copilot solutions in Energy &amp; Resources</vt:lpstr>
      <vt:lpstr>Empower Energy &amp; Resources workers </vt:lpstr>
      <vt:lpstr>Resolve equipment issues faster</vt:lpstr>
      <vt:lpstr>Make faster trading decisions</vt:lpstr>
      <vt:lpstr>Streamline permitting</vt:lpstr>
      <vt:lpstr>Accelerate health and safety inspections</vt:lpstr>
      <vt:lpstr>Assisted alarm investigation</vt:lpstr>
      <vt:lpstr>Streamline electric vehicle charging business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