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2147483647" r:id="rId3"/>
    <p:sldId id="346" r:id="rId4"/>
    <p:sldId id="264" r:id="rId5"/>
    <p:sldId id="430" r:id="rId6"/>
    <p:sldId id="2147483591" r:id="rId7"/>
    <p:sldId id="284" r:id="rId8"/>
    <p:sldId id="285" r:id="rId9"/>
    <p:sldId id="429" r:id="rId10"/>
    <p:sldId id="316" r:id="rId11"/>
    <p:sldId id="321" r:id="rId12"/>
    <p:sldId id="287" r:id="rId13"/>
    <p:sldId id="291" r:id="rId14"/>
    <p:sldId id="451" r:id="rId15"/>
    <p:sldId id="469" r:id="rId16"/>
    <p:sldId id="295" r:id="rId17"/>
    <p:sldId id="4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4660"/>
  </p:normalViewPr>
  <p:slideViewPr>
    <p:cSldViewPr snapToGrid="0">
      <p:cViewPr varScale="1">
        <p:scale>
          <a:sx n="60" d="100"/>
          <a:sy n="60"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85646-C5D1-43AE-BB5C-2C2557EAFE15}"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B7FB-7E54-4FD1-9D46-4FD5CF8730F2}" type="slidenum">
              <a:rPr lang="en-US" smtClean="0"/>
              <a:t>‹#›</a:t>
            </a:fld>
            <a:endParaRPr lang="en-US"/>
          </a:p>
        </p:txBody>
      </p:sp>
    </p:spTree>
    <p:extLst>
      <p:ext uri="{BB962C8B-B14F-4D97-AF65-F5344CB8AC3E}">
        <p14:creationId xmlns:p14="http://schemas.microsoft.com/office/powerpoint/2010/main" val="3114043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059C-0638-6C7C-1DCF-7D387B5C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A63AF-400A-F8F2-1551-27AC209A7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FC15-4617-C7AC-C88F-9D52BDFE5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9E1DB-7BBD-B952-3FBB-879F4F3959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167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9059C-0638-6C7C-1DCF-7D387B5C69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A63AF-400A-F8F2-1551-27AC209A7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FC15-4617-C7AC-C88F-9D52BDFE5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49E1DB-7BBD-B952-3FBB-879F4F3959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167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388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017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55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4AA71-149B-4518-8B09-A5251565E2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83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9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70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6.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5.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29.jpeg"/><Relationship Id="rId4" Type="http://schemas.openxmlformats.org/officeDocument/2006/relationships/image" Target="../media/image28.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2.xml"/><Relationship Id="rId4" Type="http://schemas.openxmlformats.org/officeDocument/2006/relationships/image" Target="../media/image37.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Master" Target="../slideMasters/slideMaster2.xml"/><Relationship Id="rId5" Type="http://schemas.openxmlformats.org/officeDocument/2006/relationships/image" Target="../media/image38.jpeg"/><Relationship Id="rId4" Type="http://schemas.openxmlformats.org/officeDocument/2006/relationships/image" Target="../media/image37.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61459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380895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88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438872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09377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869941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9111335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17065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938262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6865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3549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38626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510320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222507"/>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791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46881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89540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70925118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600222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84154233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57158476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8982121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41615135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r:embed="rId3">
                    <a14:imgEffect>
                      <a14:sharpenSoften amount="-100000"/>
                    </a14:imgEffect>
                  </a14:imgLayer>
                </a14:imgProps>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8250010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8402666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3459305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5887300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68389788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9276259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71615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52399703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695282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9688156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2367570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63091987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890668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8524140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86266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36023614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70726184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5189598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425763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61777880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9021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0008374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0444885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4488558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6586755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67091180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277083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79661168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437762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077005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9349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46039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237670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5289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4461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3021475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104414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5045658"/>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59229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349221" y="351933"/>
            <a:ext cx="769707" cy="138499"/>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pPr lvl="0"/>
            <a:r>
              <a:rPr lang="en-US"/>
              <a:t>Footer</a:t>
            </a:r>
          </a:p>
          <a:p>
            <a:pPr lvl="0"/>
            <a:r>
              <a:rPr lang="en-US"/>
              <a:t>Line two</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Click to edit Master text styles</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9189464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22429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255641237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13095018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8" Type="http://schemas.openxmlformats.org/officeDocument/2006/relationships/image" Target="../media/image1.png"/><Relationship Id="rId5" Type="http://schemas.openxmlformats.org/officeDocument/2006/relationships/slideLayout" Target="../slideLayouts/slideLayout14.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slideLayout" Target="../slideLayouts/slideLayout65.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59" Type="http://schemas.openxmlformats.org/officeDocument/2006/relationships/image" Target="../media/image5.svg"/><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 Id="rId57" Type="http://schemas.openxmlformats.org/officeDocument/2006/relationships/theme" Target="../theme/theme2.xml"/><Relationship Id="rId10" Type="http://schemas.openxmlformats.org/officeDocument/2006/relationships/slideLayout" Target="../slideLayouts/slideLayout19.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842358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8">
            <a:extLst>
              <a:ext uri="{96DAC541-7B7A-43D3-8B79-37D633B846F1}">
                <asvg:svgBlip xmlns:asvg="http://schemas.microsoft.com/office/drawing/2016/SVG/main" r:embed="rId59"/>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3818259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724" r:id="rId54"/>
    <p:sldLayoutId id="2147483725" r:id="rId55"/>
    <p:sldLayoutId id="2147483726" r:id="rId56"/>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hyperlink" Target="https://copilot.microsoft.com/" TargetMode="External"/><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6.svg"/><Relationship Id="rId11" Type="http://schemas.openxmlformats.org/officeDocument/2006/relationships/image" Target="../media/image70.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svg"/><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hyperlink" Target="https://copilot.microsoft.com/" TargetMode="External"/><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69.png"/><Relationship Id="rId12" Type="http://schemas.openxmlformats.org/officeDocument/2006/relationships/image" Target="../media/image64.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63.png"/><Relationship Id="rId5" Type="http://schemas.openxmlformats.org/officeDocument/2006/relationships/image" Target="../media/image70.png"/><Relationship Id="rId10" Type="http://schemas.openxmlformats.org/officeDocument/2006/relationships/image" Target="../media/image66.svg"/><Relationship Id="rId4" Type="http://schemas.openxmlformats.org/officeDocument/2006/relationships/image" Target="../media/image68.pn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72.png"/><Relationship Id="rId12" Type="http://schemas.openxmlformats.org/officeDocument/2006/relationships/hyperlink" Target="https://copilot.microsoft.co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3.png"/><Relationship Id="rId11" Type="http://schemas.openxmlformats.org/officeDocument/2006/relationships/image" Target="../media/image64.svg"/><Relationship Id="rId5" Type="http://schemas.openxmlformats.org/officeDocument/2006/relationships/image" Target="../media/image70.png"/><Relationship Id="rId10" Type="http://schemas.openxmlformats.org/officeDocument/2006/relationships/image" Target="../media/image63.png"/><Relationship Id="rId4" Type="http://schemas.openxmlformats.org/officeDocument/2006/relationships/image" Target="../media/image68.png"/><Relationship Id="rId9" Type="http://schemas.openxmlformats.org/officeDocument/2006/relationships/image" Target="../media/image66.sv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4.png"/><Relationship Id="rId3" Type="http://schemas.openxmlformats.org/officeDocument/2006/relationships/image" Target="../media/image63.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6.svg"/><Relationship Id="rId11" Type="http://schemas.openxmlformats.org/officeDocument/2006/relationships/image" Target="../media/image70.png"/><Relationship Id="rId5" Type="http://schemas.openxmlformats.org/officeDocument/2006/relationships/image" Target="../media/image65.png"/><Relationship Id="rId15" Type="http://schemas.openxmlformats.org/officeDocument/2006/relationships/hyperlink" Target="https://copilot.microsoft.com/" TargetMode="External"/><Relationship Id="rId10" Type="http://schemas.openxmlformats.org/officeDocument/2006/relationships/image" Target="../media/image69.png"/><Relationship Id="rId4" Type="http://schemas.openxmlformats.org/officeDocument/2006/relationships/image" Target="../media/image64.svg"/><Relationship Id="rId9" Type="http://schemas.openxmlformats.org/officeDocument/2006/relationships/image" Target="../media/image73.png"/><Relationship Id="rId14"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75.png"/><Relationship Id="rId12"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66.svg"/><Relationship Id="rId11" Type="http://schemas.openxmlformats.org/officeDocument/2006/relationships/image" Target="../media/image77.png"/><Relationship Id="rId5" Type="http://schemas.openxmlformats.org/officeDocument/2006/relationships/image" Target="../media/image65.png"/><Relationship Id="rId10" Type="http://schemas.openxmlformats.org/officeDocument/2006/relationships/image" Target="../media/image76.png"/><Relationship Id="rId4" Type="http://schemas.openxmlformats.org/officeDocument/2006/relationships/image" Target="../media/image64.svg"/><Relationship Id="rId9" Type="http://schemas.openxmlformats.org/officeDocument/2006/relationships/hyperlink" Target="https://support.microsoft.com/en-us/topic/overview-of-microsoft-365-chat-preview-5b00a52d-7296-48ee-b938-b95b7209f737"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17" Type="http://schemas.openxmlformats.org/officeDocument/2006/relationships/hyperlink" Target="https://www.microsoft.com/en-us/videoplayer/embed/RW1lvKV" TargetMode="External"/><Relationship Id="rId2" Type="http://schemas.openxmlformats.org/officeDocument/2006/relationships/notesSlide" Target="../notesSlides/notesSlide7.xml"/><Relationship Id="rId16" Type="http://schemas.openxmlformats.org/officeDocument/2006/relationships/image" Target="../media/image91.png"/><Relationship Id="rId1" Type="http://schemas.openxmlformats.org/officeDocument/2006/relationships/slideLayout" Target="../slideLayouts/slideLayout8.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89.svg"/></Relationships>
</file>

<file path=ppt/slides/_rels/slide16.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74.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68.png"/><Relationship Id="rId17" Type="http://schemas.openxmlformats.org/officeDocument/2006/relationships/image" Target="../media/image93.png"/><Relationship Id="rId2" Type="http://schemas.openxmlformats.org/officeDocument/2006/relationships/notesSlide" Target="../notesSlides/notesSlide8.xml"/><Relationship Id="rId16" Type="http://schemas.openxmlformats.org/officeDocument/2006/relationships/image" Target="../media/image92.png"/><Relationship Id="rId1" Type="http://schemas.openxmlformats.org/officeDocument/2006/relationships/slideLayout" Target="../slideLayouts/slideLayout8.xml"/><Relationship Id="rId6" Type="http://schemas.openxmlformats.org/officeDocument/2006/relationships/image" Target="../media/image81.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80.png"/><Relationship Id="rId15" Type="http://schemas.openxmlformats.org/officeDocument/2006/relationships/image" Target="../media/image7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53.jpeg"/><Relationship Id="rId3" Type="http://schemas.openxmlformats.org/officeDocument/2006/relationships/slide" Target="slide9.xml"/><Relationship Id="rId7" Type="http://schemas.openxmlformats.org/officeDocument/2006/relationships/hyperlink" Target="https://www.gartner.com/en/customer-service-support/trends/the-customer-service-customer-rep" TargetMode="External"/><Relationship Id="rId12" Type="http://schemas.openxmlformats.org/officeDocument/2006/relationships/image" Target="../media/image52.jpeg"/><Relationship Id="rId2" Type="http://schemas.openxmlformats.org/officeDocument/2006/relationships/image" Target="../media/image51.png"/><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8.xml"/><Relationship Id="rId5" Type="http://schemas.openxmlformats.org/officeDocument/2006/relationships/slide" Target="slide12.xml"/><Relationship Id="rId15" Type="http://schemas.openxmlformats.org/officeDocument/2006/relationships/image" Target="../media/image55.png"/><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4.xml"/><Relationship Id="rId1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png"/><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8.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5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58.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13" Type="http://schemas.openxmlformats.org/officeDocument/2006/relationships/hyperlink" Target="https://copilot.microsoft.com/" TargetMode="External"/><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6.svg"/><Relationship Id="rId11" Type="http://schemas.openxmlformats.org/officeDocument/2006/relationships/image" Target="../media/image70.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svg"/><Relationship Id="rId9"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B9F2A62F-EB6E-83EB-68C6-B819673E85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Customer Service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8954449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B686F-0D25-649C-9F8A-1F0AD6043169}"/>
            </a:ext>
          </a:extLst>
        </p:cNvPr>
        <p:cNvGrpSpPr/>
        <p:nvPr/>
      </p:nvGrpSpPr>
      <p:grpSpPr>
        <a:xfrm>
          <a:off x="0" y="0"/>
          <a:ext cx="0" cy="0"/>
          <a:chOff x="0" y="0"/>
          <a:chExt cx="0" cy="0"/>
        </a:xfrm>
      </p:grpSpPr>
      <p:sp>
        <p:nvSpPr>
          <p:cNvPr id="38" name="Title 44">
            <a:extLst>
              <a:ext uri="{FF2B5EF4-FFF2-40B4-BE49-F238E27FC236}">
                <a16:creationId xmlns:a16="http://schemas.microsoft.com/office/drawing/2014/main" id="{BEBA317C-413E-9A86-BC99-269518DCF234}"/>
              </a:ext>
            </a:extLst>
          </p:cNvPr>
          <p:cNvSpPr>
            <a:spLocks noGrp="1"/>
          </p:cNvSpPr>
          <p:nvPr>
            <p:ph type="title"/>
          </p:nvPr>
        </p:nvSpPr>
        <p:spPr>
          <a:xfrm>
            <a:off x="584200" y="387766"/>
            <a:ext cx="6043208" cy="526298"/>
          </a:xfrm>
        </p:spPr>
        <p:txBody>
          <a:bodyPr/>
          <a:lstStyle/>
          <a:p>
            <a:r>
              <a:rPr lang="en-US">
                <a:solidFill>
                  <a:srgbClr val="0078D4"/>
                </a:solidFill>
              </a:rPr>
              <a:t>Customer Service | </a:t>
            </a:r>
            <a:r>
              <a:rPr lang="en-US"/>
              <a:t>Respond to a customer complaint</a:t>
            </a:r>
          </a:p>
        </p:txBody>
      </p:sp>
      <p:sp>
        <p:nvSpPr>
          <p:cNvPr id="14" name="Text Placeholder 13">
            <a:extLst>
              <a:ext uri="{FF2B5EF4-FFF2-40B4-BE49-F238E27FC236}">
                <a16:creationId xmlns:a16="http://schemas.microsoft.com/office/drawing/2014/main" id="{1257F014-F2EF-60C5-6EF1-5E2657ABC9F5}"/>
              </a:ext>
            </a:extLst>
          </p:cNvPr>
          <p:cNvSpPr>
            <a:spLocks noGrp="1"/>
          </p:cNvSpPr>
          <p:nvPr>
            <p:ph type="body" sz="quarter" idx="11"/>
          </p:nvPr>
        </p:nvSpPr>
        <p:spPr>
          <a:xfrm>
            <a:off x="584200" y="1593881"/>
            <a:ext cx="2808000" cy="345600"/>
          </a:xfrm>
        </p:spPr>
        <p:txBody>
          <a:bodyPr/>
          <a:lstStyle/>
          <a:p>
            <a:r>
              <a:rPr lang="en-US" noProof="0"/>
              <a:t>1. Review customer history</a:t>
            </a:r>
          </a:p>
        </p:txBody>
      </p:sp>
      <p:sp>
        <p:nvSpPr>
          <p:cNvPr id="15" name="Text Placeholder 14">
            <a:extLst>
              <a:ext uri="{FF2B5EF4-FFF2-40B4-BE49-F238E27FC236}">
                <a16:creationId xmlns:a16="http://schemas.microsoft.com/office/drawing/2014/main" id="{5550648A-D55C-C277-FBA1-0129ED391D27}"/>
              </a:ext>
            </a:extLst>
          </p:cNvPr>
          <p:cNvSpPr>
            <a:spLocks noGrp="1"/>
          </p:cNvSpPr>
          <p:nvPr>
            <p:ph type="body" sz="quarter" idx="12"/>
          </p:nvPr>
        </p:nvSpPr>
        <p:spPr>
          <a:xfrm>
            <a:off x="584200" y="4052218"/>
            <a:ext cx="2808000" cy="345600"/>
          </a:xfrm>
        </p:spPr>
        <p:txBody>
          <a:bodyPr/>
          <a:lstStyle/>
          <a:p>
            <a:r>
              <a:rPr lang="en-US" noProof="0"/>
              <a:t>6. Share response</a:t>
            </a:r>
          </a:p>
        </p:txBody>
      </p:sp>
      <p:sp>
        <p:nvSpPr>
          <p:cNvPr id="16" name="Text Placeholder 15">
            <a:extLst>
              <a:ext uri="{FF2B5EF4-FFF2-40B4-BE49-F238E27FC236}">
                <a16:creationId xmlns:a16="http://schemas.microsoft.com/office/drawing/2014/main" id="{7295E12B-3E4B-F37F-EB3E-16EE2CE3D851}"/>
              </a:ext>
            </a:extLst>
          </p:cNvPr>
          <p:cNvSpPr>
            <a:spLocks noGrp="1"/>
          </p:cNvSpPr>
          <p:nvPr>
            <p:ph type="body" sz="quarter" idx="13"/>
          </p:nvPr>
        </p:nvSpPr>
        <p:spPr>
          <a:xfrm>
            <a:off x="4047840" y="1593881"/>
            <a:ext cx="2808000" cy="345600"/>
          </a:xfrm>
        </p:spPr>
        <p:txBody>
          <a:bodyPr/>
          <a:lstStyle/>
          <a:p>
            <a:r>
              <a:rPr lang="en-US" noProof="0"/>
              <a:t>2. Accelerate Diagnosis</a:t>
            </a:r>
          </a:p>
        </p:txBody>
      </p:sp>
      <p:sp>
        <p:nvSpPr>
          <p:cNvPr id="17" name="Text Placeholder 16">
            <a:extLst>
              <a:ext uri="{FF2B5EF4-FFF2-40B4-BE49-F238E27FC236}">
                <a16:creationId xmlns:a16="http://schemas.microsoft.com/office/drawing/2014/main" id="{62E36D36-3106-7B2B-DE4B-4EB221DC977B}"/>
              </a:ext>
            </a:extLst>
          </p:cNvPr>
          <p:cNvSpPr>
            <a:spLocks noGrp="1"/>
          </p:cNvSpPr>
          <p:nvPr>
            <p:ph type="body" sz="quarter" idx="14"/>
          </p:nvPr>
        </p:nvSpPr>
        <p:spPr>
          <a:xfrm>
            <a:off x="4047840" y="4052218"/>
            <a:ext cx="2808000" cy="345600"/>
          </a:xfrm>
        </p:spPr>
        <p:txBody>
          <a:bodyPr/>
          <a:lstStyle/>
          <a:p>
            <a:r>
              <a:rPr lang="en-US" noProof="0"/>
              <a:t>5. Meet with the customer</a:t>
            </a:r>
          </a:p>
        </p:txBody>
      </p:sp>
      <p:sp>
        <p:nvSpPr>
          <p:cNvPr id="18" name="Text Placeholder 17">
            <a:extLst>
              <a:ext uri="{FF2B5EF4-FFF2-40B4-BE49-F238E27FC236}">
                <a16:creationId xmlns:a16="http://schemas.microsoft.com/office/drawing/2014/main" id="{DFEF37BF-DEBD-F8C1-C706-91AEB958F0CF}"/>
              </a:ext>
            </a:extLst>
          </p:cNvPr>
          <p:cNvSpPr>
            <a:spLocks noGrp="1"/>
          </p:cNvSpPr>
          <p:nvPr>
            <p:ph type="body" sz="quarter" idx="15"/>
          </p:nvPr>
        </p:nvSpPr>
        <p:spPr>
          <a:xfrm>
            <a:off x="7511481" y="1593881"/>
            <a:ext cx="2808000" cy="345600"/>
          </a:xfrm>
        </p:spPr>
        <p:txBody>
          <a:bodyPr/>
          <a:lstStyle/>
          <a:p>
            <a:r>
              <a:rPr lang="en-US" noProof="0"/>
              <a:t>3. Meet with product team</a:t>
            </a:r>
          </a:p>
        </p:txBody>
      </p:sp>
      <p:sp>
        <p:nvSpPr>
          <p:cNvPr id="19" name="Text Placeholder 18">
            <a:extLst>
              <a:ext uri="{FF2B5EF4-FFF2-40B4-BE49-F238E27FC236}">
                <a16:creationId xmlns:a16="http://schemas.microsoft.com/office/drawing/2014/main" id="{3616A35E-01C3-B868-1745-DA37FB4FBF5A}"/>
              </a:ext>
            </a:extLst>
          </p:cNvPr>
          <p:cNvSpPr>
            <a:spLocks noGrp="1"/>
          </p:cNvSpPr>
          <p:nvPr>
            <p:ph type="body" sz="quarter" idx="16"/>
          </p:nvPr>
        </p:nvSpPr>
        <p:spPr>
          <a:xfrm>
            <a:off x="7511481" y="4052218"/>
            <a:ext cx="2808000" cy="345600"/>
          </a:xfrm>
        </p:spPr>
        <p:txBody>
          <a:bodyPr/>
          <a:lstStyle/>
          <a:p>
            <a:r>
              <a:rPr lang="en-US" noProof="0"/>
              <a:t>4. Draft proposed response</a:t>
            </a:r>
          </a:p>
        </p:txBody>
      </p:sp>
      <p:sp>
        <p:nvSpPr>
          <p:cNvPr id="39" name="Text Placeholder 52">
            <a:extLst>
              <a:ext uri="{FF2B5EF4-FFF2-40B4-BE49-F238E27FC236}">
                <a16:creationId xmlns:a16="http://schemas.microsoft.com/office/drawing/2014/main" id="{08C9B840-835A-1486-B78D-FEE8915DF965}"/>
              </a:ext>
            </a:extLst>
          </p:cNvPr>
          <p:cNvSpPr>
            <a:spLocks noGrp="1"/>
          </p:cNvSpPr>
          <p:nvPr>
            <p:ph type="body" sz="quarter" idx="17"/>
          </p:nvPr>
        </p:nvSpPr>
        <p:spPr>
          <a:xfrm>
            <a:off x="6346283" y="521099"/>
            <a:ext cx="3772646" cy="169277"/>
          </a:xfrm>
        </p:spPr>
        <p:txBody>
          <a:bodyPr/>
          <a:lstStyle/>
          <a:p>
            <a:r>
              <a:rPr lang="en-US"/>
              <a:t>Copilot for Microsoft 365</a:t>
            </a:r>
            <a:endParaRPr lang="en-US" sz="900" i="1" noProof="0"/>
          </a:p>
        </p:txBody>
      </p:sp>
      <p:sp>
        <p:nvSpPr>
          <p:cNvPr id="132" name="Text Placeholder 131">
            <a:extLst>
              <a:ext uri="{FF2B5EF4-FFF2-40B4-BE49-F238E27FC236}">
                <a16:creationId xmlns:a16="http://schemas.microsoft.com/office/drawing/2014/main" id="{6BEAE31C-4D15-5C39-BD6A-C3B36B4EDF4F}"/>
              </a:ext>
            </a:extLst>
          </p:cNvPr>
          <p:cNvSpPr>
            <a:spLocks noGrp="1"/>
          </p:cNvSpPr>
          <p:nvPr>
            <p:ph type="body" sz="quarter" idx="18"/>
          </p:nvPr>
        </p:nvSpPr>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Prompt Copilot</a:t>
            </a:r>
            <a:r>
              <a:rPr kumimoji="0" lang="en-US" b="0" i="0" u="none" strike="noStrike" kern="1200" cap="none" spc="0" normalizeH="0" baseline="30000" noProof="0">
                <a:ln>
                  <a:noFill/>
                </a:ln>
                <a:solidFill>
                  <a:srgbClr val="1A1A1A"/>
                </a:solidFill>
                <a:effectLst/>
                <a:uLnTx/>
                <a:uFillTx/>
                <a:latin typeface="Segoe UI"/>
                <a:ea typeface="+mn-ea"/>
                <a:cs typeface="Segoe UI" pitchFamily="34" charset="0"/>
              </a:rPr>
              <a:t>1</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to summarize email threads and customer meetings, as well as previous interactions using single interface. </a:t>
            </a:r>
          </a:p>
        </p:txBody>
      </p:sp>
      <p:sp>
        <p:nvSpPr>
          <p:cNvPr id="133" name="Text Placeholder 132">
            <a:extLst>
              <a:ext uri="{FF2B5EF4-FFF2-40B4-BE49-F238E27FC236}">
                <a16:creationId xmlns:a16="http://schemas.microsoft.com/office/drawing/2014/main" id="{EF1F78EB-E841-5592-56DA-725ED26F5078}"/>
              </a:ext>
            </a:extLst>
          </p:cNvPr>
          <p:cNvSpPr>
            <a:spLocks noGrp="1"/>
          </p:cNvSpPr>
          <p:nvPr>
            <p:ph type="body" sz="quarter" idx="19"/>
          </p:nvPr>
        </p:nvSpPr>
        <p:spPr>
          <a:xfrm>
            <a:off x="4047840" y="2032188"/>
            <a:ext cx="2808000" cy="954102"/>
          </a:xfrm>
        </p:spPr>
        <p:txBody>
          <a:bodyPr>
            <a:norm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Ask Copilot</a:t>
            </a:r>
            <a:r>
              <a:rPr kumimoji="0" lang="en-US" b="0" i="0" u="none" strike="noStrike" kern="1200" cap="none" spc="0" normalizeH="0" baseline="30000" noProof="0">
                <a:ln>
                  <a:noFill/>
                </a:ln>
                <a:solidFill>
                  <a:srgbClr val="1A1A1A"/>
                </a:solidFill>
                <a:effectLst/>
                <a:uLnTx/>
                <a:uFillTx/>
                <a:latin typeface="Segoe UI"/>
                <a:ea typeface="+mn-ea"/>
                <a:cs typeface="Segoe UI" pitchFamily="34" charset="0"/>
              </a:rPr>
              <a:t>2</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to gather product information from internal an</a:t>
            </a:r>
            <a:r>
              <a:rPr lang="en-US">
                <a:solidFill>
                  <a:srgbClr val="1A1A1A"/>
                </a:solidFill>
                <a:latin typeface="Segoe UI"/>
              </a:rPr>
              <a:t>d external sources and historical resolution to aid diagnosis</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a:t>
            </a:r>
          </a:p>
        </p:txBody>
      </p:sp>
      <p:sp>
        <p:nvSpPr>
          <p:cNvPr id="134" name="Text Placeholder 133">
            <a:extLst>
              <a:ext uri="{FF2B5EF4-FFF2-40B4-BE49-F238E27FC236}">
                <a16:creationId xmlns:a16="http://schemas.microsoft.com/office/drawing/2014/main" id="{22777C0D-FB9F-2CD8-22E0-C884F33AFB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Teams to suggest questions to ask the product team based on the customer request and potential solutions.</a:t>
            </a:r>
          </a:p>
        </p:txBody>
      </p:sp>
      <p:sp>
        <p:nvSpPr>
          <p:cNvPr id="135" name="Text Placeholder 134">
            <a:extLst>
              <a:ext uri="{FF2B5EF4-FFF2-40B4-BE49-F238E27FC236}">
                <a16:creationId xmlns:a16="http://schemas.microsoft.com/office/drawing/2014/main" id="{6C16C50E-9929-B053-AB1F-FB0A42588225}"/>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a:t>
            </a:r>
            <a:r>
              <a:rPr kumimoji="0" lang="en-US" sz="900" b="0" i="0" u="none" strike="noStrike" kern="0" cap="none" spc="0" normalizeH="0" baseline="0" noProof="0">
                <a:ln>
                  <a:noFill/>
                </a:ln>
                <a:solidFill>
                  <a:srgbClr val="1A1A1A"/>
                </a:solidFill>
                <a:effectLst/>
                <a:uLnTx/>
                <a:uFillTx/>
                <a:latin typeface="Segoe UI"/>
                <a:ea typeface="+mn-ea"/>
                <a:cs typeface="+mn-cs"/>
              </a:rPr>
              <a:t> to on the concerns raised across all interactions.</a:t>
            </a:r>
          </a:p>
        </p:txBody>
      </p:sp>
      <p:sp>
        <p:nvSpPr>
          <p:cNvPr id="137" name="Text Placeholder 136">
            <a:extLst>
              <a:ext uri="{FF2B5EF4-FFF2-40B4-BE49-F238E27FC236}">
                <a16:creationId xmlns:a16="http://schemas.microsoft.com/office/drawing/2014/main" id="{324A87F6-5EBA-0A11-0F85-8B481709E035}"/>
              </a:ext>
            </a:extLst>
          </p:cNvPr>
          <p:cNvSpPr>
            <a:spLocks noGrp="1"/>
          </p:cNvSpPr>
          <p:nvPr>
            <p:ph type="body" sz="quarter" idx="22"/>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Quickly summarize </a:t>
            </a:r>
            <a:r>
              <a:rPr kumimoji="0" lang="en-US" sz="900" b="0" i="0" u="none" strike="noStrike" kern="1200" cap="none" spc="0" normalizeH="0" baseline="0" noProof="0">
                <a:ln>
                  <a:noFill/>
                </a:ln>
                <a:solidFill>
                  <a:srgbClr val="000000"/>
                </a:solidFill>
                <a:effectLst/>
                <a:uLnTx/>
                <a:uFillTx/>
                <a:latin typeface="Segoe UI"/>
                <a:ea typeface="+mn-ea"/>
                <a:cs typeface="+mn-cs"/>
              </a:rPr>
              <a:t>files and draft emails to inform customers.</a:t>
            </a:r>
          </a:p>
        </p:txBody>
      </p:sp>
      <p:sp>
        <p:nvSpPr>
          <p:cNvPr id="139" name="Text Placeholder 138">
            <a:extLst>
              <a:ext uri="{FF2B5EF4-FFF2-40B4-BE49-F238E27FC236}">
                <a16:creationId xmlns:a16="http://schemas.microsoft.com/office/drawing/2014/main" id="{B3260E58-DF25-3C0B-499D-1A30653718FD}"/>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Gathering product information </a:t>
            </a:r>
            <a:r>
              <a:rPr kumimoji="0" lang="en-US" sz="900" b="0" i="0" u="none" strike="noStrike" kern="0" cap="none" spc="0" normalizeH="0" baseline="0" noProof="0">
                <a:ln>
                  <a:noFill/>
                </a:ln>
                <a:solidFill>
                  <a:srgbClr val="1A1A1A"/>
                </a:solidFill>
                <a:effectLst/>
                <a:uLnTx/>
                <a:uFillTx/>
                <a:latin typeface="Segoe UI"/>
                <a:ea typeface="+mn-ea"/>
                <a:cs typeface="+mn-cs"/>
              </a:rPr>
              <a:t>from multiple sources and asking Copilot to prepare a summary can save time and increase accuracy.</a:t>
            </a:r>
          </a:p>
        </p:txBody>
      </p:sp>
      <p:sp>
        <p:nvSpPr>
          <p:cNvPr id="140" name="Text Placeholder 139">
            <a:extLst>
              <a:ext uri="{FF2B5EF4-FFF2-40B4-BE49-F238E27FC236}">
                <a16:creationId xmlns:a16="http://schemas.microsoft.com/office/drawing/2014/main" id="{F03E0E01-D8E1-BF11-1BAB-76F84649F1F4}"/>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a:t>
            </a:r>
            <a:r>
              <a:rPr kumimoji="0" lang="en-US" sz="900" b="0" i="0" u="none" strike="noStrike" kern="1200" cap="none" spc="0" normalizeH="0" baseline="0" noProof="0">
                <a:ln>
                  <a:noFill/>
                </a:ln>
                <a:solidFill>
                  <a:srgbClr val="000000"/>
                </a:solidFill>
                <a:effectLst/>
                <a:uLnTx/>
                <a:uFillTx/>
                <a:latin typeface="Segoe UI"/>
                <a:ea typeface="+mn-ea"/>
                <a:cs typeface="+mn-cs"/>
              </a:rPr>
              <a:t> the action items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 keep the resolution process moving forward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towards a successful close.</a:t>
            </a:r>
          </a:p>
        </p:txBody>
      </p:sp>
      <p:sp>
        <p:nvSpPr>
          <p:cNvPr id="145" name="Text Placeholder 144">
            <a:extLst>
              <a:ext uri="{FF2B5EF4-FFF2-40B4-BE49-F238E27FC236}">
                <a16:creationId xmlns:a16="http://schemas.microsoft.com/office/drawing/2014/main" id="{0779C641-F495-5FD2-17EB-9DB62DEC32F6}"/>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Copilot can help boost creativity</a:t>
            </a:r>
            <a:r>
              <a:rPr kumimoji="0" lang="en-US" sz="900" b="0" i="0" u="none" strike="noStrike" kern="0" cap="none" spc="0" normalizeH="0" baseline="0" noProof="0">
                <a:ln>
                  <a:noFill/>
                </a:ln>
                <a:solidFill>
                  <a:srgbClr val="1A1A1A"/>
                </a:solidFill>
                <a:effectLst/>
                <a:uLnTx/>
                <a:uFillTx/>
                <a:latin typeface="Segoe UI"/>
                <a:ea typeface="+mn-ea"/>
                <a:cs typeface="+mn-cs"/>
              </a:rPr>
              <a:t> by suggesting solutions from its vast knowledge base.</a:t>
            </a:r>
          </a:p>
        </p:txBody>
      </p:sp>
      <p:sp>
        <p:nvSpPr>
          <p:cNvPr id="146" name="Text Placeholder 145">
            <a:extLst>
              <a:ext uri="{FF2B5EF4-FFF2-40B4-BE49-F238E27FC236}">
                <a16:creationId xmlns:a16="http://schemas.microsoft.com/office/drawing/2014/main" id="{D9AEC989-4F0E-07A6-EA08-23156C53E1FB}"/>
              </a:ext>
            </a:extLst>
          </p:cNvPr>
          <p:cNvSpPr>
            <a:spLocks noGrp="1"/>
          </p:cNvSpPr>
          <p:nvPr>
            <p:ph type="body" sz="quarter" idx="26"/>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Rapidly update </a:t>
            </a:r>
            <a:r>
              <a:rPr kumimoji="0" lang="en-US" sz="900" b="0" i="0" u="none" strike="noStrike" kern="1200" cap="none" spc="0" normalizeH="0" baseline="0" noProof="0">
                <a:ln>
                  <a:noFill/>
                </a:ln>
                <a:solidFill>
                  <a:srgbClr val="000000"/>
                </a:solidFill>
                <a:effectLst/>
                <a:uLnTx/>
                <a:uFillTx/>
                <a:latin typeface="Segoe UI"/>
                <a:ea typeface="+mn-ea"/>
                <a:cs typeface="+mn-cs"/>
              </a:rPr>
              <a:t>key guides and scripts directly from the meeting recap. </a:t>
            </a:r>
          </a:p>
        </p:txBody>
      </p:sp>
      <p:sp>
        <p:nvSpPr>
          <p:cNvPr id="147" name="Text Placeholder 146">
            <a:extLst>
              <a:ext uri="{FF2B5EF4-FFF2-40B4-BE49-F238E27FC236}">
                <a16:creationId xmlns:a16="http://schemas.microsoft.com/office/drawing/2014/main" id="{2400A323-D0A2-1B05-6D32-FAF0FB4372B7}"/>
              </a:ext>
            </a:extLst>
          </p:cNvPr>
          <p:cNvSpPr>
            <a:spLocks noGrp="1"/>
          </p:cNvSpPr>
          <p:nvPr>
            <p:ph type="body" sz="quarter" idx="27"/>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in Outlook draft an email summarizing the interaction and highlighting how the issues will be resolved.</a:t>
            </a:r>
          </a:p>
        </p:txBody>
      </p:sp>
      <p:sp>
        <p:nvSpPr>
          <p:cNvPr id="148" name="Text Placeholder 147">
            <a:extLst>
              <a:ext uri="{FF2B5EF4-FFF2-40B4-BE49-F238E27FC236}">
                <a16:creationId xmlns:a16="http://schemas.microsoft.com/office/drawing/2014/main" id="{A7B4A26B-9E0B-3D78-D860-A56D3974C03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in Teams take meeting notes and summarize action items. </a:t>
            </a:r>
          </a:p>
        </p:txBody>
      </p:sp>
      <p:sp>
        <p:nvSpPr>
          <p:cNvPr id="149" name="Text Placeholder 148">
            <a:extLst>
              <a:ext uri="{FF2B5EF4-FFF2-40B4-BE49-F238E27FC236}">
                <a16:creationId xmlns:a16="http://schemas.microsoft.com/office/drawing/2014/main" id="{E3BBFA08-53EB-D01A-C69E-FB5D3B8BF5A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Word update best practices and scripts to enable Copilot to provide agent with step-by-step resolution procedures based on the diagnosed issue.</a:t>
            </a:r>
          </a:p>
        </p:txBody>
      </p:sp>
      <p:sp>
        <p:nvSpPr>
          <p:cNvPr id="40" name="Text Placeholder 86">
            <a:extLst>
              <a:ext uri="{FF2B5EF4-FFF2-40B4-BE49-F238E27FC236}">
                <a16:creationId xmlns:a16="http://schemas.microsoft.com/office/drawing/2014/main" id="{0CE122F8-A285-A925-8D2D-3BFF41CAB3DF}"/>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50" name="Text Placeholder 149">
            <a:extLst>
              <a:ext uri="{FF2B5EF4-FFF2-40B4-BE49-F238E27FC236}">
                <a16:creationId xmlns:a16="http://schemas.microsoft.com/office/drawing/2014/main" id="{7BE322B5-EB03-6BCD-6A73-5E963A57F00A}"/>
              </a:ext>
            </a:extLst>
          </p:cNvPr>
          <p:cNvSpPr>
            <a:spLocks noGrp="1"/>
          </p:cNvSpPr>
          <p:nvPr>
            <p:ph type="body" sz="quarter" idx="38"/>
          </p:nvPr>
        </p:nvSpPr>
        <p:spPr>
          <a:solidFill>
            <a:srgbClr val="0070C0"/>
          </a:solidFill>
        </p:spPr>
        <p:txBody>
          <a:bodyPr/>
          <a:lstStyle/>
          <a:p>
            <a:endParaRPr lang="en-US"/>
          </a:p>
        </p:txBody>
      </p:sp>
      <p:sp>
        <p:nvSpPr>
          <p:cNvPr id="151" name="Text Placeholder 150">
            <a:extLst>
              <a:ext uri="{FF2B5EF4-FFF2-40B4-BE49-F238E27FC236}">
                <a16:creationId xmlns:a16="http://schemas.microsoft.com/office/drawing/2014/main" id="{229A5800-EE49-1EFF-1C4F-DF8F9A16FB3B}"/>
              </a:ext>
            </a:extLst>
          </p:cNvPr>
          <p:cNvSpPr>
            <a:spLocks noGrp="1"/>
          </p:cNvSpPr>
          <p:nvPr>
            <p:ph type="body" sz="quarter" idx="39"/>
          </p:nvPr>
        </p:nvSpPr>
        <p:spPr/>
        <p:txBody>
          <a:bodyPr/>
          <a:lstStyle/>
          <a:p>
            <a:endParaRPr lang="en-US"/>
          </a:p>
        </p:txBody>
      </p:sp>
      <p:sp>
        <p:nvSpPr>
          <p:cNvPr id="152" name="Text Placeholder 151">
            <a:extLst>
              <a:ext uri="{FF2B5EF4-FFF2-40B4-BE49-F238E27FC236}">
                <a16:creationId xmlns:a16="http://schemas.microsoft.com/office/drawing/2014/main" id="{B79B154D-CA74-76B0-F221-32417C17511A}"/>
              </a:ext>
            </a:extLst>
          </p:cNvPr>
          <p:cNvSpPr>
            <a:spLocks noGrp="1"/>
          </p:cNvSpPr>
          <p:nvPr>
            <p:ph type="body" sz="quarter" idx="40"/>
          </p:nvPr>
        </p:nvSpPr>
        <p:spPr/>
        <p:txBody>
          <a:bodyPr/>
          <a:lstStyle/>
          <a:p>
            <a:endParaRPr lang="en-US"/>
          </a:p>
        </p:txBody>
      </p:sp>
      <p:sp>
        <p:nvSpPr>
          <p:cNvPr id="44" name="Rectangle: Rounded Corners 6">
            <a:extLst>
              <a:ext uri="{FF2B5EF4-FFF2-40B4-BE49-F238E27FC236}">
                <a16:creationId xmlns:a16="http://schemas.microsoft.com/office/drawing/2014/main" id="{21AF1471-B809-BC3F-5C6C-C32B466A7C4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5" name="Group 44">
            <a:extLst>
              <a:ext uri="{FF2B5EF4-FFF2-40B4-BE49-F238E27FC236}">
                <a16:creationId xmlns:a16="http://schemas.microsoft.com/office/drawing/2014/main" id="{90ECD313-D325-F50D-61AB-3D38752946CA}"/>
              </a:ext>
            </a:extLst>
          </p:cNvPr>
          <p:cNvGrpSpPr/>
          <p:nvPr/>
        </p:nvGrpSpPr>
        <p:grpSpPr>
          <a:xfrm>
            <a:off x="1624328" y="1132756"/>
            <a:ext cx="1332000" cy="216000"/>
            <a:chOff x="1198144" y="862657"/>
            <a:chExt cx="1332000" cy="216000"/>
          </a:xfrm>
        </p:grpSpPr>
        <p:sp>
          <p:nvSpPr>
            <p:cNvPr id="65" name="Rectangle: Rounded Corners 6">
              <a:extLst>
                <a:ext uri="{FF2B5EF4-FFF2-40B4-BE49-F238E27FC236}">
                  <a16:creationId xmlns:a16="http://schemas.microsoft.com/office/drawing/2014/main" id="{077C3BE1-2EBE-82A5-BCA5-66314EF5594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66" name="Graphic 65">
              <a:extLst>
                <a:ext uri="{FF2B5EF4-FFF2-40B4-BE49-F238E27FC236}">
                  <a16:creationId xmlns:a16="http://schemas.microsoft.com/office/drawing/2014/main" id="{FF8412F7-3288-E210-D29C-179363BD99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D4716CA9-4A8B-C6CC-B485-F99AA8DA1F4F}"/>
              </a:ext>
            </a:extLst>
          </p:cNvPr>
          <p:cNvGrpSpPr/>
          <p:nvPr/>
        </p:nvGrpSpPr>
        <p:grpSpPr>
          <a:xfrm>
            <a:off x="3022536" y="1132756"/>
            <a:ext cx="1692000" cy="216000"/>
            <a:chOff x="2707850" y="862657"/>
            <a:chExt cx="1692000" cy="216000"/>
          </a:xfrm>
        </p:grpSpPr>
        <p:sp>
          <p:nvSpPr>
            <p:cNvPr id="68" name="Rectangle: Rounded Corners 6">
              <a:extLst>
                <a:ext uri="{FF2B5EF4-FFF2-40B4-BE49-F238E27FC236}">
                  <a16:creationId xmlns:a16="http://schemas.microsoft.com/office/drawing/2014/main" id="{DF555C01-1B1D-7B29-A6A1-FB3D61E6052A}"/>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69" name="Graphic 68">
              <a:extLst>
                <a:ext uri="{FF2B5EF4-FFF2-40B4-BE49-F238E27FC236}">
                  <a16:creationId xmlns:a16="http://schemas.microsoft.com/office/drawing/2014/main" id="{268869A1-B52A-FDC2-F052-067167F898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0" name="Group 69">
            <a:extLst>
              <a:ext uri="{FF2B5EF4-FFF2-40B4-BE49-F238E27FC236}">
                <a16:creationId xmlns:a16="http://schemas.microsoft.com/office/drawing/2014/main" id="{B55034CB-CA78-32CC-41BE-11365B4224B1}"/>
              </a:ext>
            </a:extLst>
          </p:cNvPr>
          <p:cNvGrpSpPr/>
          <p:nvPr/>
        </p:nvGrpSpPr>
        <p:grpSpPr>
          <a:xfrm>
            <a:off x="4780744" y="1132756"/>
            <a:ext cx="1476000" cy="216000"/>
            <a:chOff x="4582885" y="862657"/>
            <a:chExt cx="1476000" cy="216000"/>
          </a:xfrm>
        </p:grpSpPr>
        <p:sp>
          <p:nvSpPr>
            <p:cNvPr id="71" name="Rectangle: Rounded Corners 6">
              <a:extLst>
                <a:ext uri="{FF2B5EF4-FFF2-40B4-BE49-F238E27FC236}">
                  <a16:creationId xmlns:a16="http://schemas.microsoft.com/office/drawing/2014/main" id="{3EB2C820-FB52-76C3-BD84-AE1C84F8E2D9}"/>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Resolution time</a:t>
              </a:r>
            </a:p>
          </p:txBody>
        </p:sp>
        <p:pic>
          <p:nvPicPr>
            <p:cNvPr id="72" name="Graphic 71">
              <a:extLst>
                <a:ext uri="{FF2B5EF4-FFF2-40B4-BE49-F238E27FC236}">
                  <a16:creationId xmlns:a16="http://schemas.microsoft.com/office/drawing/2014/main" id="{AE08B505-2130-45EB-F7EB-FAABA07B22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73" name="Rectangle: Rounded Corners 6">
            <a:extLst>
              <a:ext uri="{FF2B5EF4-FFF2-40B4-BE49-F238E27FC236}">
                <a16:creationId xmlns:a16="http://schemas.microsoft.com/office/drawing/2014/main" id="{B3568A06-BC01-400A-6F98-68B5E877D83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74" name="Group 73">
            <a:extLst>
              <a:ext uri="{FF2B5EF4-FFF2-40B4-BE49-F238E27FC236}">
                <a16:creationId xmlns:a16="http://schemas.microsoft.com/office/drawing/2014/main" id="{D1424CD7-ED1C-7449-EB1C-462051F05118}"/>
              </a:ext>
            </a:extLst>
          </p:cNvPr>
          <p:cNvGrpSpPr/>
          <p:nvPr/>
        </p:nvGrpSpPr>
        <p:grpSpPr>
          <a:xfrm>
            <a:off x="7523373" y="1127774"/>
            <a:ext cx="1260000" cy="216000"/>
            <a:chOff x="1194743" y="1140160"/>
            <a:chExt cx="1260000" cy="216000"/>
          </a:xfrm>
        </p:grpSpPr>
        <p:sp>
          <p:nvSpPr>
            <p:cNvPr id="75" name="Rectangle: Rounded Corners 6">
              <a:extLst>
                <a:ext uri="{FF2B5EF4-FFF2-40B4-BE49-F238E27FC236}">
                  <a16:creationId xmlns:a16="http://schemas.microsoft.com/office/drawing/2014/main" id="{A9EE9E7C-BE02-EC0D-2F29-92B00F2B31C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76" name="Graphic 75">
              <a:extLst>
                <a:ext uri="{FF2B5EF4-FFF2-40B4-BE49-F238E27FC236}">
                  <a16:creationId xmlns:a16="http://schemas.microsoft.com/office/drawing/2014/main" id="{60E54C1C-D05A-674A-CE40-2A0B810B3D5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7" name="Group 76">
            <a:extLst>
              <a:ext uri="{FF2B5EF4-FFF2-40B4-BE49-F238E27FC236}">
                <a16:creationId xmlns:a16="http://schemas.microsoft.com/office/drawing/2014/main" id="{9BB200BB-90C1-C6E0-3714-222436AE6F02}"/>
              </a:ext>
            </a:extLst>
          </p:cNvPr>
          <p:cNvGrpSpPr/>
          <p:nvPr/>
        </p:nvGrpSpPr>
        <p:grpSpPr>
          <a:xfrm>
            <a:off x="8868697" y="1127774"/>
            <a:ext cx="1450784" cy="216000"/>
            <a:chOff x="1194743" y="1140160"/>
            <a:chExt cx="1450784" cy="216000"/>
          </a:xfrm>
        </p:grpSpPr>
        <p:sp>
          <p:nvSpPr>
            <p:cNvPr id="78" name="Rectangle: Rounded Corners 6">
              <a:extLst>
                <a:ext uri="{FF2B5EF4-FFF2-40B4-BE49-F238E27FC236}">
                  <a16:creationId xmlns:a16="http://schemas.microsoft.com/office/drawing/2014/main" id="{3B270E3B-846A-BF30-4A69-188585706BC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9" name="Graphic 78">
              <a:extLst>
                <a:ext uri="{FF2B5EF4-FFF2-40B4-BE49-F238E27FC236}">
                  <a16:creationId xmlns:a16="http://schemas.microsoft.com/office/drawing/2014/main" id="{EC783AF7-948B-881F-D61D-CC4E3CAE4A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80" name="Picture 79">
            <a:extLst>
              <a:ext uri="{FF2B5EF4-FFF2-40B4-BE49-F238E27FC236}">
                <a16:creationId xmlns:a16="http://schemas.microsoft.com/office/drawing/2014/main" id="{9D3FB14A-310A-9EEC-1F4A-AE6FA1B492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97779" y="4384332"/>
            <a:ext cx="1994222" cy="2490193"/>
          </a:xfrm>
          <a:prstGeom prst="rect">
            <a:avLst/>
          </a:prstGeom>
        </p:spPr>
      </p:pic>
      <p:grpSp>
        <p:nvGrpSpPr>
          <p:cNvPr id="197" name="Group 196">
            <a:extLst>
              <a:ext uri="{FF2B5EF4-FFF2-40B4-BE49-F238E27FC236}">
                <a16:creationId xmlns:a16="http://schemas.microsoft.com/office/drawing/2014/main" id="{298F4D62-ED2B-D170-C1C8-8A31D8267522}"/>
              </a:ext>
            </a:extLst>
          </p:cNvPr>
          <p:cNvGrpSpPr/>
          <p:nvPr/>
        </p:nvGrpSpPr>
        <p:grpSpPr>
          <a:xfrm>
            <a:off x="804187" y="2761669"/>
            <a:ext cx="2351135" cy="360000"/>
            <a:chOff x="588263" y="1217924"/>
            <a:chExt cx="2351135" cy="360000"/>
          </a:xfrm>
        </p:grpSpPr>
        <p:pic>
          <p:nvPicPr>
            <p:cNvPr id="198" name="Picture 197" descr="Zip Co logo SVG free download, id: 101874 - Brandlogos.net">
              <a:hlinkClick r:id="rId8"/>
              <a:extLst>
                <a:ext uri="{FF2B5EF4-FFF2-40B4-BE49-F238E27FC236}">
                  <a16:creationId xmlns:a16="http://schemas.microsoft.com/office/drawing/2014/main" id="{26183DD6-527E-CE83-5598-B4E388F0050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73078EE-A693-02D3-2E69-DC9476F7453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00" name="Group 199">
            <a:extLst>
              <a:ext uri="{FF2B5EF4-FFF2-40B4-BE49-F238E27FC236}">
                <a16:creationId xmlns:a16="http://schemas.microsoft.com/office/drawing/2014/main" id="{6399E500-9E93-DB97-5020-01C163A3D74E}"/>
              </a:ext>
            </a:extLst>
          </p:cNvPr>
          <p:cNvGrpSpPr/>
          <p:nvPr/>
        </p:nvGrpSpPr>
        <p:grpSpPr>
          <a:xfrm>
            <a:off x="4276273" y="2761669"/>
            <a:ext cx="2351135" cy="360000"/>
            <a:chOff x="588263" y="1217924"/>
            <a:chExt cx="2351135" cy="360000"/>
          </a:xfrm>
        </p:grpSpPr>
        <p:pic>
          <p:nvPicPr>
            <p:cNvPr id="201" name="Picture 200" descr="Zip Co logo SVG free download, id: 101874 - Brandlogos.net">
              <a:hlinkClick r:id="rId8"/>
              <a:extLst>
                <a:ext uri="{FF2B5EF4-FFF2-40B4-BE49-F238E27FC236}">
                  <a16:creationId xmlns:a16="http://schemas.microsoft.com/office/drawing/2014/main" id="{3A8CF872-E4FD-C12A-372A-D5BD76F1C0F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AD1853DD-22E6-5C8D-A6CF-E00F3A5ACAA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203" name="Group 202">
            <a:extLst>
              <a:ext uri="{FF2B5EF4-FFF2-40B4-BE49-F238E27FC236}">
                <a16:creationId xmlns:a16="http://schemas.microsoft.com/office/drawing/2014/main" id="{21825C65-2913-0236-6EE4-0B9F3C8A5864}"/>
              </a:ext>
            </a:extLst>
          </p:cNvPr>
          <p:cNvGrpSpPr/>
          <p:nvPr/>
        </p:nvGrpSpPr>
        <p:grpSpPr>
          <a:xfrm>
            <a:off x="7739914" y="2761669"/>
            <a:ext cx="2351135" cy="360000"/>
            <a:chOff x="588263" y="3617084"/>
            <a:chExt cx="2351135" cy="360000"/>
          </a:xfrm>
        </p:grpSpPr>
        <p:pic>
          <p:nvPicPr>
            <p:cNvPr id="204" name="Picture 203">
              <a:extLst>
                <a:ext uri="{FF2B5EF4-FFF2-40B4-BE49-F238E27FC236}">
                  <a16:creationId xmlns:a16="http://schemas.microsoft.com/office/drawing/2014/main" id="{A968FA9E-08A6-118F-87E4-EB415E96BB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FB472FC1-EED2-A9EB-627E-D16EADB8117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32130C1D-146E-87C9-AEC5-5618DA601A09}"/>
              </a:ext>
            </a:extLst>
          </p:cNvPr>
          <p:cNvGrpSpPr/>
          <p:nvPr/>
        </p:nvGrpSpPr>
        <p:grpSpPr>
          <a:xfrm>
            <a:off x="4276273" y="5158847"/>
            <a:ext cx="2351135" cy="360000"/>
            <a:chOff x="588263" y="3617084"/>
            <a:chExt cx="2351135" cy="360000"/>
          </a:xfrm>
        </p:grpSpPr>
        <p:pic>
          <p:nvPicPr>
            <p:cNvPr id="207" name="Picture 206">
              <a:extLst>
                <a:ext uri="{FF2B5EF4-FFF2-40B4-BE49-F238E27FC236}">
                  <a16:creationId xmlns:a16="http://schemas.microsoft.com/office/drawing/2014/main" id="{CA9E16C0-8D1E-0452-2816-AF9146755E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BCA805C0-4A50-22CF-7614-97BFA1C7F32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209" name="Group 208">
            <a:extLst>
              <a:ext uri="{FF2B5EF4-FFF2-40B4-BE49-F238E27FC236}">
                <a16:creationId xmlns:a16="http://schemas.microsoft.com/office/drawing/2014/main" id="{4ABC85B4-147E-A098-FA4A-1B179BAED5CE}"/>
              </a:ext>
            </a:extLst>
          </p:cNvPr>
          <p:cNvGrpSpPr/>
          <p:nvPr/>
        </p:nvGrpSpPr>
        <p:grpSpPr>
          <a:xfrm>
            <a:off x="804187" y="5158847"/>
            <a:ext cx="2351135" cy="360000"/>
            <a:chOff x="588263" y="1697756"/>
            <a:chExt cx="2351135" cy="360000"/>
          </a:xfrm>
        </p:grpSpPr>
        <p:pic>
          <p:nvPicPr>
            <p:cNvPr id="210" name="Picture 209">
              <a:extLst>
                <a:ext uri="{FF2B5EF4-FFF2-40B4-BE49-F238E27FC236}">
                  <a16:creationId xmlns:a16="http://schemas.microsoft.com/office/drawing/2014/main" id="{B62D40D1-29F9-9148-D2C0-E4C9D948D7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1" name="TextBox 210">
              <a:extLst>
                <a:ext uri="{FF2B5EF4-FFF2-40B4-BE49-F238E27FC236}">
                  <a16:creationId xmlns:a16="http://schemas.microsoft.com/office/drawing/2014/main" id="{B3975D75-4D45-A6F7-A429-C4CF00BB6FE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2" name="Group 211">
            <a:extLst>
              <a:ext uri="{FF2B5EF4-FFF2-40B4-BE49-F238E27FC236}">
                <a16:creationId xmlns:a16="http://schemas.microsoft.com/office/drawing/2014/main" id="{8C80DD12-93E4-87A8-CE3B-587071659F3C}"/>
              </a:ext>
            </a:extLst>
          </p:cNvPr>
          <p:cNvGrpSpPr/>
          <p:nvPr/>
        </p:nvGrpSpPr>
        <p:grpSpPr>
          <a:xfrm>
            <a:off x="7739914" y="5158847"/>
            <a:ext cx="2351135" cy="360000"/>
            <a:chOff x="588263" y="2657420"/>
            <a:chExt cx="2351135" cy="360000"/>
          </a:xfrm>
        </p:grpSpPr>
        <p:pic>
          <p:nvPicPr>
            <p:cNvPr id="213" name="Picture 212">
              <a:extLst>
                <a:ext uri="{FF2B5EF4-FFF2-40B4-BE49-F238E27FC236}">
                  <a16:creationId xmlns:a16="http://schemas.microsoft.com/office/drawing/2014/main" id="{0BEE1BBD-989C-2668-8759-5AC387C06C9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4" name="TextBox 213">
              <a:extLst>
                <a:ext uri="{FF2B5EF4-FFF2-40B4-BE49-F238E27FC236}">
                  <a16:creationId xmlns:a16="http://schemas.microsoft.com/office/drawing/2014/main" id="{F917FF53-DA19-FA5E-3F0A-9914D79310E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 name="Text Placeholder 50">
            <a:extLst>
              <a:ext uri="{FF2B5EF4-FFF2-40B4-BE49-F238E27FC236}">
                <a16:creationId xmlns:a16="http://schemas.microsoft.com/office/drawing/2014/main" id="{0AB8AF31-B480-8606-EB31-E683A73ADE52}"/>
              </a:ext>
            </a:extLst>
          </p:cNvPr>
          <p:cNvSpPr>
            <a:spLocks noGrp="1"/>
          </p:cNvSpPr>
          <p:nvPr>
            <p:ph type="body" sz="quarter" idx="10"/>
          </p:nvPr>
        </p:nvSpPr>
        <p:spPr>
          <a:xfrm>
            <a:off x="570453" y="6490609"/>
            <a:ext cx="9597418" cy="287258"/>
          </a:xfrm>
        </p:spPr>
        <p:txBody>
          <a:bodyPr/>
          <a:lstStyle/>
          <a:p>
            <a:r>
              <a:rPr lang="en-US" baseline="30000"/>
              <a:t>1</a:t>
            </a:r>
            <a:r>
              <a:rPr lang="en-US"/>
              <a:t>Access Copilot at </a:t>
            </a:r>
            <a:r>
              <a:rPr lang="en-US">
                <a:hlinkClick r:id="rId13"/>
              </a:rPr>
              <a:t>copilot.microsoft.com</a:t>
            </a:r>
            <a:r>
              <a:rPr lang="en-US"/>
              <a:t>, the Microsoft Copilot mobile app, or the Copilot app in Teams, and set toggle to “Work”</a:t>
            </a:r>
          </a:p>
          <a:p>
            <a:r>
              <a:rPr lang="en-US" baseline="30000"/>
              <a:t>2</a:t>
            </a:r>
            <a:r>
              <a:rPr lang="en-US"/>
              <a:t>Access Copilot at </a:t>
            </a:r>
            <a:r>
              <a:rPr lang="en-US">
                <a:hlinkClick r:id="rId13"/>
              </a:rPr>
              <a:t>copilot.microsoft.com </a:t>
            </a:r>
            <a:r>
              <a:rPr lang="en-US"/>
              <a:t>or the Microsoft Copilot mobile app and set toggle to “Web”..</a:t>
            </a:r>
          </a:p>
          <a:p>
            <a:endParaRPr lang="en-US" baseline="30000"/>
          </a:p>
        </p:txBody>
      </p:sp>
    </p:spTree>
    <p:extLst>
      <p:ext uri="{BB962C8B-B14F-4D97-AF65-F5344CB8AC3E}">
        <p14:creationId xmlns:p14="http://schemas.microsoft.com/office/powerpoint/2010/main" val="4336155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F74B5626-0AE7-42F5-3D8E-EEC3CF569A06}"/>
              </a:ext>
            </a:extLst>
          </p:cNvPr>
          <p:cNvSpPr>
            <a:spLocks noGrp="1"/>
          </p:cNvSpPr>
          <p:nvPr>
            <p:ph type="title"/>
          </p:nvPr>
        </p:nvSpPr>
        <p:spPr>
          <a:xfrm>
            <a:off x="584200" y="387350"/>
            <a:ext cx="5672138" cy="263149"/>
          </a:xfrm>
        </p:spPr>
        <p:txBody>
          <a:bodyPr/>
          <a:lstStyle/>
          <a:p>
            <a:r>
              <a:rPr lang="en-US">
                <a:solidFill>
                  <a:srgbClr val="0078D4"/>
                </a:solidFill>
              </a:rPr>
              <a:t>Customer Service | </a:t>
            </a:r>
            <a:r>
              <a:rPr lang="en-US"/>
              <a:t>Identify a root-cause</a:t>
            </a:r>
          </a:p>
        </p:txBody>
      </p:sp>
      <p:sp>
        <p:nvSpPr>
          <p:cNvPr id="20" name="Text Placeholder 19">
            <a:extLst>
              <a:ext uri="{FF2B5EF4-FFF2-40B4-BE49-F238E27FC236}">
                <a16:creationId xmlns:a16="http://schemas.microsoft.com/office/drawing/2014/main" id="{DA1CC5DC-BF6C-2D8A-2DE1-AA251C33F67A}"/>
              </a:ext>
            </a:extLst>
          </p:cNvPr>
          <p:cNvSpPr>
            <a:spLocks noGrp="1"/>
          </p:cNvSpPr>
          <p:nvPr>
            <p:ph type="body" sz="quarter" idx="11"/>
          </p:nvPr>
        </p:nvSpPr>
        <p:spPr>
          <a:xfrm>
            <a:off x="584200" y="1593881"/>
            <a:ext cx="2808000" cy="345600"/>
          </a:xfrm>
        </p:spPr>
        <p:txBody>
          <a:bodyPr/>
          <a:lstStyle/>
          <a:p>
            <a:r>
              <a:rPr lang="en-US" noProof="0"/>
              <a:t>1. Analyze customer conversations</a:t>
            </a:r>
          </a:p>
        </p:txBody>
      </p:sp>
      <p:sp>
        <p:nvSpPr>
          <p:cNvPr id="21" name="Text Placeholder 20">
            <a:extLst>
              <a:ext uri="{FF2B5EF4-FFF2-40B4-BE49-F238E27FC236}">
                <a16:creationId xmlns:a16="http://schemas.microsoft.com/office/drawing/2014/main" id="{D74C11F3-3CEC-BF3C-45DB-BC82374016F3}"/>
              </a:ext>
            </a:extLst>
          </p:cNvPr>
          <p:cNvSpPr>
            <a:spLocks noGrp="1"/>
          </p:cNvSpPr>
          <p:nvPr>
            <p:ph type="body" sz="quarter" idx="12"/>
          </p:nvPr>
        </p:nvSpPr>
        <p:spPr>
          <a:xfrm>
            <a:off x="584200" y="4052218"/>
            <a:ext cx="2808000" cy="345600"/>
          </a:xfrm>
        </p:spPr>
        <p:txBody>
          <a:bodyPr/>
          <a:lstStyle/>
          <a:p>
            <a:r>
              <a:rPr lang="en-US" noProof="0"/>
              <a:t>6. Share the solution</a:t>
            </a:r>
          </a:p>
        </p:txBody>
      </p:sp>
      <p:sp>
        <p:nvSpPr>
          <p:cNvPr id="22" name="Text Placeholder 21">
            <a:extLst>
              <a:ext uri="{FF2B5EF4-FFF2-40B4-BE49-F238E27FC236}">
                <a16:creationId xmlns:a16="http://schemas.microsoft.com/office/drawing/2014/main" id="{9074DFF4-42A6-A4DA-C720-D53E86D5544D}"/>
              </a:ext>
            </a:extLst>
          </p:cNvPr>
          <p:cNvSpPr>
            <a:spLocks noGrp="1"/>
          </p:cNvSpPr>
          <p:nvPr>
            <p:ph type="body" sz="quarter" idx="13"/>
          </p:nvPr>
        </p:nvSpPr>
        <p:spPr>
          <a:xfrm>
            <a:off x="4047840" y="1593881"/>
            <a:ext cx="2808000" cy="345600"/>
          </a:xfrm>
        </p:spPr>
        <p:txBody>
          <a:bodyPr/>
          <a:lstStyle/>
          <a:p>
            <a:r>
              <a:rPr lang="en-US" noProof="0"/>
              <a:t>2. Identify the root cause</a:t>
            </a:r>
          </a:p>
        </p:txBody>
      </p:sp>
      <p:sp>
        <p:nvSpPr>
          <p:cNvPr id="23" name="Text Placeholder 22">
            <a:extLst>
              <a:ext uri="{FF2B5EF4-FFF2-40B4-BE49-F238E27FC236}">
                <a16:creationId xmlns:a16="http://schemas.microsoft.com/office/drawing/2014/main" id="{B3AE9842-3AE1-E25A-D61E-A4AAEE9DFF54}"/>
              </a:ext>
            </a:extLst>
          </p:cNvPr>
          <p:cNvSpPr>
            <a:spLocks noGrp="1"/>
          </p:cNvSpPr>
          <p:nvPr>
            <p:ph type="body" sz="quarter" idx="14"/>
          </p:nvPr>
        </p:nvSpPr>
        <p:spPr>
          <a:xfrm>
            <a:off x="4047840" y="4052218"/>
            <a:ext cx="2808000" cy="345600"/>
          </a:xfrm>
        </p:spPr>
        <p:txBody>
          <a:bodyPr/>
          <a:lstStyle/>
          <a:p>
            <a:r>
              <a:rPr lang="en-US" noProof="0"/>
              <a:t>5. Implement solutions and training</a:t>
            </a:r>
          </a:p>
        </p:txBody>
      </p:sp>
      <p:sp>
        <p:nvSpPr>
          <p:cNvPr id="24" name="Text Placeholder 23">
            <a:extLst>
              <a:ext uri="{FF2B5EF4-FFF2-40B4-BE49-F238E27FC236}">
                <a16:creationId xmlns:a16="http://schemas.microsoft.com/office/drawing/2014/main" id="{0D5E192A-49D6-3D67-E84A-70F18AFC760E}"/>
              </a:ext>
            </a:extLst>
          </p:cNvPr>
          <p:cNvSpPr>
            <a:spLocks noGrp="1"/>
          </p:cNvSpPr>
          <p:nvPr>
            <p:ph type="body" sz="quarter" idx="15"/>
          </p:nvPr>
        </p:nvSpPr>
        <p:spPr>
          <a:xfrm>
            <a:off x="7511481" y="1593881"/>
            <a:ext cx="2808000" cy="345600"/>
          </a:xfrm>
        </p:spPr>
        <p:txBody>
          <a:bodyPr/>
          <a:lstStyle/>
          <a:p>
            <a:r>
              <a:rPr lang="en-US" noProof="0"/>
              <a:t>3. Leverage Copilot’s insights</a:t>
            </a:r>
          </a:p>
        </p:txBody>
      </p:sp>
      <p:sp>
        <p:nvSpPr>
          <p:cNvPr id="25" name="Text Placeholder 24">
            <a:extLst>
              <a:ext uri="{FF2B5EF4-FFF2-40B4-BE49-F238E27FC236}">
                <a16:creationId xmlns:a16="http://schemas.microsoft.com/office/drawing/2014/main" id="{6A1E0DAB-D44B-381B-CDB6-41E07E82EB4F}"/>
              </a:ext>
            </a:extLst>
          </p:cNvPr>
          <p:cNvSpPr>
            <a:spLocks noGrp="1"/>
          </p:cNvSpPr>
          <p:nvPr>
            <p:ph type="body" sz="quarter" idx="16"/>
          </p:nvPr>
        </p:nvSpPr>
        <p:spPr>
          <a:xfrm>
            <a:off x="7511481" y="4052218"/>
            <a:ext cx="2808000" cy="345600"/>
          </a:xfrm>
        </p:spPr>
        <p:txBody>
          <a:bodyPr/>
          <a:lstStyle/>
          <a:p>
            <a:r>
              <a:rPr lang="en-US" noProof="0"/>
              <a:t>4. Collaborate with Teams</a:t>
            </a:r>
            <a:endParaRPr lang="en-US"/>
          </a:p>
        </p:txBody>
      </p:sp>
      <p:sp>
        <p:nvSpPr>
          <p:cNvPr id="44" name="Text Placeholder 52">
            <a:extLst>
              <a:ext uri="{FF2B5EF4-FFF2-40B4-BE49-F238E27FC236}">
                <a16:creationId xmlns:a16="http://schemas.microsoft.com/office/drawing/2014/main" id="{71D0CA4E-D4E4-ECEF-19F9-A6691682C384}"/>
              </a:ext>
            </a:extLst>
          </p:cNvPr>
          <p:cNvSpPr>
            <a:spLocks noGrp="1"/>
          </p:cNvSpPr>
          <p:nvPr>
            <p:ph type="body" sz="quarter" idx="17"/>
          </p:nvPr>
        </p:nvSpPr>
        <p:spPr>
          <a:xfrm>
            <a:off x="6519107" y="521099"/>
            <a:ext cx="3599821" cy="169277"/>
          </a:xfrm>
        </p:spPr>
        <p:txBody>
          <a:bodyPr/>
          <a:lstStyle/>
          <a:p>
            <a:r>
              <a:rPr lang="en-US"/>
              <a:t>Copilot for Service </a:t>
            </a:r>
            <a:r>
              <a:rPr lang="en-US" sz="900" i="1"/>
              <a:t>(includes Copilot for Microsoft 365)</a:t>
            </a:r>
            <a:endParaRPr lang="en-US" sz="900" i="1" noProof="0"/>
          </a:p>
        </p:txBody>
      </p:sp>
      <p:sp>
        <p:nvSpPr>
          <p:cNvPr id="127" name="Text Placeholder 126">
            <a:extLst>
              <a:ext uri="{FF2B5EF4-FFF2-40B4-BE49-F238E27FC236}">
                <a16:creationId xmlns:a16="http://schemas.microsoft.com/office/drawing/2014/main" id="{8820A7F0-24EB-3CAE-6824-746ED4A4F3DD}"/>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a:t>
            </a:r>
            <a:r>
              <a:rPr kumimoji="0" lang="en-US" sz="900" b="0" i="0" u="none" strike="noStrike" kern="1200" cap="none" spc="0" normalizeH="0" baseline="30000" noProof="0">
                <a:ln>
                  <a:noFill/>
                </a:ln>
                <a:solidFill>
                  <a:srgbClr val="1A1A1A"/>
                </a:solidFill>
                <a:effectLst/>
                <a:uLnTx/>
                <a:uFillTx/>
                <a:latin typeface="Segoe UI"/>
                <a:ea typeface="+mn-ea"/>
                <a:cs typeface="Segoe UI" pitchFamily="34" charset="0"/>
              </a:rPr>
              <a:t>1</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 to review customer interactions including chat logs, emails and support tickets to identify recurring issues, patterns, and common themes. </a:t>
            </a:r>
          </a:p>
        </p:txBody>
      </p:sp>
      <p:sp>
        <p:nvSpPr>
          <p:cNvPr id="128" name="Text Placeholder 127">
            <a:extLst>
              <a:ext uri="{FF2B5EF4-FFF2-40B4-BE49-F238E27FC236}">
                <a16:creationId xmlns:a16="http://schemas.microsoft.com/office/drawing/2014/main" id="{376BE35A-54F2-D64D-3979-087FE578EA35}"/>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Ask Copilot</a:t>
            </a:r>
            <a:r>
              <a:rPr lang="en-US" baseline="30000">
                <a:solidFill>
                  <a:srgbClr val="1A1A1A"/>
                </a:solidFill>
                <a:latin typeface="Segoe UI"/>
                <a:ea typeface="+mn-ea"/>
              </a:rPr>
              <a:t>1</a:t>
            </a:r>
            <a:r>
              <a:rPr kumimoji="0" lang="en-US" sz="900" b="0" i="0" u="none" strike="noStrike" kern="1200" cap="none" spc="0" normalizeH="0" baseline="30000" noProof="0">
                <a:ln>
                  <a:noFill/>
                </a:ln>
                <a:solidFill>
                  <a:srgbClr val="1A1A1A"/>
                </a:solidFill>
                <a:effectLst/>
                <a:uLnTx/>
                <a:uFillTx/>
                <a:latin typeface="Segoe UI"/>
                <a:ea typeface="+mn-ea"/>
                <a:cs typeface="Segoe UI" pitchFamily="34" charset="0"/>
              </a:rPr>
              <a:t>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to analyze CSAT feedback / support conversations and compare to historical resolution data to better understand the underlying reasons for customer contacts.</a:t>
            </a:r>
          </a:p>
        </p:txBody>
      </p:sp>
      <p:sp>
        <p:nvSpPr>
          <p:cNvPr id="129" name="Text Placeholder 128">
            <a:extLst>
              <a:ext uri="{FF2B5EF4-FFF2-40B4-BE49-F238E27FC236}">
                <a16:creationId xmlns:a16="http://schemas.microsoft.com/office/drawing/2014/main" id="{F9BDA63A-FC52-B9BB-5BE7-6D1CD8A802AC}"/>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analyze specific behavior, words, or phrases that may lead to negative responses from customers.</a:t>
            </a:r>
          </a:p>
        </p:txBody>
      </p:sp>
      <p:sp>
        <p:nvSpPr>
          <p:cNvPr id="130" name="Text Placeholder 129">
            <a:extLst>
              <a:ext uri="{FF2B5EF4-FFF2-40B4-BE49-F238E27FC236}">
                <a16:creationId xmlns:a16="http://schemas.microsoft.com/office/drawing/2014/main" id="{7CE1EE22-7E12-DE8F-A295-D1FDA04B98F1}"/>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Quickly summarize </a:t>
            </a:r>
            <a:r>
              <a:rPr kumimoji="0" lang="en-US" sz="900" b="0" i="0" u="none" strike="noStrike" kern="0" cap="none" spc="0" normalizeH="0" baseline="0" noProof="0">
                <a:ln>
                  <a:noFill/>
                </a:ln>
                <a:solidFill>
                  <a:srgbClr val="1A1A1A"/>
                </a:solidFill>
                <a:effectLst/>
                <a:uLnTx/>
                <a:uFillTx/>
                <a:latin typeface="Segoe UI"/>
                <a:ea typeface="+mn-ea"/>
                <a:cs typeface="+mn-cs"/>
              </a:rPr>
              <a:t>recent customer conversations to get up to speed faster.</a:t>
            </a:r>
          </a:p>
        </p:txBody>
      </p:sp>
      <p:sp>
        <p:nvSpPr>
          <p:cNvPr id="131" name="Text Placeholder 130">
            <a:extLst>
              <a:ext uri="{FF2B5EF4-FFF2-40B4-BE49-F238E27FC236}">
                <a16:creationId xmlns:a16="http://schemas.microsoft.com/office/drawing/2014/main" id="{379CF210-7D43-FDD7-2F37-26C6E7C21E2B}"/>
              </a:ext>
            </a:extLst>
          </p:cNvPr>
          <p:cNvSpPr>
            <a:spLocks noGrp="1"/>
          </p:cNvSpPr>
          <p:nvPr>
            <p:ph type="body" sz="quarter" idx="22"/>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a:t>
            </a:r>
            <a:r>
              <a:rPr kumimoji="0" lang="en-US" sz="900" b="0" i="0" u="none" strike="noStrike" kern="1200" cap="none" spc="0" normalizeH="0" baseline="0" noProof="0">
                <a:ln>
                  <a:noFill/>
                </a:ln>
                <a:solidFill>
                  <a:srgbClr val="000000"/>
                </a:solidFill>
                <a:effectLst/>
                <a:uLnTx/>
                <a:uFillTx/>
                <a:latin typeface="Segoe UI"/>
                <a:ea typeface="+mn-ea"/>
                <a:cs typeface="+mn-cs"/>
              </a:rPr>
              <a:t> the solution</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 keep Customer Service teams moving forward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towards successful interactions.</a:t>
            </a:r>
          </a:p>
        </p:txBody>
      </p:sp>
      <p:sp>
        <p:nvSpPr>
          <p:cNvPr id="132" name="Text Placeholder 131">
            <a:extLst>
              <a:ext uri="{FF2B5EF4-FFF2-40B4-BE49-F238E27FC236}">
                <a16:creationId xmlns:a16="http://schemas.microsoft.com/office/drawing/2014/main" id="{2F0D71F5-84DC-6AAB-CDE3-681A2F5A3C8B}"/>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Easily summarize data and highlight trends </a:t>
            </a:r>
            <a:r>
              <a:rPr kumimoji="0" lang="en-US" sz="900" b="0" i="0" u="none" strike="noStrike" kern="0" cap="none" spc="0" normalizeH="0" baseline="0" noProof="0">
                <a:ln>
                  <a:noFill/>
                </a:ln>
                <a:solidFill>
                  <a:srgbClr val="1A1A1A"/>
                </a:solidFill>
                <a:effectLst/>
                <a:uLnTx/>
                <a:uFillTx/>
                <a:latin typeface="Segoe UI"/>
                <a:ea typeface="+mn-ea"/>
                <a:cs typeface="+mn-cs"/>
              </a:rPr>
              <a:t>to save time and surface root issues more quickly. </a:t>
            </a:r>
          </a:p>
        </p:txBody>
      </p:sp>
      <p:sp>
        <p:nvSpPr>
          <p:cNvPr id="133" name="Text Placeholder 132">
            <a:extLst>
              <a:ext uri="{FF2B5EF4-FFF2-40B4-BE49-F238E27FC236}">
                <a16:creationId xmlns:a16="http://schemas.microsoft.com/office/drawing/2014/main" id="{5FEA7215-1273-962D-B60A-2C3A1E12A0A9}"/>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Rapidly update training documents </a:t>
            </a:r>
            <a:r>
              <a:rPr kumimoji="0" lang="en-US" sz="900" b="0" i="0" u="none" strike="noStrike" kern="0" cap="none" spc="0" normalizeH="0" baseline="0" noProof="0">
                <a:ln>
                  <a:noFill/>
                </a:ln>
                <a:solidFill>
                  <a:srgbClr val="1A1A1A"/>
                </a:solidFill>
                <a:effectLst/>
                <a:uLnTx/>
                <a:uFillTx/>
                <a:latin typeface="Segoe UI"/>
                <a:ea typeface="+mn-ea"/>
                <a:cs typeface="+mn-cs"/>
              </a:rPr>
              <a:t>with the outcomes of your insights and meetings.</a:t>
            </a:r>
          </a:p>
        </p:txBody>
      </p:sp>
      <p:sp>
        <p:nvSpPr>
          <p:cNvPr id="134" name="Text Placeholder 133">
            <a:extLst>
              <a:ext uri="{FF2B5EF4-FFF2-40B4-BE49-F238E27FC236}">
                <a16:creationId xmlns:a16="http://schemas.microsoft.com/office/drawing/2014/main" id="{A1389A46-62C1-14F9-37D9-9AA507471862}"/>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Accelerate key insights </a:t>
            </a:r>
            <a:r>
              <a:rPr kumimoji="0" lang="en-US" sz="900" b="0" i="0" u="none" strike="noStrike" kern="0" cap="none" spc="0" normalizeH="0" baseline="0" noProof="0">
                <a:ln>
                  <a:noFill/>
                </a:ln>
                <a:solidFill>
                  <a:srgbClr val="1A1A1A"/>
                </a:solidFill>
                <a:effectLst/>
                <a:uLnTx/>
                <a:uFillTx/>
                <a:latin typeface="Segoe UI"/>
                <a:ea typeface="+mn-ea"/>
                <a:cs typeface="+mn-cs"/>
              </a:rPr>
              <a:t>by surfacing key words and related outcomes.</a:t>
            </a:r>
          </a:p>
        </p:txBody>
      </p:sp>
      <p:sp>
        <p:nvSpPr>
          <p:cNvPr id="135" name="Text Placeholder 134">
            <a:extLst>
              <a:ext uri="{FF2B5EF4-FFF2-40B4-BE49-F238E27FC236}">
                <a16:creationId xmlns:a16="http://schemas.microsoft.com/office/drawing/2014/main" id="{EC2269E6-1C46-009F-3851-551F8D043196}"/>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Save time </a:t>
            </a:r>
            <a:r>
              <a:rPr kumimoji="0" lang="en-US" sz="900" b="0" i="0" u="none" strike="noStrike" kern="0" cap="none" spc="0" normalizeH="0" baseline="0" noProof="0">
                <a:ln>
                  <a:noFill/>
                </a:ln>
                <a:solidFill>
                  <a:srgbClr val="1A1A1A"/>
                </a:solidFill>
                <a:effectLst/>
                <a:uLnTx/>
                <a:uFillTx/>
                <a:latin typeface="Segoe UI"/>
                <a:ea typeface="+mn-ea"/>
                <a:cs typeface="+mn-cs"/>
              </a:rPr>
              <a:t>by using Copilot summaries as a starting point for project milestones and status updates.  </a:t>
            </a:r>
          </a:p>
        </p:txBody>
      </p:sp>
      <p:sp>
        <p:nvSpPr>
          <p:cNvPr id="136" name="Text Placeholder 135">
            <a:extLst>
              <a:ext uri="{FF2B5EF4-FFF2-40B4-BE49-F238E27FC236}">
                <a16:creationId xmlns:a16="http://schemas.microsoft.com/office/drawing/2014/main" id="{F891ADCB-B6D2-164D-3908-F6A988ACCE59}"/>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Copilot in Outlook can rapidly pull from your documents to draft an email detailing the root cause and solution steps.</a:t>
            </a:r>
          </a:p>
        </p:txBody>
      </p:sp>
      <p:sp>
        <p:nvSpPr>
          <p:cNvPr id="137" name="Text Placeholder 136">
            <a:extLst>
              <a:ext uri="{FF2B5EF4-FFF2-40B4-BE49-F238E27FC236}">
                <a16:creationId xmlns:a16="http://schemas.microsoft.com/office/drawing/2014/main" id="{AC0F29AE-8EC4-D0A0-2EC4-7A272073A3E3}"/>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Based on discussions with leadership and product teams, use Copilot in Word to rapidly update FAQs, scripts, knowledge articles, and best practices documents. </a:t>
            </a:r>
          </a:p>
        </p:txBody>
      </p:sp>
      <p:sp>
        <p:nvSpPr>
          <p:cNvPr id="138" name="Text Placeholder 137">
            <a:extLst>
              <a:ext uri="{FF2B5EF4-FFF2-40B4-BE49-F238E27FC236}">
                <a16:creationId xmlns:a16="http://schemas.microsoft.com/office/drawing/2014/main" id="{EFA4696B-0CAF-FAB9-EEF3-F08CC7BDCABC}"/>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Using Copilot in Teams, to present findings to customer service and product teams. Copilot can recap the meeting and draft recommendations for process and product improvements.</a:t>
            </a:r>
          </a:p>
        </p:txBody>
      </p:sp>
      <p:sp>
        <p:nvSpPr>
          <p:cNvPr id="45" name="Text Placeholder 86">
            <a:extLst>
              <a:ext uri="{FF2B5EF4-FFF2-40B4-BE49-F238E27FC236}">
                <a16:creationId xmlns:a16="http://schemas.microsoft.com/office/drawing/2014/main" id="{739FBBD1-780F-A4CA-EDFE-DF9E8546B72C}"/>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39" name="Text Placeholder 138">
            <a:extLst>
              <a:ext uri="{FF2B5EF4-FFF2-40B4-BE49-F238E27FC236}">
                <a16:creationId xmlns:a16="http://schemas.microsoft.com/office/drawing/2014/main" id="{DEFEF57E-A73D-7C92-06C1-F431B71AD2B1}"/>
              </a:ext>
            </a:extLst>
          </p:cNvPr>
          <p:cNvSpPr>
            <a:spLocks noGrp="1"/>
          </p:cNvSpPr>
          <p:nvPr>
            <p:ph type="body" sz="quarter" idx="38"/>
          </p:nvPr>
        </p:nvSpPr>
        <p:spPr>
          <a:solidFill>
            <a:srgbClr val="0070C0"/>
          </a:solidFill>
        </p:spPr>
        <p:txBody>
          <a:bodyPr/>
          <a:lstStyle/>
          <a:p>
            <a:endParaRPr lang="en-US"/>
          </a:p>
        </p:txBody>
      </p:sp>
      <p:sp>
        <p:nvSpPr>
          <p:cNvPr id="140" name="Text Placeholder 139">
            <a:extLst>
              <a:ext uri="{FF2B5EF4-FFF2-40B4-BE49-F238E27FC236}">
                <a16:creationId xmlns:a16="http://schemas.microsoft.com/office/drawing/2014/main" id="{FF74FE04-0697-53D2-585B-FFC6E4DF0D2E}"/>
              </a:ext>
            </a:extLst>
          </p:cNvPr>
          <p:cNvSpPr>
            <a:spLocks noGrp="1"/>
          </p:cNvSpPr>
          <p:nvPr>
            <p:ph type="body" sz="quarter" idx="39"/>
          </p:nvPr>
        </p:nvSpPr>
        <p:spPr/>
        <p:txBody>
          <a:bodyPr/>
          <a:lstStyle/>
          <a:p>
            <a:endParaRPr lang="en-US"/>
          </a:p>
        </p:txBody>
      </p:sp>
      <p:sp>
        <p:nvSpPr>
          <p:cNvPr id="141" name="Text Placeholder 140">
            <a:extLst>
              <a:ext uri="{FF2B5EF4-FFF2-40B4-BE49-F238E27FC236}">
                <a16:creationId xmlns:a16="http://schemas.microsoft.com/office/drawing/2014/main" id="{79FD4261-9F04-E995-9EF1-3762DB53CBA0}"/>
              </a:ext>
            </a:extLst>
          </p:cNvPr>
          <p:cNvSpPr>
            <a:spLocks noGrp="1"/>
          </p:cNvSpPr>
          <p:nvPr>
            <p:ph type="body" sz="quarter" idx="40"/>
          </p:nvPr>
        </p:nvSpPr>
        <p:spPr/>
        <p:txBody>
          <a:bodyPr/>
          <a:lstStyle/>
          <a:p>
            <a:endParaRPr lang="en-US"/>
          </a:p>
        </p:txBody>
      </p:sp>
      <p:sp>
        <p:nvSpPr>
          <p:cNvPr id="68" name="Rectangle: Rounded Corners 6">
            <a:extLst>
              <a:ext uri="{FF2B5EF4-FFF2-40B4-BE49-F238E27FC236}">
                <a16:creationId xmlns:a16="http://schemas.microsoft.com/office/drawing/2014/main" id="{6165204C-9DE5-EFDB-959E-19BDACA9494F}"/>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79" name="Rectangle: Rounded Corners 6">
            <a:extLst>
              <a:ext uri="{FF2B5EF4-FFF2-40B4-BE49-F238E27FC236}">
                <a16:creationId xmlns:a16="http://schemas.microsoft.com/office/drawing/2014/main" id="{D918BAF4-3CBB-02DC-E68F-CCD975431AC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85" name="Group 184">
            <a:extLst>
              <a:ext uri="{FF2B5EF4-FFF2-40B4-BE49-F238E27FC236}">
                <a16:creationId xmlns:a16="http://schemas.microsoft.com/office/drawing/2014/main" id="{24A92D39-0E27-AD79-1DF9-E4FECC596B55}"/>
              </a:ext>
            </a:extLst>
          </p:cNvPr>
          <p:cNvGrpSpPr/>
          <p:nvPr/>
        </p:nvGrpSpPr>
        <p:grpSpPr>
          <a:xfrm>
            <a:off x="804187" y="2761669"/>
            <a:ext cx="2351135" cy="360000"/>
            <a:chOff x="588263" y="1217924"/>
            <a:chExt cx="2351135" cy="360000"/>
          </a:xfrm>
        </p:grpSpPr>
        <p:pic>
          <p:nvPicPr>
            <p:cNvPr id="186" name="Picture 185" descr="Zip Co logo SVG free download, id: 101874 - Brandlogos.net">
              <a:hlinkClick r:id="rId3"/>
              <a:extLst>
                <a:ext uri="{FF2B5EF4-FFF2-40B4-BE49-F238E27FC236}">
                  <a16:creationId xmlns:a16="http://schemas.microsoft.com/office/drawing/2014/main" id="{DA71C5B0-3639-3F11-3B8D-290E0BD72E5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DFDFD42C-2B5C-1FA1-F9C3-3030B6CFF230}"/>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188" name="Group 187">
            <a:extLst>
              <a:ext uri="{FF2B5EF4-FFF2-40B4-BE49-F238E27FC236}">
                <a16:creationId xmlns:a16="http://schemas.microsoft.com/office/drawing/2014/main" id="{678D6C0A-8E3E-F1D9-82C8-0EB07FA665FC}"/>
              </a:ext>
            </a:extLst>
          </p:cNvPr>
          <p:cNvGrpSpPr/>
          <p:nvPr/>
        </p:nvGrpSpPr>
        <p:grpSpPr>
          <a:xfrm>
            <a:off x="4276273" y="2761669"/>
            <a:ext cx="2351135" cy="360000"/>
            <a:chOff x="588263" y="1217924"/>
            <a:chExt cx="2351135" cy="360000"/>
          </a:xfrm>
        </p:grpSpPr>
        <p:pic>
          <p:nvPicPr>
            <p:cNvPr id="189" name="Picture 188" descr="Zip Co logo SVG free download, id: 101874 - Brandlogos.net">
              <a:hlinkClick r:id="rId3"/>
              <a:extLst>
                <a:ext uri="{FF2B5EF4-FFF2-40B4-BE49-F238E27FC236}">
                  <a16:creationId xmlns:a16="http://schemas.microsoft.com/office/drawing/2014/main" id="{C12D9EE0-B869-817F-2A01-A878D4C4EC1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58A6E671-A4A1-3CDD-0686-CD6C9829674E}"/>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191" name="Group 190">
            <a:extLst>
              <a:ext uri="{FF2B5EF4-FFF2-40B4-BE49-F238E27FC236}">
                <a16:creationId xmlns:a16="http://schemas.microsoft.com/office/drawing/2014/main" id="{26593398-4560-272E-109E-86BB42C15F37}"/>
              </a:ext>
            </a:extLst>
          </p:cNvPr>
          <p:cNvGrpSpPr/>
          <p:nvPr/>
        </p:nvGrpSpPr>
        <p:grpSpPr>
          <a:xfrm>
            <a:off x="7739914" y="2761669"/>
            <a:ext cx="2351135" cy="360000"/>
            <a:chOff x="588263" y="1217924"/>
            <a:chExt cx="2351135" cy="360000"/>
          </a:xfrm>
        </p:grpSpPr>
        <p:pic>
          <p:nvPicPr>
            <p:cNvPr id="192" name="Picture 191" descr="Zip Co logo SVG free download, id: 101874 - Brandlogos.net">
              <a:hlinkClick r:id="rId3"/>
              <a:extLst>
                <a:ext uri="{FF2B5EF4-FFF2-40B4-BE49-F238E27FC236}">
                  <a16:creationId xmlns:a16="http://schemas.microsoft.com/office/drawing/2014/main" id="{1FA705BD-171A-1F47-B6FA-B61436CDE2A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3" name="TextBox 192">
              <a:extLst>
                <a:ext uri="{FF2B5EF4-FFF2-40B4-BE49-F238E27FC236}">
                  <a16:creationId xmlns:a16="http://schemas.microsoft.com/office/drawing/2014/main" id="{F6B7812A-6E3C-80B7-328E-08C42834A09D}"/>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F7C388CD-78D7-EADF-45DB-1F2487871CF8}"/>
              </a:ext>
            </a:extLst>
          </p:cNvPr>
          <p:cNvGrpSpPr/>
          <p:nvPr/>
        </p:nvGrpSpPr>
        <p:grpSpPr>
          <a:xfrm>
            <a:off x="804187" y="5158847"/>
            <a:ext cx="2351135" cy="360000"/>
            <a:chOff x="588263" y="1697756"/>
            <a:chExt cx="2351135" cy="360000"/>
          </a:xfrm>
        </p:grpSpPr>
        <p:pic>
          <p:nvPicPr>
            <p:cNvPr id="195" name="Picture 194">
              <a:extLst>
                <a:ext uri="{FF2B5EF4-FFF2-40B4-BE49-F238E27FC236}">
                  <a16:creationId xmlns:a16="http://schemas.microsoft.com/office/drawing/2014/main" id="{7EB32BEC-054E-52C0-5C9B-4D5AB03781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39EA3398-BDDA-86AB-E8C0-5423B0D676B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7DED1F23-40AE-081B-B5CC-06B36A1FAE64}"/>
              </a:ext>
            </a:extLst>
          </p:cNvPr>
          <p:cNvGrpSpPr/>
          <p:nvPr/>
        </p:nvGrpSpPr>
        <p:grpSpPr>
          <a:xfrm>
            <a:off x="4276273" y="5158847"/>
            <a:ext cx="2351135" cy="360000"/>
            <a:chOff x="588263" y="2657420"/>
            <a:chExt cx="2351135" cy="360000"/>
          </a:xfrm>
        </p:grpSpPr>
        <p:pic>
          <p:nvPicPr>
            <p:cNvPr id="198" name="Picture 197">
              <a:extLst>
                <a:ext uri="{FF2B5EF4-FFF2-40B4-BE49-F238E27FC236}">
                  <a16:creationId xmlns:a16="http://schemas.microsoft.com/office/drawing/2014/main" id="{EE468885-D730-A6DF-C550-5F1BE9D366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02574A27-F54A-28AA-8AB6-AC558D4D34E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7FC4D89D-A427-DF5E-461A-FF2E74A74B66}"/>
              </a:ext>
            </a:extLst>
          </p:cNvPr>
          <p:cNvGrpSpPr/>
          <p:nvPr/>
        </p:nvGrpSpPr>
        <p:grpSpPr>
          <a:xfrm>
            <a:off x="7739914" y="5158847"/>
            <a:ext cx="2351135" cy="360000"/>
            <a:chOff x="588263" y="3617084"/>
            <a:chExt cx="2351135" cy="360000"/>
          </a:xfrm>
        </p:grpSpPr>
        <p:pic>
          <p:nvPicPr>
            <p:cNvPr id="201" name="Picture 200">
              <a:extLst>
                <a:ext uri="{FF2B5EF4-FFF2-40B4-BE49-F238E27FC236}">
                  <a16:creationId xmlns:a16="http://schemas.microsoft.com/office/drawing/2014/main" id="{98137FC9-0462-C48B-50D5-E1B031E859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FD714B08-9B93-58FF-6D18-D8EAF63DFE9F}"/>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03" name="Picture 202">
            <a:extLst>
              <a:ext uri="{FF2B5EF4-FFF2-40B4-BE49-F238E27FC236}">
                <a16:creationId xmlns:a16="http://schemas.microsoft.com/office/drawing/2014/main" id="{10DBE637-70DA-97BA-08D5-B614DA4343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grpSp>
        <p:nvGrpSpPr>
          <p:cNvPr id="3" name="Group 2">
            <a:extLst>
              <a:ext uri="{FF2B5EF4-FFF2-40B4-BE49-F238E27FC236}">
                <a16:creationId xmlns:a16="http://schemas.microsoft.com/office/drawing/2014/main" id="{BDF0174F-6D62-F7E7-DBA9-CE627F6A428D}"/>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1258C8A4-A5E2-E731-EEA0-5AFC647DCD7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 name="Graphic 4">
              <a:extLst>
                <a:ext uri="{FF2B5EF4-FFF2-40B4-BE49-F238E27FC236}">
                  <a16:creationId xmlns:a16="http://schemas.microsoft.com/office/drawing/2014/main" id="{F73E3266-3C64-E359-6D69-FF8DF73415F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725AE95E-B884-BD5E-DE3C-C2B0120A356C}"/>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9C9A4103-B70F-6DAC-0441-F124798B2B1D}"/>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8" name="Graphic 7">
              <a:extLst>
                <a:ext uri="{FF2B5EF4-FFF2-40B4-BE49-F238E27FC236}">
                  <a16:creationId xmlns:a16="http://schemas.microsoft.com/office/drawing/2014/main" id="{F5E74CCB-B9A8-58D9-D5CF-FD08B310212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9" name="Group 8">
            <a:extLst>
              <a:ext uri="{FF2B5EF4-FFF2-40B4-BE49-F238E27FC236}">
                <a16:creationId xmlns:a16="http://schemas.microsoft.com/office/drawing/2014/main" id="{54D1C194-EFEC-E9DC-A47E-AB1B01A663B4}"/>
              </a:ext>
            </a:extLst>
          </p:cNvPr>
          <p:cNvGrpSpPr/>
          <p:nvPr/>
        </p:nvGrpSpPr>
        <p:grpSpPr>
          <a:xfrm>
            <a:off x="1624328" y="1132756"/>
            <a:ext cx="1332000" cy="216000"/>
            <a:chOff x="1198144" y="862657"/>
            <a:chExt cx="1332000" cy="216000"/>
          </a:xfrm>
        </p:grpSpPr>
        <p:sp>
          <p:nvSpPr>
            <p:cNvPr id="10" name="Rectangle: Rounded Corners 6">
              <a:extLst>
                <a:ext uri="{FF2B5EF4-FFF2-40B4-BE49-F238E27FC236}">
                  <a16:creationId xmlns:a16="http://schemas.microsoft.com/office/drawing/2014/main" id="{ECE74D54-5F9B-043F-8483-3CE1638CDA74}"/>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11" name="Graphic 10">
              <a:extLst>
                <a:ext uri="{FF2B5EF4-FFF2-40B4-BE49-F238E27FC236}">
                  <a16:creationId xmlns:a16="http://schemas.microsoft.com/office/drawing/2014/main" id="{E2A76097-4EFF-4E6A-1AD2-D53130D02DB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4929" y="898657"/>
              <a:ext cx="144000" cy="144000"/>
            </a:xfrm>
            <a:prstGeom prst="rect">
              <a:avLst/>
            </a:prstGeom>
          </p:spPr>
        </p:pic>
      </p:grpSp>
      <p:grpSp>
        <p:nvGrpSpPr>
          <p:cNvPr id="12" name="Group 11">
            <a:extLst>
              <a:ext uri="{FF2B5EF4-FFF2-40B4-BE49-F238E27FC236}">
                <a16:creationId xmlns:a16="http://schemas.microsoft.com/office/drawing/2014/main" id="{3F48CB16-F057-6492-F8D0-3F14A6C050AE}"/>
              </a:ext>
            </a:extLst>
          </p:cNvPr>
          <p:cNvGrpSpPr/>
          <p:nvPr/>
        </p:nvGrpSpPr>
        <p:grpSpPr>
          <a:xfrm>
            <a:off x="3022536" y="1132756"/>
            <a:ext cx="1692000" cy="216000"/>
            <a:chOff x="2707850" y="862657"/>
            <a:chExt cx="1692000" cy="216000"/>
          </a:xfrm>
        </p:grpSpPr>
        <p:sp>
          <p:nvSpPr>
            <p:cNvPr id="13" name="Rectangle: Rounded Corners 6">
              <a:extLst>
                <a:ext uri="{FF2B5EF4-FFF2-40B4-BE49-F238E27FC236}">
                  <a16:creationId xmlns:a16="http://schemas.microsoft.com/office/drawing/2014/main" id="{EB84E329-1282-4853-75F3-B2DF64FD886F}"/>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14" name="Graphic 13">
              <a:extLst>
                <a:ext uri="{FF2B5EF4-FFF2-40B4-BE49-F238E27FC236}">
                  <a16:creationId xmlns:a16="http://schemas.microsoft.com/office/drawing/2014/main" id="{C4CF79C4-D954-26EA-CE00-BB681483A99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754635" y="898657"/>
              <a:ext cx="144000" cy="144000"/>
            </a:xfrm>
            <a:prstGeom prst="rect">
              <a:avLst/>
            </a:prstGeom>
          </p:spPr>
        </p:pic>
      </p:grpSp>
      <p:grpSp>
        <p:nvGrpSpPr>
          <p:cNvPr id="15" name="Group 14">
            <a:extLst>
              <a:ext uri="{FF2B5EF4-FFF2-40B4-BE49-F238E27FC236}">
                <a16:creationId xmlns:a16="http://schemas.microsoft.com/office/drawing/2014/main" id="{69AE7EAF-81F7-1FFE-F05C-0BE560B5A2D4}"/>
              </a:ext>
            </a:extLst>
          </p:cNvPr>
          <p:cNvGrpSpPr/>
          <p:nvPr/>
        </p:nvGrpSpPr>
        <p:grpSpPr>
          <a:xfrm>
            <a:off x="4780744" y="1132756"/>
            <a:ext cx="1476000" cy="216000"/>
            <a:chOff x="4582885" y="862657"/>
            <a:chExt cx="1476000" cy="216000"/>
          </a:xfrm>
        </p:grpSpPr>
        <p:sp>
          <p:nvSpPr>
            <p:cNvPr id="16" name="Rectangle: Rounded Corners 6">
              <a:extLst>
                <a:ext uri="{FF2B5EF4-FFF2-40B4-BE49-F238E27FC236}">
                  <a16:creationId xmlns:a16="http://schemas.microsoft.com/office/drawing/2014/main" id="{2E64E02B-AA40-0615-DAA3-21E2910E2C66}"/>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Resolution time</a:t>
              </a:r>
            </a:p>
          </p:txBody>
        </p:sp>
        <p:pic>
          <p:nvPicPr>
            <p:cNvPr id="17" name="Graphic 16">
              <a:extLst>
                <a:ext uri="{FF2B5EF4-FFF2-40B4-BE49-F238E27FC236}">
                  <a16:creationId xmlns:a16="http://schemas.microsoft.com/office/drawing/2014/main" id="{9F6B1217-B0E1-984A-35F9-DD17B1CB438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629670" y="898657"/>
              <a:ext cx="144000" cy="144000"/>
            </a:xfrm>
            <a:prstGeom prst="rect">
              <a:avLst/>
            </a:prstGeom>
          </p:spPr>
        </p:pic>
      </p:grpSp>
      <p:sp>
        <p:nvSpPr>
          <p:cNvPr id="26" name="Text Placeholder 50">
            <a:extLst>
              <a:ext uri="{FF2B5EF4-FFF2-40B4-BE49-F238E27FC236}">
                <a16:creationId xmlns:a16="http://schemas.microsoft.com/office/drawing/2014/main" id="{CDDD9182-1484-A006-2D18-49C461288658}"/>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13"/>
              </a:rPr>
              <a:t>copilot.microsoft.com</a:t>
            </a:r>
            <a:r>
              <a:rPr lang="en-US"/>
              <a:t>, the Microsoft Copilot mobile app, or the Copilot app in Teams, and set toggle to “Work”.</a:t>
            </a:r>
            <a:endParaRPr lang="en-US" baseline="30000"/>
          </a:p>
        </p:txBody>
      </p:sp>
    </p:spTree>
    <p:extLst>
      <p:ext uri="{BB962C8B-B14F-4D97-AF65-F5344CB8AC3E}">
        <p14:creationId xmlns:p14="http://schemas.microsoft.com/office/powerpoint/2010/main" val="1222550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1" name="Title 44">
            <a:extLst>
              <a:ext uri="{FF2B5EF4-FFF2-40B4-BE49-F238E27FC236}">
                <a16:creationId xmlns:a16="http://schemas.microsoft.com/office/drawing/2014/main" id="{766D6D20-2172-2974-C4F3-582FBCAF4AAE}"/>
              </a:ext>
            </a:extLst>
          </p:cNvPr>
          <p:cNvSpPr>
            <a:spLocks noGrp="1"/>
          </p:cNvSpPr>
          <p:nvPr>
            <p:ph type="title"/>
          </p:nvPr>
        </p:nvSpPr>
        <p:spPr>
          <a:xfrm>
            <a:off x="584200" y="387350"/>
            <a:ext cx="5672138" cy="263149"/>
          </a:xfrm>
        </p:spPr>
        <p:txBody>
          <a:bodyPr/>
          <a:lstStyle/>
          <a:p>
            <a:r>
              <a:rPr lang="en-US">
                <a:solidFill>
                  <a:srgbClr val="0078D4"/>
                </a:solidFill>
              </a:rPr>
              <a:t>Customer Service | </a:t>
            </a:r>
            <a:r>
              <a:rPr lang="en-US"/>
              <a:t>Boost field efficiency</a:t>
            </a:r>
          </a:p>
        </p:txBody>
      </p:sp>
      <p:sp>
        <p:nvSpPr>
          <p:cNvPr id="18" name="Text Placeholder 17">
            <a:extLst>
              <a:ext uri="{FF2B5EF4-FFF2-40B4-BE49-F238E27FC236}">
                <a16:creationId xmlns:a16="http://schemas.microsoft.com/office/drawing/2014/main" id="{EBA56FD7-31DE-6A65-5866-30D6779FD635}"/>
              </a:ext>
            </a:extLst>
          </p:cNvPr>
          <p:cNvSpPr>
            <a:spLocks noGrp="1"/>
          </p:cNvSpPr>
          <p:nvPr>
            <p:ph type="body" sz="quarter" idx="11"/>
          </p:nvPr>
        </p:nvSpPr>
        <p:spPr>
          <a:xfrm>
            <a:off x="584200" y="1593881"/>
            <a:ext cx="2808000" cy="345600"/>
          </a:xfrm>
        </p:spPr>
        <p:txBody>
          <a:bodyPr/>
          <a:lstStyle/>
          <a:p>
            <a:r>
              <a:rPr lang="en-US" noProof="0"/>
              <a:t>1. Review customer request</a:t>
            </a:r>
          </a:p>
        </p:txBody>
      </p:sp>
      <p:sp>
        <p:nvSpPr>
          <p:cNvPr id="19" name="Text Placeholder 18">
            <a:extLst>
              <a:ext uri="{FF2B5EF4-FFF2-40B4-BE49-F238E27FC236}">
                <a16:creationId xmlns:a16="http://schemas.microsoft.com/office/drawing/2014/main" id="{1BDE6D4A-ECEC-9839-A50D-741AC687D40B}"/>
              </a:ext>
            </a:extLst>
          </p:cNvPr>
          <p:cNvSpPr>
            <a:spLocks noGrp="1"/>
          </p:cNvSpPr>
          <p:nvPr>
            <p:ph type="body" sz="quarter" idx="12"/>
          </p:nvPr>
        </p:nvSpPr>
        <p:spPr>
          <a:xfrm>
            <a:off x="584200" y="4052218"/>
            <a:ext cx="2808000" cy="345600"/>
          </a:xfrm>
        </p:spPr>
        <p:txBody>
          <a:bodyPr/>
          <a:lstStyle/>
          <a:p>
            <a:r>
              <a:rPr lang="en-US" noProof="0"/>
              <a:t>6. Continuous monitoring</a:t>
            </a:r>
          </a:p>
        </p:txBody>
      </p:sp>
      <p:sp>
        <p:nvSpPr>
          <p:cNvPr id="20" name="Text Placeholder 19">
            <a:extLst>
              <a:ext uri="{FF2B5EF4-FFF2-40B4-BE49-F238E27FC236}">
                <a16:creationId xmlns:a16="http://schemas.microsoft.com/office/drawing/2014/main" id="{5E221380-050F-D0A5-A853-45E625EDAF8B}"/>
              </a:ext>
            </a:extLst>
          </p:cNvPr>
          <p:cNvSpPr>
            <a:spLocks noGrp="1"/>
          </p:cNvSpPr>
          <p:nvPr>
            <p:ph type="body" sz="quarter" idx="13"/>
          </p:nvPr>
        </p:nvSpPr>
        <p:spPr>
          <a:xfrm>
            <a:off x="4047840" y="1593881"/>
            <a:ext cx="2808000" cy="345600"/>
          </a:xfrm>
        </p:spPr>
        <p:txBody>
          <a:bodyPr/>
          <a:lstStyle/>
          <a:p>
            <a:r>
              <a:rPr lang="en-US" noProof="0"/>
              <a:t>2. Start a new work order</a:t>
            </a:r>
          </a:p>
        </p:txBody>
      </p:sp>
      <p:sp>
        <p:nvSpPr>
          <p:cNvPr id="21" name="Text Placeholder 20">
            <a:extLst>
              <a:ext uri="{FF2B5EF4-FFF2-40B4-BE49-F238E27FC236}">
                <a16:creationId xmlns:a16="http://schemas.microsoft.com/office/drawing/2014/main" id="{DE08D4EE-D82D-0258-81BF-FE6CC1CDEDD4}"/>
              </a:ext>
            </a:extLst>
          </p:cNvPr>
          <p:cNvSpPr>
            <a:spLocks noGrp="1"/>
          </p:cNvSpPr>
          <p:nvPr>
            <p:ph type="body" sz="quarter" idx="14"/>
          </p:nvPr>
        </p:nvSpPr>
        <p:spPr>
          <a:xfrm>
            <a:off x="4047840" y="4052218"/>
            <a:ext cx="2808000" cy="345600"/>
          </a:xfrm>
        </p:spPr>
        <p:txBody>
          <a:bodyPr/>
          <a:lstStyle/>
          <a:p>
            <a:r>
              <a:rPr lang="en-US" noProof="0"/>
              <a:t>5. Send customer survey</a:t>
            </a:r>
          </a:p>
        </p:txBody>
      </p:sp>
      <p:sp>
        <p:nvSpPr>
          <p:cNvPr id="22" name="Text Placeholder 21">
            <a:extLst>
              <a:ext uri="{FF2B5EF4-FFF2-40B4-BE49-F238E27FC236}">
                <a16:creationId xmlns:a16="http://schemas.microsoft.com/office/drawing/2014/main" id="{92DFE389-D6E7-6406-7E47-5F4DF65005FE}"/>
              </a:ext>
            </a:extLst>
          </p:cNvPr>
          <p:cNvSpPr>
            <a:spLocks noGrp="1"/>
          </p:cNvSpPr>
          <p:nvPr>
            <p:ph type="body" sz="quarter" idx="15"/>
          </p:nvPr>
        </p:nvSpPr>
        <p:spPr>
          <a:xfrm>
            <a:off x="7511481" y="1593881"/>
            <a:ext cx="2808000" cy="345600"/>
          </a:xfrm>
        </p:spPr>
        <p:txBody>
          <a:bodyPr/>
          <a:lstStyle/>
          <a:p>
            <a:r>
              <a:rPr lang="en-US" noProof="0"/>
              <a:t>3. Match a technician</a:t>
            </a:r>
          </a:p>
        </p:txBody>
      </p:sp>
      <p:sp>
        <p:nvSpPr>
          <p:cNvPr id="23" name="Text Placeholder 22">
            <a:extLst>
              <a:ext uri="{FF2B5EF4-FFF2-40B4-BE49-F238E27FC236}">
                <a16:creationId xmlns:a16="http://schemas.microsoft.com/office/drawing/2014/main" id="{C055F81D-7609-D6A1-0263-9FA3CC4348BC}"/>
              </a:ext>
            </a:extLst>
          </p:cNvPr>
          <p:cNvSpPr>
            <a:spLocks noGrp="1"/>
          </p:cNvSpPr>
          <p:nvPr>
            <p:ph type="body" sz="quarter" idx="16"/>
          </p:nvPr>
        </p:nvSpPr>
        <p:spPr>
          <a:xfrm>
            <a:off x="7511481" y="4052218"/>
            <a:ext cx="2808000" cy="345600"/>
          </a:xfrm>
        </p:spPr>
        <p:txBody>
          <a:bodyPr/>
          <a:lstStyle/>
          <a:p>
            <a:r>
              <a:rPr lang="en-US" noProof="0"/>
              <a:t>4. Confirm the schedule</a:t>
            </a:r>
          </a:p>
        </p:txBody>
      </p:sp>
      <p:sp>
        <p:nvSpPr>
          <p:cNvPr id="42" name="Text Placeholder 52">
            <a:extLst>
              <a:ext uri="{FF2B5EF4-FFF2-40B4-BE49-F238E27FC236}">
                <a16:creationId xmlns:a16="http://schemas.microsoft.com/office/drawing/2014/main" id="{18FDDC43-9DC3-C918-8428-5F937F6254CA}"/>
              </a:ext>
            </a:extLst>
          </p:cNvPr>
          <p:cNvSpPr>
            <a:spLocks noGrp="1"/>
          </p:cNvSpPr>
          <p:nvPr>
            <p:ph type="body" sz="quarter" idx="17"/>
          </p:nvPr>
        </p:nvSpPr>
        <p:spPr>
          <a:xfrm>
            <a:off x="6519107" y="521099"/>
            <a:ext cx="3599821" cy="169277"/>
          </a:xfrm>
        </p:spPr>
        <p:txBody>
          <a:bodyPr/>
          <a:lstStyle/>
          <a:p>
            <a:r>
              <a:rPr lang="en-US"/>
              <a:t>Copilot for Service </a:t>
            </a:r>
            <a:r>
              <a:rPr lang="en-US" sz="900" i="1"/>
              <a:t>(includes Copilot for Microsoft 365)</a:t>
            </a:r>
            <a:endParaRPr lang="en-US" sz="900" i="1" noProof="0"/>
          </a:p>
        </p:txBody>
      </p:sp>
      <p:sp>
        <p:nvSpPr>
          <p:cNvPr id="126" name="Text Placeholder 125">
            <a:extLst>
              <a:ext uri="{FF2B5EF4-FFF2-40B4-BE49-F238E27FC236}">
                <a16:creationId xmlns:a16="http://schemas.microsoft.com/office/drawing/2014/main" id="{E6EA15AB-E82A-27AC-AA5D-2A36C24E9131}"/>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Use Copilot</a:t>
            </a:r>
            <a:r>
              <a:rPr kumimoji="0" lang="en-US" sz="900" b="0" i="0" u="none" strike="noStrike" kern="1200" cap="none" spc="0" normalizeH="0" baseline="30000" noProof="0">
                <a:ln>
                  <a:noFill/>
                </a:ln>
                <a:solidFill>
                  <a:prstClr val="black"/>
                </a:solidFill>
                <a:effectLst/>
                <a:uLnTx/>
                <a:uFillTx/>
                <a:latin typeface="Segoe UI"/>
                <a:ea typeface="+mn-ea"/>
                <a:cs typeface="Segoe UI Semibold"/>
              </a:rPr>
              <a:t>1</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 to summarize the customer request, products involved, past interactions, historical resolution data, and specific needs the customer may have all in a single interface. </a:t>
            </a:r>
          </a:p>
        </p:txBody>
      </p:sp>
      <p:sp>
        <p:nvSpPr>
          <p:cNvPr id="127" name="Text Placeholder 126">
            <a:extLst>
              <a:ext uri="{FF2B5EF4-FFF2-40B4-BE49-F238E27FC236}">
                <a16:creationId xmlns:a16="http://schemas.microsoft.com/office/drawing/2014/main" id="{205574BC-505A-230B-6767-B305C1310295}"/>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Copilot</a:t>
            </a:r>
            <a:r>
              <a:rPr kumimoji="0" lang="en-US" sz="900" b="0" i="0" u="none" strike="noStrike" kern="1200" cap="none" spc="0" normalizeH="0" baseline="30000" noProof="0">
                <a:ln>
                  <a:noFill/>
                </a:ln>
                <a:solidFill>
                  <a:prstClr val="black"/>
                </a:solidFill>
                <a:effectLst/>
                <a:uLnTx/>
                <a:uFillTx/>
                <a:latin typeface="Segoe UI"/>
                <a:ea typeface="+mn-ea"/>
                <a:cs typeface="Segoe UI Semibold"/>
              </a:rPr>
              <a:t>1</a:t>
            </a:r>
            <a:r>
              <a:rPr kumimoji="0" lang="en-US" sz="900" b="0" i="0" u="none" strike="noStrike" kern="1200" cap="none" spc="0" normalizeH="0" baseline="0" noProof="0">
                <a:ln>
                  <a:noFill/>
                </a:ln>
                <a:solidFill>
                  <a:srgbClr val="000000"/>
                </a:solidFill>
                <a:effectLst/>
                <a:uLnTx/>
                <a:uFillTx/>
                <a:latin typeface="Segoe UI"/>
                <a:cs typeface="Segoe UI" pitchFamily="34" charset="0"/>
              </a:rPr>
              <a:t> can tie directly to your CRM to begin drafting a work order based on the customer request.</a:t>
            </a:r>
          </a:p>
        </p:txBody>
      </p:sp>
      <p:sp>
        <p:nvSpPr>
          <p:cNvPr id="128" name="Text Placeholder 127">
            <a:extLst>
              <a:ext uri="{FF2B5EF4-FFF2-40B4-BE49-F238E27FC236}">
                <a16:creationId xmlns:a16="http://schemas.microsoft.com/office/drawing/2014/main" id="{694D2833-1268-6782-8F06-72DB84E31BF3}"/>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Copilot</a:t>
            </a:r>
            <a:r>
              <a:rPr kumimoji="0" lang="en-US" sz="900" b="0" i="0" u="none" strike="noStrike" kern="1200" cap="none" spc="0" normalizeH="0" baseline="30000" noProof="0">
                <a:ln>
                  <a:noFill/>
                </a:ln>
                <a:solidFill>
                  <a:prstClr val="black"/>
                </a:solidFill>
                <a:effectLst/>
                <a:uLnTx/>
                <a:uFillTx/>
                <a:latin typeface="Segoe UI"/>
                <a:ea typeface="+mn-ea"/>
                <a:cs typeface="Segoe UI Semibold"/>
              </a:rPr>
              <a:t>1</a:t>
            </a:r>
            <a:r>
              <a:rPr kumimoji="0" lang="en-US" sz="900" b="0" i="0" u="none" strike="noStrike" kern="1200" cap="none" spc="0" normalizeH="0" baseline="0" noProof="0">
                <a:ln>
                  <a:noFill/>
                </a:ln>
                <a:solidFill>
                  <a:srgbClr val="000000"/>
                </a:solidFill>
                <a:effectLst/>
                <a:uLnTx/>
                <a:uFillTx/>
                <a:latin typeface="Segoe UI"/>
                <a:cs typeface="Segoe UI" pitchFamily="34" charset="0"/>
              </a:rPr>
              <a:t> pulls key requirements to help match a technician based on issue complexity and agent availability.  </a:t>
            </a:r>
          </a:p>
        </p:txBody>
      </p:sp>
      <p:sp>
        <p:nvSpPr>
          <p:cNvPr id="129" name="Text Placeholder 128">
            <a:extLst>
              <a:ext uri="{FF2B5EF4-FFF2-40B4-BE49-F238E27FC236}">
                <a16:creationId xmlns:a16="http://schemas.microsoft.com/office/drawing/2014/main" id="{35620CDF-248B-08D2-2AE7-9F45949D8F1F}"/>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in the past month from customer highlighting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the primary asks and any previous issues.</a:t>
            </a:r>
          </a:p>
        </p:txBody>
      </p:sp>
      <p:sp>
        <p:nvSpPr>
          <p:cNvPr id="130" name="Text Placeholder 129">
            <a:extLst>
              <a:ext uri="{FF2B5EF4-FFF2-40B4-BE49-F238E27FC236}">
                <a16:creationId xmlns:a16="http://schemas.microsoft.com/office/drawing/2014/main" id="{16552CF1-C094-4F22-F0E2-EB3A3B97F7FB}"/>
              </a:ext>
            </a:extLst>
          </p:cNvPr>
          <p:cNvSpPr>
            <a:spLocks noGrp="1"/>
          </p:cNvSpPr>
          <p:nvPr>
            <p:ph type="body" sz="quarter" idx="22"/>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Stay on top of trends </a:t>
            </a:r>
            <a:r>
              <a:rPr kumimoji="0" lang="en-US" sz="900" b="0" i="0" u="none" strike="noStrike" kern="0" cap="none" spc="0" normalizeH="0" baseline="0" noProof="0">
                <a:ln>
                  <a:noFill/>
                </a:ln>
                <a:solidFill>
                  <a:srgbClr val="1A1A1A"/>
                </a:solidFill>
                <a:effectLst/>
                <a:uLnTx/>
                <a:uFillTx/>
                <a:latin typeface="Segoe UI"/>
                <a:ea typeface="+mn-ea"/>
                <a:cs typeface="+mn-cs"/>
              </a:rPr>
              <a:t>by analyzing field success metrics and identify any trends that require further investigation.</a:t>
            </a:r>
          </a:p>
        </p:txBody>
      </p:sp>
      <p:sp>
        <p:nvSpPr>
          <p:cNvPr id="131" name="Text Placeholder 130">
            <a:extLst>
              <a:ext uri="{FF2B5EF4-FFF2-40B4-BE49-F238E27FC236}">
                <a16:creationId xmlns:a16="http://schemas.microsoft.com/office/drawing/2014/main" id="{EFF13587-886D-B395-1B73-8BCF55610C8B}"/>
              </a:ext>
            </a:extLst>
          </p:cNvPr>
          <p:cNvSpPr>
            <a:spLocks noGrp="1"/>
          </p:cNvSpPr>
          <p:nvPr>
            <p:ph type="body" sz="quarter" idx="23"/>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Easily populate a work order</a:t>
            </a:r>
            <a:r>
              <a:rPr kumimoji="0" lang="en-US" sz="900" b="0" i="0" u="none" strike="noStrike" kern="0" cap="none" spc="0" normalizeH="0" baseline="0" noProof="0">
                <a:ln>
                  <a:noFill/>
                </a:ln>
                <a:solidFill>
                  <a:srgbClr val="1A1A1A"/>
                </a:solidFill>
                <a:effectLst/>
                <a:uLnTx/>
                <a:uFillTx/>
                <a:latin typeface="Segoe UI"/>
                <a:ea typeface="+mn-ea"/>
                <a:cs typeface="+mn-cs"/>
              </a:rPr>
              <a:t> with the existing customer information.</a:t>
            </a:r>
          </a:p>
        </p:txBody>
      </p:sp>
      <p:sp>
        <p:nvSpPr>
          <p:cNvPr id="132" name="Text Placeholder 131">
            <a:extLst>
              <a:ext uri="{FF2B5EF4-FFF2-40B4-BE49-F238E27FC236}">
                <a16:creationId xmlns:a16="http://schemas.microsoft.com/office/drawing/2014/main" id="{3F89EA95-120B-2DB8-E415-3F9CDBB52859}"/>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Quickly update and send the survey </a:t>
            </a:r>
            <a:r>
              <a:rPr kumimoji="0" lang="en-US" sz="900" b="0" i="0" u="none" strike="noStrike" kern="0" cap="none" spc="0" normalizeH="0" baseline="0" noProof="0">
                <a:ln>
                  <a:noFill/>
                </a:ln>
                <a:solidFill>
                  <a:srgbClr val="1A1A1A"/>
                </a:solidFill>
                <a:effectLst/>
                <a:uLnTx/>
                <a:uFillTx/>
                <a:latin typeface="Segoe UI"/>
                <a:ea typeface="+mn-ea"/>
                <a:cs typeface="+mn-cs"/>
              </a:rPr>
              <a:t>with specific contextual updates for the customer.</a:t>
            </a:r>
          </a:p>
        </p:txBody>
      </p:sp>
      <p:sp>
        <p:nvSpPr>
          <p:cNvPr id="133" name="Text Placeholder 132">
            <a:extLst>
              <a:ext uri="{FF2B5EF4-FFF2-40B4-BE49-F238E27FC236}">
                <a16:creationId xmlns:a16="http://schemas.microsoft.com/office/drawing/2014/main" id="{7E5CEDF2-0ED5-D532-8142-5D43F7C9DF32}"/>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Identify the best technician </a:t>
            </a:r>
            <a:r>
              <a:rPr kumimoji="0" lang="en-US" sz="900" b="0" i="0" u="none" strike="noStrike" kern="0" cap="none" spc="0" normalizeH="0" baseline="0" noProof="0">
                <a:ln>
                  <a:noFill/>
                </a:ln>
                <a:solidFill>
                  <a:srgbClr val="1A1A1A"/>
                </a:solidFill>
                <a:effectLst/>
                <a:uLnTx/>
                <a:uFillTx/>
                <a:latin typeface="Segoe UI"/>
                <a:ea typeface="+mn-ea"/>
                <a:cs typeface="+mn-cs"/>
              </a:rPr>
              <a:t>given the customer’s specific needs and location.</a:t>
            </a:r>
          </a:p>
        </p:txBody>
      </p:sp>
      <p:sp>
        <p:nvSpPr>
          <p:cNvPr id="134" name="Text Placeholder 133">
            <a:extLst>
              <a:ext uri="{FF2B5EF4-FFF2-40B4-BE49-F238E27FC236}">
                <a16:creationId xmlns:a16="http://schemas.microsoft.com/office/drawing/2014/main" id="{AD65E813-E144-2E3A-6F6B-AEF423FDCE1F}"/>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Rapidly draft an email </a:t>
            </a:r>
            <a:r>
              <a:rPr kumimoji="0" lang="en-US" sz="900" b="0" i="0" u="none" strike="noStrike" kern="0" cap="none" spc="0" normalizeH="0" baseline="0" noProof="0">
                <a:ln>
                  <a:noFill/>
                </a:ln>
                <a:solidFill>
                  <a:srgbClr val="1A1A1A"/>
                </a:solidFill>
                <a:effectLst/>
                <a:uLnTx/>
                <a:uFillTx/>
                <a:latin typeface="Segoe UI"/>
                <a:ea typeface="+mn-ea"/>
                <a:cs typeface="+mn-cs"/>
              </a:rPr>
              <a:t>confirming the service date and contact details.</a:t>
            </a:r>
          </a:p>
        </p:txBody>
      </p:sp>
      <p:sp>
        <p:nvSpPr>
          <p:cNvPr id="135" name="Text Placeholder 134">
            <a:extLst>
              <a:ext uri="{FF2B5EF4-FFF2-40B4-BE49-F238E27FC236}">
                <a16:creationId xmlns:a16="http://schemas.microsoft.com/office/drawing/2014/main" id="{FDE3AA91-D883-CFE5-26E0-1353291E1EAA}"/>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Excel to rapidly analyze data related to field service activity such as number of customer visits and total route times. </a:t>
            </a:r>
          </a:p>
        </p:txBody>
      </p:sp>
      <p:sp>
        <p:nvSpPr>
          <p:cNvPr id="136" name="Text Placeholder 135">
            <a:extLst>
              <a:ext uri="{FF2B5EF4-FFF2-40B4-BE49-F238E27FC236}">
                <a16:creationId xmlns:a16="http://schemas.microsoft.com/office/drawing/2014/main" id="{07D3446A-CE26-F263-C01F-07A46179A982}"/>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At the completion of service, use Copilot in Outlook to quickly update the feedback survey request and send it to the customer.</a:t>
            </a:r>
          </a:p>
        </p:txBody>
      </p:sp>
      <p:sp>
        <p:nvSpPr>
          <p:cNvPr id="137" name="Text Placeholder 136">
            <a:extLst>
              <a:ext uri="{FF2B5EF4-FFF2-40B4-BE49-F238E27FC236}">
                <a16:creationId xmlns:a16="http://schemas.microsoft.com/office/drawing/2014/main" id="{536A76A9-8B9D-EA66-64F5-5DAA9934BAB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Once the workorder has been submitted with an ideal field technician, use Copilot in Outlook to confirm the schedule with the customer.</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43" name="Text Placeholder 86">
            <a:extLst>
              <a:ext uri="{FF2B5EF4-FFF2-40B4-BE49-F238E27FC236}">
                <a16:creationId xmlns:a16="http://schemas.microsoft.com/office/drawing/2014/main" id="{3E3E69F4-B653-F9DB-B4F5-4D42192F83FD}"/>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38" name="Text Placeholder 137">
            <a:extLst>
              <a:ext uri="{FF2B5EF4-FFF2-40B4-BE49-F238E27FC236}">
                <a16:creationId xmlns:a16="http://schemas.microsoft.com/office/drawing/2014/main" id="{E20BBB34-3073-8371-5D9C-138834A9D650}"/>
              </a:ext>
            </a:extLst>
          </p:cNvPr>
          <p:cNvSpPr>
            <a:spLocks noGrp="1"/>
          </p:cNvSpPr>
          <p:nvPr>
            <p:ph type="body" sz="quarter" idx="38"/>
          </p:nvPr>
        </p:nvSpPr>
        <p:spPr>
          <a:solidFill>
            <a:srgbClr val="0070C0"/>
          </a:solidFill>
        </p:spPr>
        <p:txBody>
          <a:bodyPr/>
          <a:lstStyle/>
          <a:p>
            <a:endParaRPr lang="en-US"/>
          </a:p>
        </p:txBody>
      </p:sp>
      <p:sp>
        <p:nvSpPr>
          <p:cNvPr id="139" name="Text Placeholder 138">
            <a:extLst>
              <a:ext uri="{FF2B5EF4-FFF2-40B4-BE49-F238E27FC236}">
                <a16:creationId xmlns:a16="http://schemas.microsoft.com/office/drawing/2014/main" id="{FEA7F411-E0FA-A8D1-7BCA-FDF7F3613355}"/>
              </a:ext>
            </a:extLst>
          </p:cNvPr>
          <p:cNvSpPr>
            <a:spLocks noGrp="1"/>
          </p:cNvSpPr>
          <p:nvPr>
            <p:ph type="body" sz="quarter" idx="39"/>
          </p:nvPr>
        </p:nvSpPr>
        <p:spPr/>
        <p:txBody>
          <a:bodyPr/>
          <a:lstStyle/>
          <a:p>
            <a:endParaRPr lang="en-US"/>
          </a:p>
        </p:txBody>
      </p:sp>
      <p:sp>
        <p:nvSpPr>
          <p:cNvPr id="140" name="Text Placeholder 139">
            <a:extLst>
              <a:ext uri="{FF2B5EF4-FFF2-40B4-BE49-F238E27FC236}">
                <a16:creationId xmlns:a16="http://schemas.microsoft.com/office/drawing/2014/main" id="{19C2B9B3-3236-1A20-070F-A1824E500566}"/>
              </a:ext>
            </a:extLst>
          </p:cNvPr>
          <p:cNvSpPr>
            <a:spLocks noGrp="1"/>
          </p:cNvSpPr>
          <p:nvPr>
            <p:ph type="body" sz="quarter" idx="40"/>
          </p:nvPr>
        </p:nvSpPr>
        <p:spPr/>
        <p:txBody>
          <a:bodyPr/>
          <a:lstStyle/>
          <a:p>
            <a:endParaRPr lang="en-US"/>
          </a:p>
        </p:txBody>
      </p:sp>
      <p:sp>
        <p:nvSpPr>
          <p:cNvPr id="66" name="Rectangle: Rounded Corners 6">
            <a:extLst>
              <a:ext uri="{FF2B5EF4-FFF2-40B4-BE49-F238E27FC236}">
                <a16:creationId xmlns:a16="http://schemas.microsoft.com/office/drawing/2014/main" id="{3F3744B8-C459-ECAB-4E6B-ACE0430E25E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78" name="Rectangle: Rounded Corners 6">
            <a:extLst>
              <a:ext uri="{FF2B5EF4-FFF2-40B4-BE49-F238E27FC236}">
                <a16:creationId xmlns:a16="http://schemas.microsoft.com/office/drawing/2014/main" id="{118D6DB4-E838-06CE-ECFB-8F7A326F931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85" name="Group 184">
            <a:extLst>
              <a:ext uri="{FF2B5EF4-FFF2-40B4-BE49-F238E27FC236}">
                <a16:creationId xmlns:a16="http://schemas.microsoft.com/office/drawing/2014/main" id="{970A43C2-A3C6-C85D-22E8-2C34977663DD}"/>
              </a:ext>
            </a:extLst>
          </p:cNvPr>
          <p:cNvGrpSpPr/>
          <p:nvPr/>
        </p:nvGrpSpPr>
        <p:grpSpPr>
          <a:xfrm>
            <a:off x="804187" y="2761669"/>
            <a:ext cx="2351135" cy="360000"/>
            <a:chOff x="588263" y="1217924"/>
            <a:chExt cx="2351135" cy="360000"/>
          </a:xfrm>
        </p:grpSpPr>
        <p:pic>
          <p:nvPicPr>
            <p:cNvPr id="186" name="Picture 185" descr="Zip Co logo SVG free download, id: 101874 - Brandlogos.net">
              <a:hlinkClick r:id="rId3"/>
              <a:extLst>
                <a:ext uri="{FF2B5EF4-FFF2-40B4-BE49-F238E27FC236}">
                  <a16:creationId xmlns:a16="http://schemas.microsoft.com/office/drawing/2014/main" id="{177B611A-8418-CE7A-EAC9-E2000C7E239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7" name="TextBox 186">
              <a:extLst>
                <a:ext uri="{FF2B5EF4-FFF2-40B4-BE49-F238E27FC236}">
                  <a16:creationId xmlns:a16="http://schemas.microsoft.com/office/drawing/2014/main" id="{C3FDF0B0-46CA-AAAF-E075-54183427744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88" name="Group 187">
            <a:extLst>
              <a:ext uri="{FF2B5EF4-FFF2-40B4-BE49-F238E27FC236}">
                <a16:creationId xmlns:a16="http://schemas.microsoft.com/office/drawing/2014/main" id="{30BCF4AA-7804-85F8-99AD-5007EC584839}"/>
              </a:ext>
            </a:extLst>
          </p:cNvPr>
          <p:cNvGrpSpPr/>
          <p:nvPr/>
        </p:nvGrpSpPr>
        <p:grpSpPr>
          <a:xfrm>
            <a:off x="4276273" y="2761669"/>
            <a:ext cx="2351135" cy="360000"/>
            <a:chOff x="588263" y="1217924"/>
            <a:chExt cx="2351135" cy="360000"/>
          </a:xfrm>
        </p:grpSpPr>
        <p:pic>
          <p:nvPicPr>
            <p:cNvPr id="189" name="Picture 188" descr="Zip Co logo SVG free download, id: 101874 - Brandlogos.net">
              <a:hlinkClick r:id="rId3"/>
              <a:extLst>
                <a:ext uri="{FF2B5EF4-FFF2-40B4-BE49-F238E27FC236}">
                  <a16:creationId xmlns:a16="http://schemas.microsoft.com/office/drawing/2014/main" id="{29B8F385-0F7E-0A43-A761-A02A2856614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E12808F3-71C9-5E85-AD6C-A17D8C85CED6}"/>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191" name="Group 190">
            <a:extLst>
              <a:ext uri="{FF2B5EF4-FFF2-40B4-BE49-F238E27FC236}">
                <a16:creationId xmlns:a16="http://schemas.microsoft.com/office/drawing/2014/main" id="{C03C35CA-E4A2-03D1-C666-570FFE3A7D66}"/>
              </a:ext>
            </a:extLst>
          </p:cNvPr>
          <p:cNvGrpSpPr/>
          <p:nvPr/>
        </p:nvGrpSpPr>
        <p:grpSpPr>
          <a:xfrm>
            <a:off x="7739914" y="2761669"/>
            <a:ext cx="2351135" cy="360000"/>
            <a:chOff x="588263" y="1217924"/>
            <a:chExt cx="2351135" cy="360000"/>
          </a:xfrm>
        </p:grpSpPr>
        <p:pic>
          <p:nvPicPr>
            <p:cNvPr id="192" name="Picture 191" descr="Zip Co logo SVG free download, id: 101874 - Brandlogos.net">
              <a:hlinkClick r:id="rId3"/>
              <a:extLst>
                <a:ext uri="{FF2B5EF4-FFF2-40B4-BE49-F238E27FC236}">
                  <a16:creationId xmlns:a16="http://schemas.microsoft.com/office/drawing/2014/main" id="{3A82F317-065E-2093-06E4-7AF54B0310A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3" name="TextBox 192">
              <a:extLst>
                <a:ext uri="{FF2B5EF4-FFF2-40B4-BE49-F238E27FC236}">
                  <a16:creationId xmlns:a16="http://schemas.microsoft.com/office/drawing/2014/main" id="{66BEBEAE-39E6-4DF4-0AA5-CDD2275A1FCD}"/>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FBE030C0-7A0C-1F4B-24BE-9F1D476C30A7}"/>
              </a:ext>
            </a:extLst>
          </p:cNvPr>
          <p:cNvGrpSpPr/>
          <p:nvPr/>
        </p:nvGrpSpPr>
        <p:grpSpPr>
          <a:xfrm>
            <a:off x="4276273" y="5158847"/>
            <a:ext cx="2351135" cy="360000"/>
            <a:chOff x="588263" y="1697756"/>
            <a:chExt cx="2351135" cy="360000"/>
          </a:xfrm>
        </p:grpSpPr>
        <p:pic>
          <p:nvPicPr>
            <p:cNvPr id="195" name="Picture 194">
              <a:extLst>
                <a:ext uri="{FF2B5EF4-FFF2-40B4-BE49-F238E27FC236}">
                  <a16:creationId xmlns:a16="http://schemas.microsoft.com/office/drawing/2014/main" id="{1B7ECAB4-8824-A59A-B80B-044F11DDE9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7A92AC4B-FE71-25CF-184D-690CD4D90D0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A4420386-AC55-CE29-D3EB-D76CD3F6A1C7}"/>
              </a:ext>
            </a:extLst>
          </p:cNvPr>
          <p:cNvGrpSpPr/>
          <p:nvPr/>
        </p:nvGrpSpPr>
        <p:grpSpPr>
          <a:xfrm>
            <a:off x="7739914" y="5158847"/>
            <a:ext cx="2351135" cy="360000"/>
            <a:chOff x="588263" y="1697756"/>
            <a:chExt cx="2351135" cy="360000"/>
          </a:xfrm>
        </p:grpSpPr>
        <p:pic>
          <p:nvPicPr>
            <p:cNvPr id="198" name="Picture 197">
              <a:extLst>
                <a:ext uri="{FF2B5EF4-FFF2-40B4-BE49-F238E27FC236}">
                  <a16:creationId xmlns:a16="http://schemas.microsoft.com/office/drawing/2014/main" id="{5B26454C-B827-2809-4D48-47765BD39A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D02C4AC5-7340-FC89-6DB8-CFF748BEA660}"/>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665A0856-6631-0CD3-6A65-DEB425492416}"/>
              </a:ext>
            </a:extLst>
          </p:cNvPr>
          <p:cNvGrpSpPr/>
          <p:nvPr/>
        </p:nvGrpSpPr>
        <p:grpSpPr>
          <a:xfrm>
            <a:off x="804187" y="5158847"/>
            <a:ext cx="2361959" cy="360000"/>
            <a:chOff x="577439" y="3137252"/>
            <a:chExt cx="2361959" cy="360000"/>
          </a:xfrm>
        </p:grpSpPr>
        <p:pic>
          <p:nvPicPr>
            <p:cNvPr id="201" name="Picture 200">
              <a:extLst>
                <a:ext uri="{FF2B5EF4-FFF2-40B4-BE49-F238E27FC236}">
                  <a16:creationId xmlns:a16="http://schemas.microsoft.com/office/drawing/2014/main" id="{434CA41E-E8CB-EB53-256A-1703C257B0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02" name="TextBox 201">
              <a:extLst>
                <a:ext uri="{FF2B5EF4-FFF2-40B4-BE49-F238E27FC236}">
                  <a16:creationId xmlns:a16="http://schemas.microsoft.com/office/drawing/2014/main" id="{2DE01095-68E4-5F44-62F4-1A7E4C38F4C7}"/>
                </a:ext>
                <a:ext uri="{C183D7F6-B498-43B3-948B-1728B52AA6E4}">
                  <adec:decorative xmlns:adec="http://schemas.microsoft.com/office/drawing/2017/decorative" val="0"/>
                </a:ext>
              </a:extLst>
            </p:cNvPr>
            <p:cNvSpPr txBox="1"/>
            <p:nvPr/>
          </p:nvSpPr>
          <p:spPr>
            <a:xfrm>
              <a:off x="1047214" y="3163364"/>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p>
          </p:txBody>
        </p:sp>
      </p:grpSp>
      <p:pic>
        <p:nvPicPr>
          <p:cNvPr id="203" name="Picture 202">
            <a:extLst>
              <a:ext uri="{FF2B5EF4-FFF2-40B4-BE49-F238E27FC236}">
                <a16:creationId xmlns:a16="http://schemas.microsoft.com/office/drawing/2014/main" id="{80B852C1-77BC-1AFE-A2EB-BB28593422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grpSp>
        <p:nvGrpSpPr>
          <p:cNvPr id="2" name="Group 1">
            <a:extLst>
              <a:ext uri="{FF2B5EF4-FFF2-40B4-BE49-F238E27FC236}">
                <a16:creationId xmlns:a16="http://schemas.microsoft.com/office/drawing/2014/main" id="{ED0782C5-7836-D1E6-3750-D03455D944CD}"/>
              </a:ext>
            </a:extLst>
          </p:cNvPr>
          <p:cNvGrpSpPr/>
          <p:nvPr/>
        </p:nvGrpSpPr>
        <p:grpSpPr>
          <a:xfrm>
            <a:off x="7523373" y="1127774"/>
            <a:ext cx="1260000" cy="216000"/>
            <a:chOff x="1194743" y="1140160"/>
            <a:chExt cx="1260000" cy="216000"/>
          </a:xfrm>
        </p:grpSpPr>
        <p:sp>
          <p:nvSpPr>
            <p:cNvPr id="3" name="Rectangle: Rounded Corners 6">
              <a:extLst>
                <a:ext uri="{FF2B5EF4-FFF2-40B4-BE49-F238E27FC236}">
                  <a16:creationId xmlns:a16="http://schemas.microsoft.com/office/drawing/2014/main" id="{D0D1DAE0-E502-1229-81E2-3473AA3FE3D5}"/>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4" name="Graphic 3">
              <a:extLst>
                <a:ext uri="{FF2B5EF4-FFF2-40B4-BE49-F238E27FC236}">
                  <a16:creationId xmlns:a16="http://schemas.microsoft.com/office/drawing/2014/main" id="{575E4E91-5684-C906-0ECC-F7D1073B4A7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5" name="Group 4">
            <a:extLst>
              <a:ext uri="{FF2B5EF4-FFF2-40B4-BE49-F238E27FC236}">
                <a16:creationId xmlns:a16="http://schemas.microsoft.com/office/drawing/2014/main" id="{566C8487-454E-26AA-773D-C9DF1CFACA74}"/>
              </a:ext>
            </a:extLst>
          </p:cNvPr>
          <p:cNvGrpSpPr/>
          <p:nvPr/>
        </p:nvGrpSpPr>
        <p:grpSpPr>
          <a:xfrm>
            <a:off x="8868697" y="1127774"/>
            <a:ext cx="1450784" cy="216000"/>
            <a:chOff x="1194743" y="1140160"/>
            <a:chExt cx="1450784" cy="216000"/>
          </a:xfrm>
        </p:grpSpPr>
        <p:sp>
          <p:nvSpPr>
            <p:cNvPr id="6" name="Rectangle: Rounded Corners 5">
              <a:extLst>
                <a:ext uri="{FF2B5EF4-FFF2-40B4-BE49-F238E27FC236}">
                  <a16:creationId xmlns:a16="http://schemas.microsoft.com/office/drawing/2014/main" id="{6088443B-640E-17D7-EF44-F91FEBF58B77}"/>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 name="Graphic 6">
              <a:extLst>
                <a:ext uri="{FF2B5EF4-FFF2-40B4-BE49-F238E27FC236}">
                  <a16:creationId xmlns:a16="http://schemas.microsoft.com/office/drawing/2014/main" id="{C90DD030-9ACC-8890-D027-7288A445CB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8" name="Group 7">
            <a:extLst>
              <a:ext uri="{FF2B5EF4-FFF2-40B4-BE49-F238E27FC236}">
                <a16:creationId xmlns:a16="http://schemas.microsoft.com/office/drawing/2014/main" id="{EB41E06E-6B19-B04F-1B75-112687B61904}"/>
              </a:ext>
            </a:extLst>
          </p:cNvPr>
          <p:cNvGrpSpPr/>
          <p:nvPr/>
        </p:nvGrpSpPr>
        <p:grpSpPr>
          <a:xfrm>
            <a:off x="1624328" y="1132756"/>
            <a:ext cx="1332000" cy="216000"/>
            <a:chOff x="1198144" y="862657"/>
            <a:chExt cx="1332000" cy="216000"/>
          </a:xfrm>
        </p:grpSpPr>
        <p:sp>
          <p:nvSpPr>
            <p:cNvPr id="9" name="Rectangle: Rounded Corners 6">
              <a:extLst>
                <a:ext uri="{FF2B5EF4-FFF2-40B4-BE49-F238E27FC236}">
                  <a16:creationId xmlns:a16="http://schemas.microsoft.com/office/drawing/2014/main" id="{E6499E9F-A01A-ED46-1950-607B51E64433}"/>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10" name="Graphic 9">
              <a:extLst>
                <a:ext uri="{FF2B5EF4-FFF2-40B4-BE49-F238E27FC236}">
                  <a16:creationId xmlns:a16="http://schemas.microsoft.com/office/drawing/2014/main" id="{0B33B30A-9455-96EB-CA6B-501400ECBC7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grpSp>
        <p:nvGrpSpPr>
          <p:cNvPr id="11" name="Group 10">
            <a:extLst>
              <a:ext uri="{FF2B5EF4-FFF2-40B4-BE49-F238E27FC236}">
                <a16:creationId xmlns:a16="http://schemas.microsoft.com/office/drawing/2014/main" id="{BE916780-D403-1698-B361-1A160A2D6316}"/>
              </a:ext>
            </a:extLst>
          </p:cNvPr>
          <p:cNvGrpSpPr/>
          <p:nvPr/>
        </p:nvGrpSpPr>
        <p:grpSpPr>
          <a:xfrm>
            <a:off x="3022536" y="1132756"/>
            <a:ext cx="1692000" cy="216000"/>
            <a:chOff x="2707850" y="862657"/>
            <a:chExt cx="1692000" cy="216000"/>
          </a:xfrm>
        </p:grpSpPr>
        <p:sp>
          <p:nvSpPr>
            <p:cNvPr id="12" name="Rectangle: Rounded Corners 6">
              <a:extLst>
                <a:ext uri="{FF2B5EF4-FFF2-40B4-BE49-F238E27FC236}">
                  <a16:creationId xmlns:a16="http://schemas.microsoft.com/office/drawing/2014/main" id="{55BF1AB4-D203-26EC-B3F1-0B545D1D7F11}"/>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13" name="Graphic 12">
              <a:extLst>
                <a:ext uri="{FF2B5EF4-FFF2-40B4-BE49-F238E27FC236}">
                  <a16:creationId xmlns:a16="http://schemas.microsoft.com/office/drawing/2014/main" id="{3FF3F109-8E2B-A74E-80E7-1D758E5668A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4635" y="898657"/>
              <a:ext cx="144000" cy="144000"/>
            </a:xfrm>
            <a:prstGeom prst="rect">
              <a:avLst/>
            </a:prstGeom>
          </p:spPr>
        </p:pic>
      </p:grpSp>
      <p:sp>
        <p:nvSpPr>
          <p:cNvPr id="15" name="Text Placeholder 50">
            <a:extLst>
              <a:ext uri="{FF2B5EF4-FFF2-40B4-BE49-F238E27FC236}">
                <a16:creationId xmlns:a16="http://schemas.microsoft.com/office/drawing/2014/main" id="{F8FAA693-33CE-EB43-404B-B8AAEFF67461}"/>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12"/>
              </a:rPr>
              <a:t>copilot.microsoft.com</a:t>
            </a:r>
            <a:r>
              <a:rPr lang="en-US"/>
              <a:t>, the Microsoft Copilot mobile app, or the Copilot app in Teams, and set toggle to “Work”.</a:t>
            </a:r>
            <a:endParaRPr lang="en-US" baseline="30000"/>
          </a:p>
        </p:txBody>
      </p:sp>
    </p:spTree>
    <p:extLst>
      <p:ext uri="{BB962C8B-B14F-4D97-AF65-F5344CB8AC3E}">
        <p14:creationId xmlns:p14="http://schemas.microsoft.com/office/powerpoint/2010/main" val="24592145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2" name="Title 44">
            <a:extLst>
              <a:ext uri="{FF2B5EF4-FFF2-40B4-BE49-F238E27FC236}">
                <a16:creationId xmlns:a16="http://schemas.microsoft.com/office/drawing/2014/main" id="{4A80593C-FE9B-C6F3-871E-F306E4DB943C}"/>
              </a:ext>
            </a:extLst>
          </p:cNvPr>
          <p:cNvSpPr>
            <a:spLocks noGrp="1"/>
          </p:cNvSpPr>
          <p:nvPr>
            <p:ph type="title"/>
          </p:nvPr>
        </p:nvSpPr>
        <p:spPr>
          <a:xfrm>
            <a:off x="584200" y="387350"/>
            <a:ext cx="5672138" cy="263149"/>
          </a:xfrm>
        </p:spPr>
        <p:txBody>
          <a:bodyPr/>
          <a:lstStyle/>
          <a:p>
            <a:r>
              <a:rPr lang="en-US">
                <a:solidFill>
                  <a:srgbClr val="0078D4"/>
                </a:solidFill>
              </a:rPr>
              <a:t>Customer Service | </a:t>
            </a:r>
            <a:r>
              <a:rPr lang="en-US"/>
              <a:t>Manage service agents</a:t>
            </a:r>
          </a:p>
        </p:txBody>
      </p:sp>
      <p:sp>
        <p:nvSpPr>
          <p:cNvPr id="11" name="Text Placeholder 10">
            <a:extLst>
              <a:ext uri="{FF2B5EF4-FFF2-40B4-BE49-F238E27FC236}">
                <a16:creationId xmlns:a16="http://schemas.microsoft.com/office/drawing/2014/main" id="{B3B1C011-ECAE-589D-28C3-82F048D70FD2}"/>
              </a:ext>
            </a:extLst>
          </p:cNvPr>
          <p:cNvSpPr>
            <a:spLocks noGrp="1"/>
          </p:cNvSpPr>
          <p:nvPr>
            <p:ph type="body" sz="quarter" idx="11"/>
          </p:nvPr>
        </p:nvSpPr>
        <p:spPr>
          <a:xfrm>
            <a:off x="584200" y="1593850"/>
            <a:ext cx="2808288" cy="346075"/>
          </a:xfrm>
        </p:spPr>
        <p:txBody>
          <a:bodyPr/>
          <a:lstStyle/>
          <a:p>
            <a:r>
              <a:rPr lang="en-US" noProof="0"/>
              <a:t>1. Recap daily activity</a:t>
            </a:r>
          </a:p>
        </p:txBody>
      </p:sp>
      <p:sp>
        <p:nvSpPr>
          <p:cNvPr id="12" name="Text Placeholder 11">
            <a:extLst>
              <a:ext uri="{FF2B5EF4-FFF2-40B4-BE49-F238E27FC236}">
                <a16:creationId xmlns:a16="http://schemas.microsoft.com/office/drawing/2014/main" id="{F4B65C9A-ECEE-68DB-5BA6-D7B29AE17508}"/>
              </a:ext>
            </a:extLst>
          </p:cNvPr>
          <p:cNvSpPr>
            <a:spLocks noGrp="1"/>
          </p:cNvSpPr>
          <p:nvPr>
            <p:ph type="body" sz="quarter" idx="12"/>
          </p:nvPr>
        </p:nvSpPr>
        <p:spPr>
          <a:xfrm>
            <a:off x="584200" y="4052218"/>
            <a:ext cx="2808000" cy="345600"/>
          </a:xfrm>
        </p:spPr>
        <p:txBody>
          <a:bodyPr/>
          <a:lstStyle/>
          <a:p>
            <a:r>
              <a:rPr lang="en-US" noProof="0"/>
              <a:t>6. Update procedures and socialize</a:t>
            </a:r>
          </a:p>
        </p:txBody>
      </p:sp>
      <p:sp>
        <p:nvSpPr>
          <p:cNvPr id="19" name="Text Placeholder 18">
            <a:extLst>
              <a:ext uri="{FF2B5EF4-FFF2-40B4-BE49-F238E27FC236}">
                <a16:creationId xmlns:a16="http://schemas.microsoft.com/office/drawing/2014/main" id="{E908F492-5920-F43E-835D-27F4465AE166}"/>
              </a:ext>
            </a:extLst>
          </p:cNvPr>
          <p:cNvSpPr>
            <a:spLocks noGrp="1"/>
          </p:cNvSpPr>
          <p:nvPr>
            <p:ph type="body" sz="quarter" idx="13"/>
          </p:nvPr>
        </p:nvSpPr>
        <p:spPr>
          <a:xfrm>
            <a:off x="4047840" y="1593881"/>
            <a:ext cx="2808000" cy="345600"/>
          </a:xfrm>
        </p:spPr>
        <p:txBody>
          <a:bodyPr/>
          <a:lstStyle/>
          <a:p>
            <a:r>
              <a:rPr lang="en-US" noProof="0"/>
              <a:t>2. Review performance</a:t>
            </a:r>
          </a:p>
        </p:txBody>
      </p:sp>
      <p:sp>
        <p:nvSpPr>
          <p:cNvPr id="20" name="Text Placeholder 19">
            <a:extLst>
              <a:ext uri="{FF2B5EF4-FFF2-40B4-BE49-F238E27FC236}">
                <a16:creationId xmlns:a16="http://schemas.microsoft.com/office/drawing/2014/main" id="{E8AC7AC7-B2CA-2BB3-7DB3-FECBB2EB5554}"/>
              </a:ext>
            </a:extLst>
          </p:cNvPr>
          <p:cNvSpPr>
            <a:spLocks noGrp="1"/>
          </p:cNvSpPr>
          <p:nvPr>
            <p:ph type="body" sz="quarter" idx="14"/>
          </p:nvPr>
        </p:nvSpPr>
        <p:spPr>
          <a:xfrm>
            <a:off x="4047840" y="4052218"/>
            <a:ext cx="2808000" cy="345600"/>
          </a:xfrm>
        </p:spPr>
        <p:txBody>
          <a:bodyPr/>
          <a:lstStyle/>
          <a:p>
            <a:r>
              <a:rPr lang="en-US" noProof="0"/>
              <a:t>5. Meet with LT</a:t>
            </a:r>
          </a:p>
        </p:txBody>
      </p:sp>
      <p:sp>
        <p:nvSpPr>
          <p:cNvPr id="21" name="Text Placeholder 20">
            <a:extLst>
              <a:ext uri="{FF2B5EF4-FFF2-40B4-BE49-F238E27FC236}">
                <a16:creationId xmlns:a16="http://schemas.microsoft.com/office/drawing/2014/main" id="{C61D2C6C-4CA8-DEB5-4558-EC8C4BC8B8A5}"/>
              </a:ext>
            </a:extLst>
          </p:cNvPr>
          <p:cNvSpPr>
            <a:spLocks noGrp="1"/>
          </p:cNvSpPr>
          <p:nvPr>
            <p:ph type="body" sz="quarter" idx="15"/>
          </p:nvPr>
        </p:nvSpPr>
        <p:spPr>
          <a:xfrm>
            <a:off x="7511481" y="1593881"/>
            <a:ext cx="2808000" cy="345600"/>
          </a:xfrm>
        </p:spPr>
        <p:txBody>
          <a:bodyPr/>
          <a:lstStyle/>
          <a:p>
            <a:r>
              <a:rPr lang="en-US" noProof="0"/>
              <a:t>3. Discuss with the team</a:t>
            </a:r>
          </a:p>
        </p:txBody>
      </p:sp>
      <p:sp>
        <p:nvSpPr>
          <p:cNvPr id="24" name="Text Placeholder 23">
            <a:extLst>
              <a:ext uri="{FF2B5EF4-FFF2-40B4-BE49-F238E27FC236}">
                <a16:creationId xmlns:a16="http://schemas.microsoft.com/office/drawing/2014/main" id="{C41C9058-BAAA-3873-60C7-396393FA1B2D}"/>
              </a:ext>
            </a:extLst>
          </p:cNvPr>
          <p:cNvSpPr>
            <a:spLocks noGrp="1"/>
          </p:cNvSpPr>
          <p:nvPr>
            <p:ph type="body" sz="quarter" idx="16"/>
          </p:nvPr>
        </p:nvSpPr>
        <p:spPr>
          <a:xfrm>
            <a:off x="7511481" y="4052218"/>
            <a:ext cx="2808000" cy="345600"/>
          </a:xfrm>
        </p:spPr>
        <p:txBody>
          <a:bodyPr/>
          <a:lstStyle/>
          <a:p>
            <a:r>
              <a:rPr lang="en-US" noProof="0"/>
              <a:t>4. Create an LT presentation </a:t>
            </a:r>
          </a:p>
        </p:txBody>
      </p:sp>
      <p:sp>
        <p:nvSpPr>
          <p:cNvPr id="43" name="Text Placeholder 52">
            <a:extLst>
              <a:ext uri="{FF2B5EF4-FFF2-40B4-BE49-F238E27FC236}">
                <a16:creationId xmlns:a16="http://schemas.microsoft.com/office/drawing/2014/main" id="{E3E44608-CC9B-21BA-1651-E37A3DDDFDED}"/>
              </a:ext>
            </a:extLst>
          </p:cNvPr>
          <p:cNvSpPr>
            <a:spLocks noGrp="1"/>
          </p:cNvSpPr>
          <p:nvPr>
            <p:ph type="body" sz="quarter" idx="17"/>
          </p:nvPr>
        </p:nvSpPr>
        <p:spPr>
          <a:xfrm>
            <a:off x="6519107" y="521099"/>
            <a:ext cx="3599821" cy="169277"/>
          </a:xfrm>
        </p:spPr>
        <p:txBody>
          <a:bodyPr/>
          <a:lstStyle/>
          <a:p>
            <a:r>
              <a:rPr lang="en-GB">
                <a:latin typeface="Segoe UI Semibold"/>
                <a:cs typeface="Segoe UI Semibold"/>
              </a:rPr>
              <a:t>Copilot for Microsoft 365</a:t>
            </a:r>
            <a:endParaRPr lang="en-US"/>
          </a:p>
        </p:txBody>
      </p:sp>
      <p:sp>
        <p:nvSpPr>
          <p:cNvPr id="127" name="Text Placeholder 126">
            <a:extLst>
              <a:ext uri="{FF2B5EF4-FFF2-40B4-BE49-F238E27FC236}">
                <a16:creationId xmlns:a16="http://schemas.microsoft.com/office/drawing/2014/main" id="{836B1B52-BB51-B6C7-4B8F-852B23150318}"/>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a:t>
            </a:r>
            <a:r>
              <a:rPr kumimoji="0" lang="en-US" sz="900" b="0" i="0" u="none" strike="noStrike" kern="1200" cap="none" spc="0" normalizeH="0" baseline="30000" noProof="0">
                <a:ln>
                  <a:noFill/>
                </a:ln>
                <a:solidFill>
                  <a:srgbClr val="1A1A1A"/>
                </a:solidFill>
                <a:effectLst/>
                <a:uLnTx/>
                <a:uFillTx/>
                <a:latin typeface="Segoe UI"/>
                <a:ea typeface="+mn-ea"/>
                <a:cs typeface="Segoe UI" pitchFamily="34" charset="0"/>
              </a:rPr>
              <a:t>1</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 to summarize email threads and meetings from the past day and identify key actions and issues.</a:t>
            </a:r>
          </a:p>
        </p:txBody>
      </p:sp>
      <p:sp>
        <p:nvSpPr>
          <p:cNvPr id="128" name="Text Placeholder 127">
            <a:extLst>
              <a:ext uri="{FF2B5EF4-FFF2-40B4-BE49-F238E27FC236}">
                <a16:creationId xmlns:a16="http://schemas.microsoft.com/office/drawing/2014/main" id="{F336FD70-EA29-9C96-2615-63BACF778FC8}"/>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With Copilot in Excel, review the performance of service agents by analyzing data, identifying insights, and automating tasks based on historical interactions and business processes. </a:t>
            </a:r>
          </a:p>
        </p:txBody>
      </p:sp>
      <p:sp>
        <p:nvSpPr>
          <p:cNvPr id="129" name="Text Placeholder 128">
            <a:extLst>
              <a:ext uri="{FF2B5EF4-FFF2-40B4-BE49-F238E27FC236}">
                <a16:creationId xmlns:a16="http://schemas.microsoft.com/office/drawing/2014/main" id="{FE6D62CC-41BC-BB93-F9B3-56E2D4D2A1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With Copilot in Teams, meet to discuss trends and issues while focusing on the meeting and letting Copilot in Teams take notes and record critical items for you.</a:t>
            </a:r>
          </a:p>
        </p:txBody>
      </p:sp>
      <p:sp>
        <p:nvSpPr>
          <p:cNvPr id="130" name="Text Placeholder 129">
            <a:extLst>
              <a:ext uri="{FF2B5EF4-FFF2-40B4-BE49-F238E27FC236}">
                <a16:creationId xmlns:a16="http://schemas.microsoft.com/office/drawing/2014/main" id="{0B70D64B-A6E0-6387-BC1E-E8B31876FE38}"/>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 </a:t>
            </a:r>
            <a:r>
              <a:rPr kumimoji="0" lang="en-US" sz="900" b="0" i="0" u="none" strike="noStrike" kern="0" cap="none" spc="0" normalizeH="0" baseline="0" noProof="0">
                <a:ln>
                  <a:noFill/>
                </a:ln>
                <a:solidFill>
                  <a:srgbClr val="1A1A1A"/>
                </a:solidFill>
                <a:effectLst/>
                <a:uLnTx/>
                <a:uFillTx/>
                <a:latin typeface="Segoe UI"/>
                <a:ea typeface="+mn-ea"/>
                <a:cs typeface="+mn-cs"/>
              </a:rPr>
              <a:t>to focus on key issues and concerns. </a:t>
            </a:r>
          </a:p>
        </p:txBody>
      </p:sp>
      <p:sp>
        <p:nvSpPr>
          <p:cNvPr id="131" name="Text Placeholder 130">
            <a:extLst>
              <a:ext uri="{FF2B5EF4-FFF2-40B4-BE49-F238E27FC236}">
                <a16:creationId xmlns:a16="http://schemas.microsoft.com/office/drawing/2014/main" id="{8EA8BF97-9722-527D-7663-CF36AA9436AC}"/>
              </a:ext>
            </a:extLst>
          </p:cNvPr>
          <p:cNvSpPr>
            <a:spLocks noGrp="1"/>
          </p:cNvSpPr>
          <p:nvPr>
            <p:ph type="body" sz="quarter" idx="22"/>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Save time</a:t>
            </a:r>
            <a:r>
              <a:rPr kumimoji="0" lang="en-US" sz="900" b="0" i="0" u="none" strike="noStrike" kern="1200" cap="none" spc="0" normalizeH="0" baseline="0" noProof="0">
                <a:ln>
                  <a:noFill/>
                </a:ln>
                <a:solidFill>
                  <a:srgbClr val="000000"/>
                </a:solidFill>
                <a:effectLst/>
                <a:uLnTx/>
                <a:uFillTx/>
                <a:latin typeface="Segoe UI"/>
                <a:ea typeface="+mn-ea"/>
                <a:cs typeface="+mn-cs"/>
              </a:rPr>
              <a:t> updating documents and preparing emails with Copilot as your drafting partner.</a:t>
            </a:r>
          </a:p>
        </p:txBody>
      </p:sp>
      <p:sp>
        <p:nvSpPr>
          <p:cNvPr id="132" name="Text Placeholder 131">
            <a:extLst>
              <a:ext uri="{FF2B5EF4-FFF2-40B4-BE49-F238E27FC236}">
                <a16:creationId xmlns:a16="http://schemas.microsoft.com/office/drawing/2014/main" id="{EF61E01A-AAEA-CC18-37AE-4635131FA587}"/>
              </a:ext>
            </a:extLst>
          </p:cNvPr>
          <p:cNvSpPr>
            <a:spLocks noGrp="1"/>
          </p:cNvSpPr>
          <p:nvPr>
            <p:ph type="body" sz="quarter" idx="23"/>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Identify insights</a:t>
            </a:r>
            <a:r>
              <a:rPr kumimoji="0" lang="en-US" sz="900" b="0" i="0" u="none" strike="noStrike" kern="1200" cap="none" spc="0" normalizeH="0" baseline="0" noProof="0">
                <a:ln>
                  <a:noFill/>
                </a:ln>
                <a:solidFill>
                  <a:srgbClr val="000000"/>
                </a:solidFill>
                <a:effectLst/>
                <a:uLnTx/>
                <a:uFillTx/>
                <a:latin typeface="Segoe UI"/>
                <a:ea typeface="+mn-ea"/>
                <a:cs typeface="+mn-cs"/>
              </a:rPr>
              <a:t> with Copilot in Excel.</a:t>
            </a:r>
          </a:p>
        </p:txBody>
      </p:sp>
      <p:sp>
        <p:nvSpPr>
          <p:cNvPr id="133" name="Text Placeholder 132">
            <a:extLst>
              <a:ext uri="{FF2B5EF4-FFF2-40B4-BE49-F238E27FC236}">
                <a16:creationId xmlns:a16="http://schemas.microsoft.com/office/drawing/2014/main" id="{5C93F9EB-AB5E-58BB-8DA0-A770324AA6D7}"/>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Dedicate your focus to the meeting </a:t>
            </a:r>
            <a:r>
              <a:rPr kumimoji="0" lang="en-US" sz="900" b="0" i="0" u="none" strike="noStrike" kern="0" cap="none" spc="0" normalizeH="0" baseline="0" noProof="0">
                <a:ln>
                  <a:noFill/>
                </a:ln>
                <a:solidFill>
                  <a:srgbClr val="1A1A1A"/>
                </a:solidFill>
                <a:effectLst/>
                <a:uLnTx/>
                <a:uFillTx/>
                <a:latin typeface="Segoe UI"/>
                <a:ea typeface="+mn-ea"/>
                <a:cs typeface="+mn-cs"/>
              </a:rPr>
              <a:t>while CoPilot focuses on capturing the notes. </a:t>
            </a:r>
          </a:p>
        </p:txBody>
      </p:sp>
      <p:sp>
        <p:nvSpPr>
          <p:cNvPr id="134" name="Text Placeholder 133">
            <a:extLst>
              <a:ext uri="{FF2B5EF4-FFF2-40B4-BE49-F238E27FC236}">
                <a16:creationId xmlns:a16="http://schemas.microsoft.com/office/drawing/2014/main" id="{E790137C-AFBB-2D7E-DC3D-A1447A193B2F}"/>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Dedicate your focus to the meeting </a:t>
            </a:r>
            <a:r>
              <a:rPr kumimoji="0" lang="en-US" sz="900" b="0" i="0" u="none" strike="noStrike" kern="0" cap="none" spc="0" normalizeH="0" baseline="0" noProof="0">
                <a:ln>
                  <a:noFill/>
                </a:ln>
                <a:solidFill>
                  <a:srgbClr val="1A1A1A"/>
                </a:solidFill>
                <a:effectLst/>
                <a:uLnTx/>
                <a:uFillTx/>
                <a:latin typeface="Segoe UI"/>
                <a:ea typeface="+mn-ea"/>
                <a:cs typeface="+mn-cs"/>
              </a:rPr>
              <a:t>while CoPilot focuses on capturing the notes.</a:t>
            </a:r>
          </a:p>
        </p:txBody>
      </p:sp>
      <p:sp>
        <p:nvSpPr>
          <p:cNvPr id="135" name="Text Placeholder 134">
            <a:extLst>
              <a:ext uri="{FF2B5EF4-FFF2-40B4-BE49-F238E27FC236}">
                <a16:creationId xmlns:a16="http://schemas.microsoft.com/office/drawing/2014/main" id="{9C3C02AF-CB21-952A-8A8C-8FF22DCB52AC}"/>
              </a:ext>
            </a:extLst>
          </p:cNvPr>
          <p:cNvSpPr>
            <a:spLocks noGrp="1"/>
          </p:cNvSpPr>
          <p:nvPr>
            <p:ph type="body" sz="quarter" idx="26"/>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Creating a presentatio</a:t>
            </a:r>
            <a:r>
              <a:rPr kumimoji="0" lang="en-US" sz="900" b="0" i="0" u="none" strike="noStrike" kern="1200" cap="none" spc="0" normalizeH="0" baseline="0" noProof="0">
                <a:ln>
                  <a:noFill/>
                </a:ln>
                <a:solidFill>
                  <a:srgbClr val="000000"/>
                </a:solidFill>
                <a:effectLst/>
                <a:uLnTx/>
                <a:uFillTx/>
                <a:latin typeface="Segoe UI"/>
                <a:ea typeface="+mn-ea"/>
                <a:cs typeface="+mn-cs"/>
              </a:rPr>
              <a:t>n makes it easier to convey a clear message especially when it's critical feedback..</a:t>
            </a:r>
          </a:p>
        </p:txBody>
      </p:sp>
      <p:sp>
        <p:nvSpPr>
          <p:cNvPr id="136" name="Text Placeholder 135">
            <a:extLst>
              <a:ext uri="{FF2B5EF4-FFF2-40B4-BE49-F238E27FC236}">
                <a16:creationId xmlns:a16="http://schemas.microsoft.com/office/drawing/2014/main" id="{A71442AF-C614-9E20-BB57-84AABED96351}"/>
              </a:ext>
            </a:extLst>
          </p:cNvPr>
          <p:cNvSpPr>
            <a:spLocks noGrp="1"/>
          </p:cNvSpPr>
          <p:nvPr>
            <p:ph type="body" sz="quarter" idx="27"/>
          </p:nvPr>
        </p:nvSpPr>
        <p:spPr>
          <a:xfrm>
            <a:off x="584200" y="4488366"/>
            <a:ext cx="2900680" cy="76584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Using the notes from the leadership team meeting, make rapid updates to policies and procedures using Copilot in Word. To socialize these changes, Copilot in Outlook can draft an update email to the org.</a:t>
            </a:r>
          </a:p>
        </p:txBody>
      </p:sp>
      <p:sp>
        <p:nvSpPr>
          <p:cNvPr id="137" name="Text Placeholder 136">
            <a:extLst>
              <a:ext uri="{FF2B5EF4-FFF2-40B4-BE49-F238E27FC236}">
                <a16:creationId xmlns:a16="http://schemas.microsoft.com/office/drawing/2014/main" id="{109C6718-E108-83B1-1BE5-BBD0685DED80}"/>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Review the presentation with the leadership team and record feedback and goals. With Copilot in Teams, you can focus on the meeting and utilize the notes to recap key items.</a:t>
            </a:r>
          </a:p>
        </p:txBody>
      </p:sp>
      <p:sp>
        <p:nvSpPr>
          <p:cNvPr id="138" name="Text Placeholder 137">
            <a:extLst>
              <a:ext uri="{FF2B5EF4-FFF2-40B4-BE49-F238E27FC236}">
                <a16:creationId xmlns:a16="http://schemas.microsoft.com/office/drawing/2014/main" id="{B4B27358-0F15-AC75-5EE7-234F8764E6C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Based on the data analysis and the feedback from the team, use Copilot in PowerPoint to rapidly create a draft presentation to update the leadership team.</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44" name="Text Placeholder 86">
            <a:extLst>
              <a:ext uri="{FF2B5EF4-FFF2-40B4-BE49-F238E27FC236}">
                <a16:creationId xmlns:a16="http://schemas.microsoft.com/office/drawing/2014/main" id="{94B9C90E-B199-7C5B-C050-9C7C062C5E44}"/>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39" name="Text Placeholder 138">
            <a:extLst>
              <a:ext uri="{FF2B5EF4-FFF2-40B4-BE49-F238E27FC236}">
                <a16:creationId xmlns:a16="http://schemas.microsoft.com/office/drawing/2014/main" id="{48F1869C-B9FA-621B-9E87-5EE68A545790}"/>
              </a:ext>
            </a:extLst>
          </p:cNvPr>
          <p:cNvSpPr>
            <a:spLocks noGrp="1"/>
          </p:cNvSpPr>
          <p:nvPr>
            <p:ph type="body" sz="quarter" idx="38"/>
          </p:nvPr>
        </p:nvSpPr>
        <p:spPr>
          <a:solidFill>
            <a:srgbClr val="0070C0"/>
          </a:solidFill>
        </p:spPr>
        <p:txBody>
          <a:bodyPr/>
          <a:lstStyle/>
          <a:p>
            <a:endParaRPr lang="en-US"/>
          </a:p>
        </p:txBody>
      </p:sp>
      <p:sp>
        <p:nvSpPr>
          <p:cNvPr id="140" name="Text Placeholder 139">
            <a:extLst>
              <a:ext uri="{FF2B5EF4-FFF2-40B4-BE49-F238E27FC236}">
                <a16:creationId xmlns:a16="http://schemas.microsoft.com/office/drawing/2014/main" id="{3FD4F94F-E5EA-FDB7-89C9-8E8AE7792616}"/>
              </a:ext>
            </a:extLst>
          </p:cNvPr>
          <p:cNvSpPr>
            <a:spLocks noGrp="1"/>
          </p:cNvSpPr>
          <p:nvPr>
            <p:ph type="body" sz="quarter" idx="39"/>
          </p:nvPr>
        </p:nvSpPr>
        <p:spPr/>
        <p:txBody>
          <a:bodyPr/>
          <a:lstStyle/>
          <a:p>
            <a:endParaRPr lang="en-US"/>
          </a:p>
        </p:txBody>
      </p:sp>
      <p:sp>
        <p:nvSpPr>
          <p:cNvPr id="141" name="Text Placeholder 140">
            <a:extLst>
              <a:ext uri="{FF2B5EF4-FFF2-40B4-BE49-F238E27FC236}">
                <a16:creationId xmlns:a16="http://schemas.microsoft.com/office/drawing/2014/main" id="{1EF1C982-907D-6152-4D92-062A36725FC2}"/>
              </a:ext>
            </a:extLst>
          </p:cNvPr>
          <p:cNvSpPr>
            <a:spLocks noGrp="1"/>
          </p:cNvSpPr>
          <p:nvPr>
            <p:ph type="body" sz="quarter" idx="40"/>
          </p:nvPr>
        </p:nvSpPr>
        <p:spPr/>
        <p:txBody>
          <a:bodyPr/>
          <a:lstStyle/>
          <a:p>
            <a:endParaRPr lang="en-US"/>
          </a:p>
        </p:txBody>
      </p:sp>
      <p:sp>
        <p:nvSpPr>
          <p:cNvPr id="67" name="Rectangle: Rounded Corners 6">
            <a:extLst>
              <a:ext uri="{FF2B5EF4-FFF2-40B4-BE49-F238E27FC236}">
                <a16:creationId xmlns:a16="http://schemas.microsoft.com/office/drawing/2014/main" id="{EA6BDB63-462D-B952-D46D-6341E334C80D}"/>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68" name="Group 67">
            <a:extLst>
              <a:ext uri="{FF2B5EF4-FFF2-40B4-BE49-F238E27FC236}">
                <a16:creationId xmlns:a16="http://schemas.microsoft.com/office/drawing/2014/main" id="{60C065A0-BC22-CA5F-5857-B2128FCFCB87}"/>
              </a:ext>
            </a:extLst>
          </p:cNvPr>
          <p:cNvGrpSpPr/>
          <p:nvPr/>
        </p:nvGrpSpPr>
        <p:grpSpPr>
          <a:xfrm>
            <a:off x="1624328" y="1132756"/>
            <a:ext cx="1332000" cy="216000"/>
            <a:chOff x="1198144" y="862657"/>
            <a:chExt cx="1332000" cy="216000"/>
          </a:xfrm>
        </p:grpSpPr>
        <p:sp>
          <p:nvSpPr>
            <p:cNvPr id="70" name="Rectangle: Rounded Corners 6">
              <a:extLst>
                <a:ext uri="{FF2B5EF4-FFF2-40B4-BE49-F238E27FC236}">
                  <a16:creationId xmlns:a16="http://schemas.microsoft.com/office/drawing/2014/main" id="{5742B293-9732-D49B-AC17-8093571F2FA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71" name="Graphic 70">
              <a:extLst>
                <a:ext uri="{FF2B5EF4-FFF2-40B4-BE49-F238E27FC236}">
                  <a16:creationId xmlns:a16="http://schemas.microsoft.com/office/drawing/2014/main" id="{C14DC5E7-6567-0164-95EB-CB01AC55920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72" name="Group 71">
            <a:extLst>
              <a:ext uri="{FF2B5EF4-FFF2-40B4-BE49-F238E27FC236}">
                <a16:creationId xmlns:a16="http://schemas.microsoft.com/office/drawing/2014/main" id="{1F51FAF1-49B6-A4F8-2F93-DA7EF5EE7DC4}"/>
              </a:ext>
            </a:extLst>
          </p:cNvPr>
          <p:cNvGrpSpPr/>
          <p:nvPr/>
        </p:nvGrpSpPr>
        <p:grpSpPr>
          <a:xfrm>
            <a:off x="3022536" y="1132756"/>
            <a:ext cx="1692000" cy="216000"/>
            <a:chOff x="2707850" y="862657"/>
            <a:chExt cx="1692000" cy="216000"/>
          </a:xfrm>
        </p:grpSpPr>
        <p:sp>
          <p:nvSpPr>
            <p:cNvPr id="73" name="Rectangle: Rounded Corners 6">
              <a:extLst>
                <a:ext uri="{FF2B5EF4-FFF2-40B4-BE49-F238E27FC236}">
                  <a16:creationId xmlns:a16="http://schemas.microsoft.com/office/drawing/2014/main" id="{10CF9E40-2E80-04E4-5CB3-4BA49703BCAC}"/>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74" name="Graphic 73">
              <a:extLst>
                <a:ext uri="{FF2B5EF4-FFF2-40B4-BE49-F238E27FC236}">
                  <a16:creationId xmlns:a16="http://schemas.microsoft.com/office/drawing/2014/main" id="{B36D170B-0666-E620-969F-1A354A559B2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sp>
        <p:nvSpPr>
          <p:cNvPr id="79" name="Rectangle: Rounded Corners 6">
            <a:extLst>
              <a:ext uri="{FF2B5EF4-FFF2-40B4-BE49-F238E27FC236}">
                <a16:creationId xmlns:a16="http://schemas.microsoft.com/office/drawing/2014/main" id="{567E176D-C747-B897-B50F-55F541F87CE0}"/>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80" name="Group 79">
            <a:extLst>
              <a:ext uri="{FF2B5EF4-FFF2-40B4-BE49-F238E27FC236}">
                <a16:creationId xmlns:a16="http://schemas.microsoft.com/office/drawing/2014/main" id="{EBC2EB16-33FE-6599-71FB-E72A484BD294}"/>
              </a:ext>
            </a:extLst>
          </p:cNvPr>
          <p:cNvGrpSpPr/>
          <p:nvPr/>
        </p:nvGrpSpPr>
        <p:grpSpPr>
          <a:xfrm>
            <a:off x="7523372" y="1127774"/>
            <a:ext cx="1449177" cy="211379"/>
            <a:chOff x="1194742" y="1140160"/>
            <a:chExt cx="1449177" cy="211379"/>
          </a:xfrm>
        </p:grpSpPr>
        <p:sp>
          <p:nvSpPr>
            <p:cNvPr id="81" name="Rectangle: Rounded Corners 6">
              <a:extLst>
                <a:ext uri="{FF2B5EF4-FFF2-40B4-BE49-F238E27FC236}">
                  <a16:creationId xmlns:a16="http://schemas.microsoft.com/office/drawing/2014/main" id="{BB8F735F-DBFF-A67C-AA39-633A3D8A82FC}"/>
                </a:ext>
                <a:ext uri="{C183D7F6-B498-43B3-948B-1728B52AA6E4}">
                  <adec:decorative xmlns:adec="http://schemas.microsoft.com/office/drawing/2017/decorative" val="1"/>
                </a:ext>
              </a:extLst>
            </p:cNvPr>
            <p:cNvSpPr/>
            <p:nvPr/>
          </p:nvSpPr>
          <p:spPr bwMode="auto">
            <a:xfrm>
              <a:off x="1194742" y="1140160"/>
              <a:ext cx="1449177" cy="211379"/>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82" name="Graphic 81">
              <a:extLst>
                <a:ext uri="{FF2B5EF4-FFF2-40B4-BE49-F238E27FC236}">
                  <a16:creationId xmlns:a16="http://schemas.microsoft.com/office/drawing/2014/main" id="{DA7F0629-CE1D-0396-8071-0FB1D503BB4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88" name="Group 187">
            <a:extLst>
              <a:ext uri="{FF2B5EF4-FFF2-40B4-BE49-F238E27FC236}">
                <a16:creationId xmlns:a16="http://schemas.microsoft.com/office/drawing/2014/main" id="{9437FBFF-A365-C0C9-29B7-44F722594B19}"/>
              </a:ext>
            </a:extLst>
          </p:cNvPr>
          <p:cNvGrpSpPr/>
          <p:nvPr/>
        </p:nvGrpSpPr>
        <p:grpSpPr>
          <a:xfrm>
            <a:off x="804187" y="2761669"/>
            <a:ext cx="2351135" cy="360000"/>
            <a:chOff x="588263" y="1217924"/>
            <a:chExt cx="2351135" cy="360000"/>
          </a:xfrm>
        </p:grpSpPr>
        <p:pic>
          <p:nvPicPr>
            <p:cNvPr id="189" name="Picture 188" descr="Zip Co logo SVG free download, id: 101874 - Brandlogos.net">
              <a:hlinkClick r:id="rId7"/>
              <a:extLst>
                <a:ext uri="{FF2B5EF4-FFF2-40B4-BE49-F238E27FC236}">
                  <a16:creationId xmlns:a16="http://schemas.microsoft.com/office/drawing/2014/main" id="{C7488739-8954-0F93-8F67-CCEA610A811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0" name="TextBox 189">
              <a:extLst>
                <a:ext uri="{FF2B5EF4-FFF2-40B4-BE49-F238E27FC236}">
                  <a16:creationId xmlns:a16="http://schemas.microsoft.com/office/drawing/2014/main" id="{2AEF35C9-B668-FA29-8FB3-D98F454438B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91" name="Group 190">
            <a:extLst>
              <a:ext uri="{FF2B5EF4-FFF2-40B4-BE49-F238E27FC236}">
                <a16:creationId xmlns:a16="http://schemas.microsoft.com/office/drawing/2014/main" id="{19138DD0-90AB-6B0C-09B0-05C1F6F3930A}"/>
              </a:ext>
            </a:extLst>
          </p:cNvPr>
          <p:cNvGrpSpPr/>
          <p:nvPr/>
        </p:nvGrpSpPr>
        <p:grpSpPr>
          <a:xfrm>
            <a:off x="4276273" y="2761669"/>
            <a:ext cx="2361959" cy="360000"/>
            <a:chOff x="577439" y="3137252"/>
            <a:chExt cx="2361959" cy="360000"/>
          </a:xfrm>
        </p:grpSpPr>
        <p:pic>
          <p:nvPicPr>
            <p:cNvPr id="192" name="Picture 191">
              <a:extLst>
                <a:ext uri="{FF2B5EF4-FFF2-40B4-BE49-F238E27FC236}">
                  <a16:creationId xmlns:a16="http://schemas.microsoft.com/office/drawing/2014/main" id="{431E2DF0-AAC2-3D3A-F45F-EB53D7C22D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93" name="TextBox 192">
              <a:extLst>
                <a:ext uri="{FF2B5EF4-FFF2-40B4-BE49-F238E27FC236}">
                  <a16:creationId xmlns:a16="http://schemas.microsoft.com/office/drawing/2014/main" id="{E4E83E5E-58E2-704E-C203-9D5F60585B32}"/>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4" name="Group 193">
            <a:extLst>
              <a:ext uri="{FF2B5EF4-FFF2-40B4-BE49-F238E27FC236}">
                <a16:creationId xmlns:a16="http://schemas.microsoft.com/office/drawing/2014/main" id="{D574E6CE-6BBA-065C-CAEB-834CDA815903}"/>
              </a:ext>
            </a:extLst>
          </p:cNvPr>
          <p:cNvGrpSpPr/>
          <p:nvPr/>
        </p:nvGrpSpPr>
        <p:grpSpPr>
          <a:xfrm>
            <a:off x="7739914" y="2761669"/>
            <a:ext cx="2351135" cy="360000"/>
            <a:chOff x="588263" y="3617084"/>
            <a:chExt cx="2351135" cy="360000"/>
          </a:xfrm>
        </p:grpSpPr>
        <p:pic>
          <p:nvPicPr>
            <p:cNvPr id="195" name="Picture 194">
              <a:extLst>
                <a:ext uri="{FF2B5EF4-FFF2-40B4-BE49-F238E27FC236}">
                  <a16:creationId xmlns:a16="http://schemas.microsoft.com/office/drawing/2014/main" id="{BACF02F9-E0B7-AE3A-23AE-BAC44DB03C0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96" name="TextBox 195">
              <a:extLst>
                <a:ext uri="{FF2B5EF4-FFF2-40B4-BE49-F238E27FC236}">
                  <a16:creationId xmlns:a16="http://schemas.microsoft.com/office/drawing/2014/main" id="{E7B5B84E-CBEC-F78A-5F05-C3CB464C549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7" name="Group 196">
            <a:extLst>
              <a:ext uri="{FF2B5EF4-FFF2-40B4-BE49-F238E27FC236}">
                <a16:creationId xmlns:a16="http://schemas.microsoft.com/office/drawing/2014/main" id="{6BBB0FAC-DCEC-A4F0-6BB4-C7945557F96B}"/>
              </a:ext>
            </a:extLst>
          </p:cNvPr>
          <p:cNvGrpSpPr/>
          <p:nvPr/>
        </p:nvGrpSpPr>
        <p:grpSpPr>
          <a:xfrm>
            <a:off x="1929747" y="5158847"/>
            <a:ext cx="1139574" cy="360000"/>
            <a:chOff x="588263" y="1697756"/>
            <a:chExt cx="1139574" cy="360000"/>
          </a:xfrm>
        </p:grpSpPr>
        <p:pic>
          <p:nvPicPr>
            <p:cNvPr id="198" name="Picture 197">
              <a:extLst>
                <a:ext uri="{FF2B5EF4-FFF2-40B4-BE49-F238E27FC236}">
                  <a16:creationId xmlns:a16="http://schemas.microsoft.com/office/drawing/2014/main" id="{7A6C6234-191A-A43A-C253-4EDF57F43B7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C6FA546-25D4-4CE1-9432-A6075D8C3481}"/>
                </a:ext>
                <a:ext uri="{C183D7F6-B498-43B3-948B-1728B52AA6E4}">
                  <adec:decorative xmlns:adec="http://schemas.microsoft.com/office/drawing/2017/decorative" val="0"/>
                </a:ext>
              </a:extLst>
            </p:cNvPr>
            <p:cNvSpPr txBox="1"/>
            <p:nvPr/>
          </p:nvSpPr>
          <p:spPr>
            <a:xfrm>
              <a:off x="1047214" y="1708480"/>
              <a:ext cx="680623"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9AB61E68-2838-A8CB-9486-1098DCBCB713}"/>
              </a:ext>
            </a:extLst>
          </p:cNvPr>
          <p:cNvGrpSpPr/>
          <p:nvPr/>
        </p:nvGrpSpPr>
        <p:grpSpPr>
          <a:xfrm>
            <a:off x="804187" y="5158847"/>
            <a:ext cx="1072739" cy="360000"/>
            <a:chOff x="588263" y="2657420"/>
            <a:chExt cx="1072739" cy="360000"/>
          </a:xfrm>
        </p:grpSpPr>
        <p:pic>
          <p:nvPicPr>
            <p:cNvPr id="201" name="Picture 200">
              <a:extLst>
                <a:ext uri="{FF2B5EF4-FFF2-40B4-BE49-F238E27FC236}">
                  <a16:creationId xmlns:a16="http://schemas.microsoft.com/office/drawing/2014/main" id="{4A990DF2-4D1D-4F46-87BB-C4EACEED721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08388B6E-9ECD-6965-6294-B33191D840FE}"/>
                </a:ext>
                <a:ext uri="{C183D7F6-B498-43B3-948B-1728B52AA6E4}">
                  <adec:decorative xmlns:adec="http://schemas.microsoft.com/office/drawing/2017/decorative" val="0"/>
                </a:ext>
              </a:extLst>
            </p:cNvPr>
            <p:cNvSpPr txBox="1"/>
            <p:nvPr/>
          </p:nvSpPr>
          <p:spPr>
            <a:xfrm>
              <a:off x="1047214" y="2668144"/>
              <a:ext cx="61378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A56F8DC8-F904-9598-D1AD-1209E262D7C0}"/>
              </a:ext>
            </a:extLst>
          </p:cNvPr>
          <p:cNvGrpSpPr/>
          <p:nvPr/>
        </p:nvGrpSpPr>
        <p:grpSpPr>
          <a:xfrm>
            <a:off x="7739914" y="5158847"/>
            <a:ext cx="2351135" cy="360000"/>
            <a:chOff x="588263" y="2177588"/>
            <a:chExt cx="2351135" cy="360000"/>
          </a:xfrm>
        </p:grpSpPr>
        <p:pic>
          <p:nvPicPr>
            <p:cNvPr id="204" name="Picture 203">
              <a:extLst>
                <a:ext uri="{FF2B5EF4-FFF2-40B4-BE49-F238E27FC236}">
                  <a16:creationId xmlns:a16="http://schemas.microsoft.com/office/drawing/2014/main" id="{8440001F-D7D9-3110-40A3-C90DC6A0C75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EC1AFD40-5CDC-2B0E-22B2-863AC3291501}"/>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0E32DBDD-3750-1065-F8B9-61F713761CA3}"/>
              </a:ext>
            </a:extLst>
          </p:cNvPr>
          <p:cNvGrpSpPr/>
          <p:nvPr/>
        </p:nvGrpSpPr>
        <p:grpSpPr>
          <a:xfrm>
            <a:off x="4276273" y="5158847"/>
            <a:ext cx="2351135" cy="360000"/>
            <a:chOff x="588263" y="3617084"/>
            <a:chExt cx="2351135" cy="360000"/>
          </a:xfrm>
        </p:grpSpPr>
        <p:pic>
          <p:nvPicPr>
            <p:cNvPr id="207" name="Picture 206">
              <a:extLst>
                <a:ext uri="{FF2B5EF4-FFF2-40B4-BE49-F238E27FC236}">
                  <a16:creationId xmlns:a16="http://schemas.microsoft.com/office/drawing/2014/main" id="{3136ECCD-C286-F14E-73CC-0410465F32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84CC18D8-D989-B41B-82CE-1194BCB123AE}"/>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09" name="Picture 208">
            <a:extLst>
              <a:ext uri="{FF2B5EF4-FFF2-40B4-BE49-F238E27FC236}">
                <a16:creationId xmlns:a16="http://schemas.microsoft.com/office/drawing/2014/main" id="{DACA48D4-C025-3B50-B1E8-1027DC08E50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sp>
        <p:nvSpPr>
          <p:cNvPr id="3" name="Text Placeholder 50">
            <a:extLst>
              <a:ext uri="{FF2B5EF4-FFF2-40B4-BE49-F238E27FC236}">
                <a16:creationId xmlns:a16="http://schemas.microsoft.com/office/drawing/2014/main" id="{A34618F6-8039-9379-32D8-C119B3E00466}"/>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15"/>
              </a:rPr>
              <a:t>copilot.microsoft.com</a:t>
            </a:r>
            <a:r>
              <a:rPr lang="en-US"/>
              <a:t>, the Microsoft Copilot mobile app, or the Copilot app in Teams, and set toggle to “Work”.</a:t>
            </a:r>
            <a:endParaRPr lang="en-US" baseline="30000"/>
          </a:p>
        </p:txBody>
      </p:sp>
    </p:spTree>
    <p:extLst>
      <p:ext uri="{BB962C8B-B14F-4D97-AF65-F5344CB8AC3E}">
        <p14:creationId xmlns:p14="http://schemas.microsoft.com/office/powerpoint/2010/main" val="240685539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507269"/>
            <a:ext cx="8284671" cy="263149"/>
          </a:xfrm>
        </p:spPr>
        <p:txBody>
          <a:bodyPr/>
          <a:lstStyle/>
          <a:p>
            <a:r>
              <a:rPr lang="en-US" dirty="0">
                <a:solidFill>
                  <a:srgbClr val="0078D4"/>
                </a:solidFill>
              </a:rPr>
              <a:t>Service | </a:t>
            </a:r>
            <a:r>
              <a:rPr lang="en-US" dirty="0"/>
              <a:t>Communication Logging</a:t>
            </a:r>
            <a:endParaRPr lang="en-US" sz="1400" i="1"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dirty="0"/>
              <a:t>1. Call transcription</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dirty="0"/>
              <a:t>6. Quality assurance</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dirty="0"/>
              <a:t>2. Personalized follow-up</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dirty="0"/>
              <a:t>5. Trend identification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dirty="0"/>
              <a:t>3. Sentiment analysis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dirty="0"/>
              <a:t>4. Data organization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dirty="0"/>
              <a:t>Copilot for Service</a:t>
            </a:r>
            <a:r>
              <a:rPr lang="en-US" sz="900" dirty="0"/>
              <a:t> </a:t>
            </a:r>
            <a:r>
              <a:rPr lang="en-US" sz="900" i="1" dirty="0"/>
              <a:t>(includes Copilot for Microsoft 365)</a:t>
            </a:r>
            <a:endParaRPr lang="en-US" sz="900" noProof="0" dirty="0"/>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vert="horz" wrap="square" lIns="90000" tIns="36000" rIns="90000" bIns="36000" rtlCol="0" anchor="t">
            <a:normAutofit/>
          </a:bodyPr>
          <a:lstStyle/>
          <a:p>
            <a:r>
              <a:rPr lang="en-US" dirty="0">
                <a:cs typeface="Segoe UI"/>
              </a:rPr>
              <a:t>Using Copilot in Teams, an agent can ask Copilot for a recap and clarify issues raised. Using Copilot for Service, these insights can be saved directly to the CRM.</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a:xfrm>
            <a:off x="4047840" y="1997179"/>
            <a:ext cx="2808000" cy="626701"/>
          </a:xfrm>
        </p:spPr>
        <p:txBody>
          <a:bodyPr/>
          <a:lstStyle/>
          <a:p>
            <a:r>
              <a:rPr lang="en-US" dirty="0"/>
              <a:t>In Outlook, Copilot for Service can help draft a customer email that summarizes details of the case history.  It can then save those emails to the CRM system.</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dirty="0"/>
              <a:t>Use Copilot</a:t>
            </a:r>
            <a:r>
              <a:rPr lang="en-US" baseline="30000" dirty="0"/>
              <a:t>2</a:t>
            </a:r>
            <a:r>
              <a:rPr lang="en-US" dirty="0"/>
              <a:t> to perform sentiment analysis on transcriptions, identifying customer emotions and satisfaction levels.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b="1" dirty="0">
                <a:cs typeface="Segoe UI"/>
              </a:rPr>
              <a:t>Save time with automated summaries </a:t>
            </a:r>
            <a:r>
              <a:rPr lang="en-US" dirty="0">
                <a:cs typeface="Segoe UI"/>
              </a:rPr>
              <a:t>of call transcripts and the ability to query the transcript for more details.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b="1" dirty="0"/>
              <a:t>Regular reviews of transcriptions and logs </a:t>
            </a:r>
            <a:r>
              <a:rPr lang="en-US" dirty="0"/>
              <a:t>help maintain high standards of customer service and identify training needs.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lang="en-US" b="1" dirty="0"/>
              <a:t>Logging interactions</a:t>
            </a:r>
            <a:r>
              <a:rPr lang="en-US" dirty="0"/>
              <a:t> in the CRM creates a case history, which is invaluable for resolving future queries.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b="1" dirty="0"/>
              <a:t>Identifying trends </a:t>
            </a:r>
            <a:r>
              <a:rPr lang="en-US" dirty="0"/>
              <a:t>helps in anticipating customer needs and proactively addressing recurring issues.</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b="1" dirty="0"/>
              <a:t>Sentiment analysis </a:t>
            </a:r>
            <a:r>
              <a:rPr lang="en-US" dirty="0"/>
              <a:t>gives insights into the customer's emotional state, which can guide the approach in service and support.</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b="1" dirty="0"/>
              <a:t>Organized data allows for quick access </a:t>
            </a:r>
            <a:r>
              <a:rPr lang="en-US" dirty="0"/>
              <a:t>to relevant information, improving response times and support quality.</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dirty="0">
                <a:cs typeface="Segoe UI"/>
              </a:rPr>
              <a:t>Use the insights from the trend analysis to identify training materials that need to be updated. Then use Copilot in Word to add new sections to the documents based on knowledge base articles.</a:t>
            </a:r>
            <a:endParaRPr lang="en-US" dirty="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lang="en-US" dirty="0"/>
              <a:t>Utilize Copilot in Power BI to analyze logged data, spotting trends and patterns in one or more accounts that can inform future support strategies.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dirty="0"/>
              <a:t>Connect CRM feedback data into a Power BI dashboard and then ask Copilot in Power BI to categorize interactions based on topics, issues, and outcomes for easy retrieval and analysis.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a:t>Customize</a:t>
            </a:r>
            <a:endParaRPr lang="en-US" dirty="0"/>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0C0"/>
          </a:solidFill>
        </p:spPr>
        <p:txBody>
          <a:bodyPr/>
          <a:lstStyle/>
          <a:p>
            <a:endParaRPr lang="en-US" dirty="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0C0"/>
          </a:solidFill>
        </p:spPr>
        <p:txBody>
          <a:bodyPr/>
          <a:lstStyle/>
          <a:p>
            <a:endParaRPr lang="en-US" dirty="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p:txBody>
          <a:bodyPr/>
          <a:lstStyle/>
          <a:p>
            <a:endParaRPr lang="en-US" dirty="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0" name="Group 29">
            <a:extLst>
              <a:ext uri="{FF2B5EF4-FFF2-40B4-BE49-F238E27FC236}">
                <a16:creationId xmlns:a16="http://schemas.microsoft.com/office/drawing/2014/main" id="{438D29EB-9608-5B80-E250-46640E189535}"/>
              </a:ext>
            </a:extLst>
          </p:cNvPr>
          <p:cNvGrpSpPr/>
          <p:nvPr/>
        </p:nvGrpSpPr>
        <p:grpSpPr>
          <a:xfrm>
            <a:off x="1636521" y="1132756"/>
            <a:ext cx="1138494" cy="222042"/>
            <a:chOff x="4582885" y="862657"/>
            <a:chExt cx="1138494" cy="222042"/>
          </a:xfrm>
        </p:grpSpPr>
        <p:sp>
          <p:nvSpPr>
            <p:cNvPr id="31" name="Rectangle: Rounded Corners 6">
              <a:extLst>
                <a:ext uri="{FF2B5EF4-FFF2-40B4-BE49-F238E27FC236}">
                  <a16:creationId xmlns:a16="http://schemas.microsoft.com/office/drawing/2014/main" id="{57C8E7E1-A14B-E4C7-1770-E2C4A7674245}"/>
                </a:ext>
                <a:ext uri="{C183D7F6-B498-43B3-948B-1728B52AA6E4}">
                  <adec:decorative xmlns:adec="http://schemas.microsoft.com/office/drawing/2017/decorative" val="1"/>
                </a:ext>
              </a:extLst>
            </p:cNvPr>
            <p:cNvSpPr/>
            <p:nvPr/>
          </p:nvSpPr>
          <p:spPr bwMode="auto">
            <a:xfrm>
              <a:off x="4582885" y="862657"/>
              <a:ext cx="1138494" cy="22204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panose="020B0702040204020203" pitchFamily="34" charset="0"/>
                  <a:ea typeface="+mn-ea"/>
                  <a:cs typeface="Segoe UI Semibold" panose="020B0702040204020203" pitchFamily="34" charset="0"/>
                </a:rPr>
                <a:t>Quality scores</a:t>
              </a:r>
            </a:p>
          </p:txBody>
        </p:sp>
        <p:pic>
          <p:nvPicPr>
            <p:cNvPr id="32" name="Graphic 31">
              <a:extLst>
                <a:ext uri="{FF2B5EF4-FFF2-40B4-BE49-F238E27FC236}">
                  <a16:creationId xmlns:a16="http://schemas.microsoft.com/office/drawing/2014/main" id="{2B852AF1-D360-C625-BB49-D0B4622755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82947"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sp>
        <p:nvSpPr>
          <p:cNvPr id="2" name="Text Placeholder 44">
            <a:extLst>
              <a:ext uri="{FF2B5EF4-FFF2-40B4-BE49-F238E27FC236}">
                <a16:creationId xmlns:a16="http://schemas.microsoft.com/office/drawing/2014/main" id="{C031ED93-D5A3-B667-2833-675348529335}"/>
              </a:ext>
            </a:extLst>
          </p:cNvPr>
          <p:cNvSpPr>
            <a:spLocks noGrp="1"/>
          </p:cNvSpPr>
          <p:nvPr>
            <p:ph type="body" sz="quarter" idx="10"/>
          </p:nvPr>
        </p:nvSpPr>
        <p:spPr>
          <a:xfrm>
            <a:off x="570453" y="6490609"/>
            <a:ext cx="9597418" cy="215444"/>
          </a:xfrm>
        </p:spPr>
        <p:txBody>
          <a:bodyPr/>
          <a:lstStyle/>
          <a:p>
            <a:r>
              <a:rPr lang="en-US" baseline="30000" dirty="0"/>
              <a:t>1</a:t>
            </a:r>
            <a:r>
              <a:rPr lang="en-US" dirty="0"/>
              <a:t>Access Copilot at Copilot.Microsoft.com or from the Windows taskbar or Edge browser and set toggle to “Web”.</a:t>
            </a:r>
          </a:p>
          <a:p>
            <a:r>
              <a:rPr lang="en-US" baseline="30000" dirty="0"/>
              <a:t>2</a:t>
            </a:r>
            <a:r>
              <a:rPr lang="en-US" dirty="0"/>
              <a:t>Access Copilot at Copilot.Microsoft.com, from the Windows taskbar or Edge browser, or in the Copilot app in Teams, and set toggle to “Work”.</a:t>
            </a:r>
          </a:p>
        </p:txBody>
      </p:sp>
      <p:grpSp>
        <p:nvGrpSpPr>
          <p:cNvPr id="3" name="Group 2">
            <a:extLst>
              <a:ext uri="{FF2B5EF4-FFF2-40B4-BE49-F238E27FC236}">
                <a16:creationId xmlns:a16="http://schemas.microsoft.com/office/drawing/2014/main" id="{F5006F4F-9B9E-2315-8CDB-7118C7C1A7D3}"/>
              </a:ext>
            </a:extLst>
          </p:cNvPr>
          <p:cNvGrpSpPr/>
          <p:nvPr/>
        </p:nvGrpSpPr>
        <p:grpSpPr>
          <a:xfrm>
            <a:off x="901934" y="2631003"/>
            <a:ext cx="2351135" cy="360000"/>
            <a:chOff x="588263" y="3617084"/>
            <a:chExt cx="2351135" cy="360000"/>
          </a:xfrm>
        </p:grpSpPr>
        <p:pic>
          <p:nvPicPr>
            <p:cNvPr id="4" name="Picture 3">
              <a:extLst>
                <a:ext uri="{FF2B5EF4-FFF2-40B4-BE49-F238E27FC236}">
                  <a16:creationId xmlns:a16="http://schemas.microsoft.com/office/drawing/2014/main" id="{B9AE9319-31A8-DA9C-CD90-25F587BA9B54}"/>
                </a:ext>
              </a:extLst>
            </p:cNvPr>
            <p:cNvPicPr>
              <a:picLocks noChangeAspect="1"/>
            </p:cNvPicPr>
            <p:nvPr/>
          </p:nvPicPr>
          <p:blipFill>
            <a:blip r:embed="rId7"/>
            <a:stretch>
              <a:fillRect/>
            </a:stretch>
          </p:blipFill>
          <p:spPr>
            <a:xfrm>
              <a:off x="588263" y="3617084"/>
              <a:ext cx="360000" cy="360000"/>
            </a:xfrm>
            <a:prstGeom prst="ellipse">
              <a:avLst/>
            </a:prstGeom>
            <a:solidFill>
              <a:srgbClr val="FFFFFF"/>
            </a:solidFill>
          </p:spPr>
        </p:pic>
        <p:sp>
          <p:nvSpPr>
            <p:cNvPr id="5" name="TextBox 4">
              <a:extLst>
                <a:ext uri="{FF2B5EF4-FFF2-40B4-BE49-F238E27FC236}">
                  <a16:creationId xmlns:a16="http://schemas.microsoft.com/office/drawing/2014/main" id="{9ED4E851-53C7-AE86-D6ED-38301CA053F9}"/>
                </a:ext>
                <a:ext uri="{C183D7F6-B498-43B3-948B-1728B52AA6E4}">
                  <adec:decorative xmlns:adec="http://schemas.microsoft.com/office/drawing/2017/decorative" val="0"/>
                </a:ext>
              </a:extLst>
            </p:cNvPr>
            <p:cNvSpPr txBox="1"/>
            <p:nvPr/>
          </p:nvSpPr>
          <p:spPr>
            <a:xfrm>
              <a:off x="1047214" y="364319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0C0"/>
                  </a:solidFill>
                  <a:effectLst/>
                  <a:uLnTx/>
                  <a:uFillTx/>
                  <a:latin typeface="Segoe UI Semibold"/>
                  <a:ea typeface="+mn-ea"/>
                  <a:cs typeface="+mn-cs"/>
                </a:rPr>
                <a:t>+Copilot for Service</a:t>
              </a:r>
            </a:p>
          </p:txBody>
        </p:sp>
      </p:grpSp>
      <p:grpSp>
        <p:nvGrpSpPr>
          <p:cNvPr id="6" name="Group 5">
            <a:extLst>
              <a:ext uri="{FF2B5EF4-FFF2-40B4-BE49-F238E27FC236}">
                <a16:creationId xmlns:a16="http://schemas.microsoft.com/office/drawing/2014/main" id="{6A779246-B8B1-3110-24DD-2256BA4714E5}"/>
              </a:ext>
            </a:extLst>
          </p:cNvPr>
          <p:cNvGrpSpPr/>
          <p:nvPr/>
        </p:nvGrpSpPr>
        <p:grpSpPr>
          <a:xfrm>
            <a:off x="4479714" y="2592367"/>
            <a:ext cx="2347189" cy="360000"/>
            <a:chOff x="808133" y="2640635"/>
            <a:chExt cx="2347189" cy="360000"/>
          </a:xfrm>
        </p:grpSpPr>
        <p:sp>
          <p:nvSpPr>
            <p:cNvPr id="7" name="TextBox 6">
              <a:extLst>
                <a:ext uri="{FF2B5EF4-FFF2-40B4-BE49-F238E27FC236}">
                  <a16:creationId xmlns:a16="http://schemas.microsoft.com/office/drawing/2014/main" id="{5B024FE0-EE81-5248-C1E8-556603CCA7EB}"/>
                </a:ext>
                <a:ext uri="{C183D7F6-B498-43B3-948B-1728B52AA6E4}">
                  <adec:decorative xmlns:adec="http://schemas.microsoft.com/office/drawing/2017/decorative" val="0"/>
                </a:ext>
              </a:extLst>
            </p:cNvPr>
            <p:cNvSpPr txBox="1"/>
            <p:nvPr/>
          </p:nvSpPr>
          <p:spPr>
            <a:xfrm>
              <a:off x="1263138" y="2682362"/>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for Service</a:t>
              </a:r>
            </a:p>
          </p:txBody>
        </p:sp>
        <p:pic>
          <p:nvPicPr>
            <p:cNvPr id="8" name="Picture 7">
              <a:extLst>
                <a:ext uri="{FF2B5EF4-FFF2-40B4-BE49-F238E27FC236}">
                  <a16:creationId xmlns:a16="http://schemas.microsoft.com/office/drawing/2014/main" id="{BE7E51D5-3407-659F-4039-32A66EE27D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133" y="2640635"/>
              <a:ext cx="360000" cy="360000"/>
            </a:xfrm>
            <a:prstGeom prst="ellipse">
              <a:avLst/>
            </a:prstGeom>
            <a:solidFill>
              <a:srgbClr val="FFFFFF"/>
            </a:solidFill>
          </p:spPr>
        </p:pic>
      </p:grpSp>
      <p:grpSp>
        <p:nvGrpSpPr>
          <p:cNvPr id="9" name="Group 8">
            <a:extLst>
              <a:ext uri="{FF2B5EF4-FFF2-40B4-BE49-F238E27FC236}">
                <a16:creationId xmlns:a16="http://schemas.microsoft.com/office/drawing/2014/main" id="{300CFBDD-A77E-51C9-C0A3-BD70C15962A0}"/>
              </a:ext>
            </a:extLst>
          </p:cNvPr>
          <p:cNvGrpSpPr/>
          <p:nvPr/>
        </p:nvGrpSpPr>
        <p:grpSpPr>
          <a:xfrm>
            <a:off x="7914417" y="2590747"/>
            <a:ext cx="2094142" cy="360000"/>
            <a:chOff x="588263" y="1217924"/>
            <a:chExt cx="2094142" cy="360000"/>
          </a:xfrm>
        </p:grpSpPr>
        <p:pic>
          <p:nvPicPr>
            <p:cNvPr id="10" name="Picture 9" descr="Zip Co logo SVG free download, id: 101874 - Brandlogos.net">
              <a:hlinkClick r:id="rId9"/>
              <a:extLst>
                <a:ext uri="{FF2B5EF4-FFF2-40B4-BE49-F238E27FC236}">
                  <a16:creationId xmlns:a16="http://schemas.microsoft.com/office/drawing/2014/main" id="{3B16C88D-5BB8-A358-DCF4-61B4DA240DF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 name="TextBox 11">
              <a:extLst>
                <a:ext uri="{FF2B5EF4-FFF2-40B4-BE49-F238E27FC236}">
                  <a16:creationId xmlns:a16="http://schemas.microsoft.com/office/drawing/2014/main" id="{E3599684-AB2C-B9EF-1A7F-0A08F3C6276D}"/>
                </a:ext>
                <a:ext uri="{C183D7F6-B498-43B3-948B-1728B52AA6E4}">
                  <adec:decorative xmlns:adec="http://schemas.microsoft.com/office/drawing/2017/decorative" val="0"/>
                </a:ext>
              </a:extLst>
            </p:cNvPr>
            <p:cNvSpPr txBox="1"/>
            <p:nvPr/>
          </p:nvSpPr>
          <p:spPr>
            <a:xfrm>
              <a:off x="1047214" y="1313284"/>
              <a:ext cx="1635191"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p>
          </p:txBody>
        </p:sp>
      </p:grpSp>
      <p:grpSp>
        <p:nvGrpSpPr>
          <p:cNvPr id="13" name="Group 12">
            <a:extLst>
              <a:ext uri="{FF2B5EF4-FFF2-40B4-BE49-F238E27FC236}">
                <a16:creationId xmlns:a16="http://schemas.microsoft.com/office/drawing/2014/main" id="{D10BC208-2BB7-3A6B-4630-C618DE7BF933}"/>
              </a:ext>
            </a:extLst>
          </p:cNvPr>
          <p:cNvGrpSpPr/>
          <p:nvPr/>
        </p:nvGrpSpPr>
        <p:grpSpPr>
          <a:xfrm>
            <a:off x="7851008" y="5127686"/>
            <a:ext cx="2351135" cy="360000"/>
            <a:chOff x="588263" y="4576748"/>
            <a:chExt cx="2351135" cy="360000"/>
          </a:xfrm>
        </p:grpSpPr>
        <p:pic>
          <p:nvPicPr>
            <p:cNvPr id="14" name="Picture 13">
              <a:extLst>
                <a:ext uri="{FF2B5EF4-FFF2-40B4-BE49-F238E27FC236}">
                  <a16:creationId xmlns:a16="http://schemas.microsoft.com/office/drawing/2014/main" id="{F53F7DFB-83D9-678B-5067-E35CD9700C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15" name="TextBox 14">
              <a:extLst>
                <a:ext uri="{FF2B5EF4-FFF2-40B4-BE49-F238E27FC236}">
                  <a16:creationId xmlns:a16="http://schemas.microsoft.com/office/drawing/2014/main" id="{5342AB3D-12CF-F9ED-AAD3-D31080A08AE7}"/>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8" name="Group 17">
            <a:extLst>
              <a:ext uri="{FF2B5EF4-FFF2-40B4-BE49-F238E27FC236}">
                <a16:creationId xmlns:a16="http://schemas.microsoft.com/office/drawing/2014/main" id="{16930755-D558-2775-A975-5E2C4178EB88}"/>
              </a:ext>
            </a:extLst>
          </p:cNvPr>
          <p:cNvGrpSpPr/>
          <p:nvPr/>
        </p:nvGrpSpPr>
        <p:grpSpPr>
          <a:xfrm>
            <a:off x="4340993" y="5123622"/>
            <a:ext cx="2351135" cy="360000"/>
            <a:chOff x="588263" y="4576748"/>
            <a:chExt cx="2351135" cy="360000"/>
          </a:xfrm>
        </p:grpSpPr>
        <p:pic>
          <p:nvPicPr>
            <p:cNvPr id="19" name="Picture 18">
              <a:extLst>
                <a:ext uri="{FF2B5EF4-FFF2-40B4-BE49-F238E27FC236}">
                  <a16:creationId xmlns:a16="http://schemas.microsoft.com/office/drawing/2014/main" id="{09A4EAF2-FC3C-5F57-4CED-C79945094E8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20" name="TextBox 19">
              <a:extLst>
                <a:ext uri="{FF2B5EF4-FFF2-40B4-BE49-F238E27FC236}">
                  <a16:creationId xmlns:a16="http://schemas.microsoft.com/office/drawing/2014/main" id="{E8D4D0ED-210D-0C56-B3DD-8037357180FB}"/>
                </a:ext>
                <a:ext uri="{C183D7F6-B498-43B3-948B-1728B52AA6E4}">
                  <adec:decorative xmlns:adec="http://schemas.microsoft.com/office/drawing/2017/decorative" val="0"/>
                </a:ext>
              </a:extLst>
            </p:cNvPr>
            <p:cNvSpPr txBox="1"/>
            <p:nvPr/>
          </p:nvSpPr>
          <p:spPr>
            <a:xfrm>
              <a:off x="1047214" y="467211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1" name="Group 20">
            <a:extLst>
              <a:ext uri="{FF2B5EF4-FFF2-40B4-BE49-F238E27FC236}">
                <a16:creationId xmlns:a16="http://schemas.microsoft.com/office/drawing/2014/main" id="{D959D882-007C-958C-2322-57AEB94F24E8}"/>
              </a:ext>
            </a:extLst>
          </p:cNvPr>
          <p:cNvGrpSpPr/>
          <p:nvPr/>
        </p:nvGrpSpPr>
        <p:grpSpPr>
          <a:xfrm>
            <a:off x="920022" y="5157037"/>
            <a:ext cx="2351135" cy="360000"/>
            <a:chOff x="588263" y="2657420"/>
            <a:chExt cx="2351135" cy="360000"/>
          </a:xfrm>
        </p:grpSpPr>
        <p:pic>
          <p:nvPicPr>
            <p:cNvPr id="22" name="Picture 21">
              <a:extLst>
                <a:ext uri="{FF2B5EF4-FFF2-40B4-BE49-F238E27FC236}">
                  <a16:creationId xmlns:a16="http://schemas.microsoft.com/office/drawing/2014/main" id="{F4F29918-3275-D51C-5DA8-5ABFD6ACE66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0" name="TextBox 39">
              <a:extLst>
                <a:ext uri="{FF2B5EF4-FFF2-40B4-BE49-F238E27FC236}">
                  <a16:creationId xmlns:a16="http://schemas.microsoft.com/office/drawing/2014/main" id="{E55F2771-A520-8914-B315-7A9A181B8E3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pic>
        <p:nvPicPr>
          <p:cNvPr id="11" name="Picture 10">
            <a:extLst>
              <a:ext uri="{FF2B5EF4-FFF2-40B4-BE49-F238E27FC236}">
                <a16:creationId xmlns:a16="http://schemas.microsoft.com/office/drawing/2014/main" id="{48E39BC1-2111-386C-B126-5F4739A6ADA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97778" y="4384332"/>
            <a:ext cx="2506795" cy="2490193"/>
          </a:xfrm>
          <a:prstGeom prst="rect">
            <a:avLst/>
          </a:prstGeom>
        </p:spPr>
      </p:pic>
    </p:spTree>
    <p:extLst>
      <p:ext uri="{BB962C8B-B14F-4D97-AF65-F5344CB8AC3E}">
        <p14:creationId xmlns:p14="http://schemas.microsoft.com/office/powerpoint/2010/main" val="37967192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263149"/>
          </a:xfrm>
        </p:spPr>
        <p:txBody>
          <a:bodyPr/>
          <a:lstStyle/>
          <a:p>
            <a:r>
              <a:rPr lang="en-US"/>
              <a:t>A day in the life of a Service agent</a:t>
            </a:r>
          </a:p>
        </p:txBody>
      </p:sp>
      <p:sp>
        <p:nvSpPr>
          <p:cNvPr id="32" name="Text Placeholder 31">
            <a:extLst>
              <a:ext uri="{FF2B5EF4-FFF2-40B4-BE49-F238E27FC236}">
                <a16:creationId xmlns:a16="http://schemas.microsoft.com/office/drawing/2014/main" id="{E2CDF0C2-04E6-7BA1-560A-BD4B034B2F0E}"/>
              </a:ext>
            </a:extLst>
          </p:cNvPr>
          <p:cNvSpPr>
            <a:spLocks noGrp="1"/>
          </p:cNvSpPr>
          <p:nvPr>
            <p:ph type="body" sz="quarter" idx="10"/>
          </p:nvPr>
        </p:nvSpPr>
        <p:spPr>
          <a:xfrm>
            <a:off x="570453" y="6490609"/>
            <a:ext cx="9597418" cy="107722"/>
          </a:xfrm>
        </p:spPr>
        <p:txBody>
          <a:bodyPr/>
          <a:lstStyle/>
          <a:p>
            <a:r>
              <a:rPr kumimoji="0" lang="en-US" sz="700" b="0" i="0" u="none" strike="noStrike" kern="1200" cap="none" spc="0" normalizeH="0" baseline="30000" noProof="0">
                <a:ln>
                  <a:noFill/>
                </a:ln>
                <a:solidFill>
                  <a:srgbClr val="000000"/>
                </a:solidFill>
                <a:effectLst/>
                <a:uLnTx/>
                <a:uFillTx/>
                <a:latin typeface="Segoe UI"/>
                <a:ea typeface="+mn-ea"/>
                <a:cs typeface="+mn-cs"/>
              </a:rPr>
              <a:t>1</a:t>
            </a:r>
            <a:r>
              <a:rPr kumimoji="0" lang="en-US" sz="700" b="0" i="0" u="none" strike="noStrike" kern="1200" cap="none" spc="0" normalizeH="0" baseline="0" noProof="0">
                <a:ln>
                  <a:noFill/>
                </a:ln>
                <a:solidFill>
                  <a:srgbClr val="000000"/>
                </a:solidFill>
                <a:effectLst/>
                <a:uLnTx/>
                <a:uFillTx/>
                <a:latin typeface="Segoe UI"/>
                <a:ea typeface="+mn-ea"/>
                <a:cs typeface="+mn-cs"/>
              </a:rPr>
              <a:t>Access Copilot at </a:t>
            </a:r>
            <a:r>
              <a:rPr kumimoji="0" lang="en-US" sz="700" b="0" i="0" u="none" strike="noStrike" kern="1200" cap="none" spc="0" normalizeH="0" baseline="0" noProof="0" err="1">
                <a:ln>
                  <a:noFill/>
                </a:ln>
                <a:solidFill>
                  <a:srgbClr val="000000"/>
                </a:solidFill>
                <a:effectLst/>
                <a:uLnTx/>
                <a:uFillTx/>
                <a:latin typeface="Segoe UI"/>
                <a:ea typeface="+mn-ea"/>
                <a:cs typeface="+mn-cs"/>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mn-cs"/>
              </a:rPr>
              <a:t>, from the Windows taskbar or Edge browser, or in the Copilot app in Teams, and set toggle to “Work”.</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r>
              <a:rPr lang="en-US"/>
              <a:t>Copilot for Service </a:t>
            </a:r>
            <a:r>
              <a:rPr lang="en-US" sz="900" i="1"/>
              <a:t>(includes Copilot for Microsoft 365)</a:t>
            </a:r>
            <a:endParaRPr lang="en-US" sz="900" i="1" noProof="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33" name="Text Placeholder 32">
            <a:extLst>
              <a:ext uri="{FF2B5EF4-FFF2-40B4-BE49-F238E27FC236}">
                <a16:creationId xmlns:a16="http://schemas.microsoft.com/office/drawing/2014/main" id="{A75490B2-F150-7953-C5F2-D6962172EFF4}"/>
              </a:ext>
            </a:extLst>
          </p:cNvPr>
          <p:cNvSpPr>
            <a:spLocks noGrp="1"/>
          </p:cNvSpPr>
          <p:nvPr>
            <p:ph type="body" sz="quarter" idx="18"/>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Ethan, an agent at Fourth Coffee, receives an email from a customer Joanna about her coffee machine’s warranty. Ethan uses Microsoft Copilot for Service in Outlook to generate a case summary.</a:t>
            </a:r>
          </a:p>
        </p:txBody>
      </p:sp>
      <p:sp>
        <p:nvSpPr>
          <p:cNvPr id="34" name="Text Placeholder 33">
            <a:extLst>
              <a:ext uri="{FF2B5EF4-FFF2-40B4-BE49-F238E27FC236}">
                <a16:creationId xmlns:a16="http://schemas.microsoft.com/office/drawing/2014/main" id="{3EA71A28-4A62-43E4-7695-7A74BE50BB57}"/>
              </a:ext>
            </a:extLst>
          </p:cNvPr>
          <p:cNvSpPr>
            <a:spLocks noGrp="1"/>
          </p:cNvSpPr>
          <p:nvPr>
            <p:ph type="body" sz="quarter" idx="21"/>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Generates a case summary </a:t>
            </a:r>
            <a:r>
              <a:rPr kumimoji="0" lang="en-US" sz="900" b="0" i="0" u="none" strike="noStrike" kern="0" cap="none" spc="0" normalizeH="0" baseline="0" noProof="0">
                <a:ln>
                  <a:noFill/>
                </a:ln>
                <a:solidFill>
                  <a:srgbClr val="1A1A1A"/>
                </a:solidFill>
                <a:effectLst/>
                <a:uLnTx/>
                <a:uFillTx/>
                <a:latin typeface="Segoe UI"/>
                <a:ea typeface="+mn-ea"/>
                <a:cs typeface="+mn-cs"/>
              </a:rPr>
              <a:t>in Outlook that includes details from Salesforce and other knowledge sources to help Ethan get up to speed.</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altLang="zh-TW" noProof="0"/>
              <a:t>8:15</a:t>
            </a:r>
            <a:r>
              <a:rPr lang="zh-TW" altLang="en-US" noProof="0"/>
              <a:t> </a:t>
            </a:r>
            <a:r>
              <a:rPr lang="en-US" altLang="zh-TW" noProof="0"/>
              <a:t>am</a:t>
            </a:r>
            <a:endParaRPr lang="en-US" noProof="0"/>
          </a:p>
        </p:txBody>
      </p:sp>
      <p:sp>
        <p:nvSpPr>
          <p:cNvPr id="35" name="Text Placeholder 34">
            <a:extLst>
              <a:ext uri="{FF2B5EF4-FFF2-40B4-BE49-F238E27FC236}">
                <a16:creationId xmlns:a16="http://schemas.microsoft.com/office/drawing/2014/main" id="{AB20EF0F-0895-49F7-ED09-96B50EED0C74}"/>
              </a:ext>
            </a:extLst>
          </p:cNvPr>
          <p:cNvSpPr>
            <a:spLocks noGrp="1"/>
          </p:cNvSpPr>
          <p:nvPr>
            <p:ph type="body" sz="quarter" idx="23"/>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Now, one of Joanna's coffee machines is making a strange noise. Ethan uses Copilot in Outlook to quickly draft a reply. Copilot for Service adds case details from his CRM to the email. He adds an invitation to a Teams call.</a:t>
            </a:r>
          </a:p>
        </p:txBody>
      </p:sp>
      <p:sp>
        <p:nvSpPr>
          <p:cNvPr id="36" name="Text Placeholder 35">
            <a:extLst>
              <a:ext uri="{FF2B5EF4-FFF2-40B4-BE49-F238E27FC236}">
                <a16:creationId xmlns:a16="http://schemas.microsoft.com/office/drawing/2014/main" id="{C2027C87-3ABA-1AC7-14FD-E2688FC57C15}"/>
              </a:ext>
            </a:extLst>
          </p:cNvPr>
          <p:cNvSpPr>
            <a:spLocks noGrp="1"/>
          </p:cNvSpPr>
          <p:nvPr>
            <p:ph type="body" sz="quarter" idx="24"/>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Draft a reply in Outlook</a:t>
            </a:r>
            <a:r>
              <a:rPr kumimoji="0" lang="en-US" sz="900" b="0" i="0" u="none" strike="noStrike" kern="0" cap="none" spc="0" normalizeH="0" baseline="0" noProof="0">
                <a:ln>
                  <a:noFill/>
                </a:ln>
                <a:solidFill>
                  <a:srgbClr val="1A1A1A"/>
                </a:solidFill>
                <a:effectLst/>
                <a:uLnTx/>
                <a:uFillTx/>
                <a:latin typeface="Segoe UI"/>
                <a:ea typeface="+mn-ea"/>
                <a:cs typeface="+mn-cs"/>
              </a:rPr>
              <a:t> in the case details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from the CRM. He adds an invitation to a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Teams call so he can help diagnose the issue.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altLang="zh-TW"/>
              <a:t>10</a:t>
            </a:r>
            <a:r>
              <a:rPr lang="en-US" altLang="zh-TW" noProof="0"/>
              <a:t>:00</a:t>
            </a:r>
            <a:r>
              <a:rPr lang="zh-TW" altLang="en-US" noProof="0"/>
              <a:t> </a:t>
            </a:r>
            <a:r>
              <a:rPr lang="en-US" altLang="zh-TW" noProof="0"/>
              <a:t>am</a:t>
            </a:r>
            <a:endParaRPr lang="en-US" noProof="0"/>
          </a:p>
        </p:txBody>
      </p:sp>
      <p:sp>
        <p:nvSpPr>
          <p:cNvPr id="37" name="Text Placeholder 36">
            <a:extLst>
              <a:ext uri="{FF2B5EF4-FFF2-40B4-BE49-F238E27FC236}">
                <a16:creationId xmlns:a16="http://schemas.microsoft.com/office/drawing/2014/main" id="{E7282E6E-809A-8F64-61DF-46464DAF6EC5}"/>
              </a:ext>
            </a:extLst>
          </p:cNvPr>
          <p:cNvSpPr>
            <a:spLocks noGrp="1"/>
          </p:cNvSpPr>
          <p:nvPr>
            <p:ph type="body" sz="quarter" idx="26"/>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Ethan uses Copilot to prepare for his call with Joanna. He prompts Copilot</a:t>
            </a:r>
            <a:r>
              <a:rPr kumimoji="0" lang="en-US" b="0" i="0" u="none" strike="noStrike" kern="1200" cap="none" spc="0" normalizeH="0" baseline="30000" noProof="0">
                <a:ln>
                  <a:noFill/>
                </a:ln>
                <a:solidFill>
                  <a:srgbClr val="1A1A1A"/>
                </a:solidFill>
                <a:effectLst/>
                <a:uLnTx/>
                <a:uFillTx/>
                <a:latin typeface="Segoe UI"/>
                <a:ea typeface="+mn-ea"/>
                <a:cs typeface="Segoe UI" pitchFamily="34" charset="0"/>
              </a:rPr>
              <a:t>1</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to summarize all of his communications and related documents. Copilot for Service includes Joanna’s case histories and other data from Ethan’s CRM.</a:t>
            </a:r>
          </a:p>
        </p:txBody>
      </p:sp>
      <p:sp>
        <p:nvSpPr>
          <p:cNvPr id="38" name="Text Placeholder 37">
            <a:extLst>
              <a:ext uri="{FF2B5EF4-FFF2-40B4-BE49-F238E27FC236}">
                <a16:creationId xmlns:a16="http://schemas.microsoft.com/office/drawing/2014/main" id="{0E998550-DFA3-E871-4503-65920F0CA3DE}"/>
              </a:ext>
            </a:extLst>
          </p:cNvPr>
          <p:cNvSpPr>
            <a:spLocks noGrp="1"/>
          </p:cNvSpPr>
          <p:nvPr>
            <p:ph type="body" sz="quarter" idx="27"/>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Help me prepare</a:t>
            </a:r>
            <a:r>
              <a:rPr kumimoji="0" lang="en-US" sz="900" b="0" i="0" u="none" strike="noStrike" kern="0" cap="none" spc="0" normalizeH="0" baseline="0" noProof="0">
                <a:ln>
                  <a:noFill/>
                </a:ln>
                <a:solidFill>
                  <a:srgbClr val="1A1A1A"/>
                </a:solidFill>
                <a:effectLst/>
                <a:uLnTx/>
                <a:uFillTx/>
                <a:latin typeface="Segoe UI"/>
                <a:ea typeface="+mn-ea"/>
                <a:cs typeface="+mn-cs"/>
              </a:rPr>
              <a:t> for my meeting by summarizing emails, chats, and related documents.</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39" name="Text Placeholder 38">
            <a:extLst>
              <a:ext uri="{FF2B5EF4-FFF2-40B4-BE49-F238E27FC236}">
                <a16:creationId xmlns:a16="http://schemas.microsoft.com/office/drawing/2014/main" id="{90DC7417-9CCF-7580-4D07-4AB931C73B9A}"/>
              </a:ext>
            </a:extLst>
          </p:cNvPr>
          <p:cNvSpPr>
            <a:spLocks noGrp="1"/>
          </p:cNvSpPr>
          <p:nvPr>
            <p:ph type="body" sz="quarter" idx="29"/>
          </p:nvPr>
        </p:nvSpPr>
        <p:spPr/>
        <p:txBody>
          <a:bodyPr>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800">
                <a:solidFill>
                  <a:srgbClr val="1A1A1A"/>
                </a:solidFill>
                <a:latin typeface="Segoe UI"/>
              </a:rPr>
              <a:t>Later, Ethan receives a live chat inquiry from another customer asking about a  promotion. </a:t>
            </a:r>
            <a:br>
              <a:rPr lang="en-US" sz="800">
                <a:solidFill>
                  <a:srgbClr val="1A1A1A"/>
                </a:solidFill>
                <a:latin typeface="Segoe UI"/>
              </a:rPr>
            </a:br>
            <a:r>
              <a:rPr lang="en-US" sz="800">
                <a:solidFill>
                  <a:srgbClr val="1A1A1A"/>
                </a:solidFill>
                <a:latin typeface="Segoe UI"/>
              </a:rPr>
              <a:t>He uses Copilot for Service in Teams to get a concise summary of the promotion and craft a response.</a:t>
            </a:r>
          </a:p>
        </p:txBody>
      </p:sp>
      <p:sp>
        <p:nvSpPr>
          <p:cNvPr id="40" name="Text Placeholder 39">
            <a:extLst>
              <a:ext uri="{FF2B5EF4-FFF2-40B4-BE49-F238E27FC236}">
                <a16:creationId xmlns:a16="http://schemas.microsoft.com/office/drawing/2014/main" id="{7C0869A0-2A1F-90F9-EA44-1F5F6A3F31CA}"/>
              </a:ext>
            </a:extLst>
          </p:cNvPr>
          <p:cNvSpPr>
            <a:spLocks noGrp="1"/>
          </p:cNvSpPr>
          <p:nvPr>
            <p:ph type="body" sz="quarter" idx="30"/>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Get a </a:t>
            </a:r>
            <a:r>
              <a:rPr kumimoji="0" lang="en-US" sz="900" b="1" i="0" u="none" strike="noStrike" kern="1200" cap="none" spc="0" normalizeH="0" baseline="0" noProof="0">
                <a:ln>
                  <a:noFill/>
                </a:ln>
                <a:solidFill>
                  <a:srgbClr val="000000"/>
                </a:solidFill>
                <a:effectLst/>
                <a:uLnTx/>
                <a:uFillTx/>
                <a:latin typeface="Segoe UI"/>
                <a:ea typeface="+mn-ea"/>
                <a:cs typeface="+mn-cs"/>
              </a:rPr>
              <a:t>concise summary </a:t>
            </a:r>
            <a:r>
              <a:rPr kumimoji="0" lang="en-US" sz="900" b="0" i="0" u="none" strike="noStrike" kern="0" cap="none" spc="0" normalizeH="0" baseline="0" noProof="0">
                <a:ln>
                  <a:noFill/>
                </a:ln>
                <a:solidFill>
                  <a:srgbClr val="1A1A1A"/>
                </a:solidFill>
                <a:effectLst/>
                <a:uLnTx/>
                <a:uFillTx/>
                <a:latin typeface="Segoe UI"/>
                <a:ea typeface="+mn-ea"/>
                <a:cs typeface="+mn-cs"/>
              </a:rPr>
              <a:t>of the promotion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from the CRM and craft a response.</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altLang="zh-TW" noProof="0"/>
              <a:t>2:00</a:t>
            </a:r>
            <a:r>
              <a:rPr lang="zh-TW" altLang="en-US" noProof="0"/>
              <a:t> </a:t>
            </a:r>
            <a:r>
              <a:rPr lang="en-US" altLang="zh-TW" noProof="0"/>
              <a:t>pm</a:t>
            </a:r>
            <a:endParaRPr lang="en-US" noProof="0"/>
          </a:p>
        </p:txBody>
      </p:sp>
      <p:sp>
        <p:nvSpPr>
          <p:cNvPr id="42" name="Text Placeholder 41">
            <a:extLst>
              <a:ext uri="{FF2B5EF4-FFF2-40B4-BE49-F238E27FC236}">
                <a16:creationId xmlns:a16="http://schemas.microsoft.com/office/drawing/2014/main" id="{11DE5EA9-9D69-712B-24DC-B16FF860288E}"/>
              </a:ext>
            </a:extLst>
          </p:cNvPr>
          <p:cNvSpPr>
            <a:spLocks noGrp="1"/>
          </p:cNvSpPr>
          <p:nvPr>
            <p:ph type="body" sz="quarter" idx="32"/>
          </p:nvPr>
        </p:nvSpPr>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After ending the call with Joanna, he uses Copilot in Teams to summarize the meeting. Copilot for Service adds the summary to Joanna’s contact record directly from Teams. </a:t>
            </a:r>
          </a:p>
        </p:txBody>
      </p:sp>
      <p:sp>
        <p:nvSpPr>
          <p:cNvPr id="43" name="Text Placeholder 42">
            <a:extLst>
              <a:ext uri="{FF2B5EF4-FFF2-40B4-BE49-F238E27FC236}">
                <a16:creationId xmlns:a16="http://schemas.microsoft.com/office/drawing/2014/main" id="{A00582EB-4740-98D6-6F29-2197DBEB6F7A}"/>
              </a:ext>
            </a:extLst>
          </p:cNvPr>
          <p:cNvSpPr>
            <a:spLocks noGrp="1"/>
          </p:cNvSpPr>
          <p:nvPr>
            <p:ph type="body" sz="quarter" idx="33"/>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Summarize the meeting </a:t>
            </a:r>
            <a:r>
              <a:rPr kumimoji="0" lang="en-US" sz="900" b="0" i="0" u="none" strike="noStrike" kern="0" cap="none" spc="0" normalizeH="0" baseline="0" noProof="0">
                <a:ln>
                  <a:noFill/>
                </a:ln>
                <a:solidFill>
                  <a:srgbClr val="1A1A1A"/>
                </a:solidFill>
                <a:effectLst/>
                <a:uLnTx/>
                <a:uFillTx/>
                <a:latin typeface="Segoe UI"/>
                <a:ea typeface="+mn-ea"/>
                <a:cs typeface="+mn-cs"/>
              </a:rPr>
              <a:t>and adds the summary to her Salesforce contact record directly from Teams. </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altLang="zh-TW" noProof="0"/>
              <a:t>11:00</a:t>
            </a:r>
            <a:r>
              <a:rPr lang="zh-TW" altLang="en-US" noProof="0"/>
              <a:t> </a:t>
            </a:r>
            <a:r>
              <a:rPr lang="en-US" altLang="zh-TW" noProof="0"/>
              <a:t>am</a:t>
            </a:r>
            <a:endParaRPr lang="en-US" noProof="0"/>
          </a:p>
        </p:txBody>
      </p:sp>
      <p:sp>
        <p:nvSpPr>
          <p:cNvPr id="44" name="Text Placeholder 43">
            <a:extLst>
              <a:ext uri="{FF2B5EF4-FFF2-40B4-BE49-F238E27FC236}">
                <a16:creationId xmlns:a16="http://schemas.microsoft.com/office/drawing/2014/main" id="{74F210B2-C324-ABAD-945D-32F87F492AFC}"/>
              </a:ext>
            </a:extLst>
          </p:cNvPr>
          <p:cNvSpPr>
            <a:spLocks noGrp="1"/>
          </p:cNvSpPr>
          <p:nvPr>
            <p:ph type="body" sz="quarter" idx="35"/>
          </p:nvPr>
        </p:nvSpPr>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On the call, Ethan uses Copilot in Teams to suggest questions to ask Joanna. Copilot for identifies and suggests a fix, which he then communicates to Joanna on the call.</a:t>
            </a:r>
          </a:p>
        </p:txBody>
      </p:sp>
      <p:sp>
        <p:nvSpPr>
          <p:cNvPr id="45" name="Text Placeholder 44">
            <a:extLst>
              <a:ext uri="{FF2B5EF4-FFF2-40B4-BE49-F238E27FC236}">
                <a16:creationId xmlns:a16="http://schemas.microsoft.com/office/drawing/2014/main" id="{84316A4F-0844-2B2F-9C7E-B0695AAC82E2}"/>
              </a:ext>
            </a:extLst>
          </p:cNvPr>
          <p:cNvSpPr>
            <a:spLocks noGrp="1"/>
          </p:cNvSpPr>
          <p:nvPr>
            <p:ph type="body" sz="quarter" idx="3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Uses Copilot for Service in Teams to identify and suggest a fix, which he then communicates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to Joanna on the call.</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GB">
                <a:latin typeface="Segoe UI Semibold"/>
                <a:cs typeface="Segoe UI Semibold"/>
              </a:rPr>
              <a:t>Get started</a:t>
            </a:r>
            <a:endParaRPr lang="en-US"/>
          </a:p>
        </p:txBody>
      </p:sp>
      <p:sp>
        <p:nvSpPr>
          <p:cNvPr id="46" name="Text Placeholder 45">
            <a:extLst>
              <a:ext uri="{FF2B5EF4-FFF2-40B4-BE49-F238E27FC236}">
                <a16:creationId xmlns:a16="http://schemas.microsoft.com/office/drawing/2014/main" id="{0840C39E-3727-3FEA-A224-12AAA0FED45F}"/>
              </a:ext>
            </a:extLst>
          </p:cNvPr>
          <p:cNvSpPr>
            <a:spLocks noGrp="1"/>
          </p:cNvSpPr>
          <p:nvPr>
            <p:ph type="body" sz="quarter" idx="38"/>
          </p:nvPr>
        </p:nvSpPr>
        <p:spPr>
          <a:solidFill>
            <a:srgbClr val="0070C0"/>
          </a:solidFill>
        </p:spPr>
        <p:txBody>
          <a:bodyPr/>
          <a:lstStyle/>
          <a:p>
            <a:endParaRPr lang="en-US"/>
          </a:p>
        </p:txBody>
      </p:sp>
      <p:sp>
        <p:nvSpPr>
          <p:cNvPr id="47" name="Text Placeholder 46">
            <a:extLst>
              <a:ext uri="{FF2B5EF4-FFF2-40B4-BE49-F238E27FC236}">
                <a16:creationId xmlns:a16="http://schemas.microsoft.com/office/drawing/2014/main" id="{64A274EA-B722-2A17-5F0A-D187EE29DD5C}"/>
              </a:ext>
            </a:extLst>
          </p:cNvPr>
          <p:cNvSpPr>
            <a:spLocks noGrp="1"/>
          </p:cNvSpPr>
          <p:nvPr>
            <p:ph type="body" sz="quarter" idx="39"/>
          </p:nvPr>
        </p:nvSpPr>
        <p:spPr/>
        <p:txBody>
          <a:bodyPr/>
          <a:lstStyle/>
          <a:p>
            <a:endParaRPr lang="en-US"/>
          </a:p>
        </p:txBody>
      </p:sp>
      <p:sp>
        <p:nvSpPr>
          <p:cNvPr id="48" name="Text Placeholder 47">
            <a:extLst>
              <a:ext uri="{FF2B5EF4-FFF2-40B4-BE49-F238E27FC236}">
                <a16:creationId xmlns:a16="http://schemas.microsoft.com/office/drawing/2014/main" id="{43E6F59A-0828-6A51-A643-0FF632C05960}"/>
              </a:ext>
            </a:extLst>
          </p:cNvPr>
          <p:cNvSpPr>
            <a:spLocks noGrp="1"/>
          </p:cNvSpPr>
          <p:nvPr>
            <p:ph type="body" sz="quarter" idx="40"/>
          </p:nvPr>
        </p:nvSpPr>
        <p:spPr/>
        <p:txBody>
          <a:bodyPr/>
          <a:lstStyle/>
          <a:p>
            <a:endParaRPr lang="en-US"/>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Ethan</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Customer Service Agent</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41952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6"/>
            <a:ext cx="3227572" cy="233569"/>
            <a:chOff x="6235579" y="969898"/>
            <a:chExt cx="3227572" cy="233569"/>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8"/>
              <a:ext cx="3227572" cy="233569"/>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communications, and streamlining tasks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grpSp>
        <p:nvGrpSpPr>
          <p:cNvPr id="15" name="Group 14">
            <a:extLst>
              <a:ext uri="{FF2B5EF4-FFF2-40B4-BE49-F238E27FC236}">
                <a16:creationId xmlns:a16="http://schemas.microsoft.com/office/drawing/2014/main" id="{FA30AF0E-812D-AC20-CA58-CAEDD646A17E}"/>
              </a:ext>
            </a:extLst>
          </p:cNvPr>
          <p:cNvGrpSpPr/>
          <p:nvPr/>
        </p:nvGrpSpPr>
        <p:grpSpPr>
          <a:xfrm>
            <a:off x="7653086" y="2765363"/>
            <a:ext cx="403231" cy="403231"/>
            <a:chOff x="-42993" y="7255769"/>
            <a:chExt cx="403231" cy="403231"/>
          </a:xfrm>
        </p:grpSpPr>
        <p:sp>
          <p:nvSpPr>
            <p:cNvPr id="16" name="Oval 15">
              <a:extLst>
                <a:ext uri="{FF2B5EF4-FFF2-40B4-BE49-F238E27FC236}">
                  <a16:creationId xmlns:a16="http://schemas.microsoft.com/office/drawing/2014/main" id="{9606B237-C3F0-BBF0-6D72-E87E22F751C6}"/>
                </a:ext>
                <a:ext uri="{C183D7F6-B498-43B3-948B-1728B52AA6E4}">
                  <adec:decorative xmlns:adec="http://schemas.microsoft.com/office/drawing/2017/decorative" val="1"/>
                </a:ext>
              </a:extLst>
            </p:cNvPr>
            <p:cNvSpPr/>
            <p:nvPr/>
          </p:nvSpPr>
          <p:spPr bwMode="auto">
            <a:xfrm>
              <a:off x="-42993" y="7255769"/>
              <a:ext cx="403231" cy="403231"/>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17" name="Graphic 16">
              <a:extLst>
                <a:ext uri="{FF2B5EF4-FFF2-40B4-BE49-F238E27FC236}">
                  <a16:creationId xmlns:a16="http://schemas.microsoft.com/office/drawing/2014/main" id="{262C86AA-C2C2-ADE8-C799-EE9DDDFAEC73}"/>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3012" y="7326130"/>
              <a:ext cx="260932" cy="260932"/>
            </a:xfrm>
            <a:prstGeom prst="rect">
              <a:avLst/>
            </a:prstGeom>
          </p:spPr>
        </p:pic>
      </p:grpSp>
      <p:sp>
        <p:nvSpPr>
          <p:cNvPr id="18" name="TextBox 17">
            <a:extLst>
              <a:ext uri="{FF2B5EF4-FFF2-40B4-BE49-F238E27FC236}">
                <a16:creationId xmlns:a16="http://schemas.microsoft.com/office/drawing/2014/main" id="{1D047A73-3AAF-60B4-E202-FB66AF61F227}"/>
              </a:ext>
              <a:ext uri="{C183D7F6-B498-43B3-948B-1728B52AA6E4}">
                <adec:decorative xmlns:adec="http://schemas.microsoft.com/office/drawing/2017/decorative" val="0"/>
              </a:ext>
            </a:extLst>
          </p:cNvPr>
          <p:cNvSpPr txBox="1"/>
          <p:nvPr/>
        </p:nvSpPr>
        <p:spPr>
          <a:xfrm>
            <a:off x="8146892" y="2801806"/>
            <a:ext cx="1891941"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prstClr val="black"/>
              </a:solidFill>
              <a:effectLst/>
              <a:uLnTx/>
              <a:uFillTx/>
              <a:latin typeface="Segoe UI Semibold"/>
              <a:ea typeface="+mn-ea"/>
              <a:cs typeface="+mn-cs"/>
            </a:endParaRPr>
          </a:p>
        </p:txBody>
      </p:sp>
      <p:grpSp>
        <p:nvGrpSpPr>
          <p:cNvPr id="19" name="Group 18">
            <a:extLst>
              <a:ext uri="{FF2B5EF4-FFF2-40B4-BE49-F238E27FC236}">
                <a16:creationId xmlns:a16="http://schemas.microsoft.com/office/drawing/2014/main" id="{2D05C285-7B41-490B-9E9D-881E9AB7C5C1}"/>
              </a:ext>
            </a:extLst>
          </p:cNvPr>
          <p:cNvGrpSpPr/>
          <p:nvPr/>
        </p:nvGrpSpPr>
        <p:grpSpPr>
          <a:xfrm>
            <a:off x="4286729" y="2778373"/>
            <a:ext cx="403231" cy="403231"/>
            <a:chOff x="4203599" y="2153314"/>
            <a:chExt cx="841398" cy="841398"/>
          </a:xfrm>
        </p:grpSpPr>
        <p:sp>
          <p:nvSpPr>
            <p:cNvPr id="20" name="Oval 19">
              <a:extLst>
                <a:ext uri="{FF2B5EF4-FFF2-40B4-BE49-F238E27FC236}">
                  <a16:creationId xmlns:a16="http://schemas.microsoft.com/office/drawing/2014/main" id="{083D9516-926D-EF4A-01DF-AA7D0BBC0469}"/>
                </a:ext>
                <a:ext uri="{C183D7F6-B498-43B3-948B-1728B52AA6E4}">
                  <adec:decorative xmlns:adec="http://schemas.microsoft.com/office/drawing/2017/decorative" val="1"/>
                </a:ext>
              </a:extLst>
            </p:cNvPr>
            <p:cNvSpPr/>
            <p:nvPr/>
          </p:nvSpPr>
          <p:spPr bwMode="auto">
            <a:xfrm>
              <a:off x="4203599" y="2153314"/>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21" name="Graphic 20">
              <a:extLst>
                <a:ext uri="{FF2B5EF4-FFF2-40B4-BE49-F238E27FC236}">
                  <a16:creationId xmlns:a16="http://schemas.microsoft.com/office/drawing/2014/main" id="{77230A43-7002-D2BB-60CC-9E016710AD9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23339" y="2337133"/>
              <a:ext cx="541437" cy="473758"/>
            </a:xfrm>
            <a:prstGeom prst="rect">
              <a:avLst/>
            </a:prstGeom>
          </p:spPr>
        </p:pic>
      </p:grpSp>
      <p:sp>
        <p:nvSpPr>
          <p:cNvPr id="22" name="TextBox 21">
            <a:extLst>
              <a:ext uri="{FF2B5EF4-FFF2-40B4-BE49-F238E27FC236}">
                <a16:creationId xmlns:a16="http://schemas.microsoft.com/office/drawing/2014/main" id="{EC0F60F3-68A9-F698-CBBC-FB624D61206A}"/>
              </a:ext>
              <a:ext uri="{C183D7F6-B498-43B3-948B-1728B52AA6E4}">
                <adec:decorative xmlns:adec="http://schemas.microsoft.com/office/drawing/2017/decorative" val="0"/>
              </a:ext>
            </a:extLst>
          </p:cNvPr>
          <p:cNvSpPr txBox="1"/>
          <p:nvPr/>
        </p:nvSpPr>
        <p:spPr>
          <a:xfrm>
            <a:off x="4780535" y="2818406"/>
            <a:ext cx="139561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Outlook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prstClr val="black"/>
              </a:solidFill>
              <a:effectLst/>
              <a:uLnTx/>
              <a:uFillTx/>
              <a:latin typeface="Segoe UI Semibold"/>
              <a:ea typeface="+mn-ea"/>
              <a:cs typeface="+mn-cs"/>
            </a:endParaRPr>
          </a:p>
        </p:txBody>
      </p:sp>
      <p:grpSp>
        <p:nvGrpSpPr>
          <p:cNvPr id="24" name="Group 23">
            <a:extLst>
              <a:ext uri="{FF2B5EF4-FFF2-40B4-BE49-F238E27FC236}">
                <a16:creationId xmlns:a16="http://schemas.microsoft.com/office/drawing/2014/main" id="{4DAA4EE5-4932-26C6-B4E4-29EA53B898F5}"/>
              </a:ext>
            </a:extLst>
          </p:cNvPr>
          <p:cNvGrpSpPr/>
          <p:nvPr/>
        </p:nvGrpSpPr>
        <p:grpSpPr>
          <a:xfrm>
            <a:off x="1116056" y="2749498"/>
            <a:ext cx="403231" cy="403231"/>
            <a:chOff x="4203599" y="2153314"/>
            <a:chExt cx="841398" cy="841398"/>
          </a:xfrm>
        </p:grpSpPr>
        <p:sp>
          <p:nvSpPr>
            <p:cNvPr id="25" name="Oval 24">
              <a:extLst>
                <a:ext uri="{FF2B5EF4-FFF2-40B4-BE49-F238E27FC236}">
                  <a16:creationId xmlns:a16="http://schemas.microsoft.com/office/drawing/2014/main" id="{82A52E93-67FE-31A9-8FD5-0D5005C04B5E}"/>
                </a:ext>
                <a:ext uri="{C183D7F6-B498-43B3-948B-1728B52AA6E4}">
                  <adec:decorative xmlns:adec="http://schemas.microsoft.com/office/drawing/2017/decorative" val="1"/>
                </a:ext>
              </a:extLst>
            </p:cNvPr>
            <p:cNvSpPr/>
            <p:nvPr/>
          </p:nvSpPr>
          <p:spPr bwMode="auto">
            <a:xfrm>
              <a:off x="4203599" y="2153314"/>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26" name="Graphic 25">
              <a:extLst>
                <a:ext uri="{FF2B5EF4-FFF2-40B4-BE49-F238E27FC236}">
                  <a16:creationId xmlns:a16="http://schemas.microsoft.com/office/drawing/2014/main" id="{BD81D22E-4517-AAFE-0100-49A77B0A607D}"/>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23339" y="2337133"/>
              <a:ext cx="541437" cy="473758"/>
            </a:xfrm>
            <a:prstGeom prst="rect">
              <a:avLst/>
            </a:prstGeom>
          </p:spPr>
        </p:pic>
      </p:grpSp>
      <p:sp>
        <p:nvSpPr>
          <p:cNvPr id="27" name="TextBox 26">
            <a:extLst>
              <a:ext uri="{FF2B5EF4-FFF2-40B4-BE49-F238E27FC236}">
                <a16:creationId xmlns:a16="http://schemas.microsoft.com/office/drawing/2014/main" id="{5D413707-04AA-EEFE-EE9C-027994DA45A7}"/>
              </a:ext>
              <a:ext uri="{C183D7F6-B498-43B3-948B-1728B52AA6E4}">
                <adec:decorative xmlns:adec="http://schemas.microsoft.com/office/drawing/2017/decorative" val="0"/>
              </a:ext>
            </a:extLst>
          </p:cNvPr>
          <p:cNvSpPr txBox="1"/>
          <p:nvPr/>
        </p:nvSpPr>
        <p:spPr>
          <a:xfrm>
            <a:off x="1597902" y="2789531"/>
            <a:ext cx="1422658"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Outlook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prstClr val="black"/>
              </a:solidFill>
              <a:effectLst/>
              <a:uLnTx/>
              <a:uFillTx/>
              <a:latin typeface="Segoe UI Semibold"/>
              <a:ea typeface="+mn-ea"/>
              <a:cs typeface="+mn-cs"/>
            </a:endParaRPr>
          </a:p>
        </p:txBody>
      </p:sp>
      <p:grpSp>
        <p:nvGrpSpPr>
          <p:cNvPr id="28" name="Group 27">
            <a:extLst>
              <a:ext uri="{FF2B5EF4-FFF2-40B4-BE49-F238E27FC236}">
                <a16:creationId xmlns:a16="http://schemas.microsoft.com/office/drawing/2014/main" id="{1F06B811-BB56-24B2-68B8-5C18A9299263}"/>
              </a:ext>
            </a:extLst>
          </p:cNvPr>
          <p:cNvGrpSpPr/>
          <p:nvPr/>
        </p:nvGrpSpPr>
        <p:grpSpPr>
          <a:xfrm>
            <a:off x="4286729" y="5200609"/>
            <a:ext cx="403231" cy="403231"/>
            <a:chOff x="7031943" y="2123143"/>
            <a:chExt cx="841398" cy="841398"/>
          </a:xfrm>
        </p:grpSpPr>
        <p:sp>
          <p:nvSpPr>
            <p:cNvPr id="29" name="Oval 28">
              <a:extLst>
                <a:ext uri="{FF2B5EF4-FFF2-40B4-BE49-F238E27FC236}">
                  <a16:creationId xmlns:a16="http://schemas.microsoft.com/office/drawing/2014/main" id="{CC934ADA-825D-E708-9F17-51DDB0C34E1B}"/>
                </a:ext>
                <a:ext uri="{C183D7F6-B498-43B3-948B-1728B52AA6E4}">
                  <adec:decorative xmlns:adec="http://schemas.microsoft.com/office/drawing/2017/decorative" val="1"/>
                </a:ext>
              </a:extLst>
            </p:cNvPr>
            <p:cNvSpPr/>
            <p:nvPr/>
          </p:nvSpPr>
          <p:spPr bwMode="auto">
            <a:xfrm>
              <a:off x="7031943" y="2123143"/>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30" name="Picture 2" descr="Icon&#10;&#10;Description automatically generated">
              <a:extLst>
                <a:ext uri="{FF2B5EF4-FFF2-40B4-BE49-F238E27FC236}">
                  <a16:creationId xmlns:a16="http://schemas.microsoft.com/office/drawing/2014/main" id="{3CD70CB5-66EF-0F95-4450-BF7FE9217993}"/>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129299" y="2304891"/>
              <a:ext cx="627691" cy="487819"/>
            </a:xfrm>
            <a:prstGeom prst="rect">
              <a:avLst/>
            </a:prstGeom>
            <a:noFill/>
          </p:spPr>
        </p:pic>
      </p:grpSp>
      <p:sp>
        <p:nvSpPr>
          <p:cNvPr id="31" name="TextBox 30">
            <a:extLst>
              <a:ext uri="{FF2B5EF4-FFF2-40B4-BE49-F238E27FC236}">
                <a16:creationId xmlns:a16="http://schemas.microsoft.com/office/drawing/2014/main" id="{3A5DA186-0C6B-9700-504F-CA0FDDFE2A6E}"/>
              </a:ext>
              <a:ext uri="{C183D7F6-B498-43B3-948B-1728B52AA6E4}">
                <adec:decorative xmlns:adec="http://schemas.microsoft.com/office/drawing/2017/decorative" val="0"/>
              </a:ext>
            </a:extLst>
          </p:cNvPr>
          <p:cNvSpPr txBox="1"/>
          <p:nvPr/>
        </p:nvSpPr>
        <p:spPr>
          <a:xfrm>
            <a:off x="4780535" y="5240642"/>
            <a:ext cx="145662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49" name="Group 48">
            <a:extLst>
              <a:ext uri="{FF2B5EF4-FFF2-40B4-BE49-F238E27FC236}">
                <a16:creationId xmlns:a16="http://schemas.microsoft.com/office/drawing/2014/main" id="{497256F9-3F5D-928A-66F8-FA68AA22B789}"/>
              </a:ext>
            </a:extLst>
          </p:cNvPr>
          <p:cNvGrpSpPr/>
          <p:nvPr/>
        </p:nvGrpSpPr>
        <p:grpSpPr>
          <a:xfrm>
            <a:off x="7562511" y="5188252"/>
            <a:ext cx="403231" cy="403231"/>
            <a:chOff x="7031943" y="2123143"/>
            <a:chExt cx="841398" cy="841398"/>
          </a:xfrm>
        </p:grpSpPr>
        <p:sp>
          <p:nvSpPr>
            <p:cNvPr id="50" name="Oval 49">
              <a:extLst>
                <a:ext uri="{FF2B5EF4-FFF2-40B4-BE49-F238E27FC236}">
                  <a16:creationId xmlns:a16="http://schemas.microsoft.com/office/drawing/2014/main" id="{95DBFBE5-8DED-024B-F55A-F79FD71F6ECE}"/>
                </a:ext>
                <a:ext uri="{C183D7F6-B498-43B3-948B-1728B52AA6E4}">
                  <adec:decorative xmlns:adec="http://schemas.microsoft.com/office/drawing/2017/decorative" val="1"/>
                </a:ext>
              </a:extLst>
            </p:cNvPr>
            <p:cNvSpPr/>
            <p:nvPr/>
          </p:nvSpPr>
          <p:spPr bwMode="auto">
            <a:xfrm>
              <a:off x="7031943" y="2123143"/>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51" name="Picture 2" descr="Icon&#10;&#10;Description automatically generated">
              <a:extLst>
                <a:ext uri="{FF2B5EF4-FFF2-40B4-BE49-F238E27FC236}">
                  <a16:creationId xmlns:a16="http://schemas.microsoft.com/office/drawing/2014/main" id="{FEE9597E-1B3F-96AE-1912-C868394FD1A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129299" y="2304891"/>
              <a:ext cx="627691" cy="487819"/>
            </a:xfrm>
            <a:prstGeom prst="rect">
              <a:avLst/>
            </a:prstGeom>
            <a:noFill/>
          </p:spPr>
        </p:pic>
      </p:grpSp>
      <p:sp>
        <p:nvSpPr>
          <p:cNvPr id="52" name="TextBox 51">
            <a:extLst>
              <a:ext uri="{FF2B5EF4-FFF2-40B4-BE49-F238E27FC236}">
                <a16:creationId xmlns:a16="http://schemas.microsoft.com/office/drawing/2014/main" id="{6A21EE15-DFA9-D1F0-BB4E-8F8C515379CE}"/>
              </a:ext>
              <a:ext uri="{C183D7F6-B498-43B3-948B-1728B52AA6E4}">
                <adec:decorative xmlns:adec="http://schemas.microsoft.com/office/drawing/2017/decorative" val="0"/>
              </a:ext>
            </a:extLst>
          </p:cNvPr>
          <p:cNvSpPr txBox="1"/>
          <p:nvPr/>
        </p:nvSpPr>
        <p:spPr>
          <a:xfrm>
            <a:off x="8056317" y="5240642"/>
            <a:ext cx="145662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53" name="Group 52">
            <a:extLst>
              <a:ext uri="{FF2B5EF4-FFF2-40B4-BE49-F238E27FC236}">
                <a16:creationId xmlns:a16="http://schemas.microsoft.com/office/drawing/2014/main" id="{B4FE988A-3710-7BAE-DB6D-90CE9BC34F5C}"/>
              </a:ext>
            </a:extLst>
          </p:cNvPr>
          <p:cNvGrpSpPr/>
          <p:nvPr/>
        </p:nvGrpSpPr>
        <p:grpSpPr>
          <a:xfrm>
            <a:off x="1116056" y="5188252"/>
            <a:ext cx="403231" cy="403231"/>
            <a:chOff x="7031943" y="2123143"/>
            <a:chExt cx="841398" cy="841398"/>
          </a:xfrm>
        </p:grpSpPr>
        <p:sp>
          <p:nvSpPr>
            <p:cNvPr id="54" name="Oval 53">
              <a:extLst>
                <a:ext uri="{FF2B5EF4-FFF2-40B4-BE49-F238E27FC236}">
                  <a16:creationId xmlns:a16="http://schemas.microsoft.com/office/drawing/2014/main" id="{5913D735-F4A3-191C-50DD-0E28D2005EF1}"/>
                </a:ext>
                <a:ext uri="{C183D7F6-B498-43B3-948B-1728B52AA6E4}">
                  <adec:decorative xmlns:adec="http://schemas.microsoft.com/office/drawing/2017/decorative" val="1"/>
                </a:ext>
              </a:extLst>
            </p:cNvPr>
            <p:cNvSpPr/>
            <p:nvPr/>
          </p:nvSpPr>
          <p:spPr bwMode="auto">
            <a:xfrm>
              <a:off x="7031943" y="2123143"/>
              <a:ext cx="841398" cy="841398"/>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55" name="Picture 2" descr="Icon&#10;&#10;Description automatically generated">
              <a:extLst>
                <a:ext uri="{FF2B5EF4-FFF2-40B4-BE49-F238E27FC236}">
                  <a16:creationId xmlns:a16="http://schemas.microsoft.com/office/drawing/2014/main" id="{D69ECAFF-A60C-A78E-7FE4-6EEE96C3E52A}"/>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129299" y="2304891"/>
              <a:ext cx="627691" cy="487819"/>
            </a:xfrm>
            <a:prstGeom prst="rect">
              <a:avLst/>
            </a:prstGeom>
            <a:noFill/>
          </p:spPr>
        </p:pic>
      </p:grpSp>
      <p:sp>
        <p:nvSpPr>
          <p:cNvPr id="59" name="TextBox 58">
            <a:extLst>
              <a:ext uri="{FF2B5EF4-FFF2-40B4-BE49-F238E27FC236}">
                <a16:creationId xmlns:a16="http://schemas.microsoft.com/office/drawing/2014/main" id="{7E9C5ECD-5A26-325E-ABD2-9948E1B2B101}"/>
              </a:ext>
              <a:ext uri="{C183D7F6-B498-43B3-948B-1728B52AA6E4}">
                <adec:decorative xmlns:adec="http://schemas.microsoft.com/office/drawing/2017/decorative" val="0"/>
              </a:ext>
            </a:extLst>
          </p:cNvPr>
          <p:cNvSpPr txBox="1"/>
          <p:nvPr/>
        </p:nvSpPr>
        <p:spPr>
          <a:xfrm>
            <a:off x="1597902" y="5228285"/>
            <a:ext cx="1456622" cy="32316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Teams </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1200" b="0" i="0" u="none" strike="noStrike" kern="1200" cap="none" spc="0" normalizeH="0" baseline="0" noProof="0">
              <a:ln>
                <a:noFill/>
              </a:ln>
              <a:solidFill>
                <a:srgbClr val="0078D4"/>
              </a:solidFill>
              <a:effectLst/>
              <a:uLnTx/>
              <a:uFillTx/>
              <a:latin typeface="Segoe UI Semibold"/>
              <a:ea typeface="+mn-ea"/>
              <a:cs typeface="+mn-cs"/>
            </a:endParaRPr>
          </a:p>
        </p:txBody>
      </p:sp>
      <p:pic>
        <p:nvPicPr>
          <p:cNvPr id="62" name="Picture 61" descr="A person wearing glasses and a button up shirt&#10;&#10;Description automatically generated">
            <a:extLst>
              <a:ext uri="{FF2B5EF4-FFF2-40B4-BE49-F238E27FC236}">
                <a16:creationId xmlns:a16="http://schemas.microsoft.com/office/drawing/2014/main" id="{D808F713-28AA-F855-C655-CD4C6690566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r="7256"/>
          <a:stretch/>
        </p:blipFill>
        <p:spPr>
          <a:xfrm>
            <a:off x="9777595" y="2866466"/>
            <a:ext cx="2443730" cy="3895800"/>
          </a:xfrm>
          <a:prstGeom prst="rect">
            <a:avLst/>
          </a:prstGeom>
        </p:spPr>
      </p:pic>
      <p:sp>
        <p:nvSpPr>
          <p:cNvPr id="63" name="Graphic 2">
            <a:hlinkClick r:id="rId17"/>
            <a:extLst>
              <a:ext uri="{FF2B5EF4-FFF2-40B4-BE49-F238E27FC236}">
                <a16:creationId xmlns:a16="http://schemas.microsoft.com/office/drawing/2014/main" id="{066F64F4-CE4D-009D-C972-7450B1BA07AD}"/>
              </a:ext>
            </a:extLst>
          </p:cNvPr>
          <p:cNvSpPr/>
          <p:nvPr/>
        </p:nvSpPr>
        <p:spPr>
          <a:xfrm>
            <a:off x="4191937" y="42064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65683479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526298"/>
          </a:xfrm>
        </p:spPr>
        <p:txBody>
          <a:bodyPr/>
          <a:lstStyle/>
          <a:p>
            <a:r>
              <a:rPr lang="en-US"/>
              <a:t>A day in the life of a Customer Support Director</a:t>
            </a:r>
          </a:p>
        </p:txBody>
      </p:sp>
      <p:sp>
        <p:nvSpPr>
          <p:cNvPr id="32" name="Text Placeholder 31">
            <a:extLst>
              <a:ext uri="{FF2B5EF4-FFF2-40B4-BE49-F238E27FC236}">
                <a16:creationId xmlns:a16="http://schemas.microsoft.com/office/drawing/2014/main" id="{E2CDF0C2-04E6-7BA1-560A-BD4B034B2F0E}"/>
              </a:ext>
            </a:extLst>
          </p:cNvPr>
          <p:cNvSpPr>
            <a:spLocks noGrp="1"/>
          </p:cNvSpPr>
          <p:nvPr>
            <p:ph type="body" sz="quarter" idx="10"/>
          </p:nvPr>
        </p:nvSpPr>
        <p:spPr>
          <a:xfrm>
            <a:off x="570453" y="6490609"/>
            <a:ext cx="9597418" cy="107722"/>
          </a:xfrm>
        </p:spPr>
        <p:txBody>
          <a:bodyPr/>
          <a:lstStyle/>
          <a:p>
            <a:r>
              <a:rPr kumimoji="0" lang="en-US" sz="700" b="0" i="0" u="none" strike="noStrike" kern="1200" cap="none" spc="0" normalizeH="0" baseline="30000" noProof="0">
                <a:ln>
                  <a:noFill/>
                </a:ln>
                <a:solidFill>
                  <a:srgbClr val="000000"/>
                </a:solidFill>
                <a:effectLst/>
                <a:uLnTx/>
                <a:uFillTx/>
                <a:latin typeface="Segoe UI"/>
                <a:ea typeface="+mn-ea"/>
                <a:cs typeface="+mn-cs"/>
              </a:rPr>
              <a:t>1</a:t>
            </a:r>
            <a:r>
              <a:rPr kumimoji="0" lang="en-US" sz="700" b="0" i="0" u="none" strike="noStrike" kern="1200" cap="none" spc="0" normalizeH="0" baseline="0" noProof="0">
                <a:ln>
                  <a:noFill/>
                </a:ln>
                <a:solidFill>
                  <a:srgbClr val="000000"/>
                </a:solidFill>
                <a:effectLst/>
                <a:uLnTx/>
                <a:uFillTx/>
                <a:latin typeface="Segoe UI"/>
                <a:ea typeface="+mn-ea"/>
                <a:cs typeface="+mn-cs"/>
              </a:rPr>
              <a:t>Access Copilot at </a:t>
            </a:r>
            <a:r>
              <a:rPr kumimoji="0" lang="en-US" sz="700" b="0" i="0" u="none" strike="noStrike" kern="1200" cap="none" spc="0" normalizeH="0" baseline="0" noProof="0" err="1">
                <a:ln>
                  <a:noFill/>
                </a:ln>
                <a:solidFill>
                  <a:srgbClr val="000000"/>
                </a:solidFill>
                <a:effectLst/>
                <a:uLnTx/>
                <a:uFillTx/>
                <a:latin typeface="Segoe UI"/>
                <a:ea typeface="+mn-ea"/>
                <a:cs typeface="+mn-cs"/>
              </a:rPr>
              <a:t>Copilot.Microsoft.com</a:t>
            </a:r>
            <a:r>
              <a:rPr kumimoji="0" lang="en-US" sz="700" b="0" i="0" u="none" strike="noStrike" kern="1200" cap="none" spc="0" normalizeH="0" baseline="0" noProof="0">
                <a:ln>
                  <a:noFill/>
                </a:ln>
                <a:solidFill>
                  <a:srgbClr val="000000"/>
                </a:solidFill>
                <a:effectLst/>
                <a:uLnTx/>
                <a:uFillTx/>
                <a:latin typeface="Segoe UI"/>
                <a:ea typeface="+mn-ea"/>
                <a:cs typeface="+mn-cs"/>
              </a:rPr>
              <a:t>, from the Windows taskbar or Edge browser, or in the Copilot app in Teams, and set toggle to “Work”.</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096001" y="521099"/>
            <a:ext cx="4022928" cy="338554"/>
          </a:xfrm>
        </p:spPr>
        <p:txBody>
          <a:bodyPr/>
          <a:lstStyle/>
          <a:p>
            <a:r>
              <a:rPr lang="en-GB">
                <a:latin typeface="Segoe UI Semibold"/>
                <a:cs typeface="Segoe UI Semibold"/>
              </a:rPr>
              <a:t>Copilot for Microsoft 365 and Dynamics 365 Customer Service</a:t>
            </a:r>
            <a:endParaRPr lang="en-US"/>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33" name="Text Placeholder 32">
            <a:extLst>
              <a:ext uri="{FF2B5EF4-FFF2-40B4-BE49-F238E27FC236}">
                <a16:creationId xmlns:a16="http://schemas.microsoft.com/office/drawing/2014/main" id="{A75490B2-F150-7953-C5F2-D6962172EFF4}"/>
              </a:ext>
            </a:extLst>
          </p:cNvPr>
          <p:cNvSpPr>
            <a:spLocks noGrp="1"/>
          </p:cNvSpPr>
          <p:nvPr>
            <p:ph type="body" sz="quarter" idx="18"/>
          </p:nvPr>
        </p:nvSpPr>
        <p:spPr/>
        <p:txBody>
          <a:bodyPr>
            <a:noAutofit/>
          </a:bodyPr>
          <a:lstStyle/>
          <a:p>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Back from her daily school run for her three kids, Mayte gets ready to kick off the day by asking Copilot to summarize the emails and Teams chats she received since she went offline the day before, and her agenda for the day</a:t>
            </a:r>
          </a:p>
        </p:txBody>
      </p:sp>
      <p:sp>
        <p:nvSpPr>
          <p:cNvPr id="34" name="Text Placeholder 33">
            <a:extLst>
              <a:ext uri="{FF2B5EF4-FFF2-40B4-BE49-F238E27FC236}">
                <a16:creationId xmlns:a16="http://schemas.microsoft.com/office/drawing/2014/main" id="{3EA71A28-4A62-43E4-7695-7A74BE50BB57}"/>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since yesterday 8pm CET and all the meetings scheduled for today.</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altLang="zh-TW" noProof="0"/>
              <a:t>8:15</a:t>
            </a:r>
            <a:r>
              <a:rPr lang="zh-TW" altLang="en-US" noProof="0"/>
              <a:t> </a:t>
            </a:r>
            <a:r>
              <a:rPr lang="en-US" altLang="zh-TW" noProof="0"/>
              <a:t>am</a:t>
            </a:r>
            <a:endParaRPr lang="en-US" noProof="0"/>
          </a:p>
        </p:txBody>
      </p:sp>
      <p:sp>
        <p:nvSpPr>
          <p:cNvPr id="35" name="Text Placeholder 34">
            <a:extLst>
              <a:ext uri="{FF2B5EF4-FFF2-40B4-BE49-F238E27FC236}">
                <a16:creationId xmlns:a16="http://schemas.microsoft.com/office/drawing/2014/main" id="{AB20EF0F-0895-49F7-ED09-96B50EED0C74}"/>
              </a:ext>
            </a:extLst>
          </p:cNvPr>
          <p:cNvSpPr>
            <a:spLocks noGrp="1"/>
          </p:cNvSpPr>
          <p:nvPr>
            <p:ph type="body" sz="quarter" idx="23"/>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One of the emails she received overnight is a request for support in an executive escalation. Mayte goes into Copilot in Dynamics 365 to gain insights on the specific support case to ensure she can provide effective guidance and solutions.</a:t>
            </a:r>
          </a:p>
        </p:txBody>
      </p:sp>
      <p:sp>
        <p:nvSpPr>
          <p:cNvPr id="36" name="Text Placeholder 35">
            <a:extLst>
              <a:ext uri="{FF2B5EF4-FFF2-40B4-BE49-F238E27FC236}">
                <a16:creationId xmlns:a16="http://schemas.microsoft.com/office/drawing/2014/main" id="{C2027C87-3ABA-1AC7-14FD-E2688FC57C15}"/>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Case summarization (Summary) </a:t>
            </a:r>
            <a:r>
              <a:rPr kumimoji="0" lang="en-US" sz="900" b="0" i="0" u="none" strike="noStrike" kern="0" cap="none" spc="0" normalizeH="0" baseline="0" noProof="0">
                <a:ln>
                  <a:noFill/>
                </a:ln>
                <a:solidFill>
                  <a:srgbClr val="1A1A1A"/>
                </a:solidFill>
                <a:effectLst/>
                <a:uLnTx/>
                <a:uFillTx/>
                <a:latin typeface="Segoe UI"/>
                <a:ea typeface="+mn-ea"/>
                <a:cs typeface="+mn-cs"/>
              </a:rPr>
              <a:t>feature in Copilot in Dynamics 365 provides a summary of all the case history and actions taken to-date.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altLang="zh-TW" noProof="0"/>
              <a:t>9:00</a:t>
            </a:r>
            <a:r>
              <a:rPr lang="zh-TW" altLang="en-US" noProof="0"/>
              <a:t> </a:t>
            </a:r>
            <a:r>
              <a:rPr lang="en-US" altLang="zh-TW" noProof="0"/>
              <a:t>am</a:t>
            </a:r>
            <a:endParaRPr lang="en-US" noProof="0"/>
          </a:p>
        </p:txBody>
      </p:sp>
      <p:sp>
        <p:nvSpPr>
          <p:cNvPr id="37" name="Text Placeholder 36">
            <a:extLst>
              <a:ext uri="{FF2B5EF4-FFF2-40B4-BE49-F238E27FC236}">
                <a16:creationId xmlns:a16="http://schemas.microsoft.com/office/drawing/2014/main" id="{E7282E6E-809A-8F64-61DF-46464DAF6EC5}"/>
              </a:ext>
            </a:extLst>
          </p:cNvPr>
          <p:cNvSpPr>
            <a:spLocks noGrp="1"/>
          </p:cNvSpPr>
          <p:nvPr>
            <p:ph type="body" sz="quarter" idx="26"/>
          </p:nvPr>
        </p:nvSpPr>
        <p:spPr/>
        <p:txBody>
          <a:bodyPr>
            <a:normAutofit/>
          </a:bodyPr>
          <a:lstStyle/>
          <a:p>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Ready to reply, Mayte uses the summary generated by Copilot in Dynamics 365 Customer Service and drafts an email with Copilot in Outlook with an executive summary and next steps. </a:t>
            </a:r>
            <a:endParaRPr lang="en-US" sz="800"/>
          </a:p>
        </p:txBody>
      </p:sp>
      <p:sp>
        <p:nvSpPr>
          <p:cNvPr id="38" name="Text Placeholder 37">
            <a:extLst>
              <a:ext uri="{FF2B5EF4-FFF2-40B4-BE49-F238E27FC236}">
                <a16:creationId xmlns:a16="http://schemas.microsoft.com/office/drawing/2014/main" id="{0E998550-DFA3-E871-4503-65920F0CA3DE}"/>
              </a:ext>
            </a:extLst>
          </p:cNvPr>
          <p:cNvSpPr>
            <a:spLocks noGrp="1"/>
          </p:cNvSpPr>
          <p:nvPr>
            <p:ph type="body" sz="quarter" idx="27"/>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Draft and Coaching in Copilot </a:t>
            </a:r>
            <a:r>
              <a:rPr kumimoji="0" lang="en-US" sz="900" b="0" i="0" u="none" strike="noStrike" kern="0" cap="none" spc="0" normalizeH="0" baseline="0" noProof="0">
                <a:ln>
                  <a:noFill/>
                </a:ln>
                <a:solidFill>
                  <a:srgbClr val="1A1A1A"/>
                </a:solidFill>
                <a:effectLst/>
                <a:uLnTx/>
                <a:uFillTx/>
                <a:latin typeface="Segoe UI"/>
                <a:ea typeface="+mn-ea"/>
                <a:cs typeface="+mn-cs"/>
              </a:rPr>
              <a:t>features in Copilot in Outlook help draft and provide coaching feedback to improve communications.</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39" name="Text Placeholder 38">
            <a:extLst>
              <a:ext uri="{FF2B5EF4-FFF2-40B4-BE49-F238E27FC236}">
                <a16:creationId xmlns:a16="http://schemas.microsoft.com/office/drawing/2014/main" id="{90DC7417-9CCF-7580-4D07-4AB931C73B9A}"/>
              </a:ext>
            </a:extLst>
          </p:cNvPr>
          <p:cNvSpPr>
            <a:spLocks noGrp="1"/>
          </p:cNvSpPr>
          <p:nvPr>
            <p:ph type="body" sz="quarter" idx="29"/>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As an AI enthusiast, Mayte asks Copilot to suggest interesting readings and emerging news from the AI world and the industry to stay informed and ahead of trends, enabling her to innovate and apply the latest insights in her interactions.</a:t>
            </a:r>
          </a:p>
        </p:txBody>
      </p:sp>
      <p:sp>
        <p:nvSpPr>
          <p:cNvPr id="40" name="Text Placeholder 39">
            <a:extLst>
              <a:ext uri="{FF2B5EF4-FFF2-40B4-BE49-F238E27FC236}">
                <a16:creationId xmlns:a16="http://schemas.microsoft.com/office/drawing/2014/main" id="{7C0869A0-2A1F-90F9-EA44-1F5F6A3F31CA}"/>
              </a:ext>
            </a:extLst>
          </p:cNvPr>
          <p:cNvSpPr>
            <a:spLocks noGrp="1"/>
          </p:cNvSpPr>
          <p:nvPr>
            <p:ph type="body" sz="quarter" idx="30"/>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Suggest </a:t>
            </a:r>
            <a:r>
              <a:rPr kumimoji="0" lang="en-US" sz="900" b="0" i="0" u="none" strike="noStrike" kern="0" cap="none" spc="0" normalizeH="0" baseline="0" noProof="0">
                <a:ln>
                  <a:noFill/>
                </a:ln>
                <a:solidFill>
                  <a:srgbClr val="1A1A1A"/>
                </a:solidFill>
                <a:effectLst/>
                <a:uLnTx/>
                <a:uFillTx/>
                <a:latin typeface="Segoe UI"/>
                <a:ea typeface="+mn-ea"/>
                <a:cs typeface="+mn-cs"/>
              </a:rPr>
              <a:t>the most interesting news and articles about AI in the last week</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altLang="zh-TW" noProof="0"/>
              <a:t>2:00</a:t>
            </a:r>
            <a:r>
              <a:rPr lang="zh-TW" altLang="en-US" noProof="0"/>
              <a:t> </a:t>
            </a:r>
            <a:r>
              <a:rPr lang="en-US" altLang="zh-TW" noProof="0"/>
              <a:t>pm</a:t>
            </a:r>
            <a:endParaRPr lang="en-US" noProof="0"/>
          </a:p>
        </p:txBody>
      </p:sp>
      <p:sp>
        <p:nvSpPr>
          <p:cNvPr id="42" name="Text Placeholder 41">
            <a:extLst>
              <a:ext uri="{FF2B5EF4-FFF2-40B4-BE49-F238E27FC236}">
                <a16:creationId xmlns:a16="http://schemas.microsoft.com/office/drawing/2014/main" id="{11DE5EA9-9D69-712B-24DC-B16FF860288E}"/>
              </a:ext>
            </a:extLst>
          </p:cNvPr>
          <p:cNvSpPr>
            <a:spLocks noGrp="1"/>
          </p:cNvSpPr>
          <p:nvPr>
            <p:ph type="body" sz="quarter" idx="32"/>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It’s time to prepare the Monthly Business Review for her org, so she uses Copilot in Excel to generate some great charts to create charts and show trends in the Key Performance Indicators (KPIs) for her teams, and present in the business review.</a:t>
            </a:r>
          </a:p>
        </p:txBody>
      </p:sp>
      <p:sp>
        <p:nvSpPr>
          <p:cNvPr id="43" name="Text Placeholder 42">
            <a:extLst>
              <a:ext uri="{FF2B5EF4-FFF2-40B4-BE49-F238E27FC236}">
                <a16:creationId xmlns:a16="http://schemas.microsoft.com/office/drawing/2014/main" id="{A00582EB-4740-98D6-6F29-2197DBEB6F7A}"/>
              </a:ext>
            </a:extLst>
          </p:cNvPr>
          <p:cNvSpPr>
            <a:spLocks noGrp="1"/>
          </p:cNvSpPr>
          <p:nvPr>
            <p:ph type="body" sz="quarter" idx="3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Quickly get to data insights</a:t>
            </a:r>
            <a:r>
              <a:rPr kumimoji="0" lang="en-US" sz="900" b="0" i="0" u="none" strike="noStrike" kern="0" cap="none" spc="0" normalizeH="0" baseline="0" noProof="0">
                <a:ln>
                  <a:noFill/>
                </a:ln>
                <a:solidFill>
                  <a:srgbClr val="1A1A1A"/>
                </a:solidFill>
                <a:effectLst/>
                <a:uLnTx/>
                <a:uFillTx/>
                <a:latin typeface="Segoe UI"/>
                <a:ea typeface="+mn-ea"/>
                <a:cs typeface="+mn-cs"/>
              </a:rPr>
              <a:t> and visualize the data.</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altLang="zh-TW" noProof="0"/>
              <a:t>11:00</a:t>
            </a:r>
            <a:r>
              <a:rPr lang="zh-TW" altLang="en-US" noProof="0"/>
              <a:t> </a:t>
            </a:r>
            <a:r>
              <a:rPr lang="en-US" altLang="zh-TW" noProof="0"/>
              <a:t>am</a:t>
            </a:r>
            <a:endParaRPr lang="en-US" noProof="0"/>
          </a:p>
        </p:txBody>
      </p:sp>
      <p:sp>
        <p:nvSpPr>
          <p:cNvPr id="44" name="Text Placeholder 43">
            <a:extLst>
              <a:ext uri="{FF2B5EF4-FFF2-40B4-BE49-F238E27FC236}">
                <a16:creationId xmlns:a16="http://schemas.microsoft.com/office/drawing/2014/main" id="{74F210B2-C324-ABAD-945D-32F87F492AFC}"/>
              </a:ext>
            </a:extLst>
          </p:cNvPr>
          <p:cNvSpPr>
            <a:spLocks noGrp="1"/>
          </p:cNvSpPr>
          <p:nvPr>
            <p:ph type="body" sz="quarter" idx="35"/>
          </p:nvPr>
        </p:nvSpPr>
        <p:spPr/>
        <p:txBody>
          <a:bodyPr>
            <a:normAutofit fontScale="925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Mayte is preparing a presentation for a customer event next week. She has been gathering input from peers, quotes and her own remarks in Word, and now it’s time to build a PowerPoint presentation out of it.</a:t>
            </a:r>
          </a:p>
        </p:txBody>
      </p:sp>
      <p:sp>
        <p:nvSpPr>
          <p:cNvPr id="45" name="Text Placeholder 44">
            <a:extLst>
              <a:ext uri="{FF2B5EF4-FFF2-40B4-BE49-F238E27FC236}">
                <a16:creationId xmlns:a16="http://schemas.microsoft.com/office/drawing/2014/main" id="{84316A4F-0844-2B2F-9C7E-B0695AAC82E2}"/>
              </a:ext>
            </a:extLst>
          </p:cNvPr>
          <p:cNvSpPr>
            <a:spLocks noGrp="1"/>
          </p:cNvSpPr>
          <p:nvPr>
            <p:ph type="body" sz="quarter" idx="36"/>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Create a presentation </a:t>
            </a:r>
            <a:r>
              <a:rPr kumimoji="0" lang="en-US" sz="900" b="0" i="0" u="none" strike="noStrike" kern="0" cap="none" spc="0" normalizeH="0" baseline="0" noProof="0">
                <a:ln>
                  <a:noFill/>
                </a:ln>
                <a:solidFill>
                  <a:srgbClr val="1A1A1A"/>
                </a:solidFill>
                <a:effectLst/>
                <a:uLnTx/>
                <a:uFillTx/>
                <a:latin typeface="Segoe UI"/>
                <a:ea typeface="+mn-ea"/>
                <a:cs typeface="+mn-cs"/>
              </a:rPr>
              <a:t>based on this Word file [add the link to the Word doc in her One Drive] </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a:t>Build</a:t>
            </a:r>
          </a:p>
        </p:txBody>
      </p:sp>
      <p:sp>
        <p:nvSpPr>
          <p:cNvPr id="46" name="Text Placeholder 45">
            <a:extLst>
              <a:ext uri="{FF2B5EF4-FFF2-40B4-BE49-F238E27FC236}">
                <a16:creationId xmlns:a16="http://schemas.microsoft.com/office/drawing/2014/main" id="{0840C39E-3727-3FEA-A224-12AAA0FED45F}"/>
              </a:ext>
            </a:extLst>
          </p:cNvPr>
          <p:cNvSpPr>
            <a:spLocks noGrp="1"/>
          </p:cNvSpPr>
          <p:nvPr>
            <p:ph type="body" sz="quarter" idx="38"/>
          </p:nvPr>
        </p:nvSpPr>
        <p:spPr>
          <a:solidFill>
            <a:srgbClr val="0070C0"/>
          </a:solidFill>
        </p:spPr>
        <p:txBody>
          <a:bodyPr/>
          <a:lstStyle/>
          <a:p>
            <a:endParaRPr lang="en-US"/>
          </a:p>
        </p:txBody>
      </p:sp>
      <p:sp>
        <p:nvSpPr>
          <p:cNvPr id="47" name="Text Placeholder 46">
            <a:extLst>
              <a:ext uri="{FF2B5EF4-FFF2-40B4-BE49-F238E27FC236}">
                <a16:creationId xmlns:a16="http://schemas.microsoft.com/office/drawing/2014/main" id="{64A274EA-B722-2A17-5F0A-D187EE29DD5C}"/>
              </a:ext>
            </a:extLst>
          </p:cNvPr>
          <p:cNvSpPr>
            <a:spLocks noGrp="1"/>
          </p:cNvSpPr>
          <p:nvPr>
            <p:ph type="body" sz="quarter" idx="39"/>
          </p:nvPr>
        </p:nvSpPr>
        <p:spPr>
          <a:solidFill>
            <a:srgbClr val="0070C0"/>
          </a:solidFill>
        </p:spPr>
        <p:txBody>
          <a:bodyPr/>
          <a:lstStyle/>
          <a:p>
            <a:endParaRPr lang="en-US"/>
          </a:p>
        </p:txBody>
      </p:sp>
      <p:sp>
        <p:nvSpPr>
          <p:cNvPr id="48" name="Text Placeholder 47">
            <a:extLst>
              <a:ext uri="{FF2B5EF4-FFF2-40B4-BE49-F238E27FC236}">
                <a16:creationId xmlns:a16="http://schemas.microsoft.com/office/drawing/2014/main" id="{43E6F59A-0828-6A51-A643-0FF632C05960}"/>
              </a:ext>
            </a:extLst>
          </p:cNvPr>
          <p:cNvSpPr>
            <a:spLocks noGrp="1"/>
          </p:cNvSpPr>
          <p:nvPr>
            <p:ph type="body" sz="quarter" idx="40"/>
          </p:nvPr>
        </p:nvSpPr>
        <p:spPr>
          <a:solidFill>
            <a:srgbClr val="0070C0"/>
          </a:solidFill>
        </p:spPr>
        <p:txBody>
          <a:bodyPr/>
          <a:lstStyle/>
          <a:p>
            <a:endParaRPr lang="en-US"/>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Mayte</a:t>
              </a:r>
              <a:r>
                <a:rPr kumimoji="0" lang="en-US" sz="2400" b="0" i="0" u="none" strike="noStrike" kern="1200" cap="none" spc="0" normalizeH="0" baseline="0" noProof="0">
                  <a:ln>
                    <a:noFill/>
                  </a:ln>
                  <a:solidFill>
                    <a:srgbClr val="C03BC4"/>
                  </a:solidFill>
                  <a:effectLst/>
                  <a:highlight>
                    <a:srgbClr val="FFFF00"/>
                  </a:highlight>
                  <a:uLnTx/>
                  <a:uFillTx/>
                  <a:latin typeface="Segoe UI Semibold"/>
                  <a:ea typeface="+mn-ea"/>
                  <a:cs typeface="+mn-cs"/>
                </a:rPr>
                <a:t> </a:t>
              </a:r>
              <a:br>
                <a:rPr kumimoji="0" lang="en-US" sz="2400" b="0" i="0" u="none" strike="noStrike" kern="1200" cap="none" spc="0" normalizeH="0" baseline="0" noProof="0">
                  <a:ln>
                    <a:noFill/>
                  </a:ln>
                  <a:solidFill>
                    <a:srgbClr val="C03BC4"/>
                  </a:solidFill>
                  <a:effectLst/>
                  <a:highlight>
                    <a:srgbClr val="FFFF00"/>
                  </a:highligh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Customer Support Director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41952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and communications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Team building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grpSp>
        <p:nvGrpSpPr>
          <p:cNvPr id="117" name="Group 116">
            <a:extLst>
              <a:ext uri="{FF2B5EF4-FFF2-40B4-BE49-F238E27FC236}">
                <a16:creationId xmlns:a16="http://schemas.microsoft.com/office/drawing/2014/main" id="{2FAA271E-0A00-CA8E-B8D6-2F1B80DB5A3E}"/>
              </a:ext>
            </a:extLst>
          </p:cNvPr>
          <p:cNvGrpSpPr/>
          <p:nvPr/>
        </p:nvGrpSpPr>
        <p:grpSpPr>
          <a:xfrm>
            <a:off x="812633" y="2721252"/>
            <a:ext cx="2351135" cy="360000"/>
            <a:chOff x="588263" y="1217924"/>
            <a:chExt cx="2351135" cy="360000"/>
          </a:xfrm>
        </p:grpSpPr>
        <p:pic>
          <p:nvPicPr>
            <p:cNvPr id="118" name="Picture 117" descr="Zip Co logo SVG free download, id: 101874 - Brandlogos.net">
              <a:hlinkClick r:id="rId11"/>
              <a:extLst>
                <a:ext uri="{FF2B5EF4-FFF2-40B4-BE49-F238E27FC236}">
                  <a16:creationId xmlns:a16="http://schemas.microsoft.com/office/drawing/2014/main" id="{5691CB0B-2043-4655-F791-039BF09FBF3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E3E246A2-19FA-ADF2-4356-C2B23102B99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20" name="Group 119">
            <a:extLst>
              <a:ext uri="{FF2B5EF4-FFF2-40B4-BE49-F238E27FC236}">
                <a16:creationId xmlns:a16="http://schemas.microsoft.com/office/drawing/2014/main" id="{C59B8DAE-1623-BBAC-E97A-864FD094F505}"/>
              </a:ext>
            </a:extLst>
          </p:cNvPr>
          <p:cNvGrpSpPr/>
          <p:nvPr/>
        </p:nvGrpSpPr>
        <p:grpSpPr>
          <a:xfrm>
            <a:off x="812633" y="5156688"/>
            <a:ext cx="2351135" cy="360000"/>
            <a:chOff x="588263" y="1217924"/>
            <a:chExt cx="2351135" cy="360000"/>
          </a:xfrm>
        </p:grpSpPr>
        <p:pic>
          <p:nvPicPr>
            <p:cNvPr id="121" name="Picture 120" descr="Zip Co logo SVG free download, id: 101874 - Brandlogos.net">
              <a:hlinkClick r:id="rId11"/>
              <a:extLst>
                <a:ext uri="{FF2B5EF4-FFF2-40B4-BE49-F238E27FC236}">
                  <a16:creationId xmlns:a16="http://schemas.microsoft.com/office/drawing/2014/main" id="{6DF9EFBF-CAF9-679F-51E6-8D0F1F559B1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7314C530-5EF3-8772-344D-F9E3FBEA2D5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23" name="Group 122">
            <a:extLst>
              <a:ext uri="{FF2B5EF4-FFF2-40B4-BE49-F238E27FC236}">
                <a16:creationId xmlns:a16="http://schemas.microsoft.com/office/drawing/2014/main" id="{1D9DE290-EFE0-890C-47DE-2F9FE8C873A4}"/>
              </a:ext>
            </a:extLst>
          </p:cNvPr>
          <p:cNvGrpSpPr/>
          <p:nvPr/>
        </p:nvGrpSpPr>
        <p:grpSpPr>
          <a:xfrm>
            <a:off x="7198028" y="5156688"/>
            <a:ext cx="2351135" cy="360000"/>
            <a:chOff x="588263" y="2177588"/>
            <a:chExt cx="2351135" cy="360000"/>
          </a:xfrm>
        </p:grpSpPr>
        <p:pic>
          <p:nvPicPr>
            <p:cNvPr id="124" name="Picture 123">
              <a:extLst>
                <a:ext uri="{FF2B5EF4-FFF2-40B4-BE49-F238E27FC236}">
                  <a16:creationId xmlns:a16="http://schemas.microsoft.com/office/drawing/2014/main" id="{67DCD522-C76C-80E7-2740-5A8A4AEAC0B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F97154E6-2C27-39FD-39B2-CE0AB1FFB8E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C980F149-5E30-9B8D-E2D2-8859BFDF27AA}"/>
              </a:ext>
            </a:extLst>
          </p:cNvPr>
          <p:cNvGrpSpPr/>
          <p:nvPr/>
        </p:nvGrpSpPr>
        <p:grpSpPr>
          <a:xfrm>
            <a:off x="3947719" y="5156688"/>
            <a:ext cx="2361959" cy="360000"/>
            <a:chOff x="577439" y="3137252"/>
            <a:chExt cx="2361959" cy="360000"/>
          </a:xfrm>
        </p:grpSpPr>
        <p:pic>
          <p:nvPicPr>
            <p:cNvPr id="127" name="Picture 126">
              <a:extLst>
                <a:ext uri="{FF2B5EF4-FFF2-40B4-BE49-F238E27FC236}">
                  <a16:creationId xmlns:a16="http://schemas.microsoft.com/office/drawing/2014/main" id="{EC63BD8F-772A-8346-A30F-136E6962325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8" name="TextBox 127">
              <a:extLst>
                <a:ext uri="{FF2B5EF4-FFF2-40B4-BE49-F238E27FC236}">
                  <a16:creationId xmlns:a16="http://schemas.microsoft.com/office/drawing/2014/main" id="{0F7445DD-9DE3-344A-D7BF-954D0076C2E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9D7F2E66-8369-7FD7-FF92-B2F996870AD9}"/>
              </a:ext>
            </a:extLst>
          </p:cNvPr>
          <p:cNvGrpSpPr/>
          <p:nvPr/>
        </p:nvGrpSpPr>
        <p:grpSpPr>
          <a:xfrm>
            <a:off x="7198028" y="2721252"/>
            <a:ext cx="2351135" cy="360000"/>
            <a:chOff x="588263" y="1697756"/>
            <a:chExt cx="2351135" cy="360000"/>
          </a:xfrm>
        </p:grpSpPr>
        <p:pic>
          <p:nvPicPr>
            <p:cNvPr id="130" name="Picture 129">
              <a:extLst>
                <a:ext uri="{FF2B5EF4-FFF2-40B4-BE49-F238E27FC236}">
                  <a16:creationId xmlns:a16="http://schemas.microsoft.com/office/drawing/2014/main" id="{7773566A-8001-42EF-D0D9-0A9B7344E9A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1" name="TextBox 130">
              <a:extLst>
                <a:ext uri="{FF2B5EF4-FFF2-40B4-BE49-F238E27FC236}">
                  <a16:creationId xmlns:a16="http://schemas.microsoft.com/office/drawing/2014/main" id="{B5D80726-2576-F35E-5719-F5EC89D0A68F}"/>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in Dynamics 365</a:t>
              </a:r>
            </a:p>
          </p:txBody>
        </p:sp>
      </p:grpSp>
      <p:grpSp>
        <p:nvGrpSpPr>
          <p:cNvPr id="132" name="Group 131">
            <a:extLst>
              <a:ext uri="{FF2B5EF4-FFF2-40B4-BE49-F238E27FC236}">
                <a16:creationId xmlns:a16="http://schemas.microsoft.com/office/drawing/2014/main" id="{991A7BDC-20B3-6DDD-319D-000B22F92CA2}"/>
              </a:ext>
            </a:extLst>
          </p:cNvPr>
          <p:cNvGrpSpPr/>
          <p:nvPr/>
        </p:nvGrpSpPr>
        <p:grpSpPr>
          <a:xfrm>
            <a:off x="3947719" y="2723052"/>
            <a:ext cx="2351135" cy="356400"/>
            <a:chOff x="5636686" y="6016240"/>
            <a:chExt cx="2351135" cy="356400"/>
          </a:xfrm>
        </p:grpSpPr>
        <p:sp>
          <p:nvSpPr>
            <p:cNvPr id="133" name="TextBox 132">
              <a:extLst>
                <a:ext uri="{FF2B5EF4-FFF2-40B4-BE49-F238E27FC236}">
                  <a16:creationId xmlns:a16="http://schemas.microsoft.com/office/drawing/2014/main" id="{50A63692-F85D-522F-32DA-BD6557303BAC}"/>
                </a:ext>
                <a:ext uri="{C183D7F6-B498-43B3-948B-1728B52AA6E4}">
                  <adec:decorative xmlns:adec="http://schemas.microsoft.com/office/drawing/2017/decorative" val="0"/>
                </a:ext>
              </a:extLst>
            </p:cNvPr>
            <p:cNvSpPr txBox="1"/>
            <p:nvPr/>
          </p:nvSpPr>
          <p:spPr>
            <a:xfrm>
              <a:off x="6095637" y="6026964"/>
              <a:ext cx="189218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Dynamics </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1100" b="0" i="0" u="none" strike="noStrike" kern="1200" cap="none" spc="0" normalizeH="0" baseline="0" noProof="0">
                  <a:ln>
                    <a:noFill/>
                  </a:ln>
                  <a:solidFill>
                    <a:prstClr val="black"/>
                  </a:solidFill>
                  <a:effectLst/>
                  <a:uLnTx/>
                  <a:uFillTx/>
                  <a:latin typeface="Segoe UI Semibold"/>
                  <a:ea typeface="+mn-ea"/>
                  <a:cs typeface="+mn-cs"/>
                </a:rPr>
                <a:t>365 Customer Service</a:t>
              </a:r>
            </a:p>
          </p:txBody>
        </p:sp>
        <p:grpSp>
          <p:nvGrpSpPr>
            <p:cNvPr id="134" name="Group 133">
              <a:extLst>
                <a:ext uri="{FF2B5EF4-FFF2-40B4-BE49-F238E27FC236}">
                  <a16:creationId xmlns:a16="http://schemas.microsoft.com/office/drawing/2014/main" id="{67F0629C-A313-CCB3-B9F8-57283F31DFC1}"/>
                </a:ext>
              </a:extLst>
            </p:cNvPr>
            <p:cNvGrpSpPr/>
            <p:nvPr/>
          </p:nvGrpSpPr>
          <p:grpSpPr>
            <a:xfrm>
              <a:off x="5636686" y="6016240"/>
              <a:ext cx="356400" cy="356400"/>
              <a:chOff x="5636686" y="6016240"/>
              <a:chExt cx="356400" cy="356400"/>
            </a:xfrm>
          </p:grpSpPr>
          <p:sp>
            <p:nvSpPr>
              <p:cNvPr id="135" name="Oval 134">
                <a:extLst>
                  <a:ext uri="{FF2B5EF4-FFF2-40B4-BE49-F238E27FC236}">
                    <a16:creationId xmlns:a16="http://schemas.microsoft.com/office/drawing/2014/main" id="{9B82D3B2-B409-F297-902B-87417F7A9618}"/>
                  </a:ext>
                  <a:ext uri="{C183D7F6-B498-43B3-948B-1728B52AA6E4}">
                    <adec:decorative xmlns:adec="http://schemas.microsoft.com/office/drawing/2017/decorative" val="1"/>
                  </a:ext>
                </a:extLst>
              </p:cNvPr>
              <p:cNvSpPr>
                <a:spLocks noChangeAspect="1"/>
              </p:cNvSpPr>
              <p:nvPr/>
            </p:nvSpPr>
            <p:spPr bwMode="auto">
              <a:xfrm>
                <a:off x="5636686" y="6016240"/>
                <a:ext cx="356400" cy="35640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136" name="Picture 135">
                <a:extLst>
                  <a:ext uri="{FF2B5EF4-FFF2-40B4-BE49-F238E27FC236}">
                    <a16:creationId xmlns:a16="http://schemas.microsoft.com/office/drawing/2014/main" id="{E4438EE7-2409-1FF5-8667-8C2379A9B4B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16984" y="6106666"/>
                <a:ext cx="195805" cy="175549"/>
              </a:xfrm>
              <a:prstGeom prst="rect">
                <a:avLst/>
              </a:prstGeom>
            </p:spPr>
          </p:pic>
        </p:grpSp>
      </p:grpSp>
      <p:pic>
        <p:nvPicPr>
          <p:cNvPr id="13" name="Picture 12">
            <a:extLst>
              <a:ext uri="{FF2B5EF4-FFF2-40B4-BE49-F238E27FC236}">
                <a16:creationId xmlns:a16="http://schemas.microsoft.com/office/drawing/2014/main" id="{A7BF02B1-034C-BFA5-14C3-B1EA6A30688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048461" y="3303080"/>
            <a:ext cx="2143539" cy="3554920"/>
          </a:xfrm>
          <a:prstGeom prst="rect">
            <a:avLst/>
          </a:prstGeom>
        </p:spPr>
      </p:pic>
    </p:spTree>
    <p:extLst>
      <p:ext uri="{BB962C8B-B14F-4D97-AF65-F5344CB8AC3E}">
        <p14:creationId xmlns:p14="http://schemas.microsoft.com/office/powerpoint/2010/main" val="5622573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8CFB2FE1-88F1-318F-1C3C-7DC299249FD3}"/>
              </a:ext>
            </a:extLst>
          </p:cNvPr>
          <p:cNvGrpSpPr/>
          <p:nvPr/>
        </p:nvGrpSpPr>
        <p:grpSpPr>
          <a:xfrm flipH="1">
            <a:off x="0" y="1"/>
            <a:ext cx="12192000" cy="6864625"/>
            <a:chOff x="0" y="-6625"/>
            <a:chExt cx="12192000" cy="6864625"/>
          </a:xfrm>
        </p:grpSpPr>
        <p:pic>
          <p:nvPicPr>
            <p:cNvPr id="6" name="Picture 5" descr="A close-up of colorful objects&#10;&#10;Description automatically generated">
              <a:extLst>
                <a:ext uri="{FF2B5EF4-FFF2-40B4-BE49-F238E27FC236}">
                  <a16:creationId xmlns:a16="http://schemas.microsoft.com/office/drawing/2014/main" id="{B67F59FF-1486-8E46-3F1A-114680ED85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6625"/>
              <a:ext cx="7772400" cy="3757229"/>
            </a:xfrm>
            <a:prstGeom prst="rect">
              <a:avLst/>
            </a:prstGeom>
          </p:spPr>
        </p:pic>
        <p:grpSp>
          <p:nvGrpSpPr>
            <p:cNvPr id="8" name="Group 7">
              <a:extLst>
                <a:ext uri="{FF2B5EF4-FFF2-40B4-BE49-F238E27FC236}">
                  <a16:creationId xmlns:a16="http://schemas.microsoft.com/office/drawing/2014/main" id="{9E3FB7E3-E1D0-89AE-A1D9-C8F8ECE06977}"/>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75A20DA6-0E07-5C8C-7A5E-25F082F49A16}"/>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7D754536-87C0-2F36-3B4B-8CD8A3B6F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44000">
                      <a:srgbClr val="0078D4"/>
                    </a:gs>
                    <a:gs pos="0">
                      <a:srgbClr val="C03BC4"/>
                    </a:gs>
                  </a:gsLst>
                  <a:path path="circle">
                    <a:fillToRect l="100000" t="100000"/>
                  </a:path>
                </a:gradFill>
              </a:rPr>
              <a:t>Customer Service</a:t>
            </a: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Customer Service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Customer Service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301778" y="4234841"/>
            <a:ext cx="2598844"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Add Customer Service pros are using Copilot in their day-to-day.</a:t>
            </a:r>
          </a:p>
        </p:txBody>
      </p:sp>
    </p:spTree>
    <p:extLst>
      <p:ext uri="{BB962C8B-B14F-4D97-AF65-F5344CB8AC3E}">
        <p14:creationId xmlns:p14="http://schemas.microsoft.com/office/powerpoint/2010/main" val="7522599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CEF351C9-DE5C-2D3C-7137-0DCD7FC02EC9}"/>
              </a:ext>
              <a:ext uri="{C183D7F6-B498-43B3-948B-1728B52AA6E4}">
                <adec:decorative xmlns:adec="http://schemas.microsoft.com/office/drawing/2017/decorative" val="1"/>
              </a:ext>
            </a:extLst>
          </p:cNvPr>
          <p:cNvGrpSpPr/>
          <p:nvPr/>
        </p:nvGrpSpPr>
        <p:grpSpPr>
          <a:xfrm rot="10800000">
            <a:off x="0" y="0"/>
            <a:ext cx="12191999" cy="4465640"/>
            <a:chOff x="1" y="1589509"/>
            <a:chExt cx="12752816" cy="4671054"/>
          </a:xfrm>
        </p:grpSpPr>
        <p:sp>
          <p:nvSpPr>
            <p:cNvPr id="33" name="Rectangle 32">
              <a:extLst>
                <a:ext uri="{FF2B5EF4-FFF2-40B4-BE49-F238E27FC236}">
                  <a16:creationId xmlns:a16="http://schemas.microsoft.com/office/drawing/2014/main" id="{802D55F2-6B35-73B2-0EB0-C7398807A681}"/>
                </a:ext>
              </a:extLst>
            </p:cNvPr>
            <p:cNvSpPr/>
            <p:nvPr/>
          </p:nvSpPr>
          <p:spPr bwMode="auto">
            <a:xfrm>
              <a:off x="7072828" y="3028132"/>
              <a:ext cx="5679989" cy="3232431"/>
            </a:xfrm>
            <a:prstGeom prst="rect">
              <a:avLst/>
            </a:prstGeom>
            <a:gradFill flip="none" rotWithShape="1">
              <a:gsLst>
                <a:gs pos="100000">
                  <a:srgbClr val="ECE9E6">
                    <a:alpha val="59893"/>
                  </a:srgbClr>
                </a:gs>
                <a:gs pos="79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34" name="Picture 33" descr="A close-up of colorful objects&#10;&#10;Description automatically generated">
              <a:extLst>
                <a:ext uri="{FF2B5EF4-FFF2-40B4-BE49-F238E27FC236}">
                  <a16:creationId xmlns:a16="http://schemas.microsoft.com/office/drawing/2014/main" id="{CB816B29-4041-D767-F983-EFC6B78096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89509"/>
              <a:ext cx="7772400" cy="4671054"/>
            </a:xfrm>
            <a:prstGeom prst="rect">
              <a:avLst/>
            </a:prstGeom>
          </p:spPr>
        </p:pic>
      </p:grpSp>
      <p:grpSp>
        <p:nvGrpSpPr>
          <p:cNvPr id="9" name="Group 8">
            <a:extLst>
              <a:ext uri="{FF2B5EF4-FFF2-40B4-BE49-F238E27FC236}">
                <a16:creationId xmlns:a16="http://schemas.microsoft.com/office/drawing/2014/main" id="{91C940FB-B334-9949-EE73-2F94EDD33F74}"/>
              </a:ext>
            </a:extLst>
          </p:cNvPr>
          <p:cNvGrpSpPr/>
          <p:nvPr/>
        </p:nvGrpSpPr>
        <p:grpSpPr>
          <a:xfrm>
            <a:off x="561144" y="1201222"/>
            <a:ext cx="5297281" cy="1646648"/>
            <a:chOff x="561144" y="1201222"/>
            <a:chExt cx="5297281" cy="1514743"/>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615382" y="1201222"/>
              <a:ext cx="5243043" cy="1514743"/>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42601" y="1920371"/>
              <a:ext cx="1261728"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dirty="0"/>
              <a:t>Using Copilot in </a:t>
            </a:r>
            <a:r>
              <a:rPr lang="en-US" dirty="0">
                <a:gradFill>
                  <a:gsLst>
                    <a:gs pos="26000">
                      <a:srgbClr val="0078D4"/>
                    </a:gs>
                    <a:gs pos="0">
                      <a:srgbClr val="C03BC4"/>
                    </a:gs>
                  </a:gsLst>
                  <a:path path="circle">
                    <a:fillToRect l="100000" t="100000"/>
                  </a:path>
                </a:gradFill>
              </a:rPr>
              <a:t>Customer Service</a:t>
            </a:r>
          </a:p>
        </p:txBody>
      </p:sp>
      <p:sp>
        <p:nvSpPr>
          <p:cNvPr id="5" name="TextBox 4">
            <a:extLst>
              <a:ext uri="{FF2B5EF4-FFF2-40B4-BE49-F238E27FC236}">
                <a16:creationId xmlns:a16="http://schemas.microsoft.com/office/drawing/2014/main" id="{DA163D16-D03E-4C06-CEF1-DCE31621FD46}"/>
              </a:ext>
            </a:extLst>
          </p:cNvPr>
          <p:cNvSpPr txBox="1"/>
          <p:nvPr/>
        </p:nvSpPr>
        <p:spPr>
          <a:xfrm>
            <a:off x="861403" y="1816427"/>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2112264" y="1446531"/>
            <a:ext cx="3563962" cy="1002390"/>
          </a:xfrm>
          <a:prstGeom prst="rect">
            <a:avLst/>
          </a:prstGeom>
        </p:spPr>
        <p:txBody>
          <a:bodyPr vert="horz" wrap="square" lIns="0" tIns="0" rIns="0" bIns="0" rtlCol="0" anchor="ctr">
            <a:spAutoFit/>
          </a:bodyPr>
          <a:lstStyle>
            <a:defPPr>
              <a:defRPr lang="en-US"/>
            </a:defPPr>
            <a:lvl1pPr marR="0" indent="0" defTabSz="582780" fontAlgn="auto">
              <a:lnSpc>
                <a:spcPct val="100000"/>
              </a:lnSpc>
              <a:spcBef>
                <a:spcPct val="0"/>
              </a:spcBef>
              <a:spcAft>
                <a:spcPts val="300"/>
              </a:spcAft>
              <a:buClrTx/>
              <a:buSzTx/>
              <a:buFont typeface="Wingdings" panose="05000000000000000000" pitchFamily="2" charset="2"/>
              <a:buNone/>
              <a:tabLst/>
              <a:defRPr sz="105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Microsoft Copilot in Customer Service is your strategic partner to enable customer service teams. 43% of customer service reps report they were overwhelmed by the number of systems and tools needed to </a:t>
            </a:r>
            <a:r>
              <a:rPr kumimoji="0" lang="en-US" sz="1000" b="0" i="0" u="none" strike="noStrike" kern="0" cap="none" spc="0" normalizeH="0" baseline="0" noProof="0" dirty="0">
                <a:ln>
                  <a:noFill/>
                </a:ln>
                <a:solidFill>
                  <a:srgbClr val="000000"/>
                </a:solidFill>
                <a:effectLst/>
                <a:uLnTx/>
                <a:uFillTx/>
                <a:latin typeface="Segoe UI"/>
                <a:ea typeface="+mn-ea"/>
                <a:cs typeface="Segoe UI Semilight" panose="020B0402040204020203" pitchFamily="34" charset="0"/>
              </a:rPr>
              <a:t>complete work</a:t>
            </a:r>
            <a:r>
              <a:rPr kumimoji="0" lang="en-US" sz="1000" b="0" i="0" u="none" strike="noStrike" kern="0" cap="none" spc="0" normalizeH="0" baseline="30000" noProof="0" dirty="0">
                <a:ln>
                  <a:noFill/>
                </a:ln>
                <a:solidFill>
                  <a:srgbClr val="000000"/>
                </a:solidFill>
                <a:effectLst/>
                <a:uLnTx/>
                <a:uFillTx/>
                <a:latin typeface="Segoe UI"/>
                <a:ea typeface="+mn-ea"/>
                <a:cs typeface="Segoe UI Semilight" panose="020B0402040204020203" pitchFamily="34" charset="0"/>
              </a:rPr>
              <a:t>1. </a:t>
            </a:r>
            <a:r>
              <a:rPr kumimoji="0" lang="en-US" sz="10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With Microsoft Copilot, embedded directly into agent desktops, Customer service teams can find answers fast and collaborate easily.</a:t>
            </a:r>
          </a:p>
        </p:txBody>
      </p:sp>
      <p:grpSp>
        <p:nvGrpSpPr>
          <p:cNvPr id="3" name="Group 2">
            <a:extLst>
              <a:ext uri="{FF2B5EF4-FFF2-40B4-BE49-F238E27FC236}">
                <a16:creationId xmlns:a16="http://schemas.microsoft.com/office/drawing/2014/main" id="{2BA179C9-A68D-A2FD-A6E2-CB6722AE5A4F}"/>
              </a:ext>
            </a:extLst>
          </p:cNvPr>
          <p:cNvGrpSpPr/>
          <p:nvPr/>
        </p:nvGrpSpPr>
        <p:grpSpPr>
          <a:xfrm>
            <a:off x="561144" y="2982015"/>
            <a:ext cx="5297281" cy="1843249"/>
            <a:chOff x="561144" y="2680830"/>
            <a:chExt cx="5297281" cy="1880098"/>
          </a:xfrm>
        </p:grpSpPr>
        <p:sp>
          <p:nvSpPr>
            <p:cNvPr id="55" name="Rounded Rectangle 54">
              <a:extLst>
                <a:ext uri="{FF2B5EF4-FFF2-40B4-BE49-F238E27FC236}">
                  <a16:creationId xmlns:a16="http://schemas.microsoft.com/office/drawing/2014/main" id="{01AF91DE-90F3-4932-6B20-53CEE20D3A58}"/>
                </a:ext>
              </a:extLst>
            </p:cNvPr>
            <p:cNvSpPr/>
            <p:nvPr/>
          </p:nvSpPr>
          <p:spPr bwMode="auto">
            <a:xfrm>
              <a:off x="615382" y="2680830"/>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207014" y="3593760"/>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861403" y="141873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nvGrpSpPr>
          <p:cNvPr id="7" name="Group 6">
            <a:extLst>
              <a:ext uri="{FF2B5EF4-FFF2-40B4-BE49-F238E27FC236}">
                <a16:creationId xmlns:a16="http://schemas.microsoft.com/office/drawing/2014/main" id="{B8128C78-F5A4-EC2F-8F74-C8E129A1B4DE}"/>
              </a:ext>
            </a:extLst>
          </p:cNvPr>
          <p:cNvGrpSpPr/>
          <p:nvPr/>
        </p:nvGrpSpPr>
        <p:grpSpPr>
          <a:xfrm>
            <a:off x="861403" y="3243281"/>
            <a:ext cx="4761475" cy="1325556"/>
            <a:chOff x="861403" y="3042806"/>
            <a:chExt cx="4761475" cy="1325556"/>
          </a:xfrm>
        </p:grpSpPr>
        <p:sp>
          <p:nvSpPr>
            <p:cNvPr id="11" name="Text Placeholder 4">
              <a:extLst>
                <a:ext uri="{FF2B5EF4-FFF2-40B4-BE49-F238E27FC236}">
                  <a16:creationId xmlns:a16="http://schemas.microsoft.com/office/drawing/2014/main" id="{0E7B7F94-5941-8D6D-F9C1-9E1CB76243D6}"/>
                </a:ext>
              </a:extLst>
            </p:cNvPr>
            <p:cNvSpPr txBox="1">
              <a:spLocks/>
            </p:cNvSpPr>
            <p:nvPr/>
          </p:nvSpPr>
          <p:spPr>
            <a:xfrm>
              <a:off x="2112643" y="3042806"/>
              <a:ext cx="3510235" cy="1325556"/>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Copilot assists Customer Service with tasks like process optimization, collaboration, and delivering a fast, tailored, experience for customers. </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3" action="ppaction://hlinksldjump"/>
                </a:rPr>
                <a:t>Respond to a customer complaint</a:t>
              </a:r>
              <a:endPar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4" action="ppaction://hlinksldjump"/>
                </a:rPr>
                <a:t>Identify a root cause</a:t>
              </a:r>
              <a:endParaRPr kumimoji="0" lang="en-US" sz="1000" b="0" i="0" u="none" strike="noStrike" kern="1200" cap="none" spc="0" normalizeH="0" baseline="0" noProof="0">
                <a:ln>
                  <a:noFill/>
                </a:ln>
                <a:solidFill>
                  <a:srgbClr val="C5B4E3">
                    <a:lumMod val="50000"/>
                  </a:srgbClr>
                </a:solidFill>
                <a:effectLst/>
                <a:highlight>
                  <a:srgbClr val="FFFF00"/>
                </a:highligh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5" action="ppaction://hlinksldjump"/>
                </a:rPr>
                <a:t>Boost field efficiency</a:t>
              </a:r>
              <a:endPar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6" action="ppaction://hlinksldjump"/>
                </a:rPr>
                <a:t>Manage service agents</a:t>
              </a:r>
              <a:endPar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endParaRPr>
            </a:p>
          </p:txBody>
        </p:sp>
        <p:sp>
          <p:nvSpPr>
            <p:cNvPr id="12" name="TextBox 11">
              <a:extLst>
                <a:ext uri="{FF2B5EF4-FFF2-40B4-BE49-F238E27FC236}">
                  <a16:creationId xmlns:a16="http://schemas.microsoft.com/office/drawing/2014/main" id="{28C2FB2D-3A08-56B6-3813-9A401B615CE4}"/>
                </a:ext>
              </a:extLst>
            </p:cNvPr>
            <p:cNvSpPr txBox="1"/>
            <p:nvPr/>
          </p:nvSpPr>
          <p:spPr>
            <a:xfrm>
              <a:off x="861403" y="3544775"/>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 ...</a:t>
              </a:r>
            </a:p>
          </p:txBody>
        </p:sp>
        <p:sp>
          <p:nvSpPr>
            <p:cNvPr id="16" name="Graphic 60">
              <a:extLst>
                <a:ext uri="{FF2B5EF4-FFF2-40B4-BE49-F238E27FC236}">
                  <a16:creationId xmlns:a16="http://schemas.microsoft.com/office/drawing/2014/main" id="{BA10CD87-1C53-F287-B0EF-BF4534C5E210}"/>
                </a:ext>
                <a:ext uri="{C183D7F6-B498-43B3-948B-1728B52AA6E4}">
                  <adec:decorative xmlns:adec="http://schemas.microsoft.com/office/drawing/2017/decorative" val="1"/>
                </a:ext>
              </a:extLst>
            </p:cNvPr>
            <p:cNvSpPr>
              <a:spLocks/>
            </p:cNvSpPr>
            <p:nvPr/>
          </p:nvSpPr>
          <p:spPr>
            <a:xfrm>
              <a:off x="861403" y="3116601"/>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grpSp>
      <p:sp>
        <p:nvSpPr>
          <p:cNvPr id="57" name="Rounded Rectangle 56">
            <a:extLst>
              <a:ext uri="{FF2B5EF4-FFF2-40B4-BE49-F238E27FC236}">
                <a16:creationId xmlns:a16="http://schemas.microsoft.com/office/drawing/2014/main" id="{FA6B3AE0-BB2A-54E0-5476-CC3E341A8ACD}"/>
              </a:ext>
            </a:extLst>
          </p:cNvPr>
          <p:cNvSpPr/>
          <p:nvPr/>
        </p:nvSpPr>
        <p:spPr bwMode="auto">
          <a:xfrm>
            <a:off x="6011859" y="2567756"/>
            <a:ext cx="5949192" cy="3804057"/>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6246396" y="2701401"/>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Copilot opportunity to impact key departmental KPIs</a:t>
            </a:r>
          </a:p>
        </p:txBody>
      </p:sp>
      <p:cxnSp>
        <p:nvCxnSpPr>
          <p:cNvPr id="42" name="Straight Connector 41">
            <a:extLst>
              <a:ext uri="{FF2B5EF4-FFF2-40B4-BE49-F238E27FC236}">
                <a16:creationId xmlns:a16="http://schemas.microsoft.com/office/drawing/2014/main" id="{E8022671-7767-2D85-AEAA-76BBC80CE84D}"/>
              </a:ext>
              <a:ext uri="{C183D7F6-B498-43B3-948B-1728B52AA6E4}">
                <adec:decorative xmlns:adec="http://schemas.microsoft.com/office/drawing/2017/decorative" val="1"/>
              </a:ext>
            </a:extLst>
          </p:cNvPr>
          <p:cNvCxnSpPr>
            <a:cxnSpLocks/>
          </p:cNvCxnSpPr>
          <p:nvPr/>
        </p:nvCxnSpPr>
        <p:spPr>
          <a:xfrm>
            <a:off x="6006247" y="3735442"/>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50E55-262E-B2FD-A65C-3DB898FF1A0A}"/>
              </a:ext>
              <a:ext uri="{C183D7F6-B498-43B3-948B-1728B52AA6E4}">
                <adec:decorative xmlns:adec="http://schemas.microsoft.com/office/drawing/2017/decorative" val="1"/>
              </a:ext>
            </a:extLst>
          </p:cNvPr>
          <p:cNvCxnSpPr>
            <a:cxnSpLocks/>
          </p:cNvCxnSpPr>
          <p:nvPr/>
        </p:nvCxnSpPr>
        <p:spPr>
          <a:xfrm>
            <a:off x="6006247" y="452642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1C1D9E-AC5D-30AA-CFB6-B1D45EBA6F7E}"/>
              </a:ext>
              <a:ext uri="{C183D7F6-B498-43B3-948B-1728B52AA6E4}">
                <adec:decorative xmlns:adec="http://schemas.microsoft.com/office/drawing/2017/decorative" val="1"/>
              </a:ext>
            </a:extLst>
          </p:cNvPr>
          <p:cNvCxnSpPr>
            <a:cxnSpLocks/>
          </p:cNvCxnSpPr>
          <p:nvPr/>
        </p:nvCxnSpPr>
        <p:spPr>
          <a:xfrm>
            <a:off x="6006247" y="5144338"/>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 name="CuadroTexto 5">
            <a:extLst>
              <a:ext uri="{FF2B5EF4-FFF2-40B4-BE49-F238E27FC236}">
                <a16:creationId xmlns:a16="http://schemas.microsoft.com/office/drawing/2014/main" id="{FF71756F-8AD4-D524-EBBA-FD8A916C443E}"/>
              </a:ext>
            </a:extLst>
          </p:cNvPr>
          <p:cNvSpPr txBox="1"/>
          <p:nvPr/>
        </p:nvSpPr>
        <p:spPr>
          <a:xfrm>
            <a:off x="5896376" y="6669914"/>
            <a:ext cx="6058048" cy="123111"/>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a:ln>
                  <a:noFill/>
                </a:ln>
                <a:solidFill>
                  <a:srgbClr val="737373"/>
                </a:solidFill>
                <a:effectLst/>
                <a:uLnTx/>
                <a:uFillTx/>
                <a:latin typeface="Segoe UI"/>
                <a:ea typeface="+mn-ea"/>
                <a:cs typeface="+mn-cs"/>
              </a:rPr>
              <a:t>1</a:t>
            </a:r>
            <a:r>
              <a:rPr kumimoji="0" lang="en-US" sz="800" b="0" i="0" u="none" strike="noStrike" kern="1200" cap="none" spc="0" normalizeH="0" baseline="0" noProof="0">
                <a:ln>
                  <a:noFill/>
                </a:ln>
                <a:solidFill>
                  <a:srgbClr val="737373"/>
                </a:solidFill>
                <a:effectLst/>
                <a:uLnTx/>
                <a:uFillTx/>
                <a:latin typeface="Segoe UI"/>
                <a:ea typeface="+mn-ea"/>
                <a:cs typeface="+mn-cs"/>
              </a:rPr>
              <a:t>Gartner. </a:t>
            </a:r>
            <a:r>
              <a:rPr kumimoji="0" lang="en-US" sz="800" b="0" i="0" u="none" strike="noStrike" kern="1200" cap="none" spc="0" normalizeH="0" baseline="0" noProof="0">
                <a:ln>
                  <a:noFill/>
                </a:ln>
                <a:solidFill>
                  <a:srgbClr val="737373"/>
                </a:solidFill>
                <a:effectLst/>
                <a:uLnTx/>
                <a:uFillTx/>
                <a:latin typeface="Segoe UI"/>
                <a:ea typeface="+mn-ea"/>
                <a:cs typeface="+mn-cs"/>
                <a:hlinkClick r:id="rId7">
                  <a:extLst>
                    <a:ext uri="{A12FA001-AC4F-418D-AE19-62706E023703}">
                      <ahyp:hlinkClr xmlns:ahyp="http://schemas.microsoft.com/office/drawing/2018/hyperlinkcolor" val="tx"/>
                    </a:ext>
                  </a:extLst>
                </a:hlinkClick>
              </a:rPr>
              <a:t>Gartner for Customer Service - The Connected Rep: Deliver better customer service by enabling reps with technology. 2023</a:t>
            </a:r>
            <a:r>
              <a:rPr kumimoji="0" lang="en-US" sz="800" b="0" i="0" u="none" strike="noStrike" kern="1200" cap="none" spc="0" normalizeH="0" baseline="0" noProof="0">
                <a:ln>
                  <a:noFill/>
                </a:ln>
                <a:solidFill>
                  <a:srgbClr val="737373"/>
                </a:solidFill>
                <a:effectLst/>
                <a:uLnTx/>
                <a:uFillTx/>
                <a:latin typeface="Segoe UI"/>
                <a:ea typeface="+mn-ea"/>
                <a:cs typeface="+mn-cs"/>
              </a:rPr>
              <a:t>.</a:t>
            </a:r>
          </a:p>
        </p:txBody>
      </p:sp>
      <p:sp>
        <p:nvSpPr>
          <p:cNvPr id="18" name="Round Same Side Corner Rectangle 57">
            <a:extLst>
              <a:ext uri="{FF2B5EF4-FFF2-40B4-BE49-F238E27FC236}">
                <a16:creationId xmlns:a16="http://schemas.microsoft.com/office/drawing/2014/main" id="{AFE266A8-D821-EF32-4993-ACF5B04ABFEE}"/>
              </a:ext>
            </a:extLst>
          </p:cNvPr>
          <p:cNvSpPr/>
          <p:nvPr/>
        </p:nvSpPr>
        <p:spPr bwMode="auto">
          <a:xfrm>
            <a:off x="6006246" y="6077661"/>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0" name="TextBox 19">
            <a:extLst>
              <a:ext uri="{FF2B5EF4-FFF2-40B4-BE49-F238E27FC236}">
                <a16:creationId xmlns:a16="http://schemas.microsoft.com/office/drawing/2014/main" id="{BE4DEB1E-EDF4-CE03-910E-997395DD4ACF}"/>
              </a:ext>
            </a:extLst>
          </p:cNvPr>
          <p:cNvSpPr txBox="1"/>
          <p:nvPr/>
        </p:nvSpPr>
        <p:spPr>
          <a:xfrm>
            <a:off x="6677880" y="6232451"/>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23" name="TextBox 22">
            <a:extLst>
              <a:ext uri="{FF2B5EF4-FFF2-40B4-BE49-F238E27FC236}">
                <a16:creationId xmlns:a16="http://schemas.microsoft.com/office/drawing/2014/main" id="{B94D9A91-C112-A00C-81EE-69979CC698C9}"/>
              </a:ext>
            </a:extLst>
          </p:cNvPr>
          <p:cNvSpPr txBox="1"/>
          <p:nvPr/>
        </p:nvSpPr>
        <p:spPr>
          <a:xfrm>
            <a:off x="8305534" y="6232451"/>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1" name="TextBox 30">
            <a:extLst>
              <a:ext uri="{FF2B5EF4-FFF2-40B4-BE49-F238E27FC236}">
                <a16:creationId xmlns:a16="http://schemas.microsoft.com/office/drawing/2014/main" id="{2EB85FAD-7B68-97D4-7646-32D66D88A236}"/>
              </a:ext>
            </a:extLst>
          </p:cNvPr>
          <p:cNvSpPr txBox="1"/>
          <p:nvPr/>
        </p:nvSpPr>
        <p:spPr>
          <a:xfrm>
            <a:off x="10460635" y="6156250"/>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45" name="Graphic 47" descr="Icon of a piggy bank ">
            <a:extLst>
              <a:ext uri="{FF2B5EF4-FFF2-40B4-BE49-F238E27FC236}">
                <a16:creationId xmlns:a16="http://schemas.microsoft.com/office/drawing/2014/main" id="{51F70006-DC4B-58D4-E3FB-7AAE7ACDECAD}"/>
              </a:ext>
            </a:extLst>
          </p:cNvPr>
          <p:cNvSpPr>
            <a:spLocks noChangeAspect="1"/>
          </p:cNvSpPr>
          <p:nvPr/>
        </p:nvSpPr>
        <p:spPr>
          <a:xfrm>
            <a:off x="7925477" y="621267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6" name="Graphic 13" descr="Icon of a chart made of vertical lines with a line tracing the top of each, turning into an arrow pointing up">
            <a:extLst>
              <a:ext uri="{FF2B5EF4-FFF2-40B4-BE49-F238E27FC236}">
                <a16:creationId xmlns:a16="http://schemas.microsoft.com/office/drawing/2014/main" id="{AD79D0A9-805E-E059-E0D4-8CA14F501253}"/>
              </a:ext>
            </a:extLst>
          </p:cNvPr>
          <p:cNvSpPr>
            <a:spLocks noChangeAspect="1"/>
          </p:cNvSpPr>
          <p:nvPr/>
        </p:nvSpPr>
        <p:spPr>
          <a:xfrm>
            <a:off x="6315003" y="6213145"/>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7" name="Freeform: Shape 124" descr="Employee retention icon">
            <a:extLst>
              <a:ext uri="{FF2B5EF4-FFF2-40B4-BE49-F238E27FC236}">
                <a16:creationId xmlns:a16="http://schemas.microsoft.com/office/drawing/2014/main" id="{B99B6390-C938-A8AD-01FC-6CB92B435E72}"/>
              </a:ext>
            </a:extLst>
          </p:cNvPr>
          <p:cNvSpPr/>
          <p:nvPr/>
        </p:nvSpPr>
        <p:spPr>
          <a:xfrm>
            <a:off x="10090137" y="6214145"/>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5" name="Rounded Rectangle 55">
            <a:extLst>
              <a:ext uri="{FF2B5EF4-FFF2-40B4-BE49-F238E27FC236}">
                <a16:creationId xmlns:a16="http://schemas.microsoft.com/office/drawing/2014/main" id="{54D18F81-CCA9-6EEA-4EFA-AA6807B63F30}"/>
              </a:ext>
            </a:extLst>
          </p:cNvPr>
          <p:cNvSpPr/>
          <p:nvPr/>
        </p:nvSpPr>
        <p:spPr bwMode="auto">
          <a:xfrm>
            <a:off x="615382" y="4959409"/>
            <a:ext cx="5243043" cy="1577590"/>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6" name="Freeform 27">
            <a:extLst>
              <a:ext uri="{FF2B5EF4-FFF2-40B4-BE49-F238E27FC236}">
                <a16:creationId xmlns:a16="http://schemas.microsoft.com/office/drawing/2014/main" id="{2D4758F6-8A60-9C9A-CE81-4C25EDB0BA32}"/>
              </a:ext>
              <a:ext uri="{C183D7F6-B498-43B3-948B-1728B52AA6E4}">
                <adec:decorative xmlns:adec="http://schemas.microsoft.com/office/drawing/2017/decorative" val="1"/>
              </a:ext>
            </a:extLst>
          </p:cNvPr>
          <p:cNvSpPr/>
          <p:nvPr/>
        </p:nvSpPr>
        <p:spPr bwMode="auto">
          <a:xfrm rot="5400000" flipV="1">
            <a:off x="-51817" y="5718953"/>
            <a:ext cx="1280160"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7" name="TextBox 36">
            <a:extLst>
              <a:ext uri="{FF2B5EF4-FFF2-40B4-BE49-F238E27FC236}">
                <a16:creationId xmlns:a16="http://schemas.microsoft.com/office/drawing/2014/main" id="{12E9881B-2E02-9025-ED75-8C6CE851E99E}"/>
              </a:ext>
            </a:extLst>
          </p:cNvPr>
          <p:cNvSpPr txBox="1"/>
          <p:nvPr/>
        </p:nvSpPr>
        <p:spPr>
          <a:xfrm>
            <a:off x="861402" y="5732106"/>
            <a:ext cx="1048601"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Customer Service roles</a:t>
            </a:r>
          </a:p>
        </p:txBody>
      </p:sp>
      <p:sp>
        <p:nvSpPr>
          <p:cNvPr id="58" name="Graphic 74" descr="Icon of a person with a checkmark">
            <a:extLst>
              <a:ext uri="{FF2B5EF4-FFF2-40B4-BE49-F238E27FC236}">
                <a16:creationId xmlns:a16="http://schemas.microsoft.com/office/drawing/2014/main" id="{8FEC7946-F9F6-AB90-EFC2-07DBE36074BF}"/>
              </a:ext>
            </a:extLst>
          </p:cNvPr>
          <p:cNvSpPr/>
          <p:nvPr/>
        </p:nvSpPr>
        <p:spPr>
          <a:xfrm>
            <a:off x="861403" y="5261767"/>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5" name="Text Placeholder 10">
            <a:extLst>
              <a:ext uri="{FF2B5EF4-FFF2-40B4-BE49-F238E27FC236}">
                <a16:creationId xmlns:a16="http://schemas.microsoft.com/office/drawing/2014/main" id="{BA2AF5C0-8ECB-24F6-78EB-8FCB939631A7}"/>
              </a:ext>
            </a:extLst>
          </p:cNvPr>
          <p:cNvSpPr txBox="1">
            <a:spLocks/>
          </p:cNvSpPr>
          <p:nvPr/>
        </p:nvSpPr>
        <p:spPr>
          <a:xfrm>
            <a:off x="3150429" y="5846131"/>
            <a:ext cx="677016"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 Manager</a:t>
            </a:r>
          </a:p>
        </p:txBody>
      </p:sp>
      <p:sp>
        <p:nvSpPr>
          <p:cNvPr id="71" name="Text Placeholder 10">
            <a:extLst>
              <a:ext uri="{FF2B5EF4-FFF2-40B4-BE49-F238E27FC236}">
                <a16:creationId xmlns:a16="http://schemas.microsoft.com/office/drawing/2014/main" id="{5B0A8550-C46E-4B01-7911-D8ECCD160E88}"/>
              </a:ext>
            </a:extLst>
          </p:cNvPr>
          <p:cNvSpPr txBox="1">
            <a:spLocks/>
          </p:cNvSpPr>
          <p:nvPr/>
        </p:nvSpPr>
        <p:spPr>
          <a:xfrm>
            <a:off x="2086230" y="5846131"/>
            <a:ext cx="935087"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 Account Manager</a:t>
            </a:r>
          </a:p>
        </p:txBody>
      </p:sp>
      <p:sp>
        <p:nvSpPr>
          <p:cNvPr id="73" name="Text Placeholder 10">
            <a:extLst>
              <a:ext uri="{FF2B5EF4-FFF2-40B4-BE49-F238E27FC236}">
                <a16:creationId xmlns:a16="http://schemas.microsoft.com/office/drawing/2014/main" id="{961457A0-BECD-75EE-AD2A-0BD0AFB1B1DC}"/>
              </a:ext>
            </a:extLst>
          </p:cNvPr>
          <p:cNvSpPr txBox="1">
            <a:spLocks/>
          </p:cNvSpPr>
          <p:nvPr/>
        </p:nvSpPr>
        <p:spPr>
          <a:xfrm>
            <a:off x="3956557" y="5846131"/>
            <a:ext cx="903453" cy="461665"/>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Customer Service Representative</a:t>
            </a:r>
          </a:p>
        </p:txBody>
      </p:sp>
      <p:sp>
        <p:nvSpPr>
          <p:cNvPr id="74" name="Text Placeholder 10">
            <a:extLst>
              <a:ext uri="{FF2B5EF4-FFF2-40B4-BE49-F238E27FC236}">
                <a16:creationId xmlns:a16="http://schemas.microsoft.com/office/drawing/2014/main" id="{2B2C68FC-4C02-4131-1816-B05530CFF7F3}"/>
              </a:ext>
            </a:extLst>
          </p:cNvPr>
          <p:cNvSpPr txBox="1">
            <a:spLocks/>
          </p:cNvSpPr>
          <p:nvPr/>
        </p:nvSpPr>
        <p:spPr>
          <a:xfrm>
            <a:off x="4989121" y="5846131"/>
            <a:ext cx="62942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Escalation Manager</a:t>
            </a:r>
          </a:p>
        </p:txBody>
      </p:sp>
      <p:sp>
        <p:nvSpPr>
          <p:cNvPr id="27" name="TextBox 26">
            <a:extLst>
              <a:ext uri="{FF2B5EF4-FFF2-40B4-BE49-F238E27FC236}">
                <a16:creationId xmlns:a16="http://schemas.microsoft.com/office/drawing/2014/main" id="{10D91ECE-499D-1A92-AA82-DA9B23732BDF}"/>
              </a:ext>
            </a:extLst>
          </p:cNvPr>
          <p:cNvSpPr txBox="1"/>
          <p:nvPr/>
        </p:nvSpPr>
        <p:spPr>
          <a:xfrm>
            <a:off x="6603644" y="3179203"/>
            <a:ext cx="1034435"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8" action="ppaction://hlinksldjump">
                  <a:extLst>
                    <a:ext uri="{A12FA001-AC4F-418D-AE19-62706E023703}">
                      <ahyp:hlinkClr xmlns:ahyp="http://schemas.microsoft.com/office/drawing/2018/hyperlinkcolor" val="tx"/>
                    </a:ext>
                  </a:extLst>
                </a:hlinkClick>
              </a:rPr>
              <a:t>First call resolution</a:t>
            </a:r>
            <a:endParaRPr kumimoji="0" lang="en-US" sz="1000" b="1" i="0" u="none" strike="noStrike" kern="1200" cap="none" spc="0" normalizeH="0" baseline="0" noProof="0">
              <a:ln>
                <a:noFill/>
              </a:ln>
              <a:solidFill>
                <a:srgbClr val="C5B4E3">
                  <a:lumMod val="50000"/>
                </a:srgbClr>
              </a:solidFill>
              <a:effectLst/>
              <a:uLnTx/>
              <a:uFillTx/>
              <a:latin typeface="Segoe UI Semibold"/>
              <a:ea typeface="+mn-ea"/>
              <a:cs typeface="Segoe UI Semibold"/>
            </a:endParaRPr>
          </a:p>
        </p:txBody>
      </p:sp>
      <p:sp>
        <p:nvSpPr>
          <p:cNvPr id="38" name="TextBox 37">
            <a:extLst>
              <a:ext uri="{FF2B5EF4-FFF2-40B4-BE49-F238E27FC236}">
                <a16:creationId xmlns:a16="http://schemas.microsoft.com/office/drawing/2014/main" id="{334373B8-7BA8-0339-7030-5249E7158F60}"/>
              </a:ext>
            </a:extLst>
          </p:cNvPr>
          <p:cNvSpPr txBox="1"/>
          <p:nvPr/>
        </p:nvSpPr>
        <p:spPr>
          <a:xfrm>
            <a:off x="7799832" y="3094565"/>
            <a:ext cx="3927534"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 customer service, First Call Resolution (FCR) is a game changer because it improves customer satisfaction, enhances agent efficiency, and fosters long-term customer loyalty.</a:t>
            </a:r>
          </a:p>
        </p:txBody>
      </p:sp>
      <p:sp>
        <p:nvSpPr>
          <p:cNvPr id="28" name="TextBox 27">
            <a:extLst>
              <a:ext uri="{FF2B5EF4-FFF2-40B4-BE49-F238E27FC236}">
                <a16:creationId xmlns:a16="http://schemas.microsoft.com/office/drawing/2014/main" id="{3E2F1462-E6E8-9686-83A2-6A9D3B8B9947}"/>
              </a:ext>
            </a:extLst>
          </p:cNvPr>
          <p:cNvSpPr txBox="1"/>
          <p:nvPr/>
        </p:nvSpPr>
        <p:spPr>
          <a:xfrm>
            <a:off x="6603642" y="3968292"/>
            <a:ext cx="1034437" cy="325278"/>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9" action="ppaction://hlinksldjump">
                  <a:extLst>
                    <a:ext uri="{A12FA001-AC4F-418D-AE19-62706E023703}">
                      <ahyp:hlinkClr xmlns:ahyp="http://schemas.microsoft.com/office/drawing/2018/hyperlinkcolor" val="tx"/>
                    </a:ext>
                  </a:extLst>
                </a:hlinkClick>
              </a:rPr>
              <a:t>Average resolution time</a:t>
            </a:r>
            <a:endPar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endParaRPr>
          </a:p>
        </p:txBody>
      </p:sp>
      <p:sp>
        <p:nvSpPr>
          <p:cNvPr id="39" name="TextBox 38">
            <a:extLst>
              <a:ext uri="{FF2B5EF4-FFF2-40B4-BE49-F238E27FC236}">
                <a16:creationId xmlns:a16="http://schemas.microsoft.com/office/drawing/2014/main" id="{A95E592D-FA56-11B9-DED1-8454849E1678}"/>
              </a:ext>
            </a:extLst>
          </p:cNvPr>
          <p:cNvSpPr txBox="1"/>
          <p:nvPr/>
        </p:nvSpPr>
        <p:spPr>
          <a:xfrm>
            <a:off x="7799831" y="3881760"/>
            <a:ext cx="3802887" cy="49834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11111"/>
                </a:solidFill>
                <a:effectLst/>
                <a:uLnTx/>
                <a:uFillTx/>
                <a:latin typeface="Segoe UI"/>
                <a:ea typeface="+mn-ea"/>
                <a:cs typeface="Segoe UI" panose="020B0502040204020203" pitchFamily="34" charset="0"/>
              </a:rPr>
              <a:t>Microsoft Copilot can help with lowering resolution times which in turn leads to increased agent productivity and higher customer satisfaction rates.</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30" name="TextBox 29">
            <a:extLst>
              <a:ext uri="{FF2B5EF4-FFF2-40B4-BE49-F238E27FC236}">
                <a16:creationId xmlns:a16="http://schemas.microsoft.com/office/drawing/2014/main" id="{CE9894BD-F59B-36CF-E3D4-0E39793CC4A8}"/>
              </a:ext>
            </a:extLst>
          </p:cNvPr>
          <p:cNvSpPr txBox="1"/>
          <p:nvPr/>
        </p:nvSpPr>
        <p:spPr>
          <a:xfrm>
            <a:off x="6603643" y="4672738"/>
            <a:ext cx="964476"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panose="020B0702040204020203" pitchFamily="34" charset="0"/>
                <a:ea typeface="+mn-ea"/>
                <a:cs typeface="Segoe UI Semibold" panose="020B0702040204020203" pitchFamily="34" charset="0"/>
                <a:hlinkClick r:id="rId10" action="ppaction://hlinksldjump">
                  <a:extLst>
                    <a:ext uri="{A12FA001-AC4F-418D-AE19-62706E023703}">
                      <ahyp:hlinkClr xmlns:ahyp="http://schemas.microsoft.com/office/drawing/2018/hyperlinkcolor" val="tx"/>
                    </a:ext>
                  </a:extLst>
                </a:hlinkClick>
              </a:rPr>
              <a:t>Service quality scores</a:t>
            </a:r>
            <a:endPar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endParaRPr>
          </a:p>
        </p:txBody>
      </p:sp>
      <p:sp>
        <p:nvSpPr>
          <p:cNvPr id="41" name="TextBox 40">
            <a:extLst>
              <a:ext uri="{FF2B5EF4-FFF2-40B4-BE49-F238E27FC236}">
                <a16:creationId xmlns:a16="http://schemas.microsoft.com/office/drawing/2014/main" id="{428DFA75-34FE-0680-085F-F338445D7782}"/>
              </a:ext>
            </a:extLst>
          </p:cNvPr>
          <p:cNvSpPr txBox="1"/>
          <p:nvPr/>
        </p:nvSpPr>
        <p:spPr>
          <a:xfrm>
            <a:off x="7799832" y="4672738"/>
            <a:ext cx="3802887"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11111"/>
                </a:solidFill>
                <a:effectLst/>
                <a:uLnTx/>
                <a:uFillTx/>
                <a:latin typeface="Segoe UI"/>
                <a:ea typeface="+mn-ea"/>
                <a:cs typeface="Segoe UI" panose="020B0502040204020203" pitchFamily="34" charset="0"/>
              </a:rPr>
              <a:t>AI is elevating service quality in the professional services industry by enabling smarter, more efficient, and customer-centric operations.</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50" name="TextBox 49">
            <a:extLst>
              <a:ext uri="{FF2B5EF4-FFF2-40B4-BE49-F238E27FC236}">
                <a16:creationId xmlns:a16="http://schemas.microsoft.com/office/drawing/2014/main" id="{C4B6BC3F-1563-A38E-A93E-04C1DD516666}"/>
              </a:ext>
            </a:extLst>
          </p:cNvPr>
          <p:cNvSpPr txBox="1"/>
          <p:nvPr/>
        </p:nvSpPr>
        <p:spPr>
          <a:xfrm>
            <a:off x="6603643" y="5375297"/>
            <a:ext cx="959630" cy="494559"/>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hlinkClick r:id="rId11" action="ppaction://hlinksldjump">
                  <a:extLst>
                    <a:ext uri="{A12FA001-AC4F-418D-AE19-62706E023703}">
                      <ahyp:hlinkClr xmlns:ahyp="http://schemas.microsoft.com/office/drawing/2018/hyperlinkcolor" val="tx"/>
                    </a:ext>
                  </a:extLst>
                </a:hlinkClick>
              </a:rPr>
              <a:t>Customer satisfaction scores</a:t>
            </a:r>
            <a:endParaRPr kumimoji="0" lang="en-US" sz="1000" b="0" i="0" u="none" strike="noStrike" kern="1200" cap="none" spc="0" normalizeH="0" baseline="0" noProof="0">
              <a:ln>
                <a:noFill/>
              </a:ln>
              <a:solidFill>
                <a:srgbClr val="C5B4E3">
                  <a:lumMod val="50000"/>
                </a:srgbClr>
              </a:solidFill>
              <a:effectLst/>
              <a:uLnTx/>
              <a:uFillTx/>
              <a:latin typeface="Segoe UI Semibold"/>
              <a:ea typeface="+mn-ea"/>
              <a:cs typeface="Segoe UI Semibold"/>
            </a:endParaRPr>
          </a:p>
        </p:txBody>
      </p:sp>
      <p:sp>
        <p:nvSpPr>
          <p:cNvPr id="51" name="TextBox 50">
            <a:extLst>
              <a:ext uri="{FF2B5EF4-FFF2-40B4-BE49-F238E27FC236}">
                <a16:creationId xmlns:a16="http://schemas.microsoft.com/office/drawing/2014/main" id="{6C4421E4-E864-C208-C0A8-4DFE923AC51A}"/>
              </a:ext>
            </a:extLst>
          </p:cNvPr>
          <p:cNvSpPr txBox="1"/>
          <p:nvPr/>
        </p:nvSpPr>
        <p:spPr>
          <a:xfrm>
            <a:off x="7799832" y="5290658"/>
            <a:ext cx="3968496" cy="663836"/>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11111"/>
                </a:solidFill>
                <a:effectLst/>
                <a:uLnTx/>
                <a:uFillTx/>
                <a:latin typeface="Segoe UI"/>
                <a:ea typeface="+mn-ea"/>
                <a:cs typeface="Segoe UI" panose="020B0502040204020203" pitchFamily="34" charset="0"/>
              </a:rPr>
              <a:t>Microsoft Copilot can improve customer satisfaction by providing real-time AI assistance for faster issue resolution, generating personalized email responses, analyzing customer feedback, and allowing agents to focus on delivering high-quality service.</a:t>
            </a:r>
          </a:p>
        </p:txBody>
      </p:sp>
      <p:sp>
        <p:nvSpPr>
          <p:cNvPr id="90" name="Rounded Rectangle 56">
            <a:extLst>
              <a:ext uri="{FF2B5EF4-FFF2-40B4-BE49-F238E27FC236}">
                <a16:creationId xmlns:a16="http://schemas.microsoft.com/office/drawing/2014/main" id="{7EE0536B-95D1-401E-D1A6-7CFCCEED3B60}"/>
              </a:ext>
            </a:extLst>
          </p:cNvPr>
          <p:cNvSpPr/>
          <p:nvPr/>
        </p:nvSpPr>
        <p:spPr bwMode="auto">
          <a:xfrm>
            <a:off x="6006247" y="1201223"/>
            <a:ext cx="5949192" cy="1224454"/>
          </a:xfrm>
          <a:prstGeom prst="roundRect">
            <a:avLst>
              <a:gd name="adj" fmla="val 6488"/>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1" name="TextBox 90">
            <a:extLst>
              <a:ext uri="{FF2B5EF4-FFF2-40B4-BE49-F238E27FC236}">
                <a16:creationId xmlns:a16="http://schemas.microsoft.com/office/drawing/2014/main" id="{A51D7058-9F96-1AF7-F943-8F7D37692C8A}"/>
              </a:ext>
            </a:extLst>
          </p:cNvPr>
          <p:cNvSpPr txBox="1">
            <a:spLocks/>
          </p:cNvSpPr>
          <p:nvPr/>
        </p:nvSpPr>
        <p:spPr>
          <a:xfrm>
            <a:off x="6246396" y="1294362"/>
            <a:ext cx="5428409" cy="215444"/>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Transform Customer Service processes</a:t>
            </a:r>
          </a:p>
        </p:txBody>
      </p:sp>
      <p:sp>
        <p:nvSpPr>
          <p:cNvPr id="92" name="Text Placeholder 10">
            <a:extLst>
              <a:ext uri="{FF2B5EF4-FFF2-40B4-BE49-F238E27FC236}">
                <a16:creationId xmlns:a16="http://schemas.microsoft.com/office/drawing/2014/main" id="{37C74511-DE28-CF39-A4F8-76E8BC4BC18C}"/>
              </a:ext>
            </a:extLst>
          </p:cNvPr>
          <p:cNvSpPr txBox="1">
            <a:spLocks/>
          </p:cNvSpPr>
          <p:nvPr/>
        </p:nvSpPr>
        <p:spPr>
          <a:xfrm>
            <a:off x="7212046" y="2054245"/>
            <a:ext cx="589302"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Diagnosis</a:t>
            </a:r>
          </a:p>
        </p:txBody>
      </p:sp>
      <p:sp>
        <p:nvSpPr>
          <p:cNvPr id="93" name="Text Placeholder 10">
            <a:extLst>
              <a:ext uri="{FF2B5EF4-FFF2-40B4-BE49-F238E27FC236}">
                <a16:creationId xmlns:a16="http://schemas.microsoft.com/office/drawing/2014/main" id="{949B27F3-A3EC-A543-48F1-4385D36FA950}"/>
              </a:ext>
            </a:extLst>
          </p:cNvPr>
          <p:cNvSpPr txBox="1">
            <a:spLocks/>
          </p:cNvSpPr>
          <p:nvPr/>
        </p:nvSpPr>
        <p:spPr>
          <a:xfrm>
            <a:off x="9595249" y="2054245"/>
            <a:ext cx="1093949"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Support Response</a:t>
            </a:r>
          </a:p>
        </p:txBody>
      </p:sp>
      <p:sp>
        <p:nvSpPr>
          <p:cNvPr id="94" name="Text Placeholder 10">
            <a:extLst>
              <a:ext uri="{FF2B5EF4-FFF2-40B4-BE49-F238E27FC236}">
                <a16:creationId xmlns:a16="http://schemas.microsoft.com/office/drawing/2014/main" id="{F4F14A64-0B80-5BD4-0332-DE00FF4717F7}"/>
              </a:ext>
            </a:extLst>
          </p:cNvPr>
          <p:cNvSpPr txBox="1">
            <a:spLocks/>
          </p:cNvSpPr>
          <p:nvPr/>
        </p:nvSpPr>
        <p:spPr>
          <a:xfrm>
            <a:off x="8503816" y="2053683"/>
            <a:ext cx="662767" cy="153888"/>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Resolution</a:t>
            </a:r>
          </a:p>
        </p:txBody>
      </p:sp>
      <p:grpSp>
        <p:nvGrpSpPr>
          <p:cNvPr id="107" name="Graphic 105" descr="Stethoscope outline">
            <a:extLst>
              <a:ext uri="{FF2B5EF4-FFF2-40B4-BE49-F238E27FC236}">
                <a16:creationId xmlns:a16="http://schemas.microsoft.com/office/drawing/2014/main" id="{B5F6C813-6D86-1B88-44BD-47D0A6E11542}"/>
              </a:ext>
            </a:extLst>
          </p:cNvPr>
          <p:cNvGrpSpPr>
            <a:grpSpLocks noChangeAspect="1"/>
          </p:cNvGrpSpPr>
          <p:nvPr/>
        </p:nvGrpSpPr>
        <p:grpSpPr>
          <a:xfrm>
            <a:off x="7402808" y="1708886"/>
            <a:ext cx="208160" cy="274320"/>
            <a:chOff x="5795962" y="3024187"/>
            <a:chExt cx="614362" cy="809625"/>
          </a:xfrm>
          <a:solidFill>
            <a:srgbClr val="000000"/>
          </a:solidFill>
        </p:grpSpPr>
        <p:sp>
          <p:nvSpPr>
            <p:cNvPr id="108" name="Freeform: Shape 107">
              <a:extLst>
                <a:ext uri="{FF2B5EF4-FFF2-40B4-BE49-F238E27FC236}">
                  <a16:creationId xmlns:a16="http://schemas.microsoft.com/office/drawing/2014/main" id="{73E42F0F-3434-9D2A-5B3A-4087C0BBAAE1}"/>
                </a:ext>
              </a:extLst>
            </p:cNvPr>
            <p:cNvSpPr/>
            <p:nvPr/>
          </p:nvSpPr>
          <p:spPr>
            <a:xfrm>
              <a:off x="5795962" y="3024187"/>
              <a:ext cx="614362" cy="809625"/>
            </a:xfrm>
            <a:custGeom>
              <a:avLst/>
              <a:gdLst>
                <a:gd name="connsiteX0" fmla="*/ 614363 w 614362"/>
                <a:gd name="connsiteY0" fmla="*/ 300038 h 809625"/>
                <a:gd name="connsiteX1" fmla="*/ 519226 w 614362"/>
                <a:gd name="connsiteY1" fmla="*/ 204674 h 809625"/>
                <a:gd name="connsiteX2" fmla="*/ 423863 w 614362"/>
                <a:gd name="connsiteY2" fmla="*/ 299812 h 809625"/>
                <a:gd name="connsiteX3" fmla="*/ 504825 w 614362"/>
                <a:gd name="connsiteY3" fmla="*/ 394097 h 809625"/>
                <a:gd name="connsiteX4" fmla="*/ 504825 w 614362"/>
                <a:gd name="connsiteY4" fmla="*/ 623888 h 809625"/>
                <a:gd name="connsiteX5" fmla="*/ 347663 w 614362"/>
                <a:gd name="connsiteY5" fmla="*/ 781050 h 809625"/>
                <a:gd name="connsiteX6" fmla="*/ 190500 w 614362"/>
                <a:gd name="connsiteY6" fmla="*/ 623888 h 809625"/>
                <a:gd name="connsiteX7" fmla="*/ 190500 w 614362"/>
                <a:gd name="connsiteY7" fmla="*/ 504101 h 809625"/>
                <a:gd name="connsiteX8" fmla="*/ 352425 w 614362"/>
                <a:gd name="connsiteY8" fmla="*/ 328613 h 809625"/>
                <a:gd name="connsiteX9" fmla="*/ 347663 w 614362"/>
                <a:gd name="connsiteY9" fmla="*/ 318030 h 809625"/>
                <a:gd name="connsiteX10" fmla="*/ 347663 w 614362"/>
                <a:gd name="connsiteY10" fmla="*/ 61913 h 809625"/>
                <a:gd name="connsiteX11" fmla="*/ 300038 w 614362"/>
                <a:gd name="connsiteY11" fmla="*/ 14288 h 809625"/>
                <a:gd name="connsiteX12" fmla="*/ 293732 w 614362"/>
                <a:gd name="connsiteY12" fmla="*/ 14288 h 809625"/>
                <a:gd name="connsiteX13" fmla="*/ 293732 w 614362"/>
                <a:gd name="connsiteY13" fmla="*/ 12506 h 809625"/>
                <a:gd name="connsiteX14" fmla="*/ 277063 w 614362"/>
                <a:gd name="connsiteY14" fmla="*/ 0 h 809625"/>
                <a:gd name="connsiteX15" fmla="*/ 271110 w 614362"/>
                <a:gd name="connsiteY15" fmla="*/ 0 h 809625"/>
                <a:gd name="connsiteX16" fmla="*/ 247298 w 614362"/>
                <a:gd name="connsiteY16" fmla="*/ 23813 h 809625"/>
                <a:gd name="connsiteX17" fmla="*/ 271110 w 614362"/>
                <a:gd name="connsiteY17" fmla="*/ 47625 h 809625"/>
                <a:gd name="connsiteX18" fmla="*/ 277063 w 614362"/>
                <a:gd name="connsiteY18" fmla="*/ 47625 h 809625"/>
                <a:gd name="connsiteX19" fmla="*/ 293732 w 614362"/>
                <a:gd name="connsiteY19" fmla="*/ 36909 h 809625"/>
                <a:gd name="connsiteX20" fmla="*/ 293732 w 614362"/>
                <a:gd name="connsiteY20" fmla="*/ 33338 h 809625"/>
                <a:gd name="connsiteX21" fmla="*/ 300038 w 614362"/>
                <a:gd name="connsiteY21" fmla="*/ 33338 h 809625"/>
                <a:gd name="connsiteX22" fmla="*/ 328613 w 614362"/>
                <a:gd name="connsiteY22" fmla="*/ 61913 h 809625"/>
                <a:gd name="connsiteX23" fmla="*/ 328613 w 614362"/>
                <a:gd name="connsiteY23" fmla="*/ 318030 h 809625"/>
                <a:gd name="connsiteX24" fmla="*/ 323850 w 614362"/>
                <a:gd name="connsiteY24" fmla="*/ 328613 h 809625"/>
                <a:gd name="connsiteX25" fmla="*/ 176213 w 614362"/>
                <a:gd name="connsiteY25" fmla="*/ 476250 h 809625"/>
                <a:gd name="connsiteX26" fmla="*/ 28575 w 614362"/>
                <a:gd name="connsiteY26" fmla="*/ 328613 h 809625"/>
                <a:gd name="connsiteX27" fmla="*/ 23813 w 614362"/>
                <a:gd name="connsiteY27" fmla="*/ 318030 h 809625"/>
                <a:gd name="connsiteX28" fmla="*/ 23813 w 614362"/>
                <a:gd name="connsiteY28" fmla="*/ 61913 h 809625"/>
                <a:gd name="connsiteX29" fmla="*/ 52388 w 614362"/>
                <a:gd name="connsiteY29" fmla="*/ 33338 h 809625"/>
                <a:gd name="connsiteX30" fmla="*/ 58703 w 614362"/>
                <a:gd name="connsiteY30" fmla="*/ 33338 h 809625"/>
                <a:gd name="connsiteX31" fmla="*/ 58703 w 614362"/>
                <a:gd name="connsiteY31" fmla="*/ 36909 h 809625"/>
                <a:gd name="connsiteX32" fmla="*/ 75371 w 614362"/>
                <a:gd name="connsiteY32" fmla="*/ 47625 h 809625"/>
                <a:gd name="connsiteX33" fmla="*/ 81324 w 614362"/>
                <a:gd name="connsiteY33" fmla="*/ 47625 h 809625"/>
                <a:gd name="connsiteX34" fmla="*/ 105137 w 614362"/>
                <a:gd name="connsiteY34" fmla="*/ 23813 h 809625"/>
                <a:gd name="connsiteX35" fmla="*/ 81324 w 614362"/>
                <a:gd name="connsiteY35" fmla="*/ 0 h 809625"/>
                <a:gd name="connsiteX36" fmla="*/ 75371 w 614362"/>
                <a:gd name="connsiteY36" fmla="*/ 0 h 809625"/>
                <a:gd name="connsiteX37" fmla="*/ 58703 w 614362"/>
                <a:gd name="connsiteY37" fmla="*/ 12506 h 809625"/>
                <a:gd name="connsiteX38" fmla="*/ 58703 w 614362"/>
                <a:gd name="connsiteY38" fmla="*/ 14288 h 809625"/>
                <a:gd name="connsiteX39" fmla="*/ 52388 w 614362"/>
                <a:gd name="connsiteY39" fmla="*/ 14288 h 809625"/>
                <a:gd name="connsiteX40" fmla="*/ 4763 w 614362"/>
                <a:gd name="connsiteY40" fmla="*/ 61913 h 809625"/>
                <a:gd name="connsiteX41" fmla="*/ 4763 w 614362"/>
                <a:gd name="connsiteY41" fmla="*/ 318030 h 809625"/>
                <a:gd name="connsiteX42" fmla="*/ 0 w 614362"/>
                <a:gd name="connsiteY42" fmla="*/ 328613 h 809625"/>
                <a:gd name="connsiteX43" fmla="*/ 161925 w 614362"/>
                <a:gd name="connsiteY43" fmla="*/ 504101 h 809625"/>
                <a:gd name="connsiteX44" fmla="*/ 161925 w 614362"/>
                <a:gd name="connsiteY44" fmla="*/ 623888 h 809625"/>
                <a:gd name="connsiteX45" fmla="*/ 347663 w 614362"/>
                <a:gd name="connsiteY45" fmla="*/ 809625 h 809625"/>
                <a:gd name="connsiteX46" fmla="*/ 533400 w 614362"/>
                <a:gd name="connsiteY46" fmla="*/ 623888 h 809625"/>
                <a:gd name="connsiteX47" fmla="*/ 533400 w 614362"/>
                <a:gd name="connsiteY47" fmla="*/ 394097 h 809625"/>
                <a:gd name="connsiteX48" fmla="*/ 614363 w 614362"/>
                <a:gd name="connsiteY48" fmla="*/ 300038 h 809625"/>
                <a:gd name="connsiteX49" fmla="*/ 523427 w 614362"/>
                <a:gd name="connsiteY49" fmla="*/ 376018 h 809625"/>
                <a:gd name="connsiteX50" fmla="*/ 514807 w 614362"/>
                <a:gd name="connsiteY50" fmla="*/ 376018 h 809625"/>
                <a:gd name="connsiteX51" fmla="*/ 443039 w 614362"/>
                <a:gd name="connsiteY51" fmla="*/ 295630 h 809625"/>
                <a:gd name="connsiteX52" fmla="*/ 523427 w 614362"/>
                <a:gd name="connsiteY52" fmla="*/ 223862 h 809625"/>
                <a:gd name="connsiteX53" fmla="*/ 595195 w 614362"/>
                <a:gd name="connsiteY53" fmla="*/ 304250 h 809625"/>
                <a:gd name="connsiteX54" fmla="*/ 523427 w 614362"/>
                <a:gd name="connsiteY54" fmla="*/ 37601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14362" h="809625">
                  <a:moveTo>
                    <a:pt x="614363" y="300038"/>
                  </a:moveTo>
                  <a:cubicBezTo>
                    <a:pt x="614424" y="247433"/>
                    <a:pt x="571831" y="204737"/>
                    <a:pt x="519226" y="204674"/>
                  </a:cubicBezTo>
                  <a:cubicBezTo>
                    <a:pt x="466620" y="204612"/>
                    <a:pt x="423925" y="247206"/>
                    <a:pt x="423863" y="299812"/>
                  </a:cubicBezTo>
                  <a:cubicBezTo>
                    <a:pt x="423806" y="346942"/>
                    <a:pt x="458228" y="387027"/>
                    <a:pt x="504825" y="394097"/>
                  </a:cubicBezTo>
                  <a:lnTo>
                    <a:pt x="504825" y="623888"/>
                  </a:lnTo>
                  <a:cubicBezTo>
                    <a:pt x="504825" y="710686"/>
                    <a:pt x="434461" y="781050"/>
                    <a:pt x="347663" y="781050"/>
                  </a:cubicBezTo>
                  <a:cubicBezTo>
                    <a:pt x="260864" y="781050"/>
                    <a:pt x="190500" y="710686"/>
                    <a:pt x="190500" y="623888"/>
                  </a:cubicBezTo>
                  <a:lnTo>
                    <a:pt x="190500" y="504101"/>
                  </a:lnTo>
                  <a:cubicBezTo>
                    <a:pt x="281894" y="496607"/>
                    <a:pt x="352291" y="420313"/>
                    <a:pt x="352425" y="328613"/>
                  </a:cubicBezTo>
                  <a:cubicBezTo>
                    <a:pt x="352418" y="324567"/>
                    <a:pt x="350686" y="320718"/>
                    <a:pt x="347663" y="318030"/>
                  </a:cubicBezTo>
                  <a:lnTo>
                    <a:pt x="347663" y="61913"/>
                  </a:lnTo>
                  <a:cubicBezTo>
                    <a:pt x="347631" y="35623"/>
                    <a:pt x="326327" y="14319"/>
                    <a:pt x="300038" y="14288"/>
                  </a:cubicBezTo>
                  <a:lnTo>
                    <a:pt x="293732" y="14288"/>
                  </a:lnTo>
                  <a:lnTo>
                    <a:pt x="293732" y="12506"/>
                  </a:lnTo>
                  <a:cubicBezTo>
                    <a:pt x="291428" y="5197"/>
                    <a:pt x="284725" y="168"/>
                    <a:pt x="277063" y="0"/>
                  </a:cubicBezTo>
                  <a:lnTo>
                    <a:pt x="271110" y="0"/>
                  </a:lnTo>
                  <a:cubicBezTo>
                    <a:pt x="257959" y="0"/>
                    <a:pt x="247298" y="10661"/>
                    <a:pt x="247298" y="23813"/>
                  </a:cubicBezTo>
                  <a:cubicBezTo>
                    <a:pt x="247298" y="36964"/>
                    <a:pt x="257959" y="47625"/>
                    <a:pt x="271110" y="47625"/>
                  </a:cubicBezTo>
                  <a:lnTo>
                    <a:pt x="277063" y="47625"/>
                  </a:lnTo>
                  <a:cubicBezTo>
                    <a:pt x="284163" y="47375"/>
                    <a:pt x="290557" y="43264"/>
                    <a:pt x="293732" y="36909"/>
                  </a:cubicBezTo>
                  <a:lnTo>
                    <a:pt x="293732" y="33338"/>
                  </a:lnTo>
                  <a:lnTo>
                    <a:pt x="300038" y="33338"/>
                  </a:lnTo>
                  <a:cubicBezTo>
                    <a:pt x="315819" y="33338"/>
                    <a:pt x="328613" y="46131"/>
                    <a:pt x="328613" y="61913"/>
                  </a:cubicBezTo>
                  <a:lnTo>
                    <a:pt x="328613" y="318030"/>
                  </a:lnTo>
                  <a:cubicBezTo>
                    <a:pt x="325593" y="320721"/>
                    <a:pt x="323861" y="324568"/>
                    <a:pt x="323850" y="328613"/>
                  </a:cubicBezTo>
                  <a:cubicBezTo>
                    <a:pt x="323850" y="410150"/>
                    <a:pt x="257750" y="476250"/>
                    <a:pt x="176213" y="476250"/>
                  </a:cubicBezTo>
                  <a:cubicBezTo>
                    <a:pt x="94675" y="476250"/>
                    <a:pt x="28575" y="410150"/>
                    <a:pt x="28575" y="328613"/>
                  </a:cubicBezTo>
                  <a:cubicBezTo>
                    <a:pt x="28568" y="324567"/>
                    <a:pt x="26836" y="320718"/>
                    <a:pt x="23813" y="318030"/>
                  </a:cubicBezTo>
                  <a:lnTo>
                    <a:pt x="23813" y="61913"/>
                  </a:lnTo>
                  <a:cubicBezTo>
                    <a:pt x="23813" y="46131"/>
                    <a:pt x="36606" y="33338"/>
                    <a:pt x="52388" y="33338"/>
                  </a:cubicBezTo>
                  <a:lnTo>
                    <a:pt x="58703" y="33338"/>
                  </a:lnTo>
                  <a:lnTo>
                    <a:pt x="58703" y="36909"/>
                  </a:lnTo>
                  <a:cubicBezTo>
                    <a:pt x="61549" y="43550"/>
                    <a:pt x="68148" y="47793"/>
                    <a:pt x="75371" y="47625"/>
                  </a:cubicBezTo>
                  <a:lnTo>
                    <a:pt x="81324" y="47625"/>
                  </a:lnTo>
                  <a:cubicBezTo>
                    <a:pt x="94476" y="47625"/>
                    <a:pt x="105137" y="36964"/>
                    <a:pt x="105137" y="23813"/>
                  </a:cubicBezTo>
                  <a:cubicBezTo>
                    <a:pt x="105137" y="10661"/>
                    <a:pt x="94476" y="0"/>
                    <a:pt x="81324" y="0"/>
                  </a:cubicBezTo>
                  <a:lnTo>
                    <a:pt x="75371" y="0"/>
                  </a:lnTo>
                  <a:cubicBezTo>
                    <a:pt x="67708" y="165"/>
                    <a:pt x="61004" y="5196"/>
                    <a:pt x="58703" y="12506"/>
                  </a:cubicBezTo>
                  <a:lnTo>
                    <a:pt x="58703" y="14288"/>
                  </a:lnTo>
                  <a:lnTo>
                    <a:pt x="52388" y="14288"/>
                  </a:lnTo>
                  <a:cubicBezTo>
                    <a:pt x="26098" y="14319"/>
                    <a:pt x="4794" y="35623"/>
                    <a:pt x="4763" y="61913"/>
                  </a:cubicBezTo>
                  <a:lnTo>
                    <a:pt x="4763" y="318030"/>
                  </a:lnTo>
                  <a:cubicBezTo>
                    <a:pt x="1743" y="320721"/>
                    <a:pt x="11" y="324568"/>
                    <a:pt x="0" y="328613"/>
                  </a:cubicBezTo>
                  <a:cubicBezTo>
                    <a:pt x="139" y="420312"/>
                    <a:pt x="70533" y="496602"/>
                    <a:pt x="161925" y="504101"/>
                  </a:cubicBezTo>
                  <a:lnTo>
                    <a:pt x="161925" y="623888"/>
                  </a:lnTo>
                  <a:cubicBezTo>
                    <a:pt x="161925" y="726468"/>
                    <a:pt x="245082" y="809625"/>
                    <a:pt x="347663" y="809625"/>
                  </a:cubicBezTo>
                  <a:cubicBezTo>
                    <a:pt x="450243" y="809625"/>
                    <a:pt x="533400" y="726468"/>
                    <a:pt x="533400" y="623888"/>
                  </a:cubicBezTo>
                  <a:lnTo>
                    <a:pt x="533400" y="394097"/>
                  </a:lnTo>
                  <a:cubicBezTo>
                    <a:pt x="579898" y="387014"/>
                    <a:pt x="614279" y="347072"/>
                    <a:pt x="614363" y="300038"/>
                  </a:cubicBezTo>
                  <a:close/>
                  <a:moveTo>
                    <a:pt x="523427" y="376018"/>
                  </a:moveTo>
                  <a:cubicBezTo>
                    <a:pt x="520637" y="375040"/>
                    <a:pt x="517597" y="375040"/>
                    <a:pt x="514807" y="376018"/>
                  </a:cubicBezTo>
                  <a:cubicBezTo>
                    <a:pt x="472791" y="373638"/>
                    <a:pt x="440659" y="337647"/>
                    <a:pt x="443039" y="295630"/>
                  </a:cubicBezTo>
                  <a:cubicBezTo>
                    <a:pt x="445419" y="253614"/>
                    <a:pt x="481411" y="221482"/>
                    <a:pt x="523427" y="223862"/>
                  </a:cubicBezTo>
                  <a:cubicBezTo>
                    <a:pt x="565444" y="226243"/>
                    <a:pt x="597576" y="262234"/>
                    <a:pt x="595195" y="304250"/>
                  </a:cubicBezTo>
                  <a:cubicBezTo>
                    <a:pt x="593004" y="342943"/>
                    <a:pt x="562120" y="373827"/>
                    <a:pt x="523427" y="376018"/>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9" name="Freeform: Shape 108">
              <a:extLst>
                <a:ext uri="{FF2B5EF4-FFF2-40B4-BE49-F238E27FC236}">
                  <a16:creationId xmlns:a16="http://schemas.microsoft.com/office/drawing/2014/main" id="{EF976147-3D70-5250-2094-4E5CFF05698A}"/>
                </a:ext>
              </a:extLst>
            </p:cNvPr>
            <p:cNvSpPr/>
            <p:nvPr/>
          </p:nvSpPr>
          <p:spPr>
            <a:xfrm>
              <a:off x="6262687" y="3271837"/>
              <a:ext cx="104775" cy="104775"/>
            </a:xfrm>
            <a:custGeom>
              <a:avLst/>
              <a:gdLst>
                <a:gd name="connsiteX0" fmla="*/ 52388 w 104775"/>
                <a:gd name="connsiteY0" fmla="*/ 0 h 104775"/>
                <a:gd name="connsiteX1" fmla="*/ 0 w 104775"/>
                <a:gd name="connsiteY1" fmla="*/ 52388 h 104775"/>
                <a:gd name="connsiteX2" fmla="*/ 52388 w 104775"/>
                <a:gd name="connsiteY2" fmla="*/ 104775 h 104775"/>
                <a:gd name="connsiteX3" fmla="*/ 104775 w 104775"/>
                <a:gd name="connsiteY3" fmla="*/ 52388 h 104775"/>
                <a:gd name="connsiteX4" fmla="*/ 52388 w 104775"/>
                <a:gd name="connsiteY4" fmla="*/ 0 h 104775"/>
                <a:gd name="connsiteX5" fmla="*/ 52388 w 104775"/>
                <a:gd name="connsiteY5" fmla="*/ 85725 h 104775"/>
                <a:gd name="connsiteX6" fmla="*/ 19050 w 104775"/>
                <a:gd name="connsiteY6" fmla="*/ 52388 h 104775"/>
                <a:gd name="connsiteX7" fmla="*/ 52388 w 104775"/>
                <a:gd name="connsiteY7" fmla="*/ 19050 h 104775"/>
                <a:gd name="connsiteX8" fmla="*/ 85725 w 104775"/>
                <a:gd name="connsiteY8" fmla="*/ 52388 h 104775"/>
                <a:gd name="connsiteX9" fmla="*/ 52388 w 104775"/>
                <a:gd name="connsiteY9" fmla="*/ 85725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2388" y="0"/>
                  </a:moveTo>
                  <a:cubicBezTo>
                    <a:pt x="23454" y="0"/>
                    <a:pt x="0" y="23454"/>
                    <a:pt x="0" y="52388"/>
                  </a:cubicBezTo>
                  <a:cubicBezTo>
                    <a:pt x="0" y="81321"/>
                    <a:pt x="23454" y="104775"/>
                    <a:pt x="52388" y="104775"/>
                  </a:cubicBezTo>
                  <a:cubicBezTo>
                    <a:pt x="81321" y="104775"/>
                    <a:pt x="104775" y="81321"/>
                    <a:pt x="104775" y="52388"/>
                  </a:cubicBezTo>
                  <a:cubicBezTo>
                    <a:pt x="104744" y="23468"/>
                    <a:pt x="81307" y="31"/>
                    <a:pt x="52388" y="0"/>
                  </a:cubicBezTo>
                  <a:close/>
                  <a:moveTo>
                    <a:pt x="52388" y="85725"/>
                  </a:moveTo>
                  <a:cubicBezTo>
                    <a:pt x="33976" y="85725"/>
                    <a:pt x="19050" y="70799"/>
                    <a:pt x="19050" y="52388"/>
                  </a:cubicBezTo>
                  <a:cubicBezTo>
                    <a:pt x="19050" y="33976"/>
                    <a:pt x="33976" y="19050"/>
                    <a:pt x="52388" y="19050"/>
                  </a:cubicBezTo>
                  <a:cubicBezTo>
                    <a:pt x="70799" y="19050"/>
                    <a:pt x="85725" y="33976"/>
                    <a:pt x="85725" y="52388"/>
                  </a:cubicBezTo>
                  <a:cubicBezTo>
                    <a:pt x="85725" y="70799"/>
                    <a:pt x="70799" y="85725"/>
                    <a:pt x="52388" y="85725"/>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12" name="Graphic 110" descr="Decision chart outline">
            <a:extLst>
              <a:ext uri="{FF2B5EF4-FFF2-40B4-BE49-F238E27FC236}">
                <a16:creationId xmlns:a16="http://schemas.microsoft.com/office/drawing/2014/main" id="{EBB7A4A6-DAA2-3A60-4584-8914B39C17A5}"/>
              </a:ext>
            </a:extLst>
          </p:cNvPr>
          <p:cNvGrpSpPr>
            <a:grpSpLocks noChangeAspect="1"/>
          </p:cNvGrpSpPr>
          <p:nvPr/>
        </p:nvGrpSpPr>
        <p:grpSpPr>
          <a:xfrm>
            <a:off x="8708082" y="1709893"/>
            <a:ext cx="254250" cy="274319"/>
            <a:chOff x="5734050" y="3038475"/>
            <a:chExt cx="723900" cy="781050"/>
          </a:xfrm>
          <a:solidFill>
            <a:srgbClr val="000000"/>
          </a:solidFill>
        </p:grpSpPr>
        <p:sp>
          <p:nvSpPr>
            <p:cNvPr id="113" name="Freeform: Shape 112">
              <a:extLst>
                <a:ext uri="{FF2B5EF4-FFF2-40B4-BE49-F238E27FC236}">
                  <a16:creationId xmlns:a16="http://schemas.microsoft.com/office/drawing/2014/main" id="{50746E8C-A26E-6E51-2903-4B9CA0F36B4B}"/>
                </a:ext>
              </a:extLst>
            </p:cNvPr>
            <p:cNvSpPr/>
            <p:nvPr/>
          </p:nvSpPr>
          <p:spPr>
            <a:xfrm>
              <a:off x="5734050" y="3686175"/>
              <a:ext cx="266700" cy="133350"/>
            </a:xfrm>
            <a:custGeom>
              <a:avLst/>
              <a:gdLst>
                <a:gd name="connsiteX0" fmla="*/ 0 w 266700"/>
                <a:gd name="connsiteY0" fmla="*/ 133350 h 133350"/>
                <a:gd name="connsiteX1" fmla="*/ 266700 w 266700"/>
                <a:gd name="connsiteY1" fmla="*/ 133350 h 133350"/>
                <a:gd name="connsiteX2" fmla="*/ 266700 w 266700"/>
                <a:gd name="connsiteY2" fmla="*/ 0 h 133350"/>
                <a:gd name="connsiteX3" fmla="*/ 0 w 266700"/>
                <a:gd name="connsiteY3" fmla="*/ 0 h 133350"/>
                <a:gd name="connsiteX4" fmla="*/ 19050 w 266700"/>
                <a:gd name="connsiteY4" fmla="*/ 19050 h 133350"/>
                <a:gd name="connsiteX5" fmla="*/ 247650 w 266700"/>
                <a:gd name="connsiteY5" fmla="*/ 19050 h 133350"/>
                <a:gd name="connsiteX6" fmla="*/ 247650 w 266700"/>
                <a:gd name="connsiteY6" fmla="*/ 114300 h 133350"/>
                <a:gd name="connsiteX7" fmla="*/ 19050 w 266700"/>
                <a:gd name="connsiteY7" fmla="*/ 11430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133350">
                  <a:moveTo>
                    <a:pt x="0" y="133350"/>
                  </a:moveTo>
                  <a:lnTo>
                    <a:pt x="266700" y="133350"/>
                  </a:lnTo>
                  <a:lnTo>
                    <a:pt x="266700" y="0"/>
                  </a:lnTo>
                  <a:lnTo>
                    <a:pt x="0" y="0"/>
                  </a:lnTo>
                  <a:close/>
                  <a:moveTo>
                    <a:pt x="19050" y="19050"/>
                  </a:moveTo>
                  <a:lnTo>
                    <a:pt x="247650" y="19050"/>
                  </a:lnTo>
                  <a:lnTo>
                    <a:pt x="247650" y="114300"/>
                  </a:lnTo>
                  <a:lnTo>
                    <a:pt x="19050" y="1143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4" name="Freeform: Shape 113">
              <a:extLst>
                <a:ext uri="{FF2B5EF4-FFF2-40B4-BE49-F238E27FC236}">
                  <a16:creationId xmlns:a16="http://schemas.microsoft.com/office/drawing/2014/main" id="{24376603-1D79-67A3-A7B2-A455921035FE}"/>
                </a:ext>
              </a:extLst>
            </p:cNvPr>
            <p:cNvSpPr/>
            <p:nvPr/>
          </p:nvSpPr>
          <p:spPr>
            <a:xfrm>
              <a:off x="6191250" y="3686175"/>
              <a:ext cx="266700" cy="133350"/>
            </a:xfrm>
            <a:custGeom>
              <a:avLst/>
              <a:gdLst>
                <a:gd name="connsiteX0" fmla="*/ 0 w 266700"/>
                <a:gd name="connsiteY0" fmla="*/ 0 h 133350"/>
                <a:gd name="connsiteX1" fmla="*/ 0 w 266700"/>
                <a:gd name="connsiteY1" fmla="*/ 133350 h 133350"/>
                <a:gd name="connsiteX2" fmla="*/ 266700 w 266700"/>
                <a:gd name="connsiteY2" fmla="*/ 133350 h 133350"/>
                <a:gd name="connsiteX3" fmla="*/ 266700 w 266700"/>
                <a:gd name="connsiteY3" fmla="*/ 0 h 133350"/>
                <a:gd name="connsiteX4" fmla="*/ 247650 w 266700"/>
                <a:gd name="connsiteY4" fmla="*/ 114300 h 133350"/>
                <a:gd name="connsiteX5" fmla="*/ 19050 w 266700"/>
                <a:gd name="connsiteY5" fmla="*/ 114300 h 133350"/>
                <a:gd name="connsiteX6" fmla="*/ 19050 w 266700"/>
                <a:gd name="connsiteY6" fmla="*/ 19050 h 133350"/>
                <a:gd name="connsiteX7" fmla="*/ 247650 w 266700"/>
                <a:gd name="connsiteY7" fmla="*/ 1905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133350">
                  <a:moveTo>
                    <a:pt x="0" y="0"/>
                  </a:moveTo>
                  <a:lnTo>
                    <a:pt x="0" y="133350"/>
                  </a:lnTo>
                  <a:lnTo>
                    <a:pt x="266700" y="133350"/>
                  </a:lnTo>
                  <a:lnTo>
                    <a:pt x="266700" y="0"/>
                  </a:lnTo>
                  <a:close/>
                  <a:moveTo>
                    <a:pt x="247650" y="114300"/>
                  </a:moveTo>
                  <a:lnTo>
                    <a:pt x="19050" y="114300"/>
                  </a:lnTo>
                  <a:lnTo>
                    <a:pt x="19050" y="19050"/>
                  </a:lnTo>
                  <a:lnTo>
                    <a:pt x="247650" y="1905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5" name="Freeform: Shape 114">
              <a:extLst>
                <a:ext uri="{FF2B5EF4-FFF2-40B4-BE49-F238E27FC236}">
                  <a16:creationId xmlns:a16="http://schemas.microsoft.com/office/drawing/2014/main" id="{BE678228-F62D-9225-D144-7A942432684E}"/>
                </a:ext>
              </a:extLst>
            </p:cNvPr>
            <p:cNvSpPr/>
            <p:nvPr/>
          </p:nvSpPr>
          <p:spPr>
            <a:xfrm>
              <a:off x="5800841" y="3358381"/>
              <a:ext cx="590316" cy="308741"/>
            </a:xfrm>
            <a:custGeom>
              <a:avLst/>
              <a:gdLst>
                <a:gd name="connsiteX0" fmla="*/ 384826 w 590316"/>
                <a:gd name="connsiteY0" fmla="*/ 108718 h 308741"/>
                <a:gd name="connsiteX1" fmla="*/ 514233 w 590316"/>
                <a:gd name="connsiteY1" fmla="*/ 108718 h 308741"/>
                <a:gd name="connsiteX2" fmla="*/ 514233 w 590316"/>
                <a:gd name="connsiteY2" fmla="*/ 275996 h 308741"/>
                <a:gd name="connsiteX3" fmla="*/ 514071 w 590316"/>
                <a:gd name="connsiteY3" fmla="*/ 276063 h 308741"/>
                <a:gd name="connsiteX4" fmla="*/ 473342 w 590316"/>
                <a:gd name="connsiteY4" fmla="*/ 235334 h 308741"/>
                <a:gd name="connsiteX5" fmla="*/ 459874 w 590316"/>
                <a:gd name="connsiteY5" fmla="*/ 235568 h 308741"/>
                <a:gd name="connsiteX6" fmla="*/ 459874 w 590316"/>
                <a:gd name="connsiteY6" fmla="*/ 248803 h 308741"/>
                <a:gd name="connsiteX7" fmla="*/ 517024 w 590316"/>
                <a:gd name="connsiteY7" fmla="*/ 305953 h 308741"/>
                <a:gd name="connsiteX8" fmla="*/ 530492 w 590316"/>
                <a:gd name="connsiteY8" fmla="*/ 305953 h 308741"/>
                <a:gd name="connsiteX9" fmla="*/ 587642 w 590316"/>
                <a:gd name="connsiteY9" fmla="*/ 248803 h 308741"/>
                <a:gd name="connsiteX10" fmla="*/ 587408 w 590316"/>
                <a:gd name="connsiteY10" fmla="*/ 235334 h 308741"/>
                <a:gd name="connsiteX11" fmla="*/ 574174 w 590316"/>
                <a:gd name="connsiteY11" fmla="*/ 235334 h 308741"/>
                <a:gd name="connsiteX12" fmla="*/ 533445 w 590316"/>
                <a:gd name="connsiteY12" fmla="*/ 276063 h 308741"/>
                <a:gd name="connsiteX13" fmla="*/ 533283 w 590316"/>
                <a:gd name="connsiteY13" fmla="*/ 275996 h 308741"/>
                <a:gd name="connsiteX14" fmla="*/ 533283 w 590316"/>
                <a:gd name="connsiteY14" fmla="*/ 89668 h 308741"/>
                <a:gd name="connsiteX15" fmla="*/ 384826 w 590316"/>
                <a:gd name="connsiteY15" fmla="*/ 89668 h 308741"/>
                <a:gd name="connsiteX16" fmla="*/ 295158 w 590316"/>
                <a:gd name="connsiteY16" fmla="*/ 0 h 308741"/>
                <a:gd name="connsiteX17" fmla="*/ 205490 w 590316"/>
                <a:gd name="connsiteY17" fmla="*/ 89668 h 308741"/>
                <a:gd name="connsiteX18" fmla="*/ 57033 w 590316"/>
                <a:gd name="connsiteY18" fmla="*/ 89668 h 308741"/>
                <a:gd name="connsiteX19" fmla="*/ 57033 w 590316"/>
                <a:gd name="connsiteY19" fmla="*/ 275996 h 308741"/>
                <a:gd name="connsiteX20" fmla="*/ 56871 w 590316"/>
                <a:gd name="connsiteY20" fmla="*/ 276063 h 308741"/>
                <a:gd name="connsiteX21" fmla="*/ 16142 w 590316"/>
                <a:gd name="connsiteY21" fmla="*/ 235334 h 308741"/>
                <a:gd name="connsiteX22" fmla="*/ 2674 w 590316"/>
                <a:gd name="connsiteY22" fmla="*/ 235568 h 308741"/>
                <a:gd name="connsiteX23" fmla="*/ 2674 w 590316"/>
                <a:gd name="connsiteY23" fmla="*/ 248803 h 308741"/>
                <a:gd name="connsiteX24" fmla="*/ 59824 w 590316"/>
                <a:gd name="connsiteY24" fmla="*/ 305953 h 308741"/>
                <a:gd name="connsiteX25" fmla="*/ 73292 w 590316"/>
                <a:gd name="connsiteY25" fmla="*/ 305953 h 308741"/>
                <a:gd name="connsiteX26" fmla="*/ 130442 w 590316"/>
                <a:gd name="connsiteY26" fmla="*/ 248803 h 308741"/>
                <a:gd name="connsiteX27" fmla="*/ 130677 w 590316"/>
                <a:gd name="connsiteY27" fmla="*/ 235334 h 308741"/>
                <a:gd name="connsiteX28" fmla="*/ 117208 w 590316"/>
                <a:gd name="connsiteY28" fmla="*/ 235100 h 308741"/>
                <a:gd name="connsiteX29" fmla="*/ 116974 w 590316"/>
                <a:gd name="connsiteY29" fmla="*/ 235334 h 308741"/>
                <a:gd name="connsiteX30" fmla="*/ 76245 w 590316"/>
                <a:gd name="connsiteY30" fmla="*/ 276063 h 308741"/>
                <a:gd name="connsiteX31" fmla="*/ 76083 w 590316"/>
                <a:gd name="connsiteY31" fmla="*/ 275996 h 308741"/>
                <a:gd name="connsiteX32" fmla="*/ 76083 w 590316"/>
                <a:gd name="connsiteY32" fmla="*/ 108718 h 308741"/>
                <a:gd name="connsiteX33" fmla="*/ 205490 w 590316"/>
                <a:gd name="connsiteY33" fmla="*/ 108718 h 308741"/>
                <a:gd name="connsiteX34" fmla="*/ 295158 w 590316"/>
                <a:gd name="connsiteY34" fmla="*/ 198387 h 308741"/>
                <a:gd name="connsiteX35" fmla="*/ 295158 w 590316"/>
                <a:gd name="connsiteY35" fmla="*/ 26937 h 308741"/>
                <a:gd name="connsiteX36" fmla="*/ 367415 w 590316"/>
                <a:gd name="connsiteY36" fmla="*/ 99193 h 308741"/>
                <a:gd name="connsiteX37" fmla="*/ 295158 w 590316"/>
                <a:gd name="connsiteY37" fmla="*/ 171450 h 308741"/>
                <a:gd name="connsiteX38" fmla="*/ 222901 w 590316"/>
                <a:gd name="connsiteY38" fmla="*/ 99193 h 30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90316" h="308741">
                  <a:moveTo>
                    <a:pt x="384826" y="108718"/>
                  </a:moveTo>
                  <a:lnTo>
                    <a:pt x="514233" y="108718"/>
                  </a:lnTo>
                  <a:lnTo>
                    <a:pt x="514233" y="275996"/>
                  </a:lnTo>
                  <a:cubicBezTo>
                    <a:pt x="514233" y="276120"/>
                    <a:pt x="514157" y="276149"/>
                    <a:pt x="514071" y="276063"/>
                  </a:cubicBezTo>
                  <a:lnTo>
                    <a:pt x="473342" y="235334"/>
                  </a:lnTo>
                  <a:cubicBezTo>
                    <a:pt x="469558" y="231679"/>
                    <a:pt x="463529" y="231784"/>
                    <a:pt x="459874" y="235568"/>
                  </a:cubicBezTo>
                  <a:cubicBezTo>
                    <a:pt x="456309" y="239259"/>
                    <a:pt x="456309" y="245112"/>
                    <a:pt x="459874" y="248803"/>
                  </a:cubicBezTo>
                  <a:lnTo>
                    <a:pt x="517024" y="305953"/>
                  </a:lnTo>
                  <a:cubicBezTo>
                    <a:pt x="520743" y="309671"/>
                    <a:pt x="526773" y="309671"/>
                    <a:pt x="530492" y="305953"/>
                  </a:cubicBezTo>
                  <a:lnTo>
                    <a:pt x="587642" y="248803"/>
                  </a:lnTo>
                  <a:cubicBezTo>
                    <a:pt x="591297" y="245018"/>
                    <a:pt x="591192" y="238989"/>
                    <a:pt x="587408" y="235334"/>
                  </a:cubicBezTo>
                  <a:cubicBezTo>
                    <a:pt x="583717" y="231769"/>
                    <a:pt x="577865" y="231769"/>
                    <a:pt x="574174" y="235334"/>
                  </a:cubicBezTo>
                  <a:lnTo>
                    <a:pt x="533445" y="276063"/>
                  </a:lnTo>
                  <a:cubicBezTo>
                    <a:pt x="533359" y="276149"/>
                    <a:pt x="533283" y="276120"/>
                    <a:pt x="533283" y="275996"/>
                  </a:cubicBezTo>
                  <a:lnTo>
                    <a:pt x="533283" y="89668"/>
                  </a:lnTo>
                  <a:lnTo>
                    <a:pt x="384826" y="89668"/>
                  </a:lnTo>
                  <a:lnTo>
                    <a:pt x="295158" y="0"/>
                  </a:lnTo>
                  <a:lnTo>
                    <a:pt x="205490" y="89668"/>
                  </a:lnTo>
                  <a:lnTo>
                    <a:pt x="57033" y="89668"/>
                  </a:lnTo>
                  <a:lnTo>
                    <a:pt x="57033" y="275996"/>
                  </a:lnTo>
                  <a:cubicBezTo>
                    <a:pt x="57033" y="276120"/>
                    <a:pt x="56957" y="276149"/>
                    <a:pt x="56871" y="276063"/>
                  </a:cubicBezTo>
                  <a:lnTo>
                    <a:pt x="16142" y="235334"/>
                  </a:lnTo>
                  <a:cubicBezTo>
                    <a:pt x="12358" y="231679"/>
                    <a:pt x="6329" y="231784"/>
                    <a:pt x="2674" y="235568"/>
                  </a:cubicBezTo>
                  <a:cubicBezTo>
                    <a:pt x="-891" y="239259"/>
                    <a:pt x="-891" y="245112"/>
                    <a:pt x="2674" y="248803"/>
                  </a:cubicBezTo>
                  <a:lnTo>
                    <a:pt x="59824" y="305953"/>
                  </a:lnTo>
                  <a:cubicBezTo>
                    <a:pt x="63543" y="309671"/>
                    <a:pt x="69573" y="309671"/>
                    <a:pt x="73292" y="305953"/>
                  </a:cubicBezTo>
                  <a:lnTo>
                    <a:pt x="130442" y="248803"/>
                  </a:lnTo>
                  <a:cubicBezTo>
                    <a:pt x="134227" y="245148"/>
                    <a:pt x="134331" y="239118"/>
                    <a:pt x="130677" y="235334"/>
                  </a:cubicBezTo>
                  <a:cubicBezTo>
                    <a:pt x="127022" y="231550"/>
                    <a:pt x="120992" y="231445"/>
                    <a:pt x="117208" y="235100"/>
                  </a:cubicBezTo>
                  <a:cubicBezTo>
                    <a:pt x="117128" y="235177"/>
                    <a:pt x="117051" y="235255"/>
                    <a:pt x="116974" y="235334"/>
                  </a:cubicBezTo>
                  <a:lnTo>
                    <a:pt x="76245" y="276063"/>
                  </a:lnTo>
                  <a:cubicBezTo>
                    <a:pt x="76159" y="276149"/>
                    <a:pt x="76083" y="276120"/>
                    <a:pt x="76083" y="275996"/>
                  </a:cubicBezTo>
                  <a:lnTo>
                    <a:pt x="76083" y="108718"/>
                  </a:lnTo>
                  <a:lnTo>
                    <a:pt x="205490" y="108718"/>
                  </a:lnTo>
                  <a:lnTo>
                    <a:pt x="295158" y="198387"/>
                  </a:lnTo>
                  <a:close/>
                  <a:moveTo>
                    <a:pt x="295158" y="26937"/>
                  </a:moveTo>
                  <a:lnTo>
                    <a:pt x="367415" y="99193"/>
                  </a:lnTo>
                  <a:lnTo>
                    <a:pt x="295158" y="171450"/>
                  </a:lnTo>
                  <a:lnTo>
                    <a:pt x="222901" y="99193"/>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6" name="Freeform: Shape 115">
              <a:extLst>
                <a:ext uri="{FF2B5EF4-FFF2-40B4-BE49-F238E27FC236}">
                  <a16:creationId xmlns:a16="http://schemas.microsoft.com/office/drawing/2014/main" id="{1EC4DB21-1DCE-C405-7114-B91E8288F1A9}"/>
                </a:ext>
              </a:extLst>
            </p:cNvPr>
            <p:cNvSpPr/>
            <p:nvPr/>
          </p:nvSpPr>
          <p:spPr>
            <a:xfrm>
              <a:off x="5962650" y="3038475"/>
              <a:ext cx="266700" cy="300749"/>
            </a:xfrm>
            <a:custGeom>
              <a:avLst/>
              <a:gdLst>
                <a:gd name="connsiteX0" fmla="*/ 123825 w 266700"/>
                <a:gd name="connsiteY0" fmla="*/ 268005 h 300749"/>
                <a:gd name="connsiteX1" fmla="*/ 123663 w 266700"/>
                <a:gd name="connsiteY1" fmla="*/ 268072 h 300749"/>
                <a:gd name="connsiteX2" fmla="*/ 82934 w 266700"/>
                <a:gd name="connsiteY2" fmla="*/ 227343 h 300749"/>
                <a:gd name="connsiteX3" fmla="*/ 69466 w 266700"/>
                <a:gd name="connsiteY3" fmla="*/ 227108 h 300749"/>
                <a:gd name="connsiteX4" fmla="*/ 69231 w 266700"/>
                <a:gd name="connsiteY4" fmla="*/ 240577 h 300749"/>
                <a:gd name="connsiteX5" fmla="*/ 69466 w 266700"/>
                <a:gd name="connsiteY5" fmla="*/ 240811 h 300749"/>
                <a:gd name="connsiteX6" fmla="*/ 126616 w 266700"/>
                <a:gd name="connsiteY6" fmla="*/ 297961 h 300749"/>
                <a:gd name="connsiteX7" fmla="*/ 140084 w 266700"/>
                <a:gd name="connsiteY7" fmla="*/ 297961 h 300749"/>
                <a:gd name="connsiteX8" fmla="*/ 197234 w 266700"/>
                <a:gd name="connsiteY8" fmla="*/ 240811 h 300749"/>
                <a:gd name="connsiteX9" fmla="*/ 197469 w 266700"/>
                <a:gd name="connsiteY9" fmla="*/ 227343 h 300749"/>
                <a:gd name="connsiteX10" fmla="*/ 184000 w 266700"/>
                <a:gd name="connsiteY10" fmla="*/ 227108 h 300749"/>
                <a:gd name="connsiteX11" fmla="*/ 183766 w 266700"/>
                <a:gd name="connsiteY11" fmla="*/ 227343 h 300749"/>
                <a:gd name="connsiteX12" fmla="*/ 143037 w 266700"/>
                <a:gd name="connsiteY12" fmla="*/ 268072 h 300749"/>
                <a:gd name="connsiteX13" fmla="*/ 142875 w 266700"/>
                <a:gd name="connsiteY13" fmla="*/ 268005 h 300749"/>
                <a:gd name="connsiteX14" fmla="*/ 142875 w 266700"/>
                <a:gd name="connsiteY14" fmla="*/ 133350 h 300749"/>
                <a:gd name="connsiteX15" fmla="*/ 266700 w 266700"/>
                <a:gd name="connsiteY15" fmla="*/ 133350 h 300749"/>
                <a:gd name="connsiteX16" fmla="*/ 266700 w 266700"/>
                <a:gd name="connsiteY16" fmla="*/ 0 h 300749"/>
                <a:gd name="connsiteX17" fmla="*/ 0 w 266700"/>
                <a:gd name="connsiteY17" fmla="*/ 0 h 300749"/>
                <a:gd name="connsiteX18" fmla="*/ 0 w 266700"/>
                <a:gd name="connsiteY18" fmla="*/ 133350 h 300749"/>
                <a:gd name="connsiteX19" fmla="*/ 123825 w 266700"/>
                <a:gd name="connsiteY19" fmla="*/ 133350 h 300749"/>
                <a:gd name="connsiteX20" fmla="*/ 19050 w 266700"/>
                <a:gd name="connsiteY20" fmla="*/ 19050 h 300749"/>
                <a:gd name="connsiteX21" fmla="*/ 247650 w 266700"/>
                <a:gd name="connsiteY21" fmla="*/ 19050 h 300749"/>
                <a:gd name="connsiteX22" fmla="*/ 247650 w 266700"/>
                <a:gd name="connsiteY22" fmla="*/ 114300 h 300749"/>
                <a:gd name="connsiteX23" fmla="*/ 19050 w 266700"/>
                <a:gd name="connsiteY23" fmla="*/ 114300 h 30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700" h="300749">
                  <a:moveTo>
                    <a:pt x="123825" y="268005"/>
                  </a:moveTo>
                  <a:cubicBezTo>
                    <a:pt x="123825" y="268129"/>
                    <a:pt x="123749" y="268157"/>
                    <a:pt x="123663" y="268072"/>
                  </a:cubicBezTo>
                  <a:lnTo>
                    <a:pt x="82934" y="227343"/>
                  </a:lnTo>
                  <a:cubicBezTo>
                    <a:pt x="79279" y="223558"/>
                    <a:pt x="73250" y="223454"/>
                    <a:pt x="69466" y="227108"/>
                  </a:cubicBezTo>
                  <a:cubicBezTo>
                    <a:pt x="65682" y="230763"/>
                    <a:pt x="65577" y="236793"/>
                    <a:pt x="69231" y="240577"/>
                  </a:cubicBezTo>
                  <a:cubicBezTo>
                    <a:pt x="69309" y="240657"/>
                    <a:pt x="69387" y="240735"/>
                    <a:pt x="69466" y="240811"/>
                  </a:cubicBezTo>
                  <a:lnTo>
                    <a:pt x="126616" y="297961"/>
                  </a:lnTo>
                  <a:cubicBezTo>
                    <a:pt x="130335" y="301680"/>
                    <a:pt x="136365" y="301680"/>
                    <a:pt x="140084" y="297961"/>
                  </a:cubicBezTo>
                  <a:lnTo>
                    <a:pt x="197234" y="240811"/>
                  </a:lnTo>
                  <a:cubicBezTo>
                    <a:pt x="201018" y="237156"/>
                    <a:pt x="201123" y="231127"/>
                    <a:pt x="197469" y="227343"/>
                  </a:cubicBezTo>
                  <a:cubicBezTo>
                    <a:pt x="193814" y="223559"/>
                    <a:pt x="187783" y="223454"/>
                    <a:pt x="184000" y="227108"/>
                  </a:cubicBezTo>
                  <a:cubicBezTo>
                    <a:pt x="183920" y="227186"/>
                    <a:pt x="183842" y="227264"/>
                    <a:pt x="183766" y="227343"/>
                  </a:cubicBezTo>
                  <a:lnTo>
                    <a:pt x="143037" y="268072"/>
                  </a:lnTo>
                  <a:cubicBezTo>
                    <a:pt x="142951" y="268157"/>
                    <a:pt x="142875" y="268129"/>
                    <a:pt x="142875" y="268005"/>
                  </a:cubicBezTo>
                  <a:lnTo>
                    <a:pt x="142875" y="133350"/>
                  </a:lnTo>
                  <a:lnTo>
                    <a:pt x="266700" y="133350"/>
                  </a:lnTo>
                  <a:lnTo>
                    <a:pt x="266700" y="0"/>
                  </a:lnTo>
                  <a:lnTo>
                    <a:pt x="0" y="0"/>
                  </a:lnTo>
                  <a:lnTo>
                    <a:pt x="0" y="133350"/>
                  </a:lnTo>
                  <a:lnTo>
                    <a:pt x="123825" y="133350"/>
                  </a:lnTo>
                  <a:close/>
                  <a:moveTo>
                    <a:pt x="19050" y="19050"/>
                  </a:moveTo>
                  <a:lnTo>
                    <a:pt x="247650" y="19050"/>
                  </a:lnTo>
                  <a:lnTo>
                    <a:pt x="247650" y="114300"/>
                  </a:lnTo>
                  <a:lnTo>
                    <a:pt x="19050" y="1143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19" name="Graphic 117" descr="Keyboard outline">
            <a:extLst>
              <a:ext uri="{FF2B5EF4-FFF2-40B4-BE49-F238E27FC236}">
                <a16:creationId xmlns:a16="http://schemas.microsoft.com/office/drawing/2014/main" id="{C8CB1973-75D9-BAF8-43CB-16424227BA26}"/>
              </a:ext>
            </a:extLst>
          </p:cNvPr>
          <p:cNvGrpSpPr>
            <a:grpSpLocks noChangeAspect="1"/>
          </p:cNvGrpSpPr>
          <p:nvPr/>
        </p:nvGrpSpPr>
        <p:grpSpPr>
          <a:xfrm>
            <a:off x="9822242" y="1715533"/>
            <a:ext cx="630936" cy="274320"/>
            <a:chOff x="5657850" y="3238500"/>
            <a:chExt cx="876300" cy="381000"/>
          </a:xfrm>
          <a:solidFill>
            <a:srgbClr val="000000"/>
          </a:solidFill>
        </p:grpSpPr>
        <p:sp>
          <p:nvSpPr>
            <p:cNvPr id="120" name="Freeform: Shape 119">
              <a:extLst>
                <a:ext uri="{FF2B5EF4-FFF2-40B4-BE49-F238E27FC236}">
                  <a16:creationId xmlns:a16="http://schemas.microsoft.com/office/drawing/2014/main" id="{19E3DD8B-3522-E6B6-4C5C-A01E0D57FFC8}"/>
                </a:ext>
              </a:extLst>
            </p:cNvPr>
            <p:cNvSpPr/>
            <p:nvPr/>
          </p:nvSpPr>
          <p:spPr>
            <a:xfrm>
              <a:off x="5657850" y="3238500"/>
              <a:ext cx="876300" cy="381000"/>
            </a:xfrm>
            <a:custGeom>
              <a:avLst/>
              <a:gdLst>
                <a:gd name="connsiteX0" fmla="*/ 828675 w 876300"/>
                <a:gd name="connsiteY0" fmla="*/ 0 h 381000"/>
                <a:gd name="connsiteX1" fmla="*/ 47625 w 876300"/>
                <a:gd name="connsiteY1" fmla="*/ 0 h 381000"/>
                <a:gd name="connsiteX2" fmla="*/ 0 w 876300"/>
                <a:gd name="connsiteY2" fmla="*/ 47625 h 381000"/>
                <a:gd name="connsiteX3" fmla="*/ 0 w 876300"/>
                <a:gd name="connsiteY3" fmla="*/ 333375 h 381000"/>
                <a:gd name="connsiteX4" fmla="*/ 47625 w 876300"/>
                <a:gd name="connsiteY4" fmla="*/ 381000 h 381000"/>
                <a:gd name="connsiteX5" fmla="*/ 828675 w 876300"/>
                <a:gd name="connsiteY5" fmla="*/ 381000 h 381000"/>
                <a:gd name="connsiteX6" fmla="*/ 876300 w 876300"/>
                <a:gd name="connsiteY6" fmla="*/ 333375 h 381000"/>
                <a:gd name="connsiteX7" fmla="*/ 876300 w 876300"/>
                <a:gd name="connsiteY7" fmla="*/ 47625 h 381000"/>
                <a:gd name="connsiteX8" fmla="*/ 828675 w 876300"/>
                <a:gd name="connsiteY8" fmla="*/ 0 h 381000"/>
                <a:gd name="connsiteX9" fmla="*/ 857250 w 876300"/>
                <a:gd name="connsiteY9" fmla="*/ 333375 h 381000"/>
                <a:gd name="connsiteX10" fmla="*/ 828675 w 876300"/>
                <a:gd name="connsiteY10" fmla="*/ 361950 h 381000"/>
                <a:gd name="connsiteX11" fmla="*/ 47625 w 876300"/>
                <a:gd name="connsiteY11" fmla="*/ 361950 h 381000"/>
                <a:gd name="connsiteX12" fmla="*/ 19050 w 876300"/>
                <a:gd name="connsiteY12" fmla="*/ 333375 h 381000"/>
                <a:gd name="connsiteX13" fmla="*/ 19050 w 876300"/>
                <a:gd name="connsiteY13" fmla="*/ 47625 h 381000"/>
                <a:gd name="connsiteX14" fmla="*/ 47625 w 876300"/>
                <a:gd name="connsiteY14" fmla="*/ 19050 h 381000"/>
                <a:gd name="connsiteX15" fmla="*/ 828675 w 876300"/>
                <a:gd name="connsiteY15" fmla="*/ 19050 h 381000"/>
                <a:gd name="connsiteX16" fmla="*/ 857250 w 876300"/>
                <a:gd name="connsiteY16" fmla="*/ 476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6300" h="381000">
                  <a:moveTo>
                    <a:pt x="828675" y="0"/>
                  </a:moveTo>
                  <a:lnTo>
                    <a:pt x="47625" y="0"/>
                  </a:lnTo>
                  <a:cubicBezTo>
                    <a:pt x="21336" y="31"/>
                    <a:pt x="32" y="21335"/>
                    <a:pt x="0" y="47625"/>
                  </a:cubicBezTo>
                  <a:lnTo>
                    <a:pt x="0" y="333375"/>
                  </a:lnTo>
                  <a:cubicBezTo>
                    <a:pt x="32" y="359665"/>
                    <a:pt x="21336" y="380969"/>
                    <a:pt x="47625" y="381000"/>
                  </a:cubicBezTo>
                  <a:lnTo>
                    <a:pt x="828675" y="381000"/>
                  </a:lnTo>
                  <a:cubicBezTo>
                    <a:pt x="854965" y="380969"/>
                    <a:pt x="876269" y="359665"/>
                    <a:pt x="876300" y="333375"/>
                  </a:cubicBezTo>
                  <a:lnTo>
                    <a:pt x="876300" y="47625"/>
                  </a:lnTo>
                  <a:cubicBezTo>
                    <a:pt x="876269" y="21335"/>
                    <a:pt x="854965" y="31"/>
                    <a:pt x="828675" y="0"/>
                  </a:cubicBezTo>
                  <a:close/>
                  <a:moveTo>
                    <a:pt x="857250" y="333375"/>
                  </a:moveTo>
                  <a:cubicBezTo>
                    <a:pt x="857250" y="349157"/>
                    <a:pt x="844457" y="361950"/>
                    <a:pt x="828675" y="361950"/>
                  </a:cubicBezTo>
                  <a:lnTo>
                    <a:pt x="47625" y="361950"/>
                  </a:lnTo>
                  <a:cubicBezTo>
                    <a:pt x="31844" y="361950"/>
                    <a:pt x="19050" y="349157"/>
                    <a:pt x="19050" y="333375"/>
                  </a:cubicBezTo>
                  <a:lnTo>
                    <a:pt x="19050" y="47625"/>
                  </a:lnTo>
                  <a:cubicBezTo>
                    <a:pt x="19050" y="31843"/>
                    <a:pt x="31844" y="19050"/>
                    <a:pt x="47625" y="19050"/>
                  </a:cubicBezTo>
                  <a:lnTo>
                    <a:pt x="828675" y="19050"/>
                  </a:lnTo>
                  <a:cubicBezTo>
                    <a:pt x="844457" y="19050"/>
                    <a:pt x="857250" y="31843"/>
                    <a:pt x="857250" y="47625"/>
                  </a:cubicBez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1" name="Freeform: Shape 120">
              <a:extLst>
                <a:ext uri="{FF2B5EF4-FFF2-40B4-BE49-F238E27FC236}">
                  <a16:creationId xmlns:a16="http://schemas.microsoft.com/office/drawing/2014/main" id="{5658F778-1B06-3C74-D55B-B33A86B439F9}"/>
                </a:ext>
              </a:extLst>
            </p:cNvPr>
            <p:cNvSpPr/>
            <p:nvPr/>
          </p:nvSpPr>
          <p:spPr>
            <a:xfrm>
              <a:off x="574357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2" name="Freeform: Shape 121">
              <a:extLst>
                <a:ext uri="{FF2B5EF4-FFF2-40B4-BE49-F238E27FC236}">
                  <a16:creationId xmlns:a16="http://schemas.microsoft.com/office/drawing/2014/main" id="{DA408918-45CE-A184-7DDC-B75E1999687E}"/>
                </a:ext>
              </a:extLst>
            </p:cNvPr>
            <p:cNvSpPr/>
            <p:nvPr/>
          </p:nvSpPr>
          <p:spPr>
            <a:xfrm>
              <a:off x="583882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3" name="Freeform: Shape 122">
              <a:extLst>
                <a:ext uri="{FF2B5EF4-FFF2-40B4-BE49-F238E27FC236}">
                  <a16:creationId xmlns:a16="http://schemas.microsoft.com/office/drawing/2014/main" id="{1A911520-646A-7997-04A8-60AA685EE91B}"/>
                </a:ext>
              </a:extLst>
            </p:cNvPr>
            <p:cNvSpPr/>
            <p:nvPr/>
          </p:nvSpPr>
          <p:spPr>
            <a:xfrm>
              <a:off x="593407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4" name="Freeform: Shape 123">
              <a:extLst>
                <a:ext uri="{FF2B5EF4-FFF2-40B4-BE49-F238E27FC236}">
                  <a16:creationId xmlns:a16="http://schemas.microsoft.com/office/drawing/2014/main" id="{CFF15085-9D5F-5AF6-6A5C-670E35778A1B}"/>
                </a:ext>
              </a:extLst>
            </p:cNvPr>
            <p:cNvSpPr/>
            <p:nvPr/>
          </p:nvSpPr>
          <p:spPr>
            <a:xfrm>
              <a:off x="602932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5" name="Freeform: Shape 124">
              <a:extLst>
                <a:ext uri="{FF2B5EF4-FFF2-40B4-BE49-F238E27FC236}">
                  <a16:creationId xmlns:a16="http://schemas.microsoft.com/office/drawing/2014/main" id="{027D2A8A-A049-C946-35CF-00217394F129}"/>
                </a:ext>
              </a:extLst>
            </p:cNvPr>
            <p:cNvSpPr/>
            <p:nvPr/>
          </p:nvSpPr>
          <p:spPr>
            <a:xfrm>
              <a:off x="574357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6" name="Freeform: Shape 125">
              <a:extLst>
                <a:ext uri="{FF2B5EF4-FFF2-40B4-BE49-F238E27FC236}">
                  <a16:creationId xmlns:a16="http://schemas.microsoft.com/office/drawing/2014/main" id="{B83F1AF8-8C4E-DDB3-9F1B-D7A250F0E6D4}"/>
                </a:ext>
              </a:extLst>
            </p:cNvPr>
            <p:cNvSpPr/>
            <p:nvPr/>
          </p:nvSpPr>
          <p:spPr>
            <a:xfrm>
              <a:off x="583882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7" name="Freeform: Shape 126">
              <a:extLst>
                <a:ext uri="{FF2B5EF4-FFF2-40B4-BE49-F238E27FC236}">
                  <a16:creationId xmlns:a16="http://schemas.microsoft.com/office/drawing/2014/main" id="{96DECBD4-FF25-8035-49BE-D151A4EA0F2C}"/>
                </a:ext>
              </a:extLst>
            </p:cNvPr>
            <p:cNvSpPr/>
            <p:nvPr/>
          </p:nvSpPr>
          <p:spPr>
            <a:xfrm>
              <a:off x="593407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8" name="Freeform: Shape 127">
              <a:extLst>
                <a:ext uri="{FF2B5EF4-FFF2-40B4-BE49-F238E27FC236}">
                  <a16:creationId xmlns:a16="http://schemas.microsoft.com/office/drawing/2014/main" id="{93240D7A-670F-F449-A437-FF5115ACD0A6}"/>
                </a:ext>
              </a:extLst>
            </p:cNvPr>
            <p:cNvSpPr/>
            <p:nvPr/>
          </p:nvSpPr>
          <p:spPr>
            <a:xfrm>
              <a:off x="602932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29" name="Freeform: Shape 128">
              <a:extLst>
                <a:ext uri="{FF2B5EF4-FFF2-40B4-BE49-F238E27FC236}">
                  <a16:creationId xmlns:a16="http://schemas.microsoft.com/office/drawing/2014/main" id="{8C90CD50-B67C-8FB5-441D-1B5B7B1B34B9}"/>
                </a:ext>
              </a:extLst>
            </p:cNvPr>
            <p:cNvSpPr/>
            <p:nvPr/>
          </p:nvSpPr>
          <p:spPr>
            <a:xfrm>
              <a:off x="5743575" y="35052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0" name="Freeform: Shape 129">
              <a:extLst>
                <a:ext uri="{FF2B5EF4-FFF2-40B4-BE49-F238E27FC236}">
                  <a16:creationId xmlns:a16="http://schemas.microsoft.com/office/drawing/2014/main" id="{94B8F9A1-615E-0206-A944-6861A0088CED}"/>
                </a:ext>
              </a:extLst>
            </p:cNvPr>
            <p:cNvSpPr/>
            <p:nvPr/>
          </p:nvSpPr>
          <p:spPr>
            <a:xfrm>
              <a:off x="5838825" y="35052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1" name="Freeform: Shape 130">
              <a:extLst>
                <a:ext uri="{FF2B5EF4-FFF2-40B4-BE49-F238E27FC236}">
                  <a16:creationId xmlns:a16="http://schemas.microsoft.com/office/drawing/2014/main" id="{6F57ED90-771C-75B1-30E6-A9C11F1F4F75}"/>
                </a:ext>
              </a:extLst>
            </p:cNvPr>
            <p:cNvSpPr/>
            <p:nvPr/>
          </p:nvSpPr>
          <p:spPr>
            <a:xfrm>
              <a:off x="612457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2" name="Freeform: Shape 131">
              <a:extLst>
                <a:ext uri="{FF2B5EF4-FFF2-40B4-BE49-F238E27FC236}">
                  <a16:creationId xmlns:a16="http://schemas.microsoft.com/office/drawing/2014/main" id="{F4D0A811-3159-DCA2-24C0-32E65D280B2A}"/>
                </a:ext>
              </a:extLst>
            </p:cNvPr>
            <p:cNvSpPr/>
            <p:nvPr/>
          </p:nvSpPr>
          <p:spPr>
            <a:xfrm>
              <a:off x="621982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3" name="Freeform: Shape 132">
              <a:extLst>
                <a:ext uri="{FF2B5EF4-FFF2-40B4-BE49-F238E27FC236}">
                  <a16:creationId xmlns:a16="http://schemas.microsoft.com/office/drawing/2014/main" id="{4A773F51-920D-0ED8-831B-A266942996A2}"/>
                </a:ext>
              </a:extLst>
            </p:cNvPr>
            <p:cNvSpPr/>
            <p:nvPr/>
          </p:nvSpPr>
          <p:spPr>
            <a:xfrm>
              <a:off x="631507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4" name="Freeform: Shape 133">
              <a:extLst>
                <a:ext uri="{FF2B5EF4-FFF2-40B4-BE49-F238E27FC236}">
                  <a16:creationId xmlns:a16="http://schemas.microsoft.com/office/drawing/2014/main" id="{D898596A-BB91-1EF5-9F71-0B6A5D19924F}"/>
                </a:ext>
              </a:extLst>
            </p:cNvPr>
            <p:cNvSpPr/>
            <p:nvPr/>
          </p:nvSpPr>
          <p:spPr>
            <a:xfrm>
              <a:off x="6410325" y="33147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5" name="Freeform: Shape 134">
              <a:extLst>
                <a:ext uri="{FF2B5EF4-FFF2-40B4-BE49-F238E27FC236}">
                  <a16:creationId xmlns:a16="http://schemas.microsoft.com/office/drawing/2014/main" id="{CD5EF38F-BFC1-617A-5ABA-24B906F40940}"/>
                </a:ext>
              </a:extLst>
            </p:cNvPr>
            <p:cNvSpPr/>
            <p:nvPr/>
          </p:nvSpPr>
          <p:spPr>
            <a:xfrm>
              <a:off x="612457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6" name="Freeform: Shape 135">
              <a:extLst>
                <a:ext uri="{FF2B5EF4-FFF2-40B4-BE49-F238E27FC236}">
                  <a16:creationId xmlns:a16="http://schemas.microsoft.com/office/drawing/2014/main" id="{CC18B5E4-859B-9222-38E8-D127B6839F15}"/>
                </a:ext>
              </a:extLst>
            </p:cNvPr>
            <p:cNvSpPr/>
            <p:nvPr/>
          </p:nvSpPr>
          <p:spPr>
            <a:xfrm>
              <a:off x="621982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7" name="Freeform: Shape 136">
              <a:extLst>
                <a:ext uri="{FF2B5EF4-FFF2-40B4-BE49-F238E27FC236}">
                  <a16:creationId xmlns:a16="http://schemas.microsoft.com/office/drawing/2014/main" id="{42ABBBF4-A51B-9248-8397-DB11718F4467}"/>
                </a:ext>
              </a:extLst>
            </p:cNvPr>
            <p:cNvSpPr/>
            <p:nvPr/>
          </p:nvSpPr>
          <p:spPr>
            <a:xfrm>
              <a:off x="631507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8" name="Freeform: Shape 137">
              <a:extLst>
                <a:ext uri="{FF2B5EF4-FFF2-40B4-BE49-F238E27FC236}">
                  <a16:creationId xmlns:a16="http://schemas.microsoft.com/office/drawing/2014/main" id="{ABB37532-4EBE-E0CD-D9F3-90A21DE933BC}"/>
                </a:ext>
              </a:extLst>
            </p:cNvPr>
            <p:cNvSpPr/>
            <p:nvPr/>
          </p:nvSpPr>
          <p:spPr>
            <a:xfrm>
              <a:off x="6410325" y="340995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9" name="Freeform: Shape 138">
              <a:extLst>
                <a:ext uri="{FF2B5EF4-FFF2-40B4-BE49-F238E27FC236}">
                  <a16:creationId xmlns:a16="http://schemas.microsoft.com/office/drawing/2014/main" id="{972A0CAC-2224-7226-C580-D4A7223DAF4E}"/>
                </a:ext>
              </a:extLst>
            </p:cNvPr>
            <p:cNvSpPr/>
            <p:nvPr/>
          </p:nvSpPr>
          <p:spPr>
            <a:xfrm>
              <a:off x="5934075" y="3505200"/>
              <a:ext cx="323850" cy="38100"/>
            </a:xfrm>
            <a:custGeom>
              <a:avLst/>
              <a:gdLst>
                <a:gd name="connsiteX0" fmla="*/ 0 w 323850"/>
                <a:gd name="connsiteY0" fmla="*/ 0 h 38100"/>
                <a:gd name="connsiteX1" fmla="*/ 323850 w 323850"/>
                <a:gd name="connsiteY1" fmla="*/ 0 h 38100"/>
                <a:gd name="connsiteX2" fmla="*/ 323850 w 323850"/>
                <a:gd name="connsiteY2" fmla="*/ 38100 h 38100"/>
                <a:gd name="connsiteX3" fmla="*/ 0 w 3238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23850" h="38100">
                  <a:moveTo>
                    <a:pt x="0" y="0"/>
                  </a:moveTo>
                  <a:lnTo>
                    <a:pt x="323850" y="0"/>
                  </a:lnTo>
                  <a:lnTo>
                    <a:pt x="32385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0" name="Freeform: Shape 139">
              <a:extLst>
                <a:ext uri="{FF2B5EF4-FFF2-40B4-BE49-F238E27FC236}">
                  <a16:creationId xmlns:a16="http://schemas.microsoft.com/office/drawing/2014/main" id="{7811DCF7-887B-34EF-F4B5-D86B09F99061}"/>
                </a:ext>
              </a:extLst>
            </p:cNvPr>
            <p:cNvSpPr/>
            <p:nvPr/>
          </p:nvSpPr>
          <p:spPr>
            <a:xfrm>
              <a:off x="6315075" y="35052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1" name="Freeform: Shape 140">
              <a:extLst>
                <a:ext uri="{FF2B5EF4-FFF2-40B4-BE49-F238E27FC236}">
                  <a16:creationId xmlns:a16="http://schemas.microsoft.com/office/drawing/2014/main" id="{B47D7FD0-E922-12DF-B8A3-729CFB930791}"/>
                </a:ext>
              </a:extLst>
            </p:cNvPr>
            <p:cNvSpPr/>
            <p:nvPr/>
          </p:nvSpPr>
          <p:spPr>
            <a:xfrm>
              <a:off x="6410325" y="3505200"/>
              <a:ext cx="38100" cy="38100"/>
            </a:xfrm>
            <a:custGeom>
              <a:avLst/>
              <a:gdLst>
                <a:gd name="connsiteX0" fmla="*/ 0 w 38100"/>
                <a:gd name="connsiteY0" fmla="*/ 0 h 38100"/>
                <a:gd name="connsiteX1" fmla="*/ 38100 w 38100"/>
                <a:gd name="connsiteY1" fmla="*/ 0 h 38100"/>
                <a:gd name="connsiteX2" fmla="*/ 38100 w 38100"/>
                <a:gd name="connsiteY2" fmla="*/ 38100 h 38100"/>
                <a:gd name="connsiteX3" fmla="*/ 0 w 3810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8100" h="38100">
                  <a:moveTo>
                    <a:pt x="0" y="0"/>
                  </a:moveTo>
                  <a:lnTo>
                    <a:pt x="38100" y="0"/>
                  </a:lnTo>
                  <a:lnTo>
                    <a:pt x="38100" y="38100"/>
                  </a:lnTo>
                  <a:lnTo>
                    <a:pt x="0" y="38100"/>
                  </a:lnTo>
                  <a:close/>
                </a:path>
              </a:pathLst>
            </a:custGeom>
            <a:gradFill flip="none" rotWithShape="1">
              <a:gsLst>
                <a:gs pos="35000">
                  <a:srgbClr val="0078D4"/>
                </a:gs>
                <a:gs pos="0">
                  <a:srgbClr val="C03BC4"/>
                </a:gs>
              </a:gsLst>
              <a:path path="circle">
                <a:fillToRect l="100000" t="100000"/>
              </a:path>
              <a:tileRect r="-100000" b="-100000"/>
            </a:gradFill>
            <a:ln w="6350">
              <a:gradFill flip="none" rotWithShape="1">
                <a:gsLst>
                  <a:gs pos="100000">
                    <a:srgbClr val="0078D4"/>
                  </a:gs>
                  <a:gs pos="5000">
                    <a:srgbClr val="B63EC5"/>
                  </a:gs>
                </a:gsLst>
                <a:path path="circle">
                  <a:fillToRect l="100000" t="100000"/>
                </a:path>
                <a:tileRect r="-100000" b="-100000"/>
              </a:gra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pic>
        <p:nvPicPr>
          <p:cNvPr id="142" name="Picture 141">
            <a:extLst>
              <a:ext uri="{FF2B5EF4-FFF2-40B4-BE49-F238E27FC236}">
                <a16:creationId xmlns:a16="http://schemas.microsoft.com/office/drawing/2014/main" id="{849FA989-DEF4-9217-AA1D-4BDDEAD10C98}"/>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058615" y="510783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43" name="Picture 142">
            <a:extLst>
              <a:ext uri="{FF2B5EF4-FFF2-40B4-BE49-F238E27FC236}">
                <a16:creationId xmlns:a16="http://schemas.microsoft.com/office/drawing/2014/main" id="{E3128AFD-FE3B-4F03-DE4B-573F2120A5A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135881" y="510510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44" name="Picture 143">
            <a:extLst>
              <a:ext uri="{FF2B5EF4-FFF2-40B4-BE49-F238E27FC236}">
                <a16:creationId xmlns:a16="http://schemas.microsoft.com/office/drawing/2014/main" id="{C930A6DF-9F81-3A91-E3E2-96F878EC85AE}"/>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981349" y="510510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45" name="Picture 144">
            <a:extLst>
              <a:ext uri="{FF2B5EF4-FFF2-40B4-BE49-F238E27FC236}">
                <a16:creationId xmlns:a16="http://schemas.microsoft.com/office/drawing/2014/main" id="{97A8A7B3-B493-35C8-8F8A-56D60D158C61}"/>
              </a:ext>
            </a:extLst>
          </p:cNvPr>
          <p:cNvPicPr>
            <a:picLocks noChangeAspect="1"/>
          </p:cNvPicPr>
          <p:nvPr/>
        </p:nvPicPr>
        <p:blipFill rotWithShape="1">
          <a:blip r:embed="rId15" cstate="screen">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rcRect/>
          <a:stretch/>
        </p:blipFill>
        <p:spPr>
          <a:xfrm>
            <a:off x="2213147" y="5105100"/>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105" name="Graphic 13" descr="Icon of a chart made of vertical lines with a line tracing the top of each, turning into an arrow pointing up">
            <a:extLst>
              <a:ext uri="{FF2B5EF4-FFF2-40B4-BE49-F238E27FC236}">
                <a16:creationId xmlns:a16="http://schemas.microsoft.com/office/drawing/2014/main" id="{78A33CB5-1D76-0011-2804-A7CCEEF07000}"/>
              </a:ext>
            </a:extLst>
          </p:cNvPr>
          <p:cNvSpPr>
            <a:spLocks noChangeAspect="1"/>
          </p:cNvSpPr>
          <p:nvPr/>
        </p:nvSpPr>
        <p:spPr>
          <a:xfrm>
            <a:off x="-816299" y="5633050"/>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0" name="Graphic 13" descr="Icon of a chart made of vertical lines with a line tracing the top of each, turning into an arrow pointing up">
            <a:extLst>
              <a:ext uri="{FF2B5EF4-FFF2-40B4-BE49-F238E27FC236}">
                <a16:creationId xmlns:a16="http://schemas.microsoft.com/office/drawing/2014/main" id="{293023F5-13F9-082D-7B0E-12A5BF238B4F}"/>
              </a:ext>
            </a:extLst>
          </p:cNvPr>
          <p:cNvSpPr>
            <a:spLocks noChangeAspect="1"/>
          </p:cNvSpPr>
          <p:nvPr/>
        </p:nvSpPr>
        <p:spPr>
          <a:xfrm>
            <a:off x="-816300" y="585799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1" name="Graphic 47" descr="Icon of a piggy bank ">
            <a:extLst>
              <a:ext uri="{FF2B5EF4-FFF2-40B4-BE49-F238E27FC236}">
                <a16:creationId xmlns:a16="http://schemas.microsoft.com/office/drawing/2014/main" id="{F1EB9C4E-D3BB-B2DF-531F-CE2496E41A27}"/>
              </a:ext>
            </a:extLst>
          </p:cNvPr>
          <p:cNvSpPr>
            <a:spLocks noChangeAspect="1"/>
          </p:cNvSpPr>
          <p:nvPr/>
        </p:nvSpPr>
        <p:spPr>
          <a:xfrm>
            <a:off x="6272784" y="4054036"/>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17" name="Freeform: Shape 124" descr="Employee retention icon">
            <a:extLst>
              <a:ext uri="{FF2B5EF4-FFF2-40B4-BE49-F238E27FC236}">
                <a16:creationId xmlns:a16="http://schemas.microsoft.com/office/drawing/2014/main" id="{349158FF-F558-2280-3652-03C021B0DE02}"/>
              </a:ext>
            </a:extLst>
          </p:cNvPr>
          <p:cNvSpPr/>
          <p:nvPr/>
        </p:nvSpPr>
        <p:spPr>
          <a:xfrm>
            <a:off x="6272784" y="552059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46" name="Graphic 47" descr="Icon of a piggy bank ">
            <a:extLst>
              <a:ext uri="{FF2B5EF4-FFF2-40B4-BE49-F238E27FC236}">
                <a16:creationId xmlns:a16="http://schemas.microsoft.com/office/drawing/2014/main" id="{9C5FCA60-E31B-DC22-3A7E-FC4BC355D0E2}"/>
              </a:ext>
            </a:extLst>
          </p:cNvPr>
          <p:cNvSpPr>
            <a:spLocks noChangeAspect="1"/>
          </p:cNvSpPr>
          <p:nvPr/>
        </p:nvSpPr>
        <p:spPr>
          <a:xfrm>
            <a:off x="6272784" y="3261242"/>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47" name="Freeform: Shape 124" descr="Employee retention icon">
            <a:extLst>
              <a:ext uri="{FF2B5EF4-FFF2-40B4-BE49-F238E27FC236}">
                <a16:creationId xmlns:a16="http://schemas.microsoft.com/office/drawing/2014/main" id="{68096FF5-E418-1359-BE82-C30BAFF81BD7}"/>
              </a:ext>
            </a:extLst>
          </p:cNvPr>
          <p:cNvSpPr/>
          <p:nvPr/>
        </p:nvSpPr>
        <p:spPr>
          <a:xfrm>
            <a:off x="6272784" y="474341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946589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colorful objects&#10;&#10;Description automatically generated">
            <a:extLst>
              <a:ext uri="{FF2B5EF4-FFF2-40B4-BE49-F238E27FC236}">
                <a16:creationId xmlns:a16="http://schemas.microsoft.com/office/drawing/2014/main" id="{78FEF13A-4EBF-E029-8F31-6EBD8A90F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Calls handled by agents</a:t>
            </a: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687392" y="142976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Organizations can use Copilot to develop self-service options for customers whether that is natural language search on a website or automated call systems. These solutions can reduce the number of calls that require a customer service agent.</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87649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Number of calls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Studio</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4" y="4118034"/>
            <a:ext cx="6657539"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reduce calls through self-service options and better product quality</a:t>
            </a:r>
          </a:p>
        </p:txBody>
      </p:sp>
      <p:pic>
        <p:nvPicPr>
          <p:cNvPr id="39" name="Picture 38">
            <a:extLst>
              <a:ext uri="{FF2B5EF4-FFF2-40B4-BE49-F238E27FC236}">
                <a16:creationId xmlns:a16="http://schemas.microsoft.com/office/drawing/2014/main" id="{AE7F085C-49F5-2377-14ED-98A04174CE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IT app developer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designer</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649186"/>
            <a:ext cx="4113656" cy="698525"/>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Self-service bots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knowledge databases that Copilot can access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web-based chat bots or call automation.</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649186"/>
            <a:ext cx="2579266" cy="698525"/>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product documentation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product designs and quality</a:t>
            </a:r>
          </a:p>
        </p:txBody>
      </p:sp>
    </p:spTree>
    <p:extLst>
      <p:ext uri="{BB962C8B-B14F-4D97-AF65-F5344CB8AC3E}">
        <p14:creationId xmlns:p14="http://schemas.microsoft.com/office/powerpoint/2010/main" val="35191229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colorful objects&#10;&#10;Description automatically generated">
            <a:extLst>
              <a:ext uri="{FF2B5EF4-FFF2-40B4-BE49-F238E27FC236}">
                <a16:creationId xmlns:a16="http://schemas.microsoft.com/office/drawing/2014/main" id="{78FEF13A-4EBF-E029-8F31-6EBD8A90F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Average resolution time</a:t>
            </a: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Copilot can help with lowering resolution times which in turn </a:t>
            </a:r>
            <a:b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leads to increased agent productivity and higher customer satisfaction rates.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87649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Average resolution time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average resolution times</a:t>
            </a:r>
          </a:p>
        </p:txBody>
      </p:sp>
      <p:pic>
        <p:nvPicPr>
          <p:cNvPr id="39" name="Picture 38">
            <a:extLst>
              <a:ext uri="{FF2B5EF4-FFF2-40B4-BE49-F238E27FC236}">
                <a16:creationId xmlns:a16="http://schemas.microsoft.com/office/drawing/2014/main" id="{AE7F085C-49F5-2377-14ED-98A04174CE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80362"/>
            <a:ext cx="4113656" cy="113095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Boost productivity</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research customer interactions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first drafts faster</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Check for similar issues and resolutions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send follow-up communications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580362"/>
            <a:ext cx="2579266" cy="130869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Reduce churn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Address more queries in less time</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Personalize solutions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staff availability based on automated capacity-based scheduling </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Diagnose problems faster</a:t>
            </a:r>
          </a:p>
        </p:txBody>
      </p:sp>
    </p:spTree>
    <p:extLst>
      <p:ext uri="{BB962C8B-B14F-4D97-AF65-F5344CB8AC3E}">
        <p14:creationId xmlns:p14="http://schemas.microsoft.com/office/powerpoint/2010/main" val="29529875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colorful objects&#10;&#10;Description automatically generated">
            <a:extLst>
              <a:ext uri="{FF2B5EF4-FFF2-40B4-BE49-F238E27FC236}">
                <a16:creationId xmlns:a16="http://schemas.microsoft.com/office/drawing/2014/main" id="{78FEF13A-4EBF-E029-8F31-6EBD8A90F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First call resolution (FCR)</a:t>
            </a: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 customer service, First Call Resolution (FCR) is a game changer because it improves customer satisfaction, enhances agent efficiency, and fosters long-term customer loyalty. </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330904"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FCR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4659921"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FCR</a:t>
            </a:r>
          </a:p>
        </p:txBody>
      </p:sp>
      <p:pic>
        <p:nvPicPr>
          <p:cNvPr id="39" name="Picture 38">
            <a:extLst>
              <a:ext uri="{FF2B5EF4-FFF2-40B4-BE49-F238E27FC236}">
                <a16:creationId xmlns:a16="http://schemas.microsoft.com/office/drawing/2014/main" id="{AE7F085C-49F5-2377-14ED-98A04174CE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57630"/>
            <a:ext cx="4113656" cy="1486433"/>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customer satisfaction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Diagnose a problem quickly using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external and internal databases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Automated analysis using customer data and knowledge base</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Quicker and more accurate draft responses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based on historical resolution data</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Proactive and personalized follow-up communications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919119" y="4557630"/>
            <a:ext cx="2579266" cy="130869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rPr>
              <a:t>Enhance agent efficiency</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Address more queries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customer information</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Organize information from past interactions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Completely focus during the interaction</a:t>
            </a:r>
          </a:p>
        </p:txBody>
      </p:sp>
    </p:spTree>
    <p:extLst>
      <p:ext uri="{BB962C8B-B14F-4D97-AF65-F5344CB8AC3E}">
        <p14:creationId xmlns:p14="http://schemas.microsoft.com/office/powerpoint/2010/main" val="32466272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colorful objects&#10;&#10;Description automatically generated">
            <a:extLst>
              <a:ext uri="{FF2B5EF4-FFF2-40B4-BE49-F238E27FC236}">
                <a16:creationId xmlns:a16="http://schemas.microsoft.com/office/drawing/2014/main" id="{78FEF13A-4EBF-E029-8F31-6EBD8A90F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1046440"/>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Service quality scores</a:t>
            </a: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AI is elevating service quality in the professional services industry by enabling smarter, more efficient, and customer-centric operations.</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044586"/>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717258"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Service quality scores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118034"/>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service quality scores</a:t>
            </a:r>
          </a:p>
        </p:txBody>
      </p:sp>
      <p:pic>
        <p:nvPicPr>
          <p:cNvPr id="39" name="Picture 38">
            <a:extLst>
              <a:ext uri="{FF2B5EF4-FFF2-40B4-BE49-F238E27FC236}">
                <a16:creationId xmlns:a16="http://schemas.microsoft.com/office/drawing/2014/main" id="{AE7F085C-49F5-2377-14ED-98A04174CE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agent</a:t>
            </a:r>
          </a:p>
        </p:txBody>
      </p:sp>
      <p:sp>
        <p:nvSpPr>
          <p:cNvPr id="45" name="Text Placeholder 4">
            <a:extLst>
              <a:ext uri="{FF2B5EF4-FFF2-40B4-BE49-F238E27FC236}">
                <a16:creationId xmlns:a16="http://schemas.microsoft.com/office/drawing/2014/main" id="{608E9ED0-3FA8-14B9-99BB-1D6D68FF9DD6}"/>
              </a:ext>
              <a:ext uri="{C183D7F6-B498-43B3-948B-1728B52AA6E4}">
                <adec:decorative xmlns:adec="http://schemas.microsoft.com/office/drawing/2017/decorative" val="1"/>
              </a:ext>
            </a:extLst>
          </p:cNvPr>
          <p:cNvSpPr txBox="1">
            <a:spLocks/>
          </p:cNvSpPr>
          <p:nvPr/>
        </p:nvSpPr>
        <p:spPr>
          <a:xfrm>
            <a:off x="862105" y="4580362"/>
            <a:ext cx="2698840" cy="166417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Analyze trends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identify themes and trends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data from multiple data sources using single interface</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Recommend actions to address pain points using customer data, past service interactions and knowledge database</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agent effectiveness</a:t>
            </a:r>
          </a:p>
        </p:txBody>
      </p:sp>
      <p:sp>
        <p:nvSpPr>
          <p:cNvPr id="46" name="Text Placeholder 4">
            <a:extLst>
              <a:ext uri="{FF2B5EF4-FFF2-40B4-BE49-F238E27FC236}">
                <a16:creationId xmlns:a16="http://schemas.microsoft.com/office/drawing/2014/main" id="{EAE2F893-3294-3719-70B2-F76D16098E63}"/>
              </a:ext>
              <a:ext uri="{C183D7F6-B498-43B3-948B-1728B52AA6E4}">
                <adec:decorative xmlns:adec="http://schemas.microsoft.com/office/drawing/2017/decorative" val="1"/>
              </a:ext>
            </a:extLst>
          </p:cNvPr>
          <p:cNvSpPr txBox="1">
            <a:spLocks/>
          </p:cNvSpPr>
          <p:nvPr/>
        </p:nvSpPr>
        <p:spPr>
          <a:xfrm>
            <a:off x="4510232" y="4580362"/>
            <a:ext cx="2928776" cy="134716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Focus interactions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update scripts and issue logs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Limit need for escalations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Completely focus during interactions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recap the interaction and action items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21749710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up of colorful objects&#10;&#10;Description automatically generated">
            <a:extLst>
              <a:ext uri="{FF2B5EF4-FFF2-40B4-BE49-F238E27FC236}">
                <a16:creationId xmlns:a16="http://schemas.microsoft.com/office/drawing/2014/main" id="{78FEF13A-4EBF-E029-8F31-6EBD8A90F9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a:off x="0" y="1"/>
            <a:ext cx="5906052" cy="2855024"/>
          </a:xfrm>
          <a:prstGeom prst="rect">
            <a:avLst/>
          </a:prstGeom>
        </p:spPr>
      </p:pic>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2154436"/>
          </a:xfrm>
        </p:spPr>
        <p:txBody>
          <a:bodyPr/>
          <a:lstStyle/>
          <a:p>
            <a:r>
              <a:rPr lang="en-US" sz="3600">
                <a:latin typeface="Segoe UI Semibold" panose="020B0702040204020203" pitchFamily="34" charset="0"/>
                <a:cs typeface="Segoe UI Semibold" panose="020B0702040204020203" pitchFamily="34" charset="0"/>
              </a:rPr>
              <a:t>KPI – </a:t>
            </a:r>
            <a: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Customer satisfaction score (CSAT)</a:t>
            </a: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br>
              <a:rPr lang="en-US">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646331"/>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Copilot can improve customer satisfaction by providing real-time AI assistance for faster issue resolution, generating personalized email responses, analyzing customer feedback, and allowing agents to focus on delivering high-quality service.</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149331"/>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1508359" cy="390300"/>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3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CSAT can require input from: </a:t>
            </a: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Microsoft 365</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222779"/>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Copilot can help CSAT</a:t>
            </a:r>
          </a:p>
        </p:txBody>
      </p:sp>
      <p:pic>
        <p:nvPicPr>
          <p:cNvPr id="39" name="Picture 38">
            <a:extLst>
              <a:ext uri="{FF2B5EF4-FFF2-40B4-BE49-F238E27FC236}">
                <a16:creationId xmlns:a16="http://schemas.microsoft.com/office/drawing/2014/main" id="{AE7F085C-49F5-2377-14ED-98A04174CEB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agent</a:t>
            </a:r>
          </a:p>
        </p:txBody>
      </p:sp>
      <p:sp>
        <p:nvSpPr>
          <p:cNvPr id="3" name="Text Placeholder 4">
            <a:extLst>
              <a:ext uri="{FF2B5EF4-FFF2-40B4-BE49-F238E27FC236}">
                <a16:creationId xmlns:a16="http://schemas.microsoft.com/office/drawing/2014/main" id="{6FB3C07B-DDA9-6B8D-E585-03B80B459F30}"/>
              </a:ext>
              <a:ext uri="{C183D7F6-B498-43B3-948B-1728B52AA6E4}">
                <adec:decorative xmlns:adec="http://schemas.microsoft.com/office/drawing/2017/decorative" val="1"/>
              </a:ext>
            </a:extLst>
          </p:cNvPr>
          <p:cNvSpPr txBox="1">
            <a:spLocks/>
          </p:cNvSpPr>
          <p:nvPr/>
        </p:nvSpPr>
        <p:spPr>
          <a:xfrm>
            <a:off x="863600" y="4749116"/>
            <a:ext cx="6697260" cy="148810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Incorporate feedback</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analyze customer feedback</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create recommendations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Swiftly update scripts and processes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communications to socialize the changes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Enhance customer loyalty</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Better understand customers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Resolve issues on the first call</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Limit the need for escalations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Anticipate emerging trends</a:t>
            </a:r>
          </a:p>
        </p:txBody>
      </p:sp>
    </p:spTree>
    <p:extLst>
      <p:ext uri="{BB962C8B-B14F-4D97-AF65-F5344CB8AC3E}">
        <p14:creationId xmlns:p14="http://schemas.microsoft.com/office/powerpoint/2010/main" val="9595076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B686F-0D25-649C-9F8A-1F0AD6043169}"/>
            </a:ext>
          </a:extLst>
        </p:cNvPr>
        <p:cNvGrpSpPr/>
        <p:nvPr/>
      </p:nvGrpSpPr>
      <p:grpSpPr>
        <a:xfrm>
          <a:off x="0" y="0"/>
          <a:ext cx="0" cy="0"/>
          <a:chOff x="0" y="0"/>
          <a:chExt cx="0" cy="0"/>
        </a:xfrm>
      </p:grpSpPr>
      <p:sp>
        <p:nvSpPr>
          <p:cNvPr id="38" name="Title 44">
            <a:extLst>
              <a:ext uri="{FF2B5EF4-FFF2-40B4-BE49-F238E27FC236}">
                <a16:creationId xmlns:a16="http://schemas.microsoft.com/office/drawing/2014/main" id="{BEBA317C-413E-9A86-BC99-269518DCF234}"/>
              </a:ext>
            </a:extLst>
          </p:cNvPr>
          <p:cNvSpPr>
            <a:spLocks noGrp="1"/>
          </p:cNvSpPr>
          <p:nvPr>
            <p:ph type="title"/>
          </p:nvPr>
        </p:nvSpPr>
        <p:spPr>
          <a:xfrm>
            <a:off x="584200" y="387766"/>
            <a:ext cx="6043208" cy="526298"/>
          </a:xfrm>
        </p:spPr>
        <p:txBody>
          <a:bodyPr/>
          <a:lstStyle/>
          <a:p>
            <a:r>
              <a:rPr lang="en-US">
                <a:solidFill>
                  <a:srgbClr val="0078D4"/>
                </a:solidFill>
              </a:rPr>
              <a:t>Customer Service | </a:t>
            </a:r>
            <a:r>
              <a:rPr lang="en-US"/>
              <a:t>Respond to a customer complaint</a:t>
            </a:r>
          </a:p>
        </p:txBody>
      </p:sp>
      <p:sp>
        <p:nvSpPr>
          <p:cNvPr id="14" name="Text Placeholder 13">
            <a:extLst>
              <a:ext uri="{FF2B5EF4-FFF2-40B4-BE49-F238E27FC236}">
                <a16:creationId xmlns:a16="http://schemas.microsoft.com/office/drawing/2014/main" id="{1257F014-F2EF-60C5-6EF1-5E2657ABC9F5}"/>
              </a:ext>
            </a:extLst>
          </p:cNvPr>
          <p:cNvSpPr>
            <a:spLocks noGrp="1"/>
          </p:cNvSpPr>
          <p:nvPr>
            <p:ph type="body" sz="quarter" idx="11"/>
          </p:nvPr>
        </p:nvSpPr>
        <p:spPr>
          <a:xfrm>
            <a:off x="584200" y="1593881"/>
            <a:ext cx="2808000" cy="345600"/>
          </a:xfrm>
        </p:spPr>
        <p:txBody>
          <a:bodyPr/>
          <a:lstStyle/>
          <a:p>
            <a:r>
              <a:rPr lang="en-US" noProof="0"/>
              <a:t>1. Review customer history</a:t>
            </a:r>
          </a:p>
        </p:txBody>
      </p:sp>
      <p:sp>
        <p:nvSpPr>
          <p:cNvPr id="15" name="Text Placeholder 14">
            <a:extLst>
              <a:ext uri="{FF2B5EF4-FFF2-40B4-BE49-F238E27FC236}">
                <a16:creationId xmlns:a16="http://schemas.microsoft.com/office/drawing/2014/main" id="{5550648A-D55C-C277-FBA1-0129ED391D27}"/>
              </a:ext>
            </a:extLst>
          </p:cNvPr>
          <p:cNvSpPr>
            <a:spLocks noGrp="1"/>
          </p:cNvSpPr>
          <p:nvPr>
            <p:ph type="body" sz="quarter" idx="12"/>
          </p:nvPr>
        </p:nvSpPr>
        <p:spPr>
          <a:xfrm>
            <a:off x="584200" y="4052218"/>
            <a:ext cx="2808000" cy="345600"/>
          </a:xfrm>
        </p:spPr>
        <p:txBody>
          <a:bodyPr/>
          <a:lstStyle/>
          <a:p>
            <a:r>
              <a:rPr lang="en-US" noProof="0"/>
              <a:t>6. Share response</a:t>
            </a:r>
          </a:p>
        </p:txBody>
      </p:sp>
      <p:sp>
        <p:nvSpPr>
          <p:cNvPr id="16" name="Text Placeholder 15">
            <a:extLst>
              <a:ext uri="{FF2B5EF4-FFF2-40B4-BE49-F238E27FC236}">
                <a16:creationId xmlns:a16="http://schemas.microsoft.com/office/drawing/2014/main" id="{7295E12B-3E4B-F37F-EB3E-16EE2CE3D851}"/>
              </a:ext>
            </a:extLst>
          </p:cNvPr>
          <p:cNvSpPr>
            <a:spLocks noGrp="1"/>
          </p:cNvSpPr>
          <p:nvPr>
            <p:ph type="body" sz="quarter" idx="13"/>
          </p:nvPr>
        </p:nvSpPr>
        <p:spPr>
          <a:xfrm>
            <a:off x="4047840" y="1593881"/>
            <a:ext cx="2808000" cy="345600"/>
          </a:xfrm>
        </p:spPr>
        <p:txBody>
          <a:bodyPr/>
          <a:lstStyle/>
          <a:p>
            <a:r>
              <a:rPr lang="en-US" noProof="0"/>
              <a:t>2. Accelerate Diagnosis</a:t>
            </a:r>
          </a:p>
        </p:txBody>
      </p:sp>
      <p:sp>
        <p:nvSpPr>
          <p:cNvPr id="17" name="Text Placeholder 16">
            <a:extLst>
              <a:ext uri="{FF2B5EF4-FFF2-40B4-BE49-F238E27FC236}">
                <a16:creationId xmlns:a16="http://schemas.microsoft.com/office/drawing/2014/main" id="{62E36D36-3106-7B2B-DE4B-4EB221DC977B}"/>
              </a:ext>
            </a:extLst>
          </p:cNvPr>
          <p:cNvSpPr>
            <a:spLocks noGrp="1"/>
          </p:cNvSpPr>
          <p:nvPr>
            <p:ph type="body" sz="quarter" idx="14"/>
          </p:nvPr>
        </p:nvSpPr>
        <p:spPr>
          <a:xfrm>
            <a:off x="4047840" y="4052218"/>
            <a:ext cx="2808000" cy="345600"/>
          </a:xfrm>
        </p:spPr>
        <p:txBody>
          <a:bodyPr/>
          <a:lstStyle/>
          <a:p>
            <a:r>
              <a:rPr lang="en-US" noProof="0"/>
              <a:t>5. Meet with the customer</a:t>
            </a:r>
          </a:p>
        </p:txBody>
      </p:sp>
      <p:sp>
        <p:nvSpPr>
          <p:cNvPr id="18" name="Text Placeholder 17">
            <a:extLst>
              <a:ext uri="{FF2B5EF4-FFF2-40B4-BE49-F238E27FC236}">
                <a16:creationId xmlns:a16="http://schemas.microsoft.com/office/drawing/2014/main" id="{DFEF37BF-DEBD-F8C1-C706-91AEB958F0CF}"/>
              </a:ext>
            </a:extLst>
          </p:cNvPr>
          <p:cNvSpPr>
            <a:spLocks noGrp="1"/>
          </p:cNvSpPr>
          <p:nvPr>
            <p:ph type="body" sz="quarter" idx="15"/>
          </p:nvPr>
        </p:nvSpPr>
        <p:spPr>
          <a:xfrm>
            <a:off x="7511481" y="1593881"/>
            <a:ext cx="2808000" cy="345600"/>
          </a:xfrm>
        </p:spPr>
        <p:txBody>
          <a:bodyPr/>
          <a:lstStyle/>
          <a:p>
            <a:r>
              <a:rPr lang="en-US" noProof="0"/>
              <a:t>3. Meet with product team</a:t>
            </a:r>
          </a:p>
        </p:txBody>
      </p:sp>
      <p:sp>
        <p:nvSpPr>
          <p:cNvPr id="19" name="Text Placeholder 18">
            <a:extLst>
              <a:ext uri="{FF2B5EF4-FFF2-40B4-BE49-F238E27FC236}">
                <a16:creationId xmlns:a16="http://schemas.microsoft.com/office/drawing/2014/main" id="{3616A35E-01C3-B868-1745-DA37FB4FBF5A}"/>
              </a:ext>
            </a:extLst>
          </p:cNvPr>
          <p:cNvSpPr>
            <a:spLocks noGrp="1"/>
          </p:cNvSpPr>
          <p:nvPr>
            <p:ph type="body" sz="quarter" idx="16"/>
          </p:nvPr>
        </p:nvSpPr>
        <p:spPr>
          <a:xfrm>
            <a:off x="7511481" y="4052218"/>
            <a:ext cx="2808000" cy="345600"/>
          </a:xfrm>
        </p:spPr>
        <p:txBody>
          <a:bodyPr/>
          <a:lstStyle/>
          <a:p>
            <a:r>
              <a:rPr lang="en-US" noProof="0"/>
              <a:t>4. Draft proposed response</a:t>
            </a:r>
          </a:p>
        </p:txBody>
      </p:sp>
      <p:sp>
        <p:nvSpPr>
          <p:cNvPr id="39" name="Text Placeholder 52">
            <a:extLst>
              <a:ext uri="{FF2B5EF4-FFF2-40B4-BE49-F238E27FC236}">
                <a16:creationId xmlns:a16="http://schemas.microsoft.com/office/drawing/2014/main" id="{08C9B840-835A-1486-B78D-FEE8915DF965}"/>
              </a:ext>
            </a:extLst>
          </p:cNvPr>
          <p:cNvSpPr>
            <a:spLocks noGrp="1"/>
          </p:cNvSpPr>
          <p:nvPr>
            <p:ph type="body" sz="quarter" idx="17"/>
          </p:nvPr>
        </p:nvSpPr>
        <p:spPr>
          <a:xfrm>
            <a:off x="6346283" y="521099"/>
            <a:ext cx="3772646" cy="169277"/>
          </a:xfrm>
        </p:spPr>
        <p:txBody>
          <a:bodyPr/>
          <a:lstStyle/>
          <a:p>
            <a:r>
              <a:rPr lang="en-US"/>
              <a:t>Copilot for Service </a:t>
            </a:r>
            <a:r>
              <a:rPr lang="en-US" sz="900" i="1"/>
              <a:t>(includes Copilot for Microsoft 365)</a:t>
            </a:r>
            <a:endParaRPr lang="en-US" sz="900" i="1" noProof="0"/>
          </a:p>
        </p:txBody>
      </p:sp>
      <p:sp>
        <p:nvSpPr>
          <p:cNvPr id="132" name="Text Placeholder 131">
            <a:extLst>
              <a:ext uri="{FF2B5EF4-FFF2-40B4-BE49-F238E27FC236}">
                <a16:creationId xmlns:a16="http://schemas.microsoft.com/office/drawing/2014/main" id="{6BEAE31C-4D15-5C39-BD6A-C3B36B4EDF4F}"/>
              </a:ext>
            </a:extLst>
          </p:cNvPr>
          <p:cNvSpPr>
            <a:spLocks noGrp="1"/>
          </p:cNvSpPr>
          <p:nvPr>
            <p:ph type="body" sz="quarter" idx="18"/>
          </p:nvPr>
        </p:nvSpPr>
        <p:spPr/>
        <p:txBody>
          <a:bodyPr>
            <a:no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Prompt Copilot</a:t>
            </a:r>
            <a:r>
              <a:rPr kumimoji="0" lang="en-US" b="0" i="0" u="none" strike="noStrike" kern="1200" cap="none" spc="0" normalizeH="0" baseline="30000" noProof="0">
                <a:ln>
                  <a:noFill/>
                </a:ln>
                <a:solidFill>
                  <a:srgbClr val="1A1A1A"/>
                </a:solidFill>
                <a:effectLst/>
                <a:uLnTx/>
                <a:uFillTx/>
                <a:latin typeface="Segoe UI"/>
                <a:ea typeface="+mn-ea"/>
                <a:cs typeface="Segoe UI" pitchFamily="34" charset="0"/>
              </a:rPr>
              <a:t>1</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to summarize email threads and customer meetings, as well as previous interactions using single interface. With Copilot for Service, view a summary of the opportunity.</a:t>
            </a:r>
          </a:p>
        </p:txBody>
      </p:sp>
      <p:sp>
        <p:nvSpPr>
          <p:cNvPr id="133" name="Text Placeholder 132">
            <a:extLst>
              <a:ext uri="{FF2B5EF4-FFF2-40B4-BE49-F238E27FC236}">
                <a16:creationId xmlns:a16="http://schemas.microsoft.com/office/drawing/2014/main" id="{EF1F78EB-E841-5592-56DA-725ED26F5078}"/>
              </a:ext>
            </a:extLst>
          </p:cNvPr>
          <p:cNvSpPr>
            <a:spLocks noGrp="1"/>
          </p:cNvSpPr>
          <p:nvPr>
            <p:ph type="body" sz="quarter" idx="19"/>
          </p:nvPr>
        </p:nvSpPr>
        <p:spPr>
          <a:xfrm>
            <a:off x="4047840" y="2032188"/>
            <a:ext cx="2808000" cy="954102"/>
          </a:xfrm>
        </p:spPr>
        <p:txBody>
          <a:bodyPr>
            <a:norm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Ask Copilot</a:t>
            </a:r>
            <a:r>
              <a:rPr kumimoji="0" lang="en-US" b="0" i="0" u="none" strike="noStrike" kern="1200" cap="none" spc="0" normalizeH="0" baseline="30000" noProof="0">
                <a:ln>
                  <a:noFill/>
                </a:ln>
                <a:solidFill>
                  <a:srgbClr val="1A1A1A"/>
                </a:solidFill>
                <a:effectLst/>
                <a:uLnTx/>
                <a:uFillTx/>
                <a:latin typeface="Segoe UI"/>
                <a:ea typeface="+mn-ea"/>
                <a:cs typeface="Segoe UI" pitchFamily="34" charset="0"/>
              </a:rPr>
              <a:t>2</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to gather product information from internal an</a:t>
            </a:r>
            <a:r>
              <a:rPr lang="en-US">
                <a:solidFill>
                  <a:srgbClr val="1A1A1A"/>
                </a:solidFill>
                <a:latin typeface="Segoe UI"/>
              </a:rPr>
              <a:t>d external sources and historical resolution to aid diagnosis</a:t>
            </a:r>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 Copilot for Service includes historical resolution data from your CRM system.</a:t>
            </a:r>
          </a:p>
        </p:txBody>
      </p:sp>
      <p:sp>
        <p:nvSpPr>
          <p:cNvPr id="134" name="Text Placeholder 133">
            <a:extLst>
              <a:ext uri="{FF2B5EF4-FFF2-40B4-BE49-F238E27FC236}">
                <a16:creationId xmlns:a16="http://schemas.microsoft.com/office/drawing/2014/main" id="{22777C0D-FB9F-2CD8-22E0-C884F33AFB3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Teams to suggest questions to ask the product team based on the customer request and potential solutions.</a:t>
            </a:r>
          </a:p>
        </p:txBody>
      </p:sp>
      <p:sp>
        <p:nvSpPr>
          <p:cNvPr id="135" name="Text Placeholder 134">
            <a:extLst>
              <a:ext uri="{FF2B5EF4-FFF2-40B4-BE49-F238E27FC236}">
                <a16:creationId xmlns:a16="http://schemas.microsoft.com/office/drawing/2014/main" id="{6C16C50E-9929-B053-AB1F-FB0A42588225}"/>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Rapidly get up to speed</a:t>
            </a:r>
            <a:r>
              <a:rPr kumimoji="0" lang="en-US" sz="900" b="0" i="0" u="none" strike="noStrike" kern="0" cap="none" spc="0" normalizeH="0" baseline="0" noProof="0">
                <a:ln>
                  <a:noFill/>
                </a:ln>
                <a:solidFill>
                  <a:srgbClr val="1A1A1A"/>
                </a:solidFill>
                <a:effectLst/>
                <a:uLnTx/>
                <a:uFillTx/>
                <a:latin typeface="Segoe UI"/>
                <a:ea typeface="+mn-ea"/>
                <a:cs typeface="+mn-cs"/>
              </a:rPr>
              <a:t> to on the concerns raised across all interactions.</a:t>
            </a:r>
          </a:p>
        </p:txBody>
      </p:sp>
      <p:sp>
        <p:nvSpPr>
          <p:cNvPr id="137" name="Text Placeholder 136">
            <a:extLst>
              <a:ext uri="{FF2B5EF4-FFF2-40B4-BE49-F238E27FC236}">
                <a16:creationId xmlns:a16="http://schemas.microsoft.com/office/drawing/2014/main" id="{324A87F6-5EBA-0A11-0F85-8B481709E035}"/>
              </a:ext>
            </a:extLst>
          </p:cNvPr>
          <p:cNvSpPr>
            <a:spLocks noGrp="1"/>
          </p:cNvSpPr>
          <p:nvPr>
            <p:ph type="body" sz="quarter" idx="22"/>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Quickly summarize </a:t>
            </a:r>
            <a:r>
              <a:rPr kumimoji="0" lang="en-US" sz="900" b="0" i="0" u="none" strike="noStrike" kern="1200" cap="none" spc="0" normalizeH="0" baseline="0" noProof="0">
                <a:ln>
                  <a:noFill/>
                </a:ln>
                <a:solidFill>
                  <a:srgbClr val="000000"/>
                </a:solidFill>
                <a:effectLst/>
                <a:uLnTx/>
                <a:uFillTx/>
                <a:latin typeface="Segoe UI"/>
                <a:ea typeface="+mn-ea"/>
                <a:cs typeface="+mn-cs"/>
              </a:rPr>
              <a:t>files and draft emails to inform customers.</a:t>
            </a:r>
          </a:p>
        </p:txBody>
      </p:sp>
      <p:sp>
        <p:nvSpPr>
          <p:cNvPr id="139" name="Text Placeholder 138">
            <a:extLst>
              <a:ext uri="{FF2B5EF4-FFF2-40B4-BE49-F238E27FC236}">
                <a16:creationId xmlns:a16="http://schemas.microsoft.com/office/drawing/2014/main" id="{B3260E58-DF25-3C0B-499D-1A30653718FD}"/>
              </a:ext>
            </a:extLst>
          </p:cNvPr>
          <p:cNvSpPr>
            <a:spLocks noGrp="1"/>
          </p:cNvSpPr>
          <p:nvPr>
            <p:ph type="body" sz="quarter" idx="23"/>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Gathering product information </a:t>
            </a:r>
            <a:r>
              <a:rPr kumimoji="0" lang="en-US" sz="900" b="0" i="0" u="none" strike="noStrike" kern="0" cap="none" spc="0" normalizeH="0" baseline="0" noProof="0">
                <a:ln>
                  <a:noFill/>
                </a:ln>
                <a:solidFill>
                  <a:srgbClr val="1A1A1A"/>
                </a:solidFill>
                <a:effectLst/>
                <a:uLnTx/>
                <a:uFillTx/>
                <a:latin typeface="Segoe UI"/>
                <a:ea typeface="+mn-ea"/>
                <a:cs typeface="+mn-cs"/>
              </a:rPr>
              <a:t>from multiple sources and asking Copilot to prepare a summary can save time and increase accuracy.</a:t>
            </a:r>
          </a:p>
        </p:txBody>
      </p:sp>
      <p:sp>
        <p:nvSpPr>
          <p:cNvPr id="140" name="Text Placeholder 139">
            <a:extLst>
              <a:ext uri="{FF2B5EF4-FFF2-40B4-BE49-F238E27FC236}">
                <a16:creationId xmlns:a16="http://schemas.microsoft.com/office/drawing/2014/main" id="{F03E0E01-D8E1-BF11-1BAB-76F84649F1F4}"/>
              </a:ext>
            </a:extLst>
          </p:cNvPr>
          <p:cNvSpPr>
            <a:spLocks noGrp="1"/>
          </p:cNvSpPr>
          <p:nvPr>
            <p:ph type="body" sz="quarter" idx="24"/>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Document and socialize</a:t>
            </a:r>
            <a:r>
              <a:rPr kumimoji="0" lang="en-US" sz="900" b="0" i="0" u="none" strike="noStrike" kern="1200" cap="none" spc="0" normalizeH="0" baseline="0" noProof="0">
                <a:ln>
                  <a:noFill/>
                </a:ln>
                <a:solidFill>
                  <a:srgbClr val="000000"/>
                </a:solidFill>
                <a:effectLst/>
                <a:uLnTx/>
                <a:uFillTx/>
                <a:latin typeface="Segoe UI"/>
                <a:ea typeface="+mn-ea"/>
                <a:cs typeface="+mn-cs"/>
              </a:rPr>
              <a:t> the action items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 keep the resolution process moving forward </a:t>
            </a:r>
            <a:br>
              <a:rPr kumimoji="0" lang="en-US" sz="900" b="0" i="0" u="none" strike="noStrike" kern="1200" cap="none" spc="0" normalizeH="0" baseline="0" noProof="0">
                <a:ln>
                  <a:noFill/>
                </a:ln>
                <a:solidFill>
                  <a:srgbClr val="000000"/>
                </a:solidFill>
                <a:effectLst/>
                <a:uLnTx/>
                <a:uFillTx/>
                <a:latin typeface="Segoe UI"/>
                <a:ea typeface="+mn-ea"/>
                <a:cs typeface="+mn-cs"/>
              </a:rPr>
            </a:br>
            <a:r>
              <a:rPr kumimoji="0" lang="en-US" sz="900" b="0" i="0" u="none" strike="noStrike" kern="1200" cap="none" spc="0" normalizeH="0" baseline="0" noProof="0">
                <a:ln>
                  <a:noFill/>
                </a:ln>
                <a:solidFill>
                  <a:srgbClr val="000000"/>
                </a:solidFill>
                <a:effectLst/>
                <a:uLnTx/>
                <a:uFillTx/>
                <a:latin typeface="Segoe UI"/>
                <a:ea typeface="+mn-ea"/>
                <a:cs typeface="+mn-cs"/>
              </a:rPr>
              <a:t>towards a successful close.</a:t>
            </a:r>
          </a:p>
        </p:txBody>
      </p:sp>
      <p:sp>
        <p:nvSpPr>
          <p:cNvPr id="145" name="Text Placeholder 144">
            <a:extLst>
              <a:ext uri="{FF2B5EF4-FFF2-40B4-BE49-F238E27FC236}">
                <a16:creationId xmlns:a16="http://schemas.microsoft.com/office/drawing/2014/main" id="{0779C641-F495-5FD2-17EB-9DB62DEC32F6}"/>
              </a:ext>
            </a:extLst>
          </p:cNvPr>
          <p:cNvSpPr>
            <a:spLocks noGrp="1"/>
          </p:cNvSpPr>
          <p:nvPr>
            <p:ph type="body" sz="quarter" idx="25"/>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Copilot can help boost creativity</a:t>
            </a:r>
            <a:r>
              <a:rPr kumimoji="0" lang="en-US" sz="900" b="0" i="0" u="none" strike="noStrike" kern="0" cap="none" spc="0" normalizeH="0" baseline="0" noProof="0">
                <a:ln>
                  <a:noFill/>
                </a:ln>
                <a:solidFill>
                  <a:srgbClr val="1A1A1A"/>
                </a:solidFill>
                <a:effectLst/>
                <a:uLnTx/>
                <a:uFillTx/>
                <a:latin typeface="Segoe UI"/>
                <a:ea typeface="+mn-ea"/>
                <a:cs typeface="+mn-cs"/>
              </a:rPr>
              <a:t> by suggesting solutions from its vast knowledge base.</a:t>
            </a:r>
          </a:p>
        </p:txBody>
      </p:sp>
      <p:sp>
        <p:nvSpPr>
          <p:cNvPr id="146" name="Text Placeholder 145">
            <a:extLst>
              <a:ext uri="{FF2B5EF4-FFF2-40B4-BE49-F238E27FC236}">
                <a16:creationId xmlns:a16="http://schemas.microsoft.com/office/drawing/2014/main" id="{D9AEC989-4F0E-07A6-EA08-23156C53E1FB}"/>
              </a:ext>
            </a:extLst>
          </p:cNvPr>
          <p:cNvSpPr>
            <a:spLocks noGrp="1"/>
          </p:cNvSpPr>
          <p:nvPr>
            <p:ph type="body" sz="quarter" idx="26"/>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Rapidly update </a:t>
            </a:r>
            <a:r>
              <a:rPr kumimoji="0" lang="en-US" sz="900" b="0" i="0" u="none" strike="noStrike" kern="1200" cap="none" spc="0" normalizeH="0" baseline="0" noProof="0">
                <a:ln>
                  <a:noFill/>
                </a:ln>
                <a:solidFill>
                  <a:srgbClr val="000000"/>
                </a:solidFill>
                <a:effectLst/>
                <a:uLnTx/>
                <a:uFillTx/>
                <a:latin typeface="Segoe UI"/>
                <a:ea typeface="+mn-ea"/>
                <a:cs typeface="+mn-cs"/>
              </a:rPr>
              <a:t>key guides and scripts directly from the meeting recap. </a:t>
            </a:r>
          </a:p>
        </p:txBody>
      </p:sp>
      <p:sp>
        <p:nvSpPr>
          <p:cNvPr id="147" name="Text Placeholder 146">
            <a:extLst>
              <a:ext uri="{FF2B5EF4-FFF2-40B4-BE49-F238E27FC236}">
                <a16:creationId xmlns:a16="http://schemas.microsoft.com/office/drawing/2014/main" id="{2400A323-D0A2-1B05-6D32-FAF0FB4372B7}"/>
              </a:ext>
            </a:extLst>
          </p:cNvPr>
          <p:cNvSpPr>
            <a:spLocks noGrp="1"/>
          </p:cNvSpPr>
          <p:nvPr>
            <p:ph type="body" sz="quarter" idx="27"/>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in Outlook draft an email summarizing the interaction and highlighting how the issues will be resolved.</a:t>
            </a:r>
          </a:p>
        </p:txBody>
      </p:sp>
      <p:sp>
        <p:nvSpPr>
          <p:cNvPr id="148" name="Text Placeholder 147">
            <a:extLst>
              <a:ext uri="{FF2B5EF4-FFF2-40B4-BE49-F238E27FC236}">
                <a16:creationId xmlns:a16="http://schemas.microsoft.com/office/drawing/2014/main" id="{A7B4A26B-9E0B-3D78-D860-A56D3974C03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Have Copilot in Teams take meeting notes and summarize action items. </a:t>
            </a:r>
          </a:p>
        </p:txBody>
      </p:sp>
      <p:sp>
        <p:nvSpPr>
          <p:cNvPr id="149" name="Text Placeholder 148">
            <a:extLst>
              <a:ext uri="{FF2B5EF4-FFF2-40B4-BE49-F238E27FC236}">
                <a16:creationId xmlns:a16="http://schemas.microsoft.com/office/drawing/2014/main" id="{E3BBFA08-53EB-D01A-C69E-FB5D3B8BF5A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Word update best practices and scripts to enable Copilot to provide agent with step-by-step resolution procedures based on the diagnosed issue.</a:t>
            </a:r>
          </a:p>
        </p:txBody>
      </p:sp>
      <p:sp>
        <p:nvSpPr>
          <p:cNvPr id="40" name="Text Placeholder 86">
            <a:extLst>
              <a:ext uri="{FF2B5EF4-FFF2-40B4-BE49-F238E27FC236}">
                <a16:creationId xmlns:a16="http://schemas.microsoft.com/office/drawing/2014/main" id="{0CE122F8-A285-A925-8D2D-3BFF41CAB3DF}"/>
              </a:ext>
            </a:extLst>
          </p:cNvPr>
          <p:cNvSpPr>
            <a:spLocks noGrp="1"/>
          </p:cNvSpPr>
          <p:nvPr>
            <p:ph type="body" sz="quarter" idx="30"/>
          </p:nvPr>
        </p:nvSpPr>
        <p:spPr>
          <a:xfrm>
            <a:off x="10430234" y="521099"/>
            <a:ext cx="1456966" cy="175614"/>
          </a:xfrm>
        </p:spPr>
        <p:txBody>
          <a:bodyPr/>
          <a:lstStyle/>
          <a:p>
            <a:r>
              <a:rPr lang="en-GB">
                <a:latin typeface="Segoe UI Semibold"/>
                <a:cs typeface="Segoe UI Semibold"/>
              </a:rPr>
              <a:t>Get started</a:t>
            </a:r>
            <a:endParaRPr lang="en-US"/>
          </a:p>
        </p:txBody>
      </p:sp>
      <p:sp>
        <p:nvSpPr>
          <p:cNvPr id="150" name="Text Placeholder 149">
            <a:extLst>
              <a:ext uri="{FF2B5EF4-FFF2-40B4-BE49-F238E27FC236}">
                <a16:creationId xmlns:a16="http://schemas.microsoft.com/office/drawing/2014/main" id="{7BE322B5-EB03-6BCD-6A73-5E963A57F00A}"/>
              </a:ext>
            </a:extLst>
          </p:cNvPr>
          <p:cNvSpPr>
            <a:spLocks noGrp="1"/>
          </p:cNvSpPr>
          <p:nvPr>
            <p:ph type="body" sz="quarter" idx="38"/>
          </p:nvPr>
        </p:nvSpPr>
        <p:spPr>
          <a:solidFill>
            <a:srgbClr val="0070C0"/>
          </a:solidFill>
        </p:spPr>
        <p:txBody>
          <a:bodyPr/>
          <a:lstStyle/>
          <a:p>
            <a:endParaRPr lang="en-US"/>
          </a:p>
        </p:txBody>
      </p:sp>
      <p:sp>
        <p:nvSpPr>
          <p:cNvPr id="151" name="Text Placeholder 150">
            <a:extLst>
              <a:ext uri="{FF2B5EF4-FFF2-40B4-BE49-F238E27FC236}">
                <a16:creationId xmlns:a16="http://schemas.microsoft.com/office/drawing/2014/main" id="{229A5800-EE49-1EFF-1C4F-DF8F9A16FB3B}"/>
              </a:ext>
            </a:extLst>
          </p:cNvPr>
          <p:cNvSpPr>
            <a:spLocks noGrp="1"/>
          </p:cNvSpPr>
          <p:nvPr>
            <p:ph type="body" sz="quarter" idx="39"/>
          </p:nvPr>
        </p:nvSpPr>
        <p:spPr/>
        <p:txBody>
          <a:bodyPr/>
          <a:lstStyle/>
          <a:p>
            <a:endParaRPr lang="en-US"/>
          </a:p>
        </p:txBody>
      </p:sp>
      <p:sp>
        <p:nvSpPr>
          <p:cNvPr id="152" name="Text Placeholder 151">
            <a:extLst>
              <a:ext uri="{FF2B5EF4-FFF2-40B4-BE49-F238E27FC236}">
                <a16:creationId xmlns:a16="http://schemas.microsoft.com/office/drawing/2014/main" id="{B79B154D-CA74-76B0-F221-32417C17511A}"/>
              </a:ext>
            </a:extLst>
          </p:cNvPr>
          <p:cNvSpPr>
            <a:spLocks noGrp="1"/>
          </p:cNvSpPr>
          <p:nvPr>
            <p:ph type="body" sz="quarter" idx="40"/>
          </p:nvPr>
        </p:nvSpPr>
        <p:spPr/>
        <p:txBody>
          <a:bodyPr/>
          <a:lstStyle/>
          <a:p>
            <a:endParaRPr lang="en-US"/>
          </a:p>
        </p:txBody>
      </p:sp>
      <p:sp>
        <p:nvSpPr>
          <p:cNvPr id="44" name="Rectangle: Rounded Corners 6">
            <a:extLst>
              <a:ext uri="{FF2B5EF4-FFF2-40B4-BE49-F238E27FC236}">
                <a16:creationId xmlns:a16="http://schemas.microsoft.com/office/drawing/2014/main" id="{21AF1471-B809-BC3F-5C6C-C32B466A7C4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5" name="Group 44">
            <a:extLst>
              <a:ext uri="{FF2B5EF4-FFF2-40B4-BE49-F238E27FC236}">
                <a16:creationId xmlns:a16="http://schemas.microsoft.com/office/drawing/2014/main" id="{90ECD313-D325-F50D-61AB-3D38752946CA}"/>
              </a:ext>
            </a:extLst>
          </p:cNvPr>
          <p:cNvGrpSpPr/>
          <p:nvPr/>
        </p:nvGrpSpPr>
        <p:grpSpPr>
          <a:xfrm>
            <a:off x="1624328" y="1132756"/>
            <a:ext cx="1332000" cy="216000"/>
            <a:chOff x="1198144" y="862657"/>
            <a:chExt cx="1332000" cy="216000"/>
          </a:xfrm>
        </p:grpSpPr>
        <p:sp>
          <p:nvSpPr>
            <p:cNvPr id="65" name="Rectangle: Rounded Corners 6">
              <a:extLst>
                <a:ext uri="{FF2B5EF4-FFF2-40B4-BE49-F238E27FC236}">
                  <a16:creationId xmlns:a16="http://schemas.microsoft.com/office/drawing/2014/main" id="{077C3BE1-2EBE-82A5-BCA5-66314EF5594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CSAT</a:t>
              </a:r>
            </a:p>
          </p:txBody>
        </p:sp>
        <p:pic>
          <p:nvPicPr>
            <p:cNvPr id="66" name="Graphic 65">
              <a:extLst>
                <a:ext uri="{FF2B5EF4-FFF2-40B4-BE49-F238E27FC236}">
                  <a16:creationId xmlns:a16="http://schemas.microsoft.com/office/drawing/2014/main" id="{FF8412F7-3288-E210-D29C-179363BD990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D4716CA9-4A8B-C6CC-B485-F99AA8DA1F4F}"/>
              </a:ext>
            </a:extLst>
          </p:cNvPr>
          <p:cNvGrpSpPr/>
          <p:nvPr/>
        </p:nvGrpSpPr>
        <p:grpSpPr>
          <a:xfrm>
            <a:off x="3022536" y="1132756"/>
            <a:ext cx="1692000" cy="216000"/>
            <a:chOff x="2707850" y="862657"/>
            <a:chExt cx="1692000" cy="216000"/>
          </a:xfrm>
        </p:grpSpPr>
        <p:sp>
          <p:nvSpPr>
            <p:cNvPr id="68" name="Rectangle: Rounded Corners 6">
              <a:extLst>
                <a:ext uri="{FF2B5EF4-FFF2-40B4-BE49-F238E27FC236}">
                  <a16:creationId xmlns:a16="http://schemas.microsoft.com/office/drawing/2014/main" id="{DF555C01-1B1D-7B29-A6A1-FB3D61E6052A}"/>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Service quality</a:t>
              </a:r>
            </a:p>
          </p:txBody>
        </p:sp>
        <p:pic>
          <p:nvPicPr>
            <p:cNvPr id="69" name="Graphic 68">
              <a:extLst>
                <a:ext uri="{FF2B5EF4-FFF2-40B4-BE49-F238E27FC236}">
                  <a16:creationId xmlns:a16="http://schemas.microsoft.com/office/drawing/2014/main" id="{268869A1-B52A-FDC2-F052-067167F8982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0" name="Group 69">
            <a:extLst>
              <a:ext uri="{FF2B5EF4-FFF2-40B4-BE49-F238E27FC236}">
                <a16:creationId xmlns:a16="http://schemas.microsoft.com/office/drawing/2014/main" id="{B55034CB-CA78-32CC-41BE-11365B4224B1}"/>
              </a:ext>
            </a:extLst>
          </p:cNvPr>
          <p:cNvGrpSpPr/>
          <p:nvPr/>
        </p:nvGrpSpPr>
        <p:grpSpPr>
          <a:xfrm>
            <a:off x="4780744" y="1132756"/>
            <a:ext cx="1476000" cy="216000"/>
            <a:chOff x="4582885" y="862657"/>
            <a:chExt cx="1476000" cy="216000"/>
          </a:xfrm>
        </p:grpSpPr>
        <p:sp>
          <p:nvSpPr>
            <p:cNvPr id="71" name="Rectangle: Rounded Corners 6">
              <a:extLst>
                <a:ext uri="{FF2B5EF4-FFF2-40B4-BE49-F238E27FC236}">
                  <a16:creationId xmlns:a16="http://schemas.microsoft.com/office/drawing/2014/main" id="{3EB2C820-FB52-76C3-BD84-AE1C84F8E2D9}"/>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Resolution time</a:t>
              </a:r>
            </a:p>
          </p:txBody>
        </p:sp>
        <p:pic>
          <p:nvPicPr>
            <p:cNvPr id="72" name="Graphic 71">
              <a:extLst>
                <a:ext uri="{FF2B5EF4-FFF2-40B4-BE49-F238E27FC236}">
                  <a16:creationId xmlns:a16="http://schemas.microsoft.com/office/drawing/2014/main" id="{AE08B505-2130-45EB-F7EB-FAABA07B22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73" name="Rectangle: Rounded Corners 6">
            <a:extLst>
              <a:ext uri="{FF2B5EF4-FFF2-40B4-BE49-F238E27FC236}">
                <a16:creationId xmlns:a16="http://schemas.microsoft.com/office/drawing/2014/main" id="{B3568A06-BC01-400A-6F98-68B5E877D836}"/>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74" name="Group 73">
            <a:extLst>
              <a:ext uri="{FF2B5EF4-FFF2-40B4-BE49-F238E27FC236}">
                <a16:creationId xmlns:a16="http://schemas.microsoft.com/office/drawing/2014/main" id="{D1424CD7-ED1C-7449-EB1C-462051F05118}"/>
              </a:ext>
            </a:extLst>
          </p:cNvPr>
          <p:cNvGrpSpPr/>
          <p:nvPr/>
        </p:nvGrpSpPr>
        <p:grpSpPr>
          <a:xfrm>
            <a:off x="7523373" y="1127774"/>
            <a:ext cx="1260000" cy="216000"/>
            <a:chOff x="1194743" y="1140160"/>
            <a:chExt cx="1260000" cy="216000"/>
          </a:xfrm>
        </p:grpSpPr>
        <p:sp>
          <p:nvSpPr>
            <p:cNvPr id="75" name="Rectangle: Rounded Corners 6">
              <a:extLst>
                <a:ext uri="{FF2B5EF4-FFF2-40B4-BE49-F238E27FC236}">
                  <a16:creationId xmlns:a16="http://schemas.microsoft.com/office/drawing/2014/main" id="{A9EE9E7C-BE02-EC0D-2F29-92B00F2B31C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76" name="Graphic 75">
              <a:extLst>
                <a:ext uri="{FF2B5EF4-FFF2-40B4-BE49-F238E27FC236}">
                  <a16:creationId xmlns:a16="http://schemas.microsoft.com/office/drawing/2014/main" id="{60E54C1C-D05A-674A-CE40-2A0B810B3D5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77" name="Group 76">
            <a:extLst>
              <a:ext uri="{FF2B5EF4-FFF2-40B4-BE49-F238E27FC236}">
                <a16:creationId xmlns:a16="http://schemas.microsoft.com/office/drawing/2014/main" id="{9BB200BB-90C1-C6E0-3714-222436AE6F02}"/>
              </a:ext>
            </a:extLst>
          </p:cNvPr>
          <p:cNvGrpSpPr/>
          <p:nvPr/>
        </p:nvGrpSpPr>
        <p:grpSpPr>
          <a:xfrm>
            <a:off x="8868697" y="1127774"/>
            <a:ext cx="1450784" cy="216000"/>
            <a:chOff x="1194743" y="1140160"/>
            <a:chExt cx="1450784" cy="216000"/>
          </a:xfrm>
        </p:grpSpPr>
        <p:sp>
          <p:nvSpPr>
            <p:cNvPr id="78" name="Rectangle: Rounded Corners 6">
              <a:extLst>
                <a:ext uri="{FF2B5EF4-FFF2-40B4-BE49-F238E27FC236}">
                  <a16:creationId xmlns:a16="http://schemas.microsoft.com/office/drawing/2014/main" id="{3B270E3B-846A-BF30-4A69-188585706BC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79" name="Graphic 78">
              <a:extLst>
                <a:ext uri="{FF2B5EF4-FFF2-40B4-BE49-F238E27FC236}">
                  <a16:creationId xmlns:a16="http://schemas.microsoft.com/office/drawing/2014/main" id="{EC783AF7-948B-881F-D61D-CC4E3CAE4AD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pic>
        <p:nvPicPr>
          <p:cNvPr id="80" name="Picture 79">
            <a:extLst>
              <a:ext uri="{FF2B5EF4-FFF2-40B4-BE49-F238E27FC236}">
                <a16:creationId xmlns:a16="http://schemas.microsoft.com/office/drawing/2014/main" id="{9D3FB14A-310A-9EEC-1F4A-AE6FA1B492C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97779" y="4384332"/>
            <a:ext cx="1994222" cy="2490193"/>
          </a:xfrm>
          <a:prstGeom prst="rect">
            <a:avLst/>
          </a:prstGeom>
        </p:spPr>
      </p:pic>
      <p:grpSp>
        <p:nvGrpSpPr>
          <p:cNvPr id="197" name="Group 196">
            <a:extLst>
              <a:ext uri="{FF2B5EF4-FFF2-40B4-BE49-F238E27FC236}">
                <a16:creationId xmlns:a16="http://schemas.microsoft.com/office/drawing/2014/main" id="{298F4D62-ED2B-D170-C1C8-8A31D8267522}"/>
              </a:ext>
            </a:extLst>
          </p:cNvPr>
          <p:cNvGrpSpPr/>
          <p:nvPr/>
        </p:nvGrpSpPr>
        <p:grpSpPr>
          <a:xfrm>
            <a:off x="804187" y="2761669"/>
            <a:ext cx="2351135" cy="360000"/>
            <a:chOff x="588263" y="1217924"/>
            <a:chExt cx="2351135" cy="360000"/>
          </a:xfrm>
        </p:grpSpPr>
        <p:pic>
          <p:nvPicPr>
            <p:cNvPr id="198" name="Picture 197" descr="Zip Co logo SVG free download, id: 101874 - Brandlogos.net">
              <a:hlinkClick r:id="rId8"/>
              <a:extLst>
                <a:ext uri="{FF2B5EF4-FFF2-40B4-BE49-F238E27FC236}">
                  <a16:creationId xmlns:a16="http://schemas.microsoft.com/office/drawing/2014/main" id="{26183DD6-527E-CE83-5598-B4E388F00503}"/>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9" name="TextBox 198">
              <a:extLst>
                <a:ext uri="{FF2B5EF4-FFF2-40B4-BE49-F238E27FC236}">
                  <a16:creationId xmlns:a16="http://schemas.microsoft.com/office/drawing/2014/main" id="{A73078EE-A693-02D3-2E69-DC9476F7453A}"/>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200" name="Group 199">
            <a:extLst>
              <a:ext uri="{FF2B5EF4-FFF2-40B4-BE49-F238E27FC236}">
                <a16:creationId xmlns:a16="http://schemas.microsoft.com/office/drawing/2014/main" id="{6399E500-9E93-DB97-5020-01C163A3D74E}"/>
              </a:ext>
            </a:extLst>
          </p:cNvPr>
          <p:cNvGrpSpPr/>
          <p:nvPr/>
        </p:nvGrpSpPr>
        <p:grpSpPr>
          <a:xfrm>
            <a:off x="4276273" y="2761669"/>
            <a:ext cx="2351135" cy="360000"/>
            <a:chOff x="588263" y="1217924"/>
            <a:chExt cx="2351135" cy="360000"/>
          </a:xfrm>
        </p:grpSpPr>
        <p:pic>
          <p:nvPicPr>
            <p:cNvPr id="201" name="Picture 200" descr="Zip Co logo SVG free download, id: 101874 - Brandlogos.net">
              <a:hlinkClick r:id="rId8"/>
              <a:extLst>
                <a:ext uri="{FF2B5EF4-FFF2-40B4-BE49-F238E27FC236}">
                  <a16:creationId xmlns:a16="http://schemas.microsoft.com/office/drawing/2014/main" id="{3A8CF872-E4FD-C12A-372A-D5BD76F1C0F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2" name="TextBox 201">
              <a:extLst>
                <a:ext uri="{FF2B5EF4-FFF2-40B4-BE49-F238E27FC236}">
                  <a16:creationId xmlns:a16="http://schemas.microsoft.com/office/drawing/2014/main" id="{AD1853DD-22E6-5C8D-A6CF-E00F3A5ACAA0}"/>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203" name="Group 202">
            <a:extLst>
              <a:ext uri="{FF2B5EF4-FFF2-40B4-BE49-F238E27FC236}">
                <a16:creationId xmlns:a16="http://schemas.microsoft.com/office/drawing/2014/main" id="{21825C65-2913-0236-6EE4-0B9F3C8A5864}"/>
              </a:ext>
            </a:extLst>
          </p:cNvPr>
          <p:cNvGrpSpPr/>
          <p:nvPr/>
        </p:nvGrpSpPr>
        <p:grpSpPr>
          <a:xfrm>
            <a:off x="7739914" y="2761669"/>
            <a:ext cx="2351135" cy="360000"/>
            <a:chOff x="588263" y="3617084"/>
            <a:chExt cx="2351135" cy="360000"/>
          </a:xfrm>
        </p:grpSpPr>
        <p:pic>
          <p:nvPicPr>
            <p:cNvPr id="204" name="Picture 203">
              <a:extLst>
                <a:ext uri="{FF2B5EF4-FFF2-40B4-BE49-F238E27FC236}">
                  <a16:creationId xmlns:a16="http://schemas.microsoft.com/office/drawing/2014/main" id="{A968FA9E-08A6-118F-87E4-EB415E96BB0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5" name="TextBox 204">
              <a:extLst>
                <a:ext uri="{FF2B5EF4-FFF2-40B4-BE49-F238E27FC236}">
                  <a16:creationId xmlns:a16="http://schemas.microsoft.com/office/drawing/2014/main" id="{FB472FC1-EED2-A9EB-627E-D16EADB81176}"/>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6" name="Group 205">
            <a:extLst>
              <a:ext uri="{FF2B5EF4-FFF2-40B4-BE49-F238E27FC236}">
                <a16:creationId xmlns:a16="http://schemas.microsoft.com/office/drawing/2014/main" id="{32130C1D-146E-87C9-AEC5-5618DA601A09}"/>
              </a:ext>
            </a:extLst>
          </p:cNvPr>
          <p:cNvGrpSpPr/>
          <p:nvPr/>
        </p:nvGrpSpPr>
        <p:grpSpPr>
          <a:xfrm>
            <a:off x="4276273" y="5158847"/>
            <a:ext cx="2351135" cy="360000"/>
            <a:chOff x="588263" y="3617084"/>
            <a:chExt cx="2351135" cy="360000"/>
          </a:xfrm>
        </p:grpSpPr>
        <p:pic>
          <p:nvPicPr>
            <p:cNvPr id="207" name="Picture 206">
              <a:extLst>
                <a:ext uri="{FF2B5EF4-FFF2-40B4-BE49-F238E27FC236}">
                  <a16:creationId xmlns:a16="http://schemas.microsoft.com/office/drawing/2014/main" id="{CA9E16C0-8D1E-0452-2816-AF9146755E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8" name="TextBox 207">
              <a:extLst>
                <a:ext uri="{FF2B5EF4-FFF2-40B4-BE49-F238E27FC236}">
                  <a16:creationId xmlns:a16="http://schemas.microsoft.com/office/drawing/2014/main" id="{BCA805C0-4A50-22CF-7614-97BFA1C7F32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900" b="0" i="0" u="none" strike="noStrike" kern="1200" cap="none" spc="0" normalizeH="0" baseline="0" noProof="0">
                <a:ln>
                  <a:noFill/>
                </a:ln>
                <a:solidFill>
                  <a:srgbClr val="0078D4"/>
                </a:solidFill>
                <a:effectLst/>
                <a:uLnTx/>
                <a:uFillTx/>
                <a:latin typeface="Segoe UI Semibold"/>
                <a:ea typeface="+mn-ea"/>
                <a:cs typeface="+mn-cs"/>
              </a:endParaRPr>
            </a:p>
          </p:txBody>
        </p:sp>
      </p:grpSp>
      <p:grpSp>
        <p:nvGrpSpPr>
          <p:cNvPr id="209" name="Group 208">
            <a:extLst>
              <a:ext uri="{FF2B5EF4-FFF2-40B4-BE49-F238E27FC236}">
                <a16:creationId xmlns:a16="http://schemas.microsoft.com/office/drawing/2014/main" id="{4ABC85B4-147E-A098-FA4A-1B179BAED5CE}"/>
              </a:ext>
            </a:extLst>
          </p:cNvPr>
          <p:cNvGrpSpPr/>
          <p:nvPr/>
        </p:nvGrpSpPr>
        <p:grpSpPr>
          <a:xfrm>
            <a:off x="804187" y="5158847"/>
            <a:ext cx="2351135" cy="360000"/>
            <a:chOff x="588263" y="1697756"/>
            <a:chExt cx="2351135" cy="360000"/>
          </a:xfrm>
        </p:grpSpPr>
        <p:pic>
          <p:nvPicPr>
            <p:cNvPr id="210" name="Picture 209">
              <a:extLst>
                <a:ext uri="{FF2B5EF4-FFF2-40B4-BE49-F238E27FC236}">
                  <a16:creationId xmlns:a16="http://schemas.microsoft.com/office/drawing/2014/main" id="{B62D40D1-29F9-9148-D2C0-E4C9D948D7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1" name="TextBox 210">
              <a:extLst>
                <a:ext uri="{FF2B5EF4-FFF2-40B4-BE49-F238E27FC236}">
                  <a16:creationId xmlns:a16="http://schemas.microsoft.com/office/drawing/2014/main" id="{B3975D75-4D45-A6F7-A429-C4CF00BB6FE3}"/>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2" name="Group 211">
            <a:extLst>
              <a:ext uri="{FF2B5EF4-FFF2-40B4-BE49-F238E27FC236}">
                <a16:creationId xmlns:a16="http://schemas.microsoft.com/office/drawing/2014/main" id="{8C80DD12-93E4-87A8-CE3B-587071659F3C}"/>
              </a:ext>
            </a:extLst>
          </p:cNvPr>
          <p:cNvGrpSpPr/>
          <p:nvPr/>
        </p:nvGrpSpPr>
        <p:grpSpPr>
          <a:xfrm>
            <a:off x="7739914" y="5158847"/>
            <a:ext cx="2351135" cy="360000"/>
            <a:chOff x="588263" y="2657420"/>
            <a:chExt cx="2351135" cy="360000"/>
          </a:xfrm>
        </p:grpSpPr>
        <p:pic>
          <p:nvPicPr>
            <p:cNvPr id="213" name="Picture 212">
              <a:extLst>
                <a:ext uri="{FF2B5EF4-FFF2-40B4-BE49-F238E27FC236}">
                  <a16:creationId xmlns:a16="http://schemas.microsoft.com/office/drawing/2014/main" id="{0BEE1BBD-989C-2668-8759-5AC387C06C9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14" name="TextBox 213">
              <a:extLst>
                <a:ext uri="{FF2B5EF4-FFF2-40B4-BE49-F238E27FC236}">
                  <a16:creationId xmlns:a16="http://schemas.microsoft.com/office/drawing/2014/main" id="{F917FF53-DA19-FA5E-3F0A-9914D79310E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 name="Text Placeholder 50">
            <a:extLst>
              <a:ext uri="{FF2B5EF4-FFF2-40B4-BE49-F238E27FC236}">
                <a16:creationId xmlns:a16="http://schemas.microsoft.com/office/drawing/2014/main" id="{C03257F6-22F2-C12E-2B59-927B5B9261BD}"/>
              </a:ext>
            </a:extLst>
          </p:cNvPr>
          <p:cNvSpPr>
            <a:spLocks noGrp="1"/>
          </p:cNvSpPr>
          <p:nvPr>
            <p:ph type="body" sz="quarter" idx="10"/>
          </p:nvPr>
        </p:nvSpPr>
        <p:spPr>
          <a:xfrm>
            <a:off x="570453" y="6490609"/>
            <a:ext cx="9597418" cy="107722"/>
          </a:xfrm>
        </p:spPr>
        <p:txBody>
          <a:bodyPr/>
          <a:lstStyle/>
          <a:p>
            <a:r>
              <a:rPr lang="en-US" baseline="30000"/>
              <a:t>1</a:t>
            </a:r>
            <a:r>
              <a:rPr lang="en-US"/>
              <a:t>Access Copilot at </a:t>
            </a:r>
            <a:r>
              <a:rPr lang="en-US">
                <a:hlinkClick r:id="rId13"/>
              </a:rPr>
              <a:t>copilot.microsoft.com</a:t>
            </a:r>
            <a:r>
              <a:rPr lang="en-US"/>
              <a:t>, the Microsoft Copilot mobile app, or the Copilot app in Teams, and set toggle to “Work”.</a:t>
            </a:r>
            <a:endParaRPr lang="en-US" baseline="30000"/>
          </a:p>
        </p:txBody>
      </p:sp>
    </p:spTree>
    <p:extLst>
      <p:ext uri="{BB962C8B-B14F-4D97-AF65-F5344CB8AC3E}">
        <p14:creationId xmlns:p14="http://schemas.microsoft.com/office/powerpoint/2010/main" val="3897004287"/>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1_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TotalTime>
  <Words>4041</Words>
  <Application>Microsoft Office PowerPoint</Application>
  <PresentationFormat>Widescreen</PresentationFormat>
  <Paragraphs>435</Paragraphs>
  <Slides>16</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Aptos</vt:lpstr>
      <vt:lpstr>Arial</vt:lpstr>
      <vt:lpstr>Consolas</vt:lpstr>
      <vt:lpstr>Segoe UI</vt:lpstr>
      <vt:lpstr>Segoe UI </vt:lpstr>
      <vt:lpstr>Segoe UI Semibold</vt:lpstr>
      <vt:lpstr>Wingdings</vt:lpstr>
      <vt:lpstr>Light 16x9</vt:lpstr>
      <vt:lpstr>1_Light 16x9</vt:lpstr>
      <vt:lpstr>Copilot scenarios for Customer Service</vt:lpstr>
      <vt:lpstr>Copilot scenarios for Customer Service</vt:lpstr>
      <vt:lpstr>Using Copilot in Customer Service</vt:lpstr>
      <vt:lpstr>KPI – Calls handled by agents </vt:lpstr>
      <vt:lpstr>KPI – Average resolution time </vt:lpstr>
      <vt:lpstr>KPI – First call resolution (FCR) </vt:lpstr>
      <vt:lpstr>KPI – Service quality scores </vt:lpstr>
      <vt:lpstr>KPI – Customer satisfaction score (CSAT)   </vt:lpstr>
      <vt:lpstr>Customer Service | Respond to a customer complaint</vt:lpstr>
      <vt:lpstr>Customer Service | Respond to a customer complaint</vt:lpstr>
      <vt:lpstr>Customer Service | Identify a root-cause</vt:lpstr>
      <vt:lpstr>Customer Service | Boost field efficiency</vt:lpstr>
      <vt:lpstr>Customer Service | Manage service agents</vt:lpstr>
      <vt:lpstr>Service | Communication Logging</vt:lpstr>
      <vt:lpstr>A day in the life of a Service agent</vt:lpstr>
      <vt:lpstr>A day in the life of a Customer Support Director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Chad Christian (Unify Consulting LLC)</dc:creator>
  <cp:lastModifiedBy>Chad Christian (Unify Consulting LLC)</cp:lastModifiedBy>
  <cp:revision>1</cp:revision>
  <dcterms:created xsi:type="dcterms:W3CDTF">2024-06-11T22:00:17Z</dcterms:created>
  <dcterms:modified xsi:type="dcterms:W3CDTF">2024-06-11T22:01:19Z</dcterms:modified>
</cp:coreProperties>
</file>