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4"/>
  </p:notesMasterIdLst>
  <p:sldIdLst>
    <p:sldId id="1633" r:id="rId5"/>
    <p:sldId id="375" r:id="rId6"/>
    <p:sldId id="440" r:id="rId7"/>
    <p:sldId id="334" r:id="rId8"/>
    <p:sldId id="2147483554" r:id="rId9"/>
    <p:sldId id="344" r:id="rId10"/>
    <p:sldId id="436" r:id="rId11"/>
    <p:sldId id="457" r:id="rId12"/>
    <p:sldId id="411" r:id="rId13"/>
    <p:sldId id="299" r:id="rId14"/>
    <p:sldId id="418" r:id="rId15"/>
    <p:sldId id="2147483640" r:id="rId16"/>
    <p:sldId id="2147483639" r:id="rId17"/>
    <p:sldId id="391" r:id="rId18"/>
    <p:sldId id="395" r:id="rId19"/>
    <p:sldId id="381" r:id="rId20"/>
    <p:sldId id="275" r:id="rId21"/>
    <p:sldId id="386" r:id="rId22"/>
    <p:sldId id="4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00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12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4E199-DD77-489E-950B-7193487A647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947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19</a:t>
            </a:fld>
            <a:endParaRPr lang="en-US"/>
          </a:p>
        </p:txBody>
      </p:sp>
    </p:spTree>
    <p:extLst>
      <p:ext uri="{BB962C8B-B14F-4D97-AF65-F5344CB8AC3E}">
        <p14:creationId xmlns:p14="http://schemas.microsoft.com/office/powerpoint/2010/main" val="445011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9.svg"/><Relationship Id="rId7" Type="http://schemas.openxmlformats.org/officeDocument/2006/relationships/image" Target="../media/image32.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hyperlink" Target="https://support.microsoft.com/en-us/topic/overview-of-microsoft-365-chat-preview-5b00a52d-7296-48ee-b938-b95b7209f737"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svg"/><Relationship Id="rId7" Type="http://schemas.openxmlformats.org/officeDocument/2006/relationships/image" Target="../media/image35.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33.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32.pn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8.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3.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32.png"/><Relationship Id="rId4" Type="http://schemas.openxmlformats.org/officeDocument/2006/relationships/image" Target="../media/image29.sv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3.svg"/><Relationship Id="rId7"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6.png"/><Relationship Id="rId11" Type="http://schemas.openxmlformats.org/officeDocument/2006/relationships/hyperlink" Target="https://www.youtube.com/embed/gOq46gEO8h8?si=9HFVakXWPosfWyMC" TargetMode="External"/><Relationship Id="rId5" Type="http://schemas.openxmlformats.org/officeDocument/2006/relationships/image" Target="../media/image30.png"/><Relationship Id="rId10" Type="http://schemas.openxmlformats.org/officeDocument/2006/relationships/image" Target="../media/image29.svg"/><Relationship Id="rId4" Type="http://schemas.openxmlformats.org/officeDocument/2006/relationships/hyperlink" Target="https://support.microsoft.com/en-us/topic/overview-of-microsoft-365-chat-preview-5b00a52d-7296-48ee-b938-b95b7209f737" TargetMode="Externa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35.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36.png"/><Relationship Id="rId2" Type="http://schemas.openxmlformats.org/officeDocument/2006/relationships/image" Target="../media/image37.png"/><Relationship Id="rId16"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0.png"/><Relationship Id="rId5" Type="http://schemas.openxmlformats.org/officeDocument/2006/relationships/image" Target="../media/image40.svg"/><Relationship Id="rId15" Type="http://schemas.openxmlformats.org/officeDocument/2006/relationships/image" Target="../media/image46.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svg"/><Relationship Id="rId7" Type="http://schemas.openxmlformats.org/officeDocument/2006/relationships/image" Target="../media/image42.svg"/><Relationship Id="rId12" Type="http://schemas.openxmlformats.org/officeDocument/2006/relationships/image" Target="../media/image36.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30.png"/><Relationship Id="rId5" Type="http://schemas.openxmlformats.org/officeDocument/2006/relationships/image" Target="../media/image40.svg"/><Relationship Id="rId15" Type="http://schemas.openxmlformats.org/officeDocument/2006/relationships/image" Target="../media/image49.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34.pn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36.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30.png"/><Relationship Id="rId5" Type="http://schemas.openxmlformats.org/officeDocument/2006/relationships/image" Target="../media/image42.svg"/><Relationship Id="rId15" Type="http://schemas.openxmlformats.org/officeDocument/2006/relationships/image" Target="../media/image38.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41.png"/><Relationship Id="rId9" Type="http://schemas.microsoft.com/office/2007/relationships/hdphoto" Target="../media/hdphoto2.wdp"/><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36.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39.png"/><Relationship Id="rId15" Type="http://schemas.openxmlformats.org/officeDocument/2006/relationships/image" Target="../media/image35.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hyperlink" Target="https://www.youtube.com/embed/WDIqTXDuRUY?si=A2ktaetOxsG9G_Q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2.jpeg"/><Relationship Id="rId3" Type="http://schemas.openxmlformats.org/officeDocument/2006/relationships/slide" Target="slide9.xml"/><Relationship Id="rId7" Type="http://schemas.openxmlformats.org/officeDocument/2006/relationships/slide" Target="slide13.xml"/><Relationship Id="rId12"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image" Target="../media/image20.jpeg"/><Relationship Id="rId5" Type="http://schemas.openxmlformats.org/officeDocument/2006/relationships/slide" Target="slide11.xml"/><Relationship Id="rId10" Type="http://schemas.openxmlformats.org/officeDocument/2006/relationships/image" Target="../media/image19.jpeg"/><Relationship Id="rId4" Type="http://schemas.openxmlformats.org/officeDocument/2006/relationships/slide" Target="slide10.xml"/><Relationship Id="rId9"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1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2.xml"/><Relationship Id="rId5" Type="http://schemas.openxmlformats.org/officeDocument/2006/relationships/slide" Target="slide15.xml"/><Relationship Id="rId4" Type="http://schemas.openxmlformats.org/officeDocument/2006/relationships/slide" Target="slide14.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Connect to and expand audiences</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a:extLst>
              <a:ext uri="{FF2B5EF4-FFF2-40B4-BE49-F238E27FC236}">
                <a16:creationId xmlns:a16="http://schemas.microsoft.com/office/drawing/2014/main" id="{53ECC6F1-0560-40DD-CB3C-EC5A746A5312}"/>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45775" cy="1648746"/>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14" name="Straight Connector 13">
            <a:extLst>
              <a:ext uri="{FF2B5EF4-FFF2-40B4-BE49-F238E27FC236}">
                <a16:creationId xmlns:a16="http://schemas.microsoft.com/office/drawing/2014/main" id="{4C630112-CC8E-EA23-1EFE-C92B203A74F0}"/>
              </a:ext>
              <a:ext uri="{C183D7F6-B498-43B3-948B-1728B52AA6E4}">
                <adec:decorative xmlns:adec="http://schemas.microsoft.com/office/drawing/2017/decorative" val="1"/>
              </a:ext>
            </a:extLst>
          </p:cNvPr>
          <p:cNvCxnSpPr>
            <a:cxnSpLocks/>
          </p:cNvCxnSpPr>
          <p:nvPr/>
        </p:nvCxnSpPr>
        <p:spPr>
          <a:xfrm>
            <a:off x="863597" y="3964230"/>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Rounded Corners 26">
            <a:extLst>
              <a:ext uri="{FF2B5EF4-FFF2-40B4-BE49-F238E27FC236}">
                <a16:creationId xmlns:a16="http://schemas.microsoft.com/office/drawing/2014/main" id="{D46322DA-2801-EC23-8C58-351846E62CCD}"/>
              </a:ext>
            </a:extLst>
          </p:cNvPr>
          <p:cNvSpPr/>
          <p:nvPr/>
        </p:nvSpPr>
        <p:spPr bwMode="auto">
          <a:xfrm>
            <a:off x="863600" y="4070301"/>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increase mentions</a:t>
            </a:r>
          </a:p>
        </p:txBody>
      </p:sp>
      <p:sp>
        <p:nvSpPr>
          <p:cNvPr id="17" name="Text Placeholder 33">
            <a:extLst>
              <a:ext uri="{FF2B5EF4-FFF2-40B4-BE49-F238E27FC236}">
                <a16:creationId xmlns:a16="http://schemas.microsoft.com/office/drawing/2014/main" id="{690692AB-B273-B2FC-24C4-9C42004A04A1}"/>
              </a:ext>
            </a:extLst>
          </p:cNvPr>
          <p:cNvSpPr txBox="1">
            <a:spLocks/>
          </p:cNvSpPr>
          <p:nvPr/>
        </p:nvSpPr>
        <p:spPr>
          <a:xfrm>
            <a:off x="863597" y="3360620"/>
            <a:ext cx="6833739" cy="276999"/>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225">
              <a:lnSpc>
                <a:spcPct val="100000"/>
              </a:lnSpc>
              <a:spcBef>
                <a:spcPts val="0"/>
              </a:spcBef>
              <a:spcAft>
                <a:spcPts val="600"/>
              </a:spcAft>
              <a:buNone/>
              <a:defRPr/>
            </a:pPr>
            <a:r>
              <a:rPr lang="en-US" sz="1200" noProof="0">
                <a:solidFill>
                  <a:srgbClr val="000000"/>
                </a:solidFill>
                <a:latin typeface="Segoe UI"/>
                <a:cs typeface="Segoe UI"/>
              </a:rPr>
              <a:t>Copilot can help tailor messaging that resonates with different types of media and influencers. </a:t>
            </a:r>
          </a:p>
        </p:txBody>
      </p:sp>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a:t>
            </a: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 Placeholder 72">
            <a:extLst>
              <a:ext uri="{FF2B5EF4-FFF2-40B4-BE49-F238E27FC236}">
                <a16:creationId xmlns:a16="http://schemas.microsoft.com/office/drawing/2014/main" id="{80452989-72A5-96C6-0FDF-7296912EBF36}"/>
              </a:ext>
            </a:extLst>
          </p:cNvPr>
          <p:cNvSpPr txBox="1">
            <a:spLocks/>
          </p:cNvSpPr>
          <p:nvPr/>
        </p:nvSpPr>
        <p:spPr>
          <a:xfrm>
            <a:off x="7955666" y="2499744"/>
            <a:ext cx="3347617" cy="78483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32597">
              <a:lnSpc>
                <a:spcPct val="100000"/>
              </a:lnSpc>
              <a:spcBef>
                <a:spcPts val="0"/>
              </a:spcBef>
              <a:spcAft>
                <a:spcPts val="600"/>
              </a:spcAft>
              <a:defRPr/>
            </a:pPr>
            <a:r>
              <a:rPr lang="en-US" sz="1200" noProof="0">
                <a:latin typeface="Segoe UI"/>
              </a:rPr>
              <a:t>External Comms</a:t>
            </a:r>
          </a:p>
          <a:p>
            <a:pPr defTabSz="932597">
              <a:lnSpc>
                <a:spcPct val="100000"/>
              </a:lnSpc>
              <a:spcBef>
                <a:spcPts val="0"/>
              </a:spcBef>
              <a:spcAft>
                <a:spcPts val="600"/>
              </a:spcAft>
              <a:defRPr/>
            </a:pPr>
            <a:r>
              <a:rPr lang="en-US" sz="1200" noProof="0">
                <a:latin typeface="Segoe UI"/>
              </a:rPr>
              <a:t>Content creators</a:t>
            </a:r>
          </a:p>
          <a:p>
            <a:pPr defTabSz="932597">
              <a:lnSpc>
                <a:spcPct val="100000"/>
              </a:lnSpc>
              <a:spcBef>
                <a:spcPts val="0"/>
              </a:spcBef>
              <a:spcAft>
                <a:spcPts val="600"/>
              </a:spcAft>
              <a:defRPr/>
            </a:pPr>
            <a:r>
              <a:rPr lang="en-US" sz="1200" noProof="0">
                <a:latin typeface="Segoe UI"/>
              </a:rPr>
              <a:t>Issues Management</a:t>
            </a:r>
          </a:p>
          <a:p>
            <a:pPr defTabSz="932597">
              <a:lnSpc>
                <a:spcPct val="100000"/>
              </a:lnSpc>
              <a:spcBef>
                <a:spcPts val="0"/>
              </a:spcBef>
              <a:spcAft>
                <a:spcPts val="600"/>
              </a:spcAft>
              <a:defRPr/>
            </a:pPr>
            <a:r>
              <a:rPr lang="en-US" sz="1200" noProof="0">
                <a:latin typeface="Segoe UI"/>
              </a:rPr>
              <a:t>Social</a:t>
            </a:r>
          </a:p>
          <a:p>
            <a:pPr defTabSz="932597">
              <a:lnSpc>
                <a:spcPct val="100000"/>
              </a:lnSpc>
              <a:spcBef>
                <a:spcPts val="0"/>
              </a:spcBef>
              <a:spcAft>
                <a:spcPts val="600"/>
              </a:spcAft>
              <a:defRPr/>
            </a:pPr>
            <a:r>
              <a:rPr lang="en-US" sz="1200" noProof="0">
                <a:latin typeface="Segoe UI"/>
              </a:rPr>
              <a:t>Analyst Relations</a:t>
            </a:r>
          </a:p>
          <a:p>
            <a:pPr defTabSz="932597">
              <a:lnSpc>
                <a:spcPct val="100000"/>
              </a:lnSpc>
              <a:spcBef>
                <a:spcPts val="0"/>
              </a:spcBef>
              <a:spcAft>
                <a:spcPts val="600"/>
              </a:spcAft>
              <a:defRPr/>
            </a:pPr>
            <a:r>
              <a:rPr lang="en-US" sz="1200" noProof="0">
                <a:latin typeface="Segoe UI"/>
              </a:rPr>
              <a:t>Data &amp; Insights</a:t>
            </a:r>
          </a:p>
        </p:txBody>
      </p:sp>
      <p:sp>
        <p:nvSpPr>
          <p:cNvPr id="8" name="Text Placeholder 4">
            <a:extLst>
              <a:ext uri="{FF2B5EF4-FFF2-40B4-BE49-F238E27FC236}">
                <a16:creationId xmlns:a16="http://schemas.microsoft.com/office/drawing/2014/main" id="{FF60AC02-6A93-A96F-13FE-39F873FD8C7E}"/>
              </a:ext>
              <a:ext uri="{C183D7F6-B498-43B3-948B-1728B52AA6E4}">
                <adec:decorative xmlns:adec="http://schemas.microsoft.com/office/drawing/2017/decorative" val="1"/>
              </a:ext>
            </a:extLst>
          </p:cNvPr>
          <p:cNvSpPr txBox="1">
            <a:spLocks/>
          </p:cNvSpPr>
          <p:nvPr/>
        </p:nvSpPr>
        <p:spPr>
          <a:xfrm>
            <a:off x="863600" y="4560619"/>
            <a:ext cx="6068259" cy="1802032"/>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Content creation</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Ideate creative new ways to communicate</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Tailored content to increase </a:t>
            </a:r>
            <a:br>
              <a:rPr lang="en-US" sz="1050" noProof="0">
                <a:latin typeface="Segoe UI"/>
                <a:cs typeface="Segoe UI" panose="020B0502040204020203" pitchFamily="34" charset="0"/>
              </a:rPr>
            </a:br>
            <a:r>
              <a:rPr lang="en-US" sz="1050" noProof="0">
                <a:latin typeface="Segoe UI"/>
                <a:cs typeface="Segoe UI" panose="020B0502040204020203" pitchFamily="34" charset="0"/>
              </a:rPr>
              <a:t>engagement and reach</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Translation to expand global reach</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Analyze effectiveness to update in real time</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sng"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defTabSz="932597">
              <a:spcBef>
                <a:spcPts val="600"/>
              </a:spcBef>
              <a:defRPr/>
            </a:pPr>
            <a:endParaRPr lang="en-US" sz="1100" b="1" noProof="0">
              <a:gradFill>
                <a:gsLst>
                  <a:gs pos="0">
                    <a:srgbClr val="C03BC4"/>
                  </a:gs>
                  <a:gs pos="35000">
                    <a:srgbClr val="0078D4"/>
                  </a:gs>
                </a:gsLst>
                <a:path path="circle">
                  <a:fillToRect l="100000" t="100000"/>
                </a:path>
              </a:gradFill>
              <a:cs typeface="Segoe UI Semilight"/>
            </a:endParaRPr>
          </a:p>
          <a:p>
            <a:pPr defTabSz="932597">
              <a:spcBef>
                <a:spcPts val="600"/>
              </a:spcBef>
              <a:defRPr/>
            </a:pPr>
            <a:r>
              <a:rPr lang="en-US" sz="1100" b="1" noProof="0">
                <a:gradFill>
                  <a:gsLst>
                    <a:gs pos="0">
                      <a:srgbClr val="C03BC4"/>
                    </a:gs>
                    <a:gs pos="35000">
                      <a:srgbClr val="0078D4"/>
                    </a:gs>
                  </a:gsLst>
                  <a:path path="circle">
                    <a:fillToRect l="100000" t="100000"/>
                  </a:path>
                </a:gradFill>
                <a:cs typeface="Segoe UI Semilight"/>
              </a:rPr>
              <a:t>Media Engagement</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Monitor media coverage and sentiment</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Prepare spokespeople</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Draft responses to FAQs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sng"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0744444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Create engaging content</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a:extLst>
              <a:ext uri="{FF2B5EF4-FFF2-40B4-BE49-F238E27FC236}">
                <a16:creationId xmlns:a16="http://schemas.microsoft.com/office/drawing/2014/main" id="{53ECC6F1-0560-40DD-CB3C-EC5A746A5312}"/>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45775" cy="1648746"/>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14" name="Straight Connector 13">
            <a:extLst>
              <a:ext uri="{FF2B5EF4-FFF2-40B4-BE49-F238E27FC236}">
                <a16:creationId xmlns:a16="http://schemas.microsoft.com/office/drawing/2014/main" id="{4C630112-CC8E-EA23-1EFE-C92B203A74F0}"/>
              </a:ext>
              <a:ext uri="{C183D7F6-B498-43B3-948B-1728B52AA6E4}">
                <adec:decorative xmlns:adec="http://schemas.microsoft.com/office/drawing/2017/decorative" val="1"/>
              </a:ext>
            </a:extLst>
          </p:cNvPr>
          <p:cNvCxnSpPr>
            <a:cxnSpLocks/>
          </p:cNvCxnSpPr>
          <p:nvPr/>
        </p:nvCxnSpPr>
        <p:spPr>
          <a:xfrm>
            <a:off x="863597" y="3964230"/>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Rounded Corners 26">
            <a:extLst>
              <a:ext uri="{FF2B5EF4-FFF2-40B4-BE49-F238E27FC236}">
                <a16:creationId xmlns:a16="http://schemas.microsoft.com/office/drawing/2014/main" id="{D46322DA-2801-EC23-8C58-351846E62CCD}"/>
              </a:ext>
            </a:extLst>
          </p:cNvPr>
          <p:cNvSpPr/>
          <p:nvPr/>
        </p:nvSpPr>
        <p:spPr bwMode="auto">
          <a:xfrm>
            <a:off x="863600" y="4070301"/>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defRPr/>
            </a:pPr>
            <a:r>
              <a:rPr lang="en-US" sz="1600" noProof="0" dirty="0">
                <a:gradFill flip="none" rotWithShape="1">
                  <a:gsLst>
                    <a:gs pos="37000">
                      <a:srgbClr val="0078D4"/>
                    </a:gs>
                    <a:gs pos="100000">
                      <a:srgbClr val="C03BC4"/>
                    </a:gs>
                  </a:gsLst>
                  <a:path path="circle">
                    <a:fillToRect r="100000" b="100000"/>
                  </a:path>
                  <a:tileRect l="-100000" t="-100000"/>
                </a:gradFill>
                <a:latin typeface="Segoe UI Semibold"/>
              </a:rPr>
              <a:t>How Microsoft 365 Copilot Chat can help with engagement</a:t>
            </a:r>
          </a:p>
        </p:txBody>
      </p:sp>
      <p:sp>
        <p:nvSpPr>
          <p:cNvPr id="17" name="Text Placeholder 33">
            <a:extLst>
              <a:ext uri="{FF2B5EF4-FFF2-40B4-BE49-F238E27FC236}">
                <a16:creationId xmlns:a16="http://schemas.microsoft.com/office/drawing/2014/main" id="{690692AB-B273-B2FC-24C4-9C42004A04A1}"/>
              </a:ext>
            </a:extLst>
          </p:cNvPr>
          <p:cNvSpPr txBox="1">
            <a:spLocks/>
          </p:cNvSpPr>
          <p:nvPr/>
        </p:nvSpPr>
        <p:spPr>
          <a:xfrm>
            <a:off x="863597" y="3360620"/>
            <a:ext cx="6404101"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225" fontAlgn="base">
              <a:lnSpc>
                <a:spcPct val="100000"/>
              </a:lnSpc>
              <a:spcBef>
                <a:spcPts val="0"/>
              </a:spcBef>
              <a:spcAft>
                <a:spcPts val="600"/>
              </a:spcAft>
              <a:buClrTx/>
              <a:buSzTx/>
              <a:buNone/>
              <a:tabLst/>
              <a:defRPr/>
            </a:pPr>
            <a:r>
              <a:rPr lang="en-US" sz="1200" noProof="0">
                <a:solidFill>
                  <a:srgbClr val="000000"/>
                </a:solidFill>
                <a:latin typeface="Segoe UI"/>
                <a:cs typeface="Segoe UI"/>
              </a:rPr>
              <a:t>Copilot can help create engaging, informative, and positive communications and experiences on social media ​to encourage dialogue with people and earn love for your brand​​.</a:t>
            </a:r>
          </a:p>
        </p:txBody>
      </p:sp>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059540"/>
            <a:ext cx="3186884" cy="70788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a:t>
            </a:r>
          </a:p>
          <a:p>
            <a:pPr marL="0" indent="0" defTabSz="932597">
              <a:spcBef>
                <a:spcPts val="0"/>
              </a:spcBef>
              <a:spcAft>
                <a:spcPts val="600"/>
              </a:spcAft>
              <a:buSzTx/>
              <a:buNone/>
              <a:defRPr/>
            </a:pPr>
            <a:r>
              <a:rPr lang="en-US" sz="1200" noProof="0" dirty="0">
                <a:latin typeface="Segoe UI"/>
                <a:cs typeface="Segoe UI" panose="020B0502040204020203" pitchFamily="34" charset="0"/>
              </a:rPr>
              <a:t>Microsoft 365 Copilot Chat</a:t>
            </a:r>
          </a:p>
          <a:p>
            <a:pPr marL="0" indent="0" defTabSz="932597">
              <a:spcBef>
                <a:spcPts val="0"/>
              </a:spcBef>
              <a:spcAft>
                <a:spcPts val="600"/>
              </a:spcAft>
              <a:buSzTx/>
              <a:buNone/>
              <a:defRPr/>
            </a:pPr>
            <a:r>
              <a:rPr lang="en-US" sz="1200" noProof="0" dirty="0">
                <a:latin typeface="Segoe UI"/>
                <a:cs typeface="Segoe UI" panose="020B0502040204020203" pitchFamily="34" charset="0"/>
              </a:rPr>
              <a:t>Copilot Studio</a:t>
            </a: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 Placeholder 72">
            <a:extLst>
              <a:ext uri="{FF2B5EF4-FFF2-40B4-BE49-F238E27FC236}">
                <a16:creationId xmlns:a16="http://schemas.microsoft.com/office/drawing/2014/main" id="{80452989-72A5-96C6-0FDF-7296912EBF36}"/>
              </a:ext>
            </a:extLst>
          </p:cNvPr>
          <p:cNvSpPr txBox="1">
            <a:spLocks/>
          </p:cNvSpPr>
          <p:nvPr/>
        </p:nvSpPr>
        <p:spPr>
          <a:xfrm>
            <a:off x="7980026" y="2541346"/>
            <a:ext cx="3347617" cy="523220"/>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defTabSz="932597" fontAlgn="auto">
              <a:lnSpc>
                <a:spcPct val="100000"/>
              </a:lnSpc>
              <a:spcBef>
                <a:spcPts val="0"/>
              </a:spcBef>
              <a:spcAft>
                <a:spcPts val="600"/>
              </a:spcAft>
              <a:buClrTx/>
              <a:buSzTx/>
              <a:tabLst/>
              <a:defRPr/>
            </a:pPr>
            <a:r>
              <a:rPr lang="en-US" sz="1200" noProof="0">
                <a:latin typeface="Segoe UI"/>
              </a:rPr>
              <a:t>Media Relations</a:t>
            </a:r>
          </a:p>
          <a:p>
            <a:pPr marR="0" lvl="0" defTabSz="932597" fontAlgn="auto">
              <a:lnSpc>
                <a:spcPct val="100000"/>
              </a:lnSpc>
              <a:spcBef>
                <a:spcPts val="0"/>
              </a:spcBef>
              <a:spcAft>
                <a:spcPts val="600"/>
              </a:spcAft>
              <a:buClrTx/>
              <a:buSzTx/>
              <a:tabLst/>
              <a:defRPr/>
            </a:pPr>
            <a:r>
              <a:rPr lang="en-US" sz="1200" noProof="0">
                <a:latin typeface="Segoe UI"/>
              </a:rPr>
              <a:t>Social Media</a:t>
            </a:r>
          </a:p>
          <a:p>
            <a:pPr marR="0" lvl="0" defTabSz="932597" fontAlgn="auto">
              <a:lnSpc>
                <a:spcPct val="100000"/>
              </a:lnSpc>
              <a:spcBef>
                <a:spcPts val="0"/>
              </a:spcBef>
              <a:spcAft>
                <a:spcPts val="600"/>
              </a:spcAft>
              <a:buClrTx/>
              <a:buSzTx/>
              <a:tabLst/>
              <a:defRPr/>
            </a:pPr>
            <a:r>
              <a:rPr lang="en-US" sz="1200" noProof="0">
                <a:latin typeface="Segoe UI"/>
              </a:rPr>
              <a:t>Issues Management</a:t>
            </a:r>
          </a:p>
          <a:p>
            <a:pPr marR="0" lvl="0" defTabSz="932597" fontAlgn="auto">
              <a:lnSpc>
                <a:spcPct val="100000"/>
              </a:lnSpc>
              <a:spcBef>
                <a:spcPts val="0"/>
              </a:spcBef>
              <a:spcAft>
                <a:spcPts val="600"/>
              </a:spcAft>
              <a:buClrTx/>
              <a:buSzTx/>
              <a:tabLst/>
              <a:defRPr/>
            </a:pPr>
            <a:r>
              <a:rPr lang="en-US" sz="1200" noProof="0">
                <a:latin typeface="Segoe UI"/>
              </a:rPr>
              <a:t>Internal Comms</a:t>
            </a:r>
          </a:p>
        </p:txBody>
      </p:sp>
      <p:sp>
        <p:nvSpPr>
          <p:cNvPr id="10" name="Text Placeholder 4">
            <a:extLst>
              <a:ext uri="{FF2B5EF4-FFF2-40B4-BE49-F238E27FC236}">
                <a16:creationId xmlns:a16="http://schemas.microsoft.com/office/drawing/2014/main" id="{B28A8F64-08F3-5214-8C98-6BA84E61D413}"/>
              </a:ext>
              <a:ext uri="{C183D7F6-B498-43B3-948B-1728B52AA6E4}">
                <adec:decorative xmlns:adec="http://schemas.microsoft.com/office/drawing/2017/decorative" val="1"/>
              </a:ext>
            </a:extLst>
          </p:cNvPr>
          <p:cNvSpPr txBox="1">
            <a:spLocks/>
          </p:cNvSpPr>
          <p:nvPr/>
        </p:nvSpPr>
        <p:spPr>
          <a:xfrm>
            <a:off x="863600" y="4567410"/>
            <a:ext cx="6697260" cy="1814984"/>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200" b="1" noProof="0">
                <a:solidFill>
                  <a:schemeClr val="accent2">
                    <a:lumMod val="50000"/>
                  </a:schemeClr>
                </a:solidFill>
                <a:latin typeface="Segoe UI Semibold"/>
              </a:rPr>
              <a:t>Create posts</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Social inspiration for posts on a chosen platform such as X, LinkedIn, Instagram, etc. </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Adhere to existing guidelines and guardrails</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Use relevant social hashtags, emoji, etc.</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Language translation </a:t>
            </a:r>
          </a:p>
          <a:p>
            <a:pPr marL="0" marR="0" lvl="0" indent="0"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defTabSz="932597">
              <a:spcBef>
                <a:spcPts val="600"/>
              </a:spcBef>
              <a:defRPr/>
            </a:pPr>
            <a:r>
              <a:rPr lang="en-US" sz="1200" b="1" noProof="0">
                <a:solidFill>
                  <a:schemeClr val="accent2">
                    <a:lumMod val="50000"/>
                  </a:schemeClr>
                </a:solidFill>
                <a:latin typeface="Segoe UI Semibold"/>
              </a:rPr>
              <a:t>Analysis</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Track engagement metrics</a:t>
            </a:r>
          </a:p>
          <a:p>
            <a:pPr defTabSz="932597">
              <a:spcBef>
                <a:spcPts val="600"/>
              </a:spcBef>
              <a:defRPr/>
            </a:pPr>
            <a:r>
              <a:rPr lang="en-US" sz="1200" b="1" noProof="0">
                <a:solidFill>
                  <a:schemeClr val="accent2">
                    <a:lumMod val="50000"/>
                  </a:schemeClr>
                </a:solidFill>
                <a:latin typeface="Segoe UI Semibold"/>
              </a:rPr>
              <a:t>Diverse Content</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Use multimodal approach </a:t>
            </a:r>
          </a:p>
          <a:p>
            <a:pPr marL="142875" indent="-142875" defTabSz="932597">
              <a:lnSpc>
                <a:spcPct val="100000"/>
              </a:lnSpc>
              <a:spcBef>
                <a:spcPts val="0"/>
              </a:spcBef>
              <a:spcAft>
                <a:spcPts val="800"/>
              </a:spcAft>
              <a:buFont typeface="Arial" panose="020B0604020202020204" pitchFamily="34" charset="0"/>
              <a:buChar char="•"/>
              <a:defRPr/>
            </a:pPr>
            <a:r>
              <a:rPr lang="en-US" sz="1200" noProof="0">
                <a:solidFill>
                  <a:srgbClr val="000000"/>
                </a:solidFill>
                <a:latin typeface="Segoe UI"/>
                <a:cs typeface="Segoe UI" panose="020B0502040204020203" pitchFamily="34" charset="0"/>
              </a:rPr>
              <a:t>Capture cultural nuances</a:t>
            </a:r>
          </a:p>
          <a:p>
            <a:pPr marL="0" marR="0" lvl="0" indent="0" algn="l" defTabSz="932597" rtl="0" eaLnBrk="1" fontAlgn="auto" latinLnBrk="0" hangingPunct="1">
              <a:lnSpc>
                <a:spcPct val="100000"/>
              </a:lnSpc>
              <a:spcBef>
                <a:spcPts val="0"/>
              </a:spcBef>
              <a:spcAft>
                <a:spcPts val="800"/>
              </a:spcAft>
              <a:buClrTx/>
              <a:buSzTx/>
              <a:buFont typeface="Wingdings" panose="05000000000000000000" pitchFamily="2" charset="2"/>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73408349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199" y="387350"/>
            <a:ext cx="7350125" cy="526298"/>
          </a:xfrm>
        </p:spPr>
        <p:txBody>
          <a:bodyPr/>
          <a:lstStyle/>
          <a:p>
            <a:r>
              <a:rPr lang="en-US" noProof="0" dirty="0">
                <a:solidFill>
                  <a:srgbClr val="0078D4"/>
                </a:solidFill>
              </a:rPr>
              <a:t>Communications | </a:t>
            </a:r>
            <a:r>
              <a:rPr lang="en-US" noProof="0" dirty="0"/>
              <a:t>Drafting social media copy (Microsoft 365 Copilot Chat only)</a:t>
            </a:r>
            <a:endParaRPr lang="en-US" baseline="30000" noProof="0" dirty="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Platform research</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Message testing</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Brainstorm</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Platform specifics</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Drafting and refinement</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Content sourcing</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r>
              <a:rPr lang="en-US" noProof="0" dirty="0"/>
              <a:t>Microsoft 365 Copilot Chat</a:t>
            </a:r>
          </a:p>
        </p:txBody>
      </p:sp>
      <p:sp>
        <p:nvSpPr>
          <p:cNvPr id="19" name="Text Placeholder 18">
            <a:extLst>
              <a:ext uri="{FF2B5EF4-FFF2-40B4-BE49-F238E27FC236}">
                <a16:creationId xmlns:a16="http://schemas.microsoft.com/office/drawing/2014/main" id="{7C51C044-0F5C-E551-B17C-7AB240EA30F1}"/>
              </a:ext>
            </a:extLst>
          </p:cNvPr>
          <p:cNvSpPr>
            <a:spLocks noGrp="1"/>
          </p:cNvSpPr>
          <p:nvPr>
            <p:ph type="body" sz="quarter" idx="18"/>
          </p:nvPr>
        </p:nvSpPr>
        <p:spPr/>
        <p:txBody>
          <a:bodyPr>
            <a:normAutofit/>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Start by selecting the social platform you’ll be posting to and ask Copilot to research the tone and style of posts from the social account you’ll be posting from..</a:t>
            </a:r>
          </a:p>
          <a:p>
            <a:endParaRPr lang="en-US" noProof="0"/>
          </a:p>
        </p:txBody>
      </p:sp>
      <p:sp>
        <p:nvSpPr>
          <p:cNvPr id="20" name="Text Placeholder 19">
            <a:extLst>
              <a:ext uri="{FF2B5EF4-FFF2-40B4-BE49-F238E27FC236}">
                <a16:creationId xmlns:a16="http://schemas.microsoft.com/office/drawing/2014/main" id="{ED0D115B-3CE9-5430-F103-3150B6A4E806}"/>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to suggest a few post ideas on the topic you’re posting about keeping in mind the platform you’re building content for. Then, ask Copilot to generate graphics based on your suggested topics.</a:t>
            </a:r>
          </a:p>
          <a:p>
            <a:endParaRPr lang="en-US" noProof="0"/>
          </a:p>
        </p:txBody>
      </p:sp>
      <p:sp>
        <p:nvSpPr>
          <p:cNvPr id="21" name="Text Placeholder 20">
            <a:extLst>
              <a:ext uri="{FF2B5EF4-FFF2-40B4-BE49-F238E27FC236}">
                <a16:creationId xmlns:a16="http://schemas.microsoft.com/office/drawing/2014/main" id="{FABE5616-DB81-1729-D14D-1E8D1754FC1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Draft the initial post using Copilot, then refine it using additional</a:t>
            </a:r>
            <a:r>
              <a:rPr lang="en-US" noProof="0">
                <a:solidFill>
                  <a:srgbClr val="000000"/>
                </a:solidFill>
                <a:latin typeface="Segoe UI"/>
              </a:rPr>
              <a:t> prompts to make the content more specific.</a:t>
            </a:r>
            <a:endParaRPr kumimoji="0" lang="en-US" sz="900" b="0" i="0" u="none" strike="noStrike" kern="1200" cap="none" spc="0" normalizeH="0" baseline="0" noProof="0">
              <a:ln>
                <a:noFill/>
              </a:ln>
              <a:solidFill>
                <a:srgbClr val="000000"/>
              </a:solidFill>
              <a:effectLst/>
              <a:uLnTx/>
              <a:uFillTx/>
              <a:latin typeface="Segoe UI"/>
              <a:cs typeface="Segoe UI" pitchFamily="34" charset="0"/>
            </a:endParaRPr>
          </a:p>
          <a:p>
            <a:endParaRPr lang="en-US" noProof="0"/>
          </a:p>
        </p:txBody>
      </p:sp>
      <p:sp>
        <p:nvSpPr>
          <p:cNvPr id="22" name="Text Placeholder 21">
            <a:extLst>
              <a:ext uri="{FF2B5EF4-FFF2-40B4-BE49-F238E27FC236}">
                <a16:creationId xmlns:a16="http://schemas.microsoft.com/office/drawing/2014/main" id="{AA68CF15-244C-59BC-4BE7-8BCD2A0C822E}"/>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Ensure social media content resonates</a:t>
            </a:r>
            <a:r>
              <a:rPr kumimoji="0" lang="en-US" sz="900" b="0" i="0" u="none" strike="noStrike" kern="0" cap="none" spc="0" normalizeH="0" baseline="0" noProof="0">
                <a:ln>
                  <a:noFill/>
                </a:ln>
                <a:solidFill>
                  <a:srgbClr val="1A1A1A"/>
                </a:solidFill>
                <a:effectLst/>
                <a:uLnTx/>
                <a:uFillTx/>
                <a:latin typeface="Segoe UI"/>
                <a:ea typeface="+mn-ea"/>
                <a:cs typeface="+mn-cs"/>
              </a:rPr>
              <a:t> with your audience. This strategic alignment sets the stage for authentic engagement</a:t>
            </a:r>
          </a:p>
        </p:txBody>
      </p:sp>
      <p:sp>
        <p:nvSpPr>
          <p:cNvPr id="40" name="Text Placeholder 39">
            <a:extLst>
              <a:ext uri="{FF2B5EF4-FFF2-40B4-BE49-F238E27FC236}">
                <a16:creationId xmlns:a16="http://schemas.microsoft.com/office/drawing/2014/main" id="{DC7AFD47-137C-E77C-0B43-6423C97EAABD}"/>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This step ensures that social media content is not only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crafted with precision</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 but also maintains the authenticity of our brand.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41" name="Text Placeholder 40">
            <a:extLst>
              <a:ext uri="{FF2B5EF4-FFF2-40B4-BE49-F238E27FC236}">
                <a16:creationId xmlns:a16="http://schemas.microsoft.com/office/drawing/2014/main" id="{24326CBD-843D-30EC-2232-4C1821DBAF37}"/>
              </a:ext>
            </a:extLst>
          </p:cNvPr>
          <p:cNvSpPr>
            <a:spLocks noGrp="1"/>
          </p:cNvSpPr>
          <p:nvPr>
            <p:ph type="body" sz="quarter" idx="2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Jumpstart the creative process</a:t>
            </a:r>
            <a:r>
              <a:rPr kumimoji="0" lang="en-US" sz="900" b="0" i="0" u="none" strike="noStrike" kern="0" cap="none" spc="0" normalizeH="0" baseline="0" noProof="0">
                <a:ln>
                  <a:noFill/>
                </a:ln>
                <a:solidFill>
                  <a:srgbClr val="1A1A1A"/>
                </a:solidFill>
                <a:effectLst/>
                <a:uLnTx/>
                <a:uFillTx/>
                <a:latin typeface="Segoe UI"/>
                <a:ea typeface="+mn-ea"/>
                <a:cs typeface="+mn-cs"/>
              </a:rPr>
              <a:t> by brain dumping topics and letting Copilot expand on them. Microsoft Designer can help you bring your ideas to life in seconds.</a:t>
            </a:r>
          </a:p>
        </p:txBody>
      </p:sp>
      <p:sp>
        <p:nvSpPr>
          <p:cNvPr id="42" name="Text Placeholder 41">
            <a:extLst>
              <a:ext uri="{FF2B5EF4-FFF2-40B4-BE49-F238E27FC236}">
                <a16:creationId xmlns:a16="http://schemas.microsoft.com/office/drawing/2014/main" id="{E7AD5D2F-ACE7-0D15-3FD2-D647156FF96F}"/>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Adhering to character limits ensures our </a:t>
            </a:r>
            <a:r>
              <a:rPr kumimoji="0" lang="en-US" sz="900" b="1" i="0" u="none" strike="noStrike" kern="0" cap="none" spc="0" normalizeH="0" baseline="0" noProof="0">
                <a:ln>
                  <a:noFill/>
                </a:ln>
                <a:solidFill>
                  <a:srgbClr val="1A1A1A"/>
                </a:solidFill>
                <a:effectLst/>
                <a:uLnTx/>
                <a:uFillTx/>
                <a:latin typeface="Segoe UI"/>
                <a:ea typeface="+mn-ea"/>
                <a:cs typeface="+mn-cs"/>
              </a:rPr>
              <a:t>message is concise and impactful</a:t>
            </a:r>
            <a:r>
              <a:rPr kumimoji="0" lang="en-US" sz="900" b="0" i="0" u="none" strike="noStrike" kern="0" cap="none" spc="0" normalizeH="0" baseline="0" noProof="0">
                <a:ln>
                  <a:noFill/>
                </a:ln>
                <a:solidFill>
                  <a:srgbClr val="1A1A1A"/>
                </a:solidFill>
                <a:effectLst/>
                <a:uLnTx/>
                <a:uFillTx/>
                <a:latin typeface="Segoe UI"/>
                <a:ea typeface="+mn-ea"/>
                <a:cs typeface="+mn-cs"/>
              </a:rPr>
              <a:t>. </a:t>
            </a:r>
            <a:r>
              <a:rPr kumimoji="0" lang="en-US" sz="900" b="0" i="1" u="none" strike="noStrike" kern="0" cap="none" spc="0" normalizeH="0" baseline="0" noProof="0">
                <a:ln>
                  <a:noFill/>
                </a:ln>
                <a:solidFill>
                  <a:srgbClr val="1A1A1A"/>
                </a:solidFill>
                <a:effectLst/>
                <a:uLnTx/>
                <a:uFillTx/>
                <a:latin typeface="Segoe UI"/>
                <a:ea typeface="+mn-ea"/>
                <a:cs typeface="+mn-cs"/>
              </a:rPr>
              <a:t>Suggested prompt: 'Can you fit this blog summary into a 140-character tweet?'"</a:t>
            </a:r>
          </a:p>
        </p:txBody>
      </p:sp>
      <p:sp>
        <p:nvSpPr>
          <p:cNvPr id="43" name="Text Placeholder 42">
            <a:extLst>
              <a:ext uri="{FF2B5EF4-FFF2-40B4-BE49-F238E27FC236}">
                <a16:creationId xmlns:a16="http://schemas.microsoft.com/office/drawing/2014/main" id="{31884691-DD07-5676-E06A-4AD4FBDAE0FB}"/>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Drafting with Copilot gives you a solid foundation</a:t>
            </a:r>
            <a:r>
              <a:rPr kumimoji="0" lang="en-US" sz="900" b="0" i="0" u="none" strike="noStrike" kern="0" cap="none" spc="0" normalizeH="0" baseline="0" noProof="0">
                <a:ln>
                  <a:noFill/>
                </a:ln>
                <a:solidFill>
                  <a:srgbClr val="1A1A1A"/>
                </a:solidFill>
                <a:effectLst/>
                <a:uLnTx/>
                <a:uFillTx/>
                <a:latin typeface="Segoe UI"/>
                <a:ea typeface="+mn-ea"/>
                <a:cs typeface="+mn-cs"/>
              </a:rPr>
              <a:t>, while refinement ensures the message is polished and engaging. This iterative process helps craft the perfect post.</a:t>
            </a:r>
          </a:p>
        </p:txBody>
      </p:sp>
      <p:sp>
        <p:nvSpPr>
          <p:cNvPr id="44" name="Text Placeholder 43">
            <a:extLst>
              <a:ext uri="{FF2B5EF4-FFF2-40B4-BE49-F238E27FC236}">
                <a16:creationId xmlns:a16="http://schemas.microsoft.com/office/drawing/2014/main" id="{2B9FAC60-09F9-60D1-15DD-F3D791285721}"/>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By sourcing content directly from provided materials, we</a:t>
            </a:r>
            <a:r>
              <a:rPr kumimoji="0" lang="en-US" sz="900" b="1" i="0" u="none" strike="noStrike" kern="1200" cap="none" spc="0" normalizeH="0" baseline="0" noProof="0">
                <a:ln>
                  <a:noFill/>
                </a:ln>
                <a:solidFill>
                  <a:srgbClr val="242424"/>
                </a:solidFill>
                <a:effectLst/>
                <a:uLnTx/>
                <a:uFillTx/>
                <a:latin typeface="Segoe UI" panose="020B0502040204020203" pitchFamily="34" charset="0"/>
                <a:ea typeface="+mn-ea"/>
                <a:cs typeface="+mn-cs"/>
              </a:rPr>
              <a:t> maintain authenticity, consistency, and security.</a:t>
            </a:r>
            <a:endParaRPr kumimoji="0" lang="en-US" sz="900" b="1" i="0" u="none" strike="noStrike" kern="1200" cap="none" spc="0" normalizeH="0" baseline="0" noProof="0">
              <a:ln>
                <a:noFill/>
              </a:ln>
              <a:solidFill>
                <a:srgbClr val="000000"/>
              </a:solidFill>
              <a:effectLst/>
              <a:uLnTx/>
              <a:uFillTx/>
              <a:latin typeface="Segoe UI"/>
              <a:ea typeface="+mn-ea"/>
              <a:cs typeface="+mn-cs"/>
            </a:endParaRPr>
          </a:p>
        </p:txBody>
      </p:sp>
      <p:sp>
        <p:nvSpPr>
          <p:cNvPr id="62" name="Text Placeholder 61">
            <a:extLst>
              <a:ext uri="{FF2B5EF4-FFF2-40B4-BE49-F238E27FC236}">
                <a16:creationId xmlns:a16="http://schemas.microsoft.com/office/drawing/2014/main" id="{9F911B02-3B9B-2AB5-FA3E-F9B60C2A3861}"/>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Before posting, ask Copilot to review your post for tone alignment and potential audience sentiment. Then refine with Copilot until it’s perfect!</a:t>
            </a:r>
          </a:p>
          <a:p>
            <a:endParaRPr lang="en-US" noProof="0"/>
          </a:p>
        </p:txBody>
      </p:sp>
      <p:sp>
        <p:nvSpPr>
          <p:cNvPr id="63" name="Text Placeholder 62">
            <a:extLst>
              <a:ext uri="{FF2B5EF4-FFF2-40B4-BE49-F238E27FC236}">
                <a16:creationId xmlns:a16="http://schemas.microsoft.com/office/drawing/2014/main" id="{95B93769-521D-620E-DBC5-FD0F9B71A18D}"/>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to adapt your draft content in several different posts that have specific character count and that match the tone of the platform you’re posting to.</a:t>
            </a:r>
          </a:p>
          <a:p>
            <a:endParaRPr lang="en-US" noProof="0"/>
          </a:p>
        </p:txBody>
      </p:sp>
      <p:sp>
        <p:nvSpPr>
          <p:cNvPr id="64" name="Text Placeholder 63">
            <a:extLst>
              <a:ext uri="{FF2B5EF4-FFF2-40B4-BE49-F238E27FC236}">
                <a16:creationId xmlns:a16="http://schemas.microsoft.com/office/drawing/2014/main" id="{77DB7760-4D52-07C5-88B6-4BAB70B3E187}"/>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to refine your social media post with grounding from a specific document or blog post. </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a:p>
            <a:endParaRPr lang="en-US" noProof="0"/>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sz="1100" noProof="0"/>
              <a:t>Start</a:t>
            </a:r>
          </a:p>
        </p:txBody>
      </p:sp>
      <p:sp>
        <p:nvSpPr>
          <p:cNvPr id="65" name="Text Placeholder 64">
            <a:extLst>
              <a:ext uri="{FF2B5EF4-FFF2-40B4-BE49-F238E27FC236}">
                <a16:creationId xmlns:a16="http://schemas.microsoft.com/office/drawing/2014/main" id="{9D4D2560-2FA0-5562-94B1-D3CD6838E43C}"/>
              </a:ext>
            </a:extLst>
          </p:cNvPr>
          <p:cNvSpPr>
            <a:spLocks noGrp="1"/>
          </p:cNvSpPr>
          <p:nvPr>
            <p:ph type="body" sz="quarter" idx="38"/>
          </p:nvPr>
        </p:nvSpPr>
        <p:spPr>
          <a:solidFill>
            <a:srgbClr val="0078D4"/>
          </a:solidFill>
        </p:spPr>
        <p:txBody>
          <a:bodyPr/>
          <a:lstStyle/>
          <a:p>
            <a:endParaRPr lang="en-US" noProof="0"/>
          </a:p>
        </p:txBody>
      </p:sp>
      <p:sp>
        <p:nvSpPr>
          <p:cNvPr id="66" name="Text Placeholder 65">
            <a:extLst>
              <a:ext uri="{FF2B5EF4-FFF2-40B4-BE49-F238E27FC236}">
                <a16:creationId xmlns:a16="http://schemas.microsoft.com/office/drawing/2014/main" id="{67CB3B8A-5F07-1FC5-546C-F0770E9E44D2}"/>
              </a:ext>
            </a:extLst>
          </p:cNvPr>
          <p:cNvSpPr>
            <a:spLocks noGrp="1"/>
          </p:cNvSpPr>
          <p:nvPr>
            <p:ph type="body" sz="quarter" idx="39"/>
          </p:nvPr>
        </p:nvSpPr>
        <p:spPr/>
        <p:txBody>
          <a:bodyPr/>
          <a:lstStyle/>
          <a:p>
            <a:endParaRPr lang="en-US" noProof="0"/>
          </a:p>
        </p:txBody>
      </p:sp>
      <p:sp>
        <p:nvSpPr>
          <p:cNvPr id="67" name="Text Placeholder 66">
            <a:extLst>
              <a:ext uri="{FF2B5EF4-FFF2-40B4-BE49-F238E27FC236}">
                <a16:creationId xmlns:a16="http://schemas.microsoft.com/office/drawing/2014/main" id="{4A9DB4C4-221B-7935-CB9A-D6E885A6FB55}"/>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Expand audiences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04" name="Group 103">
            <a:extLst>
              <a:ext uri="{FF2B5EF4-FFF2-40B4-BE49-F238E27FC236}">
                <a16:creationId xmlns:a16="http://schemas.microsoft.com/office/drawing/2014/main" id="{9BC77370-E7B4-E47B-17A2-4066014325DC}"/>
              </a:ext>
            </a:extLst>
          </p:cNvPr>
          <p:cNvGrpSpPr/>
          <p:nvPr/>
        </p:nvGrpSpPr>
        <p:grpSpPr>
          <a:xfrm>
            <a:off x="804187" y="5158847"/>
            <a:ext cx="2351135" cy="360000"/>
            <a:chOff x="4276273" y="2761669"/>
            <a:chExt cx="2351135" cy="360000"/>
          </a:xfrm>
        </p:grpSpPr>
        <p:pic>
          <p:nvPicPr>
            <p:cNvPr id="105" name="Picture 104" descr="Zip Co logo SVG free download, id: 101874 - Brandlogos.net">
              <a:hlinkClick r:id="rId4"/>
              <a:extLst>
                <a:ext uri="{FF2B5EF4-FFF2-40B4-BE49-F238E27FC236}">
                  <a16:creationId xmlns:a16="http://schemas.microsoft.com/office/drawing/2014/main" id="{5A1A61D5-818D-C578-F2B6-7403AEDC8DC8}"/>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6" name="TextBox 105">
              <a:extLst>
                <a:ext uri="{FF2B5EF4-FFF2-40B4-BE49-F238E27FC236}">
                  <a16:creationId xmlns:a16="http://schemas.microsoft.com/office/drawing/2014/main" id="{A8555547-48D8-45D2-9B37-B4FB4A525B0C}"/>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07" name="Group 106">
            <a:extLst>
              <a:ext uri="{FF2B5EF4-FFF2-40B4-BE49-F238E27FC236}">
                <a16:creationId xmlns:a16="http://schemas.microsoft.com/office/drawing/2014/main" id="{BFC305F7-E323-D8EF-A1AF-954C5BB86117}"/>
              </a:ext>
            </a:extLst>
          </p:cNvPr>
          <p:cNvGrpSpPr/>
          <p:nvPr/>
        </p:nvGrpSpPr>
        <p:grpSpPr>
          <a:xfrm>
            <a:off x="4276273" y="2761669"/>
            <a:ext cx="2351135" cy="360000"/>
            <a:chOff x="4276273" y="2761669"/>
            <a:chExt cx="2351135" cy="360000"/>
          </a:xfrm>
        </p:grpSpPr>
        <p:pic>
          <p:nvPicPr>
            <p:cNvPr id="108" name="Picture 107" descr="Zip Co logo SVG free download, id: 101874 - Brandlogos.net">
              <a:hlinkClick r:id="rId4"/>
              <a:extLst>
                <a:ext uri="{FF2B5EF4-FFF2-40B4-BE49-F238E27FC236}">
                  <a16:creationId xmlns:a16="http://schemas.microsoft.com/office/drawing/2014/main" id="{D198DB89-C9BF-2447-941C-8FA9CD1FF61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9" name="TextBox 108">
              <a:extLst>
                <a:ext uri="{FF2B5EF4-FFF2-40B4-BE49-F238E27FC236}">
                  <a16:creationId xmlns:a16="http://schemas.microsoft.com/office/drawing/2014/main" id="{4DFB395D-462F-30A4-4DFA-0CCFF5CDF771}"/>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0" name="Group 109">
            <a:extLst>
              <a:ext uri="{FF2B5EF4-FFF2-40B4-BE49-F238E27FC236}">
                <a16:creationId xmlns:a16="http://schemas.microsoft.com/office/drawing/2014/main" id="{BE7DF9E1-F4D7-3233-031E-9D43C69F5D61}"/>
              </a:ext>
            </a:extLst>
          </p:cNvPr>
          <p:cNvGrpSpPr/>
          <p:nvPr/>
        </p:nvGrpSpPr>
        <p:grpSpPr>
          <a:xfrm>
            <a:off x="7739914" y="2761669"/>
            <a:ext cx="2351135" cy="360000"/>
            <a:chOff x="7739914" y="2761669"/>
            <a:chExt cx="2351135" cy="360000"/>
          </a:xfrm>
        </p:grpSpPr>
        <p:pic>
          <p:nvPicPr>
            <p:cNvPr id="111" name="Picture 110" descr="Zip Co logo SVG free download, id: 101874 - Brandlogos.net">
              <a:hlinkClick r:id="rId4"/>
              <a:extLst>
                <a:ext uri="{FF2B5EF4-FFF2-40B4-BE49-F238E27FC236}">
                  <a16:creationId xmlns:a16="http://schemas.microsoft.com/office/drawing/2014/main" id="{3F13F995-E048-1840-4432-1F9813FD59A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12" name="TextBox 111">
              <a:extLst>
                <a:ext uri="{FF2B5EF4-FFF2-40B4-BE49-F238E27FC236}">
                  <a16:creationId xmlns:a16="http://schemas.microsoft.com/office/drawing/2014/main" id="{2E980BA9-6084-8AD9-7E9F-A951388B657F}"/>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3" name="Group 112">
            <a:extLst>
              <a:ext uri="{FF2B5EF4-FFF2-40B4-BE49-F238E27FC236}">
                <a16:creationId xmlns:a16="http://schemas.microsoft.com/office/drawing/2014/main" id="{6678D686-0608-A04E-E97C-09EF5A906287}"/>
              </a:ext>
            </a:extLst>
          </p:cNvPr>
          <p:cNvGrpSpPr/>
          <p:nvPr/>
        </p:nvGrpSpPr>
        <p:grpSpPr>
          <a:xfrm>
            <a:off x="804187" y="2761669"/>
            <a:ext cx="2351135" cy="360000"/>
            <a:chOff x="4276273" y="2761669"/>
            <a:chExt cx="2351135" cy="360000"/>
          </a:xfrm>
        </p:grpSpPr>
        <p:pic>
          <p:nvPicPr>
            <p:cNvPr id="114" name="Picture 113" descr="Zip Co logo SVG free download, id: 101874 - Brandlogos.net">
              <a:hlinkClick r:id="rId4"/>
              <a:extLst>
                <a:ext uri="{FF2B5EF4-FFF2-40B4-BE49-F238E27FC236}">
                  <a16:creationId xmlns:a16="http://schemas.microsoft.com/office/drawing/2014/main" id="{042EC397-8EEC-30AD-066F-7AFB4AA5401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15" name="TextBox 114">
              <a:extLst>
                <a:ext uri="{FF2B5EF4-FFF2-40B4-BE49-F238E27FC236}">
                  <a16:creationId xmlns:a16="http://schemas.microsoft.com/office/drawing/2014/main" id="{B7184351-A487-2948-E138-B167E9EC8239}"/>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6" name="Group 115">
            <a:extLst>
              <a:ext uri="{FF2B5EF4-FFF2-40B4-BE49-F238E27FC236}">
                <a16:creationId xmlns:a16="http://schemas.microsoft.com/office/drawing/2014/main" id="{93EA843D-AE04-A8AE-F6AF-20542D1FE2E7}"/>
              </a:ext>
            </a:extLst>
          </p:cNvPr>
          <p:cNvGrpSpPr/>
          <p:nvPr/>
        </p:nvGrpSpPr>
        <p:grpSpPr>
          <a:xfrm>
            <a:off x="4276273" y="5158847"/>
            <a:ext cx="2351135" cy="360000"/>
            <a:chOff x="4276273" y="2761669"/>
            <a:chExt cx="2351135" cy="360000"/>
          </a:xfrm>
        </p:grpSpPr>
        <p:pic>
          <p:nvPicPr>
            <p:cNvPr id="117" name="Picture 116" descr="Zip Co logo SVG free download, id: 101874 - Brandlogos.net">
              <a:hlinkClick r:id="rId4"/>
              <a:extLst>
                <a:ext uri="{FF2B5EF4-FFF2-40B4-BE49-F238E27FC236}">
                  <a16:creationId xmlns:a16="http://schemas.microsoft.com/office/drawing/2014/main" id="{A5345DE7-DFD6-0271-01F4-57471D3BEE9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18" name="TextBox 117">
              <a:extLst>
                <a:ext uri="{FF2B5EF4-FFF2-40B4-BE49-F238E27FC236}">
                  <a16:creationId xmlns:a16="http://schemas.microsoft.com/office/drawing/2014/main" id="{25A6EF39-973F-82EC-2852-F0284DFE0672}"/>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grpSp>
        <p:nvGrpSpPr>
          <p:cNvPr id="119" name="Group 118">
            <a:extLst>
              <a:ext uri="{FF2B5EF4-FFF2-40B4-BE49-F238E27FC236}">
                <a16:creationId xmlns:a16="http://schemas.microsoft.com/office/drawing/2014/main" id="{761DAFC7-71E3-71D1-6D8C-37E6DC11A27C}"/>
              </a:ext>
            </a:extLst>
          </p:cNvPr>
          <p:cNvGrpSpPr/>
          <p:nvPr/>
        </p:nvGrpSpPr>
        <p:grpSpPr>
          <a:xfrm>
            <a:off x="7739914" y="5158847"/>
            <a:ext cx="2351135" cy="360000"/>
            <a:chOff x="7739914" y="2761669"/>
            <a:chExt cx="2351135" cy="360000"/>
          </a:xfrm>
        </p:grpSpPr>
        <p:pic>
          <p:nvPicPr>
            <p:cNvPr id="120" name="Picture 119" descr="Zip Co logo SVG free download, id: 101874 - Brandlogos.net">
              <a:hlinkClick r:id="rId4"/>
              <a:extLst>
                <a:ext uri="{FF2B5EF4-FFF2-40B4-BE49-F238E27FC236}">
                  <a16:creationId xmlns:a16="http://schemas.microsoft.com/office/drawing/2014/main" id="{FCDEDA6A-2DC0-48A2-F4CE-232AA94DABF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21" name="TextBox 120">
              <a:extLst>
                <a:ext uri="{FF2B5EF4-FFF2-40B4-BE49-F238E27FC236}">
                  <a16:creationId xmlns:a16="http://schemas.microsoft.com/office/drawing/2014/main" id="{0B9DBE79-53BE-5289-18E8-2E1908F92063}"/>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grpSp>
      <p:pic>
        <p:nvPicPr>
          <p:cNvPr id="122" name="Picture 121">
            <a:extLst>
              <a:ext uri="{FF2B5EF4-FFF2-40B4-BE49-F238E27FC236}">
                <a16:creationId xmlns:a16="http://schemas.microsoft.com/office/drawing/2014/main" id="{12D7838C-3BD8-72CF-0F28-B9DD7DD460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4" name="Group 3">
            <a:extLst>
              <a:ext uri="{FF2B5EF4-FFF2-40B4-BE49-F238E27FC236}">
                <a16:creationId xmlns:a16="http://schemas.microsoft.com/office/drawing/2014/main" id="{BD999974-169D-46D3-A5CE-C383C333D68C}"/>
              </a:ext>
            </a:extLst>
          </p:cNvPr>
          <p:cNvGrpSpPr/>
          <p:nvPr/>
        </p:nvGrpSpPr>
        <p:grpSpPr>
          <a:xfrm>
            <a:off x="7523373" y="1127774"/>
            <a:ext cx="1260000" cy="216000"/>
            <a:chOff x="1194743" y="1140160"/>
            <a:chExt cx="1260000" cy="216000"/>
          </a:xfrm>
        </p:grpSpPr>
        <p:sp>
          <p:nvSpPr>
            <p:cNvPr id="5" name="Rectangle: Rounded Corners 6">
              <a:extLst>
                <a:ext uri="{FF2B5EF4-FFF2-40B4-BE49-F238E27FC236}">
                  <a16:creationId xmlns:a16="http://schemas.microsoft.com/office/drawing/2014/main" id="{1B9EBF8E-FEA7-FF28-1A58-B3E9630EB8D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6" name="Graphic 5">
              <a:extLst>
                <a:ext uri="{FF2B5EF4-FFF2-40B4-BE49-F238E27FC236}">
                  <a16:creationId xmlns:a16="http://schemas.microsoft.com/office/drawing/2014/main" id="{5D865AE8-C4EC-EA3D-B601-B97E612D3DA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7" name="Group 6">
            <a:extLst>
              <a:ext uri="{FF2B5EF4-FFF2-40B4-BE49-F238E27FC236}">
                <a16:creationId xmlns:a16="http://schemas.microsoft.com/office/drawing/2014/main" id="{D1069F9E-86FB-3CC3-972A-97604B672114}"/>
              </a:ext>
            </a:extLst>
          </p:cNvPr>
          <p:cNvGrpSpPr/>
          <p:nvPr/>
        </p:nvGrpSpPr>
        <p:grpSpPr>
          <a:xfrm>
            <a:off x="8868697" y="1127774"/>
            <a:ext cx="1450784" cy="216000"/>
            <a:chOff x="1194743" y="1140160"/>
            <a:chExt cx="1450784" cy="216000"/>
          </a:xfrm>
        </p:grpSpPr>
        <p:sp>
          <p:nvSpPr>
            <p:cNvPr id="8" name="Rectangle: Rounded Corners 6">
              <a:extLst>
                <a:ext uri="{FF2B5EF4-FFF2-40B4-BE49-F238E27FC236}">
                  <a16:creationId xmlns:a16="http://schemas.microsoft.com/office/drawing/2014/main" id="{224DA34C-2EA9-18A8-6A37-12F6F7DED1AE}"/>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9" name="Graphic 8">
              <a:extLst>
                <a:ext uri="{FF2B5EF4-FFF2-40B4-BE49-F238E27FC236}">
                  <a16:creationId xmlns:a16="http://schemas.microsoft.com/office/drawing/2014/main" id="{68326C9F-27D5-31C9-7F8C-A85E5B0D26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35268535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350"/>
            <a:ext cx="5672138" cy="263149"/>
          </a:xfrm>
        </p:spPr>
        <p:txBody>
          <a:bodyPr/>
          <a:lstStyle/>
          <a:p>
            <a:r>
              <a:rPr lang="en-US" noProof="0">
                <a:solidFill>
                  <a:srgbClr val="0078D4"/>
                </a:solidFill>
              </a:rPr>
              <a:t>Communications | </a:t>
            </a:r>
            <a:r>
              <a:rPr lang="en-US" noProof="0"/>
              <a:t>Conduct a media interview</a:t>
            </a:r>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a:xfrm>
            <a:off x="584200" y="1593881"/>
            <a:ext cx="2808000" cy="345600"/>
          </a:xfrm>
        </p:spPr>
        <p:txBody>
          <a:bodyPr/>
          <a:lstStyle/>
          <a:p>
            <a:r>
              <a:rPr lang="en-US" noProof="0"/>
              <a:t>1. Research the interviewer</a:t>
            </a: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a:xfrm>
            <a:off x="584200" y="4052218"/>
            <a:ext cx="2808000" cy="345600"/>
          </a:xfrm>
        </p:spPr>
        <p:txBody>
          <a:bodyPr/>
          <a:lstStyle/>
          <a:p>
            <a:r>
              <a:rPr lang="en-US" noProof="0"/>
              <a:t>6. Conduct the interview</a:t>
            </a: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a:xfrm>
            <a:off x="4047840" y="1593881"/>
            <a:ext cx="2808000" cy="345600"/>
          </a:xfrm>
        </p:spPr>
        <p:txBody>
          <a:bodyPr/>
          <a:lstStyle/>
          <a:p>
            <a:r>
              <a:rPr lang="en-US" noProof="0"/>
              <a:t>2. Research the audience</a:t>
            </a: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a:xfrm>
            <a:off x="4047840" y="4052218"/>
            <a:ext cx="2808000" cy="345600"/>
          </a:xfrm>
        </p:spPr>
        <p:txBody>
          <a:bodyPr/>
          <a:lstStyle/>
          <a:p>
            <a:r>
              <a:rPr lang="en-US" noProof="0"/>
              <a:t>5. Create a FAQ document</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a:xfrm>
            <a:off x="7511481" y="1593881"/>
            <a:ext cx="2808000" cy="345600"/>
          </a:xfrm>
        </p:spPr>
        <p:txBody>
          <a:bodyPr/>
          <a:lstStyle/>
          <a:p>
            <a:r>
              <a:rPr lang="en-US" noProof="0"/>
              <a:t>3. Generate questions</a:t>
            </a: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a:xfrm>
            <a:off x="7511481" y="4052218"/>
            <a:ext cx="2808000" cy="345600"/>
          </a:xfrm>
        </p:spPr>
        <p:txBody>
          <a:bodyPr/>
          <a:lstStyle/>
          <a:p>
            <a:r>
              <a:rPr lang="en-US" noProof="0"/>
              <a:t>4. Generate answers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9" name="Text Placeholder 18">
            <a:extLst>
              <a:ext uri="{FF2B5EF4-FFF2-40B4-BE49-F238E27FC236}">
                <a16:creationId xmlns:a16="http://schemas.microsoft.com/office/drawing/2014/main" id="{14D4BD17-7FBC-40D8-E717-2641B495A615}"/>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Ask Copilot to research the interviewer and their publication to understand their previous work and approach to the topic. </a:t>
            </a:r>
          </a:p>
          <a:p>
            <a:endParaRPr lang="en-US" noProof="0"/>
          </a:p>
        </p:txBody>
      </p:sp>
      <p:sp>
        <p:nvSpPr>
          <p:cNvPr id="20" name="Text Placeholder 19">
            <a:extLst>
              <a:ext uri="{FF2B5EF4-FFF2-40B4-BE49-F238E27FC236}">
                <a16:creationId xmlns:a16="http://schemas.microsoft.com/office/drawing/2014/main" id="{98C790C2-E2EA-8C89-400A-66575A806C79}"/>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to research the demographic of the publication the interviewer works for. This will help tailor the FAQs and responses to the audience's interests and knowledge level.</a:t>
            </a:r>
          </a:p>
          <a:p>
            <a:endParaRPr lang="en-US" noProof="0"/>
          </a:p>
        </p:txBody>
      </p:sp>
      <p:sp>
        <p:nvSpPr>
          <p:cNvPr id="21" name="Text Placeholder 20">
            <a:extLst>
              <a:ext uri="{FF2B5EF4-FFF2-40B4-BE49-F238E27FC236}">
                <a16:creationId xmlns:a16="http://schemas.microsoft.com/office/drawing/2014/main" id="{72AD5590-951F-A545-ED32-39E63DC63E03}"/>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Prompt Copilot to generate anticipated questions. The questions should be informed by the research conducted in the previous steps and crafted to be conversational yet concise.</a:t>
            </a:r>
          </a:p>
          <a:p>
            <a:endParaRPr lang="en-US" noProof="0"/>
          </a:p>
        </p:txBody>
      </p:sp>
      <p:sp>
        <p:nvSpPr>
          <p:cNvPr id="22" name="Text Placeholder 21">
            <a:extLst>
              <a:ext uri="{FF2B5EF4-FFF2-40B4-BE49-F238E27FC236}">
                <a16:creationId xmlns:a16="http://schemas.microsoft.com/office/drawing/2014/main" id="{1AF32A0F-0DFF-3520-6C84-684C18AE252F}"/>
              </a:ext>
            </a:extLst>
          </p:cNvPr>
          <p:cNvSpPr>
            <a:spLocks noGrp="1"/>
          </p:cNvSpPr>
          <p:nvPr>
            <p:ph type="body" sz="quarter" idx="21"/>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Having context </a:t>
            </a:r>
            <a:r>
              <a:rPr kumimoji="0" lang="en-US" sz="900" b="0" i="0" u="none" strike="noStrike" kern="0" cap="none" spc="0" normalizeH="0" baseline="0" noProof="0">
                <a:ln>
                  <a:noFill/>
                </a:ln>
                <a:solidFill>
                  <a:srgbClr val="1A1A1A"/>
                </a:solidFill>
                <a:effectLst/>
                <a:uLnTx/>
                <a:uFillTx/>
                <a:latin typeface="Segoe UI"/>
                <a:ea typeface="+mn-ea"/>
                <a:cs typeface="+mn-cs"/>
              </a:rPr>
              <a:t>from similar conversations can help you anticipate tough questions that may arise. Search </a:t>
            </a:r>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for articles, interviews, and other content they have produced.</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40" name="Text Placeholder 39">
            <a:extLst>
              <a:ext uri="{FF2B5EF4-FFF2-40B4-BE49-F238E27FC236}">
                <a16:creationId xmlns:a16="http://schemas.microsoft.com/office/drawing/2014/main" id="{A20DF352-E648-89AF-208F-144673A1E52A}"/>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Maintain integrity and consistency of messaging</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 and prepare for future interviews.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41" name="Text Placeholder 40">
            <a:extLst>
              <a:ext uri="{FF2B5EF4-FFF2-40B4-BE49-F238E27FC236}">
                <a16:creationId xmlns:a16="http://schemas.microsoft.com/office/drawing/2014/main" id="{752498D9-4394-8A30-CBCD-D690D4AE7B1C}"/>
              </a:ext>
            </a:extLst>
          </p:cNvPr>
          <p:cNvSpPr>
            <a:spLocks noGrp="1"/>
          </p:cNvSpPr>
          <p:nvPr>
            <p:ph type="body" sz="quarter" idx="23"/>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Understand </a:t>
            </a:r>
            <a:r>
              <a:rPr kumimoji="0" lang="en-US" sz="900" b="0" i="0" u="none" strike="noStrike" kern="0" cap="none" spc="0" normalizeH="0" baseline="0" noProof="0">
                <a:ln>
                  <a:noFill/>
                </a:ln>
                <a:solidFill>
                  <a:srgbClr val="1A1A1A"/>
                </a:solidFill>
                <a:effectLst/>
                <a:uLnTx/>
                <a:uFillTx/>
                <a:latin typeface="Segoe UI"/>
                <a:ea typeface="+mn-ea"/>
                <a:cs typeface="+mn-cs"/>
              </a:rPr>
              <a:t>the publication's readership, allowing the spokesperson to connect more effectively with the audience's interests and expectations.</a:t>
            </a:r>
          </a:p>
        </p:txBody>
      </p:sp>
      <p:sp>
        <p:nvSpPr>
          <p:cNvPr id="42" name="Text Placeholder 41">
            <a:extLst>
              <a:ext uri="{FF2B5EF4-FFF2-40B4-BE49-F238E27FC236}">
                <a16:creationId xmlns:a16="http://schemas.microsoft.com/office/drawing/2014/main" id="{B2F616D9-CD01-1676-E6ED-E10ED10B6545}"/>
              </a:ext>
            </a:extLst>
          </p:cNvPr>
          <p:cNvSpPr>
            <a:spLocks noGrp="1"/>
          </p:cNvSpPr>
          <p:nvPr>
            <p:ph type="body" sz="quarter" idx="24"/>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Ensure consistency </a:t>
            </a:r>
            <a:r>
              <a:rPr kumimoji="0" lang="en-US" sz="900" b="0" i="0" u="none" strike="noStrike" kern="0" cap="none" spc="0" normalizeH="0" baseline="0" noProof="0">
                <a:ln>
                  <a:noFill/>
                </a:ln>
                <a:solidFill>
                  <a:srgbClr val="1A1A1A"/>
                </a:solidFill>
                <a:effectLst/>
                <a:uLnTx/>
                <a:uFillTx/>
                <a:latin typeface="Segoe UI"/>
                <a:ea typeface="+mn-ea"/>
                <a:cs typeface="+mn-cs"/>
              </a:rPr>
              <a:t>and accuracy in the spokesperson's responses by aligning with the organization's official stance and create a single source of truth to reference later.</a:t>
            </a:r>
          </a:p>
        </p:txBody>
      </p:sp>
      <p:sp>
        <p:nvSpPr>
          <p:cNvPr id="43" name="Text Placeholder 42">
            <a:extLst>
              <a:ext uri="{FF2B5EF4-FFF2-40B4-BE49-F238E27FC236}">
                <a16:creationId xmlns:a16="http://schemas.microsoft.com/office/drawing/2014/main" id="{877C1AF2-A61B-21C5-92A4-2B39AB44D4CE}"/>
              </a:ext>
            </a:extLst>
          </p:cNvPr>
          <p:cNvSpPr>
            <a:spLocks noGrp="1"/>
          </p:cNvSpPr>
          <p:nvPr>
            <p:ph type="body" sz="quarter" idx="25"/>
          </p:nvPr>
        </p:nvSpPr>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Proactively prepare </a:t>
            </a:r>
            <a:r>
              <a:rPr kumimoji="0" lang="en-US" sz="900" b="0" i="0" u="none" strike="noStrike" kern="0" cap="none" spc="0" normalizeH="0" baseline="0" noProof="0">
                <a:ln>
                  <a:noFill/>
                </a:ln>
                <a:solidFill>
                  <a:srgbClr val="1A1A1A"/>
                </a:solidFill>
                <a:effectLst/>
                <a:uLnTx/>
                <a:uFillTx/>
                <a:latin typeface="Segoe UI"/>
                <a:ea typeface="+mn-ea"/>
                <a:cs typeface="+mn-cs"/>
              </a:rPr>
              <a:t>for the types of questions that are likely to be asked, enabling the spokesperson to respond confidently and thoughtfully.</a:t>
            </a:r>
          </a:p>
        </p:txBody>
      </p:sp>
      <p:sp>
        <p:nvSpPr>
          <p:cNvPr id="44" name="Text Placeholder 43">
            <a:extLst>
              <a:ext uri="{FF2B5EF4-FFF2-40B4-BE49-F238E27FC236}">
                <a16:creationId xmlns:a16="http://schemas.microsoft.com/office/drawing/2014/main" id="{36A3FFFC-75A3-C873-23CC-23EBB3714AF5}"/>
              </a:ext>
            </a:extLst>
          </p:cNvPr>
          <p:cNvSpPr>
            <a:spLocks noGrp="1"/>
          </p:cNvSpPr>
          <p:nvPr>
            <p:ph type="body" sz="quarter" idx="26"/>
          </p:nvPr>
        </p:nvSpPr>
        <p:spPr>
          <a:xfrm>
            <a:off x="7511481" y="5641938"/>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Craft answers</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 that align with the organization's messaging and the spokesperson's personal voice – all with the context of the interviewer's approach.</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62" name="Text Placeholder 61">
            <a:extLst>
              <a:ext uri="{FF2B5EF4-FFF2-40B4-BE49-F238E27FC236}">
                <a16:creationId xmlns:a16="http://schemas.microsoft.com/office/drawing/2014/main" id="{B5DE72E4-E1FB-860E-DF3E-437FD7FF8477}"/>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Conduct the interview through Microsoft Teams and query the transcript with Copilot in Teams to judge your spokesperson’s answers against the FAQ Document. </a:t>
            </a:r>
          </a:p>
          <a:p>
            <a:endParaRPr lang="en-US" noProof="0"/>
          </a:p>
        </p:txBody>
      </p:sp>
      <p:sp>
        <p:nvSpPr>
          <p:cNvPr id="63" name="Text Placeholder 62">
            <a:extLst>
              <a:ext uri="{FF2B5EF4-FFF2-40B4-BE49-F238E27FC236}">
                <a16:creationId xmlns:a16="http://schemas.microsoft.com/office/drawing/2014/main" id="{735D4CA1-85A7-F586-685C-182A49AF37C9}"/>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Word to create an FAQ document using the Copilot-generated questions and answers from the previous steps.</a:t>
            </a:r>
          </a:p>
          <a:p>
            <a:endParaRPr lang="en-US" noProof="0"/>
          </a:p>
        </p:txBody>
      </p:sp>
      <p:sp>
        <p:nvSpPr>
          <p:cNvPr id="64" name="Text Placeholder 63">
            <a:extLst>
              <a:ext uri="{FF2B5EF4-FFF2-40B4-BE49-F238E27FC236}">
                <a16:creationId xmlns:a16="http://schemas.microsoft.com/office/drawing/2014/main" id="{3B095E65-507C-1B4D-40BE-84F86C97895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to generate answers for each anticipated question generated in the previous step, using related organization documents to source answers.</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a:p>
            <a:endParaRPr lang="en-US" noProof="0"/>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65" name="Text Placeholder 64">
            <a:extLst>
              <a:ext uri="{FF2B5EF4-FFF2-40B4-BE49-F238E27FC236}">
                <a16:creationId xmlns:a16="http://schemas.microsoft.com/office/drawing/2014/main" id="{167E6613-763C-0178-E200-EF42A56EF8FA}"/>
              </a:ext>
            </a:extLst>
          </p:cNvPr>
          <p:cNvSpPr>
            <a:spLocks noGrp="1"/>
          </p:cNvSpPr>
          <p:nvPr>
            <p:ph type="body" sz="quarter" idx="38"/>
          </p:nvPr>
        </p:nvSpPr>
        <p:spPr>
          <a:solidFill>
            <a:srgbClr val="0070C0"/>
          </a:solidFill>
        </p:spPr>
        <p:txBody>
          <a:bodyPr/>
          <a:lstStyle/>
          <a:p>
            <a:endParaRPr lang="en-US" noProof="0"/>
          </a:p>
        </p:txBody>
      </p:sp>
      <p:sp>
        <p:nvSpPr>
          <p:cNvPr id="66" name="Text Placeholder 65">
            <a:extLst>
              <a:ext uri="{FF2B5EF4-FFF2-40B4-BE49-F238E27FC236}">
                <a16:creationId xmlns:a16="http://schemas.microsoft.com/office/drawing/2014/main" id="{9DD4478B-C7E9-3360-BD20-34F94493FD16}"/>
              </a:ext>
            </a:extLst>
          </p:cNvPr>
          <p:cNvSpPr>
            <a:spLocks noGrp="1"/>
          </p:cNvSpPr>
          <p:nvPr>
            <p:ph type="body" sz="quarter" idx="39"/>
          </p:nvPr>
        </p:nvSpPr>
        <p:spPr>
          <a:solidFill>
            <a:srgbClr val="0078D4"/>
          </a:solidFill>
        </p:spPr>
        <p:txBody>
          <a:bodyPr/>
          <a:lstStyle/>
          <a:p>
            <a:endParaRPr lang="en-US" noProof="0"/>
          </a:p>
        </p:txBody>
      </p:sp>
      <p:sp>
        <p:nvSpPr>
          <p:cNvPr id="67" name="Text Placeholder 66">
            <a:extLst>
              <a:ext uri="{FF2B5EF4-FFF2-40B4-BE49-F238E27FC236}">
                <a16:creationId xmlns:a16="http://schemas.microsoft.com/office/drawing/2014/main" id="{4A5EC8DB-0A66-6DB9-7321-C08F65416FAE}"/>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4" name="Group 23">
            <a:extLst>
              <a:ext uri="{FF2B5EF4-FFF2-40B4-BE49-F238E27FC236}">
                <a16:creationId xmlns:a16="http://schemas.microsoft.com/office/drawing/2014/main" id="{7BCAC897-7517-CCB5-20A5-FB0894A7422B}"/>
              </a:ext>
            </a:extLst>
          </p:cNvPr>
          <p:cNvGrpSpPr/>
          <p:nvPr/>
        </p:nvGrpSpPr>
        <p:grpSpPr>
          <a:xfrm>
            <a:off x="1624328" y="1132756"/>
            <a:ext cx="1332000" cy="216000"/>
            <a:chOff x="1198144" y="862657"/>
            <a:chExt cx="1332000" cy="216000"/>
          </a:xfrm>
        </p:grpSpPr>
        <p:sp>
          <p:nvSpPr>
            <p:cNvPr id="25" name="Rectangle: Rounded Corners 6">
              <a:extLst>
                <a:ext uri="{FF2B5EF4-FFF2-40B4-BE49-F238E27FC236}">
                  <a16:creationId xmlns:a16="http://schemas.microsoft.com/office/drawing/2014/main" id="{2B1FC6D2-6444-8EB7-BE50-D0E23E87A5B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26" name="Graphic 25">
              <a:extLst>
                <a:ext uri="{FF2B5EF4-FFF2-40B4-BE49-F238E27FC236}">
                  <a16:creationId xmlns:a16="http://schemas.microsoft.com/office/drawing/2014/main" id="{B9438946-96F6-DACE-645F-4EFB7656378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4929" y="898657"/>
              <a:ext cx="144000" cy="144000"/>
            </a:xfrm>
            <a:prstGeom prst="rect">
              <a:avLst/>
            </a:prstGeom>
          </p:spPr>
        </p:pic>
      </p:grpSp>
      <p:grpSp>
        <p:nvGrpSpPr>
          <p:cNvPr id="27" name="Group 26">
            <a:extLst>
              <a:ext uri="{FF2B5EF4-FFF2-40B4-BE49-F238E27FC236}">
                <a16:creationId xmlns:a16="http://schemas.microsoft.com/office/drawing/2014/main" id="{5E2FC3A4-1E31-473A-906F-6FEBA5E0E735}"/>
              </a:ext>
            </a:extLst>
          </p:cNvPr>
          <p:cNvGrpSpPr/>
          <p:nvPr/>
        </p:nvGrpSpPr>
        <p:grpSpPr>
          <a:xfrm>
            <a:off x="3022536" y="1132756"/>
            <a:ext cx="1692000" cy="216000"/>
            <a:chOff x="2707850" y="862657"/>
            <a:chExt cx="1692000" cy="216000"/>
          </a:xfrm>
        </p:grpSpPr>
        <p:sp>
          <p:nvSpPr>
            <p:cNvPr id="28" name="Rectangle: Rounded Corners 6">
              <a:extLst>
                <a:ext uri="{FF2B5EF4-FFF2-40B4-BE49-F238E27FC236}">
                  <a16:creationId xmlns:a16="http://schemas.microsoft.com/office/drawing/2014/main" id="{25ABDAF4-1178-57B0-36C5-4B83F8AAE3C7}"/>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Expand audiences</a:t>
              </a:r>
            </a:p>
          </p:txBody>
        </p:sp>
        <p:pic>
          <p:nvPicPr>
            <p:cNvPr id="29" name="Graphic 28">
              <a:extLst>
                <a:ext uri="{FF2B5EF4-FFF2-40B4-BE49-F238E27FC236}">
                  <a16:creationId xmlns:a16="http://schemas.microsoft.com/office/drawing/2014/main" id="{64B40C2D-E6B0-44ED-2636-52ED008C5BC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54635" y="898657"/>
              <a:ext cx="144000" cy="144000"/>
            </a:xfrm>
            <a:prstGeom prst="rect">
              <a:avLst/>
            </a:prstGeom>
          </p:spPr>
        </p:pic>
      </p:gr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06" name="Group 105">
            <a:extLst>
              <a:ext uri="{FF2B5EF4-FFF2-40B4-BE49-F238E27FC236}">
                <a16:creationId xmlns:a16="http://schemas.microsoft.com/office/drawing/2014/main" id="{A688C481-BF57-36DA-C844-8C76F13D6D40}"/>
              </a:ext>
            </a:extLst>
          </p:cNvPr>
          <p:cNvGrpSpPr/>
          <p:nvPr/>
        </p:nvGrpSpPr>
        <p:grpSpPr>
          <a:xfrm>
            <a:off x="4276273" y="2761669"/>
            <a:ext cx="2351135" cy="360000"/>
            <a:chOff x="4276273" y="2761669"/>
            <a:chExt cx="2351135" cy="360000"/>
          </a:xfrm>
        </p:grpSpPr>
        <p:pic>
          <p:nvPicPr>
            <p:cNvPr id="107" name="Picture 106" descr="Zip Co logo SVG free download, id: 101874 - Brandlogos.net">
              <a:hlinkClick r:id="rId4"/>
              <a:extLst>
                <a:ext uri="{FF2B5EF4-FFF2-40B4-BE49-F238E27FC236}">
                  <a16:creationId xmlns:a16="http://schemas.microsoft.com/office/drawing/2014/main" id="{2C97FB3C-9616-D155-CAA8-BE7FC532223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08" name="TextBox 107">
              <a:extLst>
                <a:ext uri="{FF2B5EF4-FFF2-40B4-BE49-F238E27FC236}">
                  <a16:creationId xmlns:a16="http://schemas.microsoft.com/office/drawing/2014/main" id="{3AD145FE-BCE0-A8F6-F08E-E82A1A4F15F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09" name="Group 108">
            <a:extLst>
              <a:ext uri="{FF2B5EF4-FFF2-40B4-BE49-F238E27FC236}">
                <a16:creationId xmlns:a16="http://schemas.microsoft.com/office/drawing/2014/main" id="{55272A29-B0EC-60A5-257B-319BEC2249B8}"/>
              </a:ext>
            </a:extLst>
          </p:cNvPr>
          <p:cNvGrpSpPr/>
          <p:nvPr/>
        </p:nvGrpSpPr>
        <p:grpSpPr>
          <a:xfrm>
            <a:off x="7739914" y="2761669"/>
            <a:ext cx="2351135" cy="360000"/>
            <a:chOff x="7739914" y="2761669"/>
            <a:chExt cx="2351135" cy="360000"/>
          </a:xfrm>
        </p:grpSpPr>
        <p:pic>
          <p:nvPicPr>
            <p:cNvPr id="110" name="Picture 109" descr="Zip Co logo SVG free download, id: 101874 - Brandlogos.net">
              <a:hlinkClick r:id="rId4"/>
              <a:extLst>
                <a:ext uri="{FF2B5EF4-FFF2-40B4-BE49-F238E27FC236}">
                  <a16:creationId xmlns:a16="http://schemas.microsoft.com/office/drawing/2014/main" id="{1775680B-0889-0CAD-994C-C57B45CBFDA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11" name="TextBox 110">
              <a:extLst>
                <a:ext uri="{FF2B5EF4-FFF2-40B4-BE49-F238E27FC236}">
                  <a16:creationId xmlns:a16="http://schemas.microsoft.com/office/drawing/2014/main" id="{270141B9-BDBD-E00B-A243-DDF865B2E867}"/>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2" name="Group 111">
            <a:extLst>
              <a:ext uri="{FF2B5EF4-FFF2-40B4-BE49-F238E27FC236}">
                <a16:creationId xmlns:a16="http://schemas.microsoft.com/office/drawing/2014/main" id="{4C30FFF5-DF5C-9687-F797-6A2340DF3B8E}"/>
              </a:ext>
            </a:extLst>
          </p:cNvPr>
          <p:cNvGrpSpPr/>
          <p:nvPr/>
        </p:nvGrpSpPr>
        <p:grpSpPr>
          <a:xfrm>
            <a:off x="804187" y="2761669"/>
            <a:ext cx="2351135" cy="360000"/>
            <a:chOff x="4276273" y="2761669"/>
            <a:chExt cx="2351135" cy="360000"/>
          </a:xfrm>
        </p:grpSpPr>
        <p:pic>
          <p:nvPicPr>
            <p:cNvPr id="113" name="Picture 112" descr="Zip Co logo SVG free download, id: 101874 - Brandlogos.net">
              <a:hlinkClick r:id="rId4"/>
              <a:extLst>
                <a:ext uri="{FF2B5EF4-FFF2-40B4-BE49-F238E27FC236}">
                  <a16:creationId xmlns:a16="http://schemas.microsoft.com/office/drawing/2014/main" id="{113265F1-DBEB-F66E-0F6F-94B9E891302A}"/>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14" name="TextBox 113">
              <a:extLst>
                <a:ext uri="{FF2B5EF4-FFF2-40B4-BE49-F238E27FC236}">
                  <a16:creationId xmlns:a16="http://schemas.microsoft.com/office/drawing/2014/main" id="{19CD16C4-7C79-19A5-F357-E4379DF8D57F}"/>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115" name="Group 114">
            <a:extLst>
              <a:ext uri="{FF2B5EF4-FFF2-40B4-BE49-F238E27FC236}">
                <a16:creationId xmlns:a16="http://schemas.microsoft.com/office/drawing/2014/main" id="{4B7E3F8D-67B8-5381-BB67-2BF6756C88E1}"/>
              </a:ext>
            </a:extLst>
          </p:cNvPr>
          <p:cNvGrpSpPr/>
          <p:nvPr/>
        </p:nvGrpSpPr>
        <p:grpSpPr>
          <a:xfrm>
            <a:off x="7739914" y="5158847"/>
            <a:ext cx="2351135" cy="360000"/>
            <a:chOff x="7739914" y="2761669"/>
            <a:chExt cx="2351135" cy="360000"/>
          </a:xfrm>
        </p:grpSpPr>
        <p:pic>
          <p:nvPicPr>
            <p:cNvPr id="116" name="Picture 115" descr="Zip Co logo SVG free download, id: 101874 - Brandlogos.net">
              <a:hlinkClick r:id="rId4"/>
              <a:extLst>
                <a:ext uri="{FF2B5EF4-FFF2-40B4-BE49-F238E27FC236}">
                  <a16:creationId xmlns:a16="http://schemas.microsoft.com/office/drawing/2014/main" id="{9E42B9ED-E72C-D870-D187-C298401E5E7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17" name="TextBox 116">
              <a:extLst>
                <a:ext uri="{FF2B5EF4-FFF2-40B4-BE49-F238E27FC236}">
                  <a16:creationId xmlns:a16="http://schemas.microsoft.com/office/drawing/2014/main" id="{B740FE25-F1D4-D698-101A-F66AFE8ACA0D}"/>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8" name="Group 117">
            <a:extLst>
              <a:ext uri="{FF2B5EF4-FFF2-40B4-BE49-F238E27FC236}">
                <a16:creationId xmlns:a16="http://schemas.microsoft.com/office/drawing/2014/main" id="{7E6D4F37-CA84-A200-A7DA-4A985D7A611A}"/>
              </a:ext>
            </a:extLst>
          </p:cNvPr>
          <p:cNvGrpSpPr/>
          <p:nvPr/>
        </p:nvGrpSpPr>
        <p:grpSpPr>
          <a:xfrm>
            <a:off x="4276273" y="5158847"/>
            <a:ext cx="2351135" cy="360000"/>
            <a:chOff x="588263" y="2657420"/>
            <a:chExt cx="2351135" cy="360000"/>
          </a:xfrm>
        </p:grpSpPr>
        <p:pic>
          <p:nvPicPr>
            <p:cNvPr id="119" name="Picture 118">
              <a:extLst>
                <a:ext uri="{FF2B5EF4-FFF2-40B4-BE49-F238E27FC236}">
                  <a16:creationId xmlns:a16="http://schemas.microsoft.com/office/drawing/2014/main" id="{09E6D998-5D50-A5DF-77A0-F364CE2FD9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9524FC1C-7823-2CC3-04A2-68E8567AF36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1" name="Group 120">
            <a:extLst>
              <a:ext uri="{FF2B5EF4-FFF2-40B4-BE49-F238E27FC236}">
                <a16:creationId xmlns:a16="http://schemas.microsoft.com/office/drawing/2014/main" id="{7D2E5104-61D3-D4C5-F8D4-34EFFC215AB3}"/>
              </a:ext>
            </a:extLst>
          </p:cNvPr>
          <p:cNvGrpSpPr/>
          <p:nvPr/>
        </p:nvGrpSpPr>
        <p:grpSpPr>
          <a:xfrm>
            <a:off x="804187" y="5158847"/>
            <a:ext cx="2351135" cy="360000"/>
            <a:chOff x="588263" y="3617084"/>
            <a:chExt cx="2351135" cy="360000"/>
          </a:xfrm>
        </p:grpSpPr>
        <p:pic>
          <p:nvPicPr>
            <p:cNvPr id="122" name="Picture 121">
              <a:extLst>
                <a:ext uri="{FF2B5EF4-FFF2-40B4-BE49-F238E27FC236}">
                  <a16:creationId xmlns:a16="http://schemas.microsoft.com/office/drawing/2014/main" id="{54B94B02-32D2-6408-3A94-759D9E9B85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643EBF02-DEF6-6E18-7346-2BB1DF0163C2}"/>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24" name="Picture 123">
            <a:extLst>
              <a:ext uri="{FF2B5EF4-FFF2-40B4-BE49-F238E27FC236}">
                <a16:creationId xmlns:a16="http://schemas.microsoft.com/office/drawing/2014/main" id="{91E6AC30-5E9D-5DAA-1796-57E69A81FE6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7" name="Group 6">
            <a:extLst>
              <a:ext uri="{FF2B5EF4-FFF2-40B4-BE49-F238E27FC236}">
                <a16:creationId xmlns:a16="http://schemas.microsoft.com/office/drawing/2014/main" id="{4D4C1E4C-532C-FFDC-689F-2CE687E30B65}"/>
              </a:ext>
            </a:extLst>
          </p:cNvPr>
          <p:cNvGrpSpPr/>
          <p:nvPr/>
        </p:nvGrpSpPr>
        <p:grpSpPr>
          <a:xfrm>
            <a:off x="7523373" y="1127774"/>
            <a:ext cx="1260000" cy="216000"/>
            <a:chOff x="1194743" y="1140160"/>
            <a:chExt cx="1260000" cy="216000"/>
          </a:xfrm>
        </p:grpSpPr>
        <p:sp>
          <p:nvSpPr>
            <p:cNvPr id="8" name="Rectangle: Rounded Corners 6">
              <a:extLst>
                <a:ext uri="{FF2B5EF4-FFF2-40B4-BE49-F238E27FC236}">
                  <a16:creationId xmlns:a16="http://schemas.microsoft.com/office/drawing/2014/main" id="{DB00A01A-E554-D553-C749-514445C4834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9" name="Graphic 8">
              <a:extLst>
                <a:ext uri="{FF2B5EF4-FFF2-40B4-BE49-F238E27FC236}">
                  <a16:creationId xmlns:a16="http://schemas.microsoft.com/office/drawing/2014/main" id="{068AEBC3-E027-8DC0-571F-8C5EB48D37D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10" name="Group 9">
            <a:extLst>
              <a:ext uri="{FF2B5EF4-FFF2-40B4-BE49-F238E27FC236}">
                <a16:creationId xmlns:a16="http://schemas.microsoft.com/office/drawing/2014/main" id="{166DBEFE-4284-13AB-C04D-EDDEF27EF764}"/>
              </a:ext>
            </a:extLst>
          </p:cNvPr>
          <p:cNvGrpSpPr/>
          <p:nvPr/>
        </p:nvGrpSpPr>
        <p:grpSpPr>
          <a:xfrm>
            <a:off x="8868697" y="1127774"/>
            <a:ext cx="1450784" cy="216000"/>
            <a:chOff x="1194743" y="1140160"/>
            <a:chExt cx="1450784" cy="216000"/>
          </a:xfrm>
        </p:grpSpPr>
        <p:sp>
          <p:nvSpPr>
            <p:cNvPr id="11" name="Rectangle: Rounded Corners 6">
              <a:extLst>
                <a:ext uri="{FF2B5EF4-FFF2-40B4-BE49-F238E27FC236}">
                  <a16:creationId xmlns:a16="http://schemas.microsoft.com/office/drawing/2014/main" id="{B0BC2973-4FB7-ABCE-8002-99EE8B463F20}"/>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12" name="Graphic 11">
              <a:extLst>
                <a:ext uri="{FF2B5EF4-FFF2-40B4-BE49-F238E27FC236}">
                  <a16:creationId xmlns:a16="http://schemas.microsoft.com/office/drawing/2014/main" id="{E49D164E-B8CD-8A8D-B33F-C0B410F30CCA}"/>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22878413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A0092-68A2-DE21-573F-9CA448E94B6C}"/>
            </a:ext>
          </a:extLst>
        </p:cNvPr>
        <p:cNvGrpSpPr/>
        <p:nvPr/>
      </p:nvGrpSpPr>
      <p:grpSpPr>
        <a:xfrm>
          <a:off x="0" y="0"/>
          <a:ext cx="0" cy="0"/>
          <a:chOff x="0" y="0"/>
          <a:chExt cx="0" cy="0"/>
        </a:xfrm>
      </p:grpSpPr>
      <p:sp>
        <p:nvSpPr>
          <p:cNvPr id="43" name="Title 44">
            <a:extLst>
              <a:ext uri="{FF2B5EF4-FFF2-40B4-BE49-F238E27FC236}">
                <a16:creationId xmlns:a16="http://schemas.microsoft.com/office/drawing/2014/main" id="{4765C2A1-94CF-15A8-E050-D807BFE25E43}"/>
              </a:ext>
            </a:extLst>
          </p:cNvPr>
          <p:cNvSpPr>
            <a:spLocks noGrp="1"/>
          </p:cNvSpPr>
          <p:nvPr>
            <p:ph type="title"/>
          </p:nvPr>
        </p:nvSpPr>
        <p:spPr>
          <a:xfrm>
            <a:off x="584200" y="387350"/>
            <a:ext cx="5672138" cy="263149"/>
          </a:xfrm>
        </p:spPr>
        <p:txBody>
          <a:bodyPr/>
          <a:lstStyle/>
          <a:p>
            <a:r>
              <a:rPr lang="en-US" noProof="0">
                <a:solidFill>
                  <a:srgbClr val="0078D4"/>
                </a:solidFill>
              </a:rPr>
              <a:t>Communications | </a:t>
            </a:r>
            <a:r>
              <a:rPr lang="en-US" noProof="0"/>
              <a:t>Prepare a blog post</a:t>
            </a:r>
          </a:p>
        </p:txBody>
      </p:sp>
      <p:sp>
        <p:nvSpPr>
          <p:cNvPr id="20" name="Text Placeholder 19">
            <a:extLst>
              <a:ext uri="{FF2B5EF4-FFF2-40B4-BE49-F238E27FC236}">
                <a16:creationId xmlns:a16="http://schemas.microsoft.com/office/drawing/2014/main" id="{E342FCC5-457D-1ED5-9E62-5DE24D4719B2}"/>
              </a:ext>
            </a:extLst>
          </p:cNvPr>
          <p:cNvSpPr>
            <a:spLocks noGrp="1"/>
          </p:cNvSpPr>
          <p:nvPr>
            <p:ph type="body" sz="quarter" idx="11"/>
          </p:nvPr>
        </p:nvSpPr>
        <p:spPr>
          <a:xfrm>
            <a:off x="584200" y="1593881"/>
            <a:ext cx="2808000" cy="345600"/>
          </a:xfrm>
        </p:spPr>
        <p:txBody>
          <a:bodyPr/>
          <a:lstStyle/>
          <a:p>
            <a:r>
              <a:rPr lang="en-US" noProof="0"/>
              <a:t>1. Generate first draft</a:t>
            </a:r>
          </a:p>
        </p:txBody>
      </p:sp>
      <p:sp>
        <p:nvSpPr>
          <p:cNvPr id="21" name="Text Placeholder 20">
            <a:extLst>
              <a:ext uri="{FF2B5EF4-FFF2-40B4-BE49-F238E27FC236}">
                <a16:creationId xmlns:a16="http://schemas.microsoft.com/office/drawing/2014/main" id="{051096AF-2F4A-FBD1-07A3-9CE005FA7E08}"/>
              </a:ext>
            </a:extLst>
          </p:cNvPr>
          <p:cNvSpPr>
            <a:spLocks noGrp="1"/>
          </p:cNvSpPr>
          <p:nvPr>
            <p:ph type="body" sz="quarter" idx="12"/>
          </p:nvPr>
        </p:nvSpPr>
        <p:spPr>
          <a:xfrm>
            <a:off x="584200" y="4052218"/>
            <a:ext cx="2808000" cy="345600"/>
          </a:xfrm>
        </p:spPr>
        <p:txBody>
          <a:bodyPr/>
          <a:lstStyle/>
          <a:p>
            <a:r>
              <a:rPr lang="en-US" noProof="0"/>
              <a:t>6. Get feedback</a:t>
            </a:r>
          </a:p>
        </p:txBody>
      </p:sp>
      <p:sp>
        <p:nvSpPr>
          <p:cNvPr id="22" name="Text Placeholder 21">
            <a:extLst>
              <a:ext uri="{FF2B5EF4-FFF2-40B4-BE49-F238E27FC236}">
                <a16:creationId xmlns:a16="http://schemas.microsoft.com/office/drawing/2014/main" id="{35C5241A-3BF8-B7F5-B47F-802623331975}"/>
              </a:ext>
            </a:extLst>
          </p:cNvPr>
          <p:cNvSpPr>
            <a:spLocks noGrp="1"/>
          </p:cNvSpPr>
          <p:nvPr>
            <p:ph type="body" sz="quarter" idx="13"/>
          </p:nvPr>
        </p:nvSpPr>
        <p:spPr>
          <a:xfrm>
            <a:off x="4047840" y="1593881"/>
            <a:ext cx="2808000" cy="345600"/>
          </a:xfrm>
        </p:spPr>
        <p:txBody>
          <a:bodyPr/>
          <a:lstStyle/>
          <a:p>
            <a:r>
              <a:rPr lang="en-US" noProof="0"/>
              <a:t>2. Develop the content</a:t>
            </a:r>
          </a:p>
        </p:txBody>
      </p:sp>
      <p:sp>
        <p:nvSpPr>
          <p:cNvPr id="23" name="Text Placeholder 22">
            <a:extLst>
              <a:ext uri="{FF2B5EF4-FFF2-40B4-BE49-F238E27FC236}">
                <a16:creationId xmlns:a16="http://schemas.microsoft.com/office/drawing/2014/main" id="{26C3A43C-F75D-798B-8854-5D2BC3C337A1}"/>
              </a:ext>
            </a:extLst>
          </p:cNvPr>
          <p:cNvSpPr>
            <a:spLocks noGrp="1"/>
          </p:cNvSpPr>
          <p:nvPr>
            <p:ph type="body" sz="quarter" idx="14"/>
          </p:nvPr>
        </p:nvSpPr>
        <p:spPr>
          <a:xfrm>
            <a:off x="4047840" y="4052218"/>
            <a:ext cx="2808000" cy="345600"/>
          </a:xfrm>
        </p:spPr>
        <p:txBody>
          <a:bodyPr/>
          <a:lstStyle/>
          <a:p>
            <a:r>
              <a:rPr lang="en-US" noProof="0"/>
              <a:t>5. Craft a captivating title</a:t>
            </a:r>
          </a:p>
        </p:txBody>
      </p:sp>
      <p:sp>
        <p:nvSpPr>
          <p:cNvPr id="24" name="Text Placeholder 23">
            <a:extLst>
              <a:ext uri="{FF2B5EF4-FFF2-40B4-BE49-F238E27FC236}">
                <a16:creationId xmlns:a16="http://schemas.microsoft.com/office/drawing/2014/main" id="{190B5B38-EB11-007B-4AB0-B2F1DBCF3B6D}"/>
              </a:ext>
            </a:extLst>
          </p:cNvPr>
          <p:cNvSpPr>
            <a:spLocks noGrp="1"/>
          </p:cNvSpPr>
          <p:nvPr>
            <p:ph type="body" sz="quarter" idx="15"/>
          </p:nvPr>
        </p:nvSpPr>
        <p:spPr>
          <a:xfrm>
            <a:off x="7511481" y="1593881"/>
            <a:ext cx="2808000" cy="345600"/>
          </a:xfrm>
        </p:spPr>
        <p:txBody>
          <a:bodyPr/>
          <a:lstStyle/>
          <a:p>
            <a:r>
              <a:rPr lang="en-US" noProof="0"/>
              <a:t>3. In-depth research</a:t>
            </a:r>
          </a:p>
        </p:txBody>
      </p:sp>
      <p:sp>
        <p:nvSpPr>
          <p:cNvPr id="25" name="Text Placeholder 24">
            <a:extLst>
              <a:ext uri="{FF2B5EF4-FFF2-40B4-BE49-F238E27FC236}">
                <a16:creationId xmlns:a16="http://schemas.microsoft.com/office/drawing/2014/main" id="{B1D32722-4391-CF49-44E9-043E8222B5F6}"/>
              </a:ext>
            </a:extLst>
          </p:cNvPr>
          <p:cNvSpPr>
            <a:spLocks noGrp="1"/>
          </p:cNvSpPr>
          <p:nvPr>
            <p:ph type="body" sz="quarter" idx="16"/>
          </p:nvPr>
        </p:nvSpPr>
        <p:spPr>
          <a:xfrm>
            <a:off x="7511481" y="4052218"/>
            <a:ext cx="2808000" cy="345600"/>
          </a:xfrm>
        </p:spPr>
        <p:txBody>
          <a:bodyPr/>
          <a:lstStyle/>
          <a:p>
            <a:r>
              <a:rPr lang="en-US" noProof="0"/>
              <a:t>4. Message test </a:t>
            </a:r>
          </a:p>
        </p:txBody>
      </p:sp>
      <p:sp>
        <p:nvSpPr>
          <p:cNvPr id="44" name="Text Placeholder 52">
            <a:extLst>
              <a:ext uri="{FF2B5EF4-FFF2-40B4-BE49-F238E27FC236}">
                <a16:creationId xmlns:a16="http://schemas.microsoft.com/office/drawing/2014/main" id="{6B9DC60A-793F-47E0-7CBA-627263F5C228}"/>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124" name="Text Placeholder 123">
            <a:extLst>
              <a:ext uri="{FF2B5EF4-FFF2-40B4-BE49-F238E27FC236}">
                <a16:creationId xmlns:a16="http://schemas.microsoft.com/office/drawing/2014/main" id="{6F654C09-19E0-087E-0B2C-48304D0C7207}"/>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rPr>
              <a:t>Draft your blog by prompting Copilot in Word, including some of your ideas, key messages, and any other elements you want to include. Ask Copilot to suggest a structure for your content.</a:t>
            </a:r>
          </a:p>
          <a:p>
            <a:endParaRPr lang="en-US" noProof="0"/>
          </a:p>
        </p:txBody>
      </p:sp>
      <p:sp>
        <p:nvSpPr>
          <p:cNvPr id="125" name="Text Placeholder 124">
            <a:extLst>
              <a:ext uri="{FF2B5EF4-FFF2-40B4-BE49-F238E27FC236}">
                <a16:creationId xmlns:a16="http://schemas.microsoft.com/office/drawing/2014/main" id="{8DDA78A8-4699-9009-5E9E-1FA18F58ACCF}"/>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Word to expand on the initial draft, adding depth and detail to your plan or blog. Ask for suggestions on specific sections or for ideas on how to articulate complex concepts. </a:t>
            </a:r>
          </a:p>
          <a:p>
            <a:endParaRPr lang="en-US" noProof="0"/>
          </a:p>
        </p:txBody>
      </p:sp>
      <p:sp>
        <p:nvSpPr>
          <p:cNvPr id="126" name="Text Placeholder 125">
            <a:extLst>
              <a:ext uri="{FF2B5EF4-FFF2-40B4-BE49-F238E27FC236}">
                <a16:creationId xmlns:a16="http://schemas.microsoft.com/office/drawing/2014/main" id="{F3F87A61-E408-FFF7-8AE1-F6CA055D228E}"/>
              </a:ext>
            </a:extLst>
          </p:cNvPr>
          <p:cNvSpPr>
            <a:spLocks noGrp="1"/>
          </p:cNvSpPr>
          <p:nvPr>
            <p:ph type="body" sz="quarter" idx="20"/>
          </p:nvPr>
        </p:nvSpPr>
        <p:spPr>
          <a:xfrm>
            <a:off x="7511481" y="2032188"/>
            <a:ext cx="2808000" cy="824843"/>
          </a:xfrm>
        </p:spPr>
        <p:txBody>
          <a:bodyPr>
            <a:normAutofit/>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Share your draft blog with Copilot and ask it to find points that need expanding or may be confusing. Then use Copilot to research the topic and generate suggested copy to add to your blog post. </a:t>
            </a:r>
            <a:endParaRPr kumimoji="0" lang="en-US" sz="9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27" name="Text Placeholder 126">
            <a:extLst>
              <a:ext uri="{FF2B5EF4-FFF2-40B4-BE49-F238E27FC236}">
                <a16:creationId xmlns:a16="http://schemas.microsoft.com/office/drawing/2014/main" id="{1EF89EBB-6B47-2BF6-8F6D-D5BC64EDDD38}"/>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Use Copilot to </a:t>
            </a:r>
            <a:r>
              <a:rPr kumimoji="0" lang="en-US" sz="900" b="1" i="0" u="none" strike="noStrike" kern="0" cap="none" spc="0" normalizeH="0" baseline="0" noProof="0">
                <a:ln>
                  <a:noFill/>
                </a:ln>
                <a:solidFill>
                  <a:srgbClr val="1A1A1A"/>
                </a:solidFill>
                <a:effectLst/>
                <a:uLnTx/>
                <a:uFillTx/>
                <a:latin typeface="Segoe UI"/>
                <a:ea typeface="+mn-ea"/>
                <a:cs typeface="+mn-cs"/>
              </a:rPr>
              <a:t>organize thoughts</a:t>
            </a:r>
            <a:r>
              <a:rPr kumimoji="0" lang="en-US" sz="900" b="0" i="0" u="none" strike="noStrike" kern="0" cap="none" spc="0" normalizeH="0" baseline="0" noProof="0">
                <a:ln>
                  <a:noFill/>
                </a:ln>
                <a:solidFill>
                  <a:srgbClr val="1A1A1A"/>
                </a:solidFill>
                <a:effectLst/>
                <a:uLnTx/>
                <a:uFillTx/>
                <a:latin typeface="Segoe UI"/>
                <a:ea typeface="+mn-ea"/>
                <a:cs typeface="+mn-cs"/>
              </a:rPr>
              <a:t> and create a structured outline, allowing you to focus on the creative aspects of writing.</a:t>
            </a:r>
          </a:p>
        </p:txBody>
      </p:sp>
      <p:sp>
        <p:nvSpPr>
          <p:cNvPr id="128" name="Text Placeholder 127">
            <a:extLst>
              <a:ext uri="{FF2B5EF4-FFF2-40B4-BE49-F238E27FC236}">
                <a16:creationId xmlns:a16="http://schemas.microsoft.com/office/drawing/2014/main" id="{847D634E-56C4-D596-927F-FBC44563F79B}"/>
              </a:ext>
            </a:extLst>
          </p:cNvPr>
          <p:cNvSpPr>
            <a:spLocks noGrp="1"/>
          </p:cNvSpPr>
          <p:nvPr>
            <p:ph type="body" sz="quarter" idx="22"/>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Reduce the amount of time</a:t>
            </a:r>
            <a:r>
              <a:rPr kumimoji="0" lang="en-US" sz="900" b="0" i="0" u="none" strike="noStrike" kern="0" cap="none" spc="0" normalizeH="0" baseline="0" noProof="0">
                <a:ln>
                  <a:noFill/>
                </a:ln>
                <a:solidFill>
                  <a:srgbClr val="1A1A1A"/>
                </a:solidFill>
                <a:effectLst/>
                <a:uLnTx/>
                <a:uFillTx/>
                <a:latin typeface="Segoe UI"/>
                <a:ea typeface="+mn-ea"/>
                <a:cs typeface="+mn-cs"/>
              </a:rPr>
              <a:t> it takes to get stakeholder buy-in and feedback. </a:t>
            </a:r>
          </a:p>
        </p:txBody>
      </p:sp>
      <p:sp>
        <p:nvSpPr>
          <p:cNvPr id="129" name="Text Placeholder 128">
            <a:extLst>
              <a:ext uri="{FF2B5EF4-FFF2-40B4-BE49-F238E27FC236}">
                <a16:creationId xmlns:a16="http://schemas.microsoft.com/office/drawing/2014/main" id="{3F4B077A-BBBD-125E-1C12-F3092F676B6C}"/>
              </a:ext>
            </a:extLst>
          </p:cNvPr>
          <p:cNvSpPr>
            <a:spLocks noGrp="1"/>
          </p:cNvSpPr>
          <p:nvPr>
            <p:ph type="body" sz="quarter" idx="23"/>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Enhance the depth and richness</a:t>
            </a:r>
            <a:r>
              <a:rPr kumimoji="0" lang="en-US" sz="900" b="0" i="0" u="none" strike="noStrike" kern="0" cap="none" spc="0" normalizeH="0" baseline="0" noProof="0">
                <a:ln>
                  <a:noFill/>
                </a:ln>
                <a:solidFill>
                  <a:srgbClr val="1A1A1A"/>
                </a:solidFill>
                <a:effectLst/>
                <a:uLnTx/>
                <a:uFillTx/>
                <a:latin typeface="Segoe UI"/>
                <a:ea typeface="+mn-ea"/>
                <a:cs typeface="+mn-cs"/>
              </a:rPr>
              <a:t> of your blog post, ensuring that your message is conveyed clearly and effectively.</a:t>
            </a:r>
          </a:p>
        </p:txBody>
      </p:sp>
      <p:sp>
        <p:nvSpPr>
          <p:cNvPr id="130" name="Text Placeholder 129">
            <a:extLst>
              <a:ext uri="{FF2B5EF4-FFF2-40B4-BE49-F238E27FC236}">
                <a16:creationId xmlns:a16="http://schemas.microsoft.com/office/drawing/2014/main" id="{BAFFB2D0-99FA-F265-EAD1-F1C27E17496E}"/>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Capture the essence of your blog post with a </a:t>
            </a:r>
            <a:r>
              <a:rPr kumimoji="0" lang="en-US" sz="900" b="1" i="0" u="none" strike="noStrike" kern="0" cap="none" spc="0" normalizeH="0" baseline="0" noProof="0">
                <a:ln>
                  <a:noFill/>
                </a:ln>
                <a:solidFill>
                  <a:srgbClr val="1A1A1A"/>
                </a:solidFill>
                <a:effectLst/>
                <a:uLnTx/>
                <a:uFillTx/>
                <a:latin typeface="Segoe UI"/>
                <a:ea typeface="+mn-ea"/>
                <a:cs typeface="+mn-cs"/>
              </a:rPr>
              <a:t>compelling headline</a:t>
            </a:r>
            <a:r>
              <a:rPr kumimoji="0" lang="en-US" sz="900" b="0" i="0" u="none" strike="noStrike" kern="0" cap="none" spc="0" normalizeH="0" baseline="0" noProof="0">
                <a:ln>
                  <a:noFill/>
                </a:ln>
                <a:solidFill>
                  <a:srgbClr val="1A1A1A"/>
                </a:solidFill>
                <a:effectLst/>
                <a:uLnTx/>
                <a:uFillTx/>
                <a:latin typeface="Segoe UI"/>
                <a:ea typeface="+mn-ea"/>
                <a:cs typeface="+mn-cs"/>
              </a:rPr>
              <a:t>, sparking interest and encouraging readers to engage with your content.</a:t>
            </a:r>
          </a:p>
        </p:txBody>
      </p:sp>
      <p:sp>
        <p:nvSpPr>
          <p:cNvPr id="131" name="Text Placeholder 130">
            <a:extLst>
              <a:ext uri="{FF2B5EF4-FFF2-40B4-BE49-F238E27FC236}">
                <a16:creationId xmlns:a16="http://schemas.microsoft.com/office/drawing/2014/main" id="{5218613F-121F-F522-4938-DDBD01E86700}"/>
              </a:ext>
            </a:extLst>
          </p:cNvPr>
          <p:cNvSpPr>
            <a:spLocks noGrp="1"/>
          </p:cNvSpPr>
          <p:nvPr>
            <p:ph type="body" sz="quarter" idx="25"/>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Ensure your blog post not only engages readers but also provides them with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reliable and insightful information</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a:t>
            </a:r>
            <a:endParaRPr kumimoji="0" lang="en-US" sz="900" b="0" i="0" u="none" strike="noStrike" kern="1200" cap="none" spc="0" normalizeH="0" baseline="0" noProof="0">
              <a:ln>
                <a:noFill/>
              </a:ln>
              <a:solidFill>
                <a:srgbClr val="000000"/>
              </a:solidFill>
              <a:effectLst/>
              <a:uLnTx/>
              <a:uFillTx/>
              <a:latin typeface="Segoe UI"/>
              <a:ea typeface="+mn-ea"/>
              <a:cs typeface="+mn-cs"/>
            </a:endParaRPr>
          </a:p>
        </p:txBody>
      </p:sp>
      <p:sp>
        <p:nvSpPr>
          <p:cNvPr id="132" name="Text Placeholder 131">
            <a:extLst>
              <a:ext uri="{FF2B5EF4-FFF2-40B4-BE49-F238E27FC236}">
                <a16:creationId xmlns:a16="http://schemas.microsoft.com/office/drawing/2014/main" id="{23DBE540-C3B0-51B3-D7A8-0CCC58F6C8D5}"/>
              </a:ext>
            </a:extLst>
          </p:cNvPr>
          <p:cNvSpPr>
            <a:spLocks noGrp="1"/>
          </p:cNvSpPr>
          <p:nvPr>
            <p:ph type="body" sz="quarter" idx="26"/>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0" i="0" u="none" strike="noStrike" kern="0" cap="none" spc="0" normalizeH="0" baseline="0" noProof="0">
                <a:ln>
                  <a:noFill/>
                </a:ln>
                <a:solidFill>
                  <a:srgbClr val="1A1A1A"/>
                </a:solidFill>
                <a:effectLst/>
                <a:uLnTx/>
                <a:uFillTx/>
                <a:latin typeface="Segoe UI"/>
                <a:ea typeface="+mn-ea"/>
                <a:cs typeface="+mn-cs"/>
              </a:rPr>
              <a:t>Ensure your blog post is geared towards your specific audience(s) with </a:t>
            </a:r>
            <a:r>
              <a:rPr kumimoji="0" lang="en-US" sz="900" b="1" i="0" u="none" strike="noStrike" kern="0" cap="none" spc="0" normalizeH="0" baseline="0" noProof="0">
                <a:ln>
                  <a:noFill/>
                </a:ln>
                <a:solidFill>
                  <a:srgbClr val="1A1A1A"/>
                </a:solidFill>
                <a:effectLst/>
                <a:uLnTx/>
                <a:uFillTx/>
                <a:latin typeface="Segoe UI"/>
                <a:ea typeface="+mn-ea"/>
                <a:cs typeface="+mn-cs"/>
              </a:rPr>
              <a:t>sentiment testing</a:t>
            </a:r>
            <a:r>
              <a:rPr kumimoji="0" lang="en-US" sz="900" b="0" i="0" u="none" strike="noStrike" kern="0" cap="none" spc="0" normalizeH="0" baseline="0" noProof="0">
                <a:ln>
                  <a:noFill/>
                </a:ln>
                <a:solidFill>
                  <a:srgbClr val="1A1A1A"/>
                </a:solidFill>
                <a:effectLst/>
                <a:uLnTx/>
                <a:uFillTx/>
                <a:latin typeface="Segoe UI"/>
                <a:ea typeface="+mn-ea"/>
                <a:cs typeface="+mn-cs"/>
              </a:rPr>
              <a:t>.</a:t>
            </a:r>
          </a:p>
        </p:txBody>
      </p:sp>
      <p:sp>
        <p:nvSpPr>
          <p:cNvPr id="133" name="Text Placeholder 132">
            <a:extLst>
              <a:ext uri="{FF2B5EF4-FFF2-40B4-BE49-F238E27FC236}">
                <a16:creationId xmlns:a16="http://schemas.microsoft.com/office/drawing/2014/main" id="{0DEA6ADC-755D-0FBF-2AB2-1BBBCC573AA2}"/>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Use Copilot in Outlook to draft an email to your stakeholders to review the attached draft blog post. Ask Copilot to adjust the tone of your email to make it more casual.</a:t>
            </a:r>
          </a:p>
          <a:p>
            <a:endParaRPr lang="en-US" noProof="0"/>
          </a:p>
        </p:txBody>
      </p:sp>
      <p:sp>
        <p:nvSpPr>
          <p:cNvPr id="134" name="Text Placeholder 133">
            <a:extLst>
              <a:ext uri="{FF2B5EF4-FFF2-40B4-BE49-F238E27FC236}">
                <a16:creationId xmlns:a16="http://schemas.microsoft.com/office/drawing/2014/main" id="{6A149E5B-FF70-3519-4E1D-4C9C758573F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Once your blog post is complete and you need a creative title or headline, ask Copilot for five suggestions. This can spark your creativity and help you land on the perfect title for your post.</a:t>
            </a:r>
          </a:p>
        </p:txBody>
      </p:sp>
      <p:sp>
        <p:nvSpPr>
          <p:cNvPr id="135" name="Text Placeholder 134">
            <a:extLst>
              <a:ext uri="{FF2B5EF4-FFF2-40B4-BE49-F238E27FC236}">
                <a16:creationId xmlns:a16="http://schemas.microsoft.com/office/drawing/2014/main" id="{2CEFABDF-DCDC-2418-B210-BA10DA504E38}"/>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how various audiences may receive your blog post. Then ask for suggested stakeholders that should review the blog post.</a:t>
            </a:r>
          </a:p>
        </p:txBody>
      </p:sp>
      <p:sp>
        <p:nvSpPr>
          <p:cNvPr id="45" name="Text Placeholder 86">
            <a:extLst>
              <a:ext uri="{FF2B5EF4-FFF2-40B4-BE49-F238E27FC236}">
                <a16:creationId xmlns:a16="http://schemas.microsoft.com/office/drawing/2014/main" id="{314B1BDC-4570-81D5-1466-1362131DFFE5}"/>
              </a:ext>
            </a:extLst>
          </p:cNvPr>
          <p:cNvSpPr>
            <a:spLocks noGrp="1"/>
          </p:cNvSpPr>
          <p:nvPr>
            <p:ph type="body" sz="quarter" idx="30"/>
          </p:nvPr>
        </p:nvSpPr>
        <p:spPr>
          <a:xfrm>
            <a:off x="10430234" y="521099"/>
            <a:ext cx="1456966" cy="175614"/>
          </a:xfrm>
        </p:spPr>
        <p:txBody>
          <a:bodyPr/>
          <a:lstStyle/>
          <a:p>
            <a:r>
              <a:rPr lang="en-US" sz="1100" noProof="0"/>
              <a:t>Buy</a:t>
            </a:r>
          </a:p>
        </p:txBody>
      </p:sp>
      <p:sp>
        <p:nvSpPr>
          <p:cNvPr id="136" name="Text Placeholder 135">
            <a:extLst>
              <a:ext uri="{FF2B5EF4-FFF2-40B4-BE49-F238E27FC236}">
                <a16:creationId xmlns:a16="http://schemas.microsoft.com/office/drawing/2014/main" id="{1A266A59-865C-C9EB-CAC9-896C113CB43A}"/>
              </a:ext>
            </a:extLst>
          </p:cNvPr>
          <p:cNvSpPr>
            <a:spLocks noGrp="1"/>
          </p:cNvSpPr>
          <p:nvPr>
            <p:ph type="body" sz="quarter" idx="38"/>
          </p:nvPr>
        </p:nvSpPr>
        <p:spPr>
          <a:solidFill>
            <a:srgbClr val="0070C0"/>
          </a:solidFill>
        </p:spPr>
        <p:txBody>
          <a:bodyPr/>
          <a:lstStyle/>
          <a:p>
            <a:endParaRPr lang="en-US" noProof="0"/>
          </a:p>
        </p:txBody>
      </p:sp>
      <p:sp>
        <p:nvSpPr>
          <p:cNvPr id="137" name="Text Placeholder 136">
            <a:extLst>
              <a:ext uri="{FF2B5EF4-FFF2-40B4-BE49-F238E27FC236}">
                <a16:creationId xmlns:a16="http://schemas.microsoft.com/office/drawing/2014/main" id="{18AB298C-681A-CCEA-201A-032ECCCE823E}"/>
              </a:ext>
            </a:extLst>
          </p:cNvPr>
          <p:cNvSpPr>
            <a:spLocks noGrp="1"/>
          </p:cNvSpPr>
          <p:nvPr>
            <p:ph type="body" sz="quarter" idx="39"/>
          </p:nvPr>
        </p:nvSpPr>
        <p:spPr>
          <a:solidFill>
            <a:srgbClr val="0078D4"/>
          </a:solidFill>
        </p:spPr>
        <p:txBody>
          <a:bodyPr/>
          <a:lstStyle/>
          <a:p>
            <a:endParaRPr lang="en-US" noProof="0"/>
          </a:p>
        </p:txBody>
      </p:sp>
      <p:sp>
        <p:nvSpPr>
          <p:cNvPr id="138" name="Text Placeholder 137">
            <a:extLst>
              <a:ext uri="{FF2B5EF4-FFF2-40B4-BE49-F238E27FC236}">
                <a16:creationId xmlns:a16="http://schemas.microsoft.com/office/drawing/2014/main" id="{F47F6358-DEDA-CE6D-AA5D-01AEC8A30994}"/>
              </a:ext>
            </a:extLst>
          </p:cNvPr>
          <p:cNvSpPr>
            <a:spLocks noGrp="1"/>
          </p:cNvSpPr>
          <p:nvPr>
            <p:ph type="body" sz="quarter" idx="40"/>
          </p:nvPr>
        </p:nvSpPr>
        <p:spPr/>
        <p:txBody>
          <a:bodyPr/>
          <a:lstStyle/>
          <a:p>
            <a:endParaRPr lang="en-US" noProof="0"/>
          </a:p>
        </p:txBody>
      </p:sp>
      <p:sp>
        <p:nvSpPr>
          <p:cNvPr id="68" name="Rectangle: Rounded Corners 6">
            <a:extLst>
              <a:ext uri="{FF2B5EF4-FFF2-40B4-BE49-F238E27FC236}">
                <a16:creationId xmlns:a16="http://schemas.microsoft.com/office/drawing/2014/main" id="{454833C8-AD4C-7358-2510-716FFB39774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70" name="Group 69">
            <a:extLst>
              <a:ext uri="{FF2B5EF4-FFF2-40B4-BE49-F238E27FC236}">
                <a16:creationId xmlns:a16="http://schemas.microsoft.com/office/drawing/2014/main" id="{A26832DA-D4AE-64BC-7326-986807F9F6C6}"/>
              </a:ext>
            </a:extLst>
          </p:cNvPr>
          <p:cNvGrpSpPr/>
          <p:nvPr/>
        </p:nvGrpSpPr>
        <p:grpSpPr>
          <a:xfrm>
            <a:off x="1624328" y="1132756"/>
            <a:ext cx="1332000" cy="216000"/>
            <a:chOff x="1198144" y="862657"/>
            <a:chExt cx="1332000" cy="216000"/>
          </a:xfrm>
        </p:grpSpPr>
        <p:sp>
          <p:nvSpPr>
            <p:cNvPr id="71" name="Rectangle: Rounded Corners 6">
              <a:extLst>
                <a:ext uri="{FF2B5EF4-FFF2-40B4-BE49-F238E27FC236}">
                  <a16:creationId xmlns:a16="http://schemas.microsoft.com/office/drawing/2014/main" id="{7F196A75-CDDC-693C-1600-C59C7A9E08D6}"/>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Engaging content</a:t>
              </a:r>
            </a:p>
          </p:txBody>
        </p:sp>
        <p:pic>
          <p:nvPicPr>
            <p:cNvPr id="72" name="Graphic 71">
              <a:extLst>
                <a:ext uri="{FF2B5EF4-FFF2-40B4-BE49-F238E27FC236}">
                  <a16:creationId xmlns:a16="http://schemas.microsoft.com/office/drawing/2014/main" id="{F33E3605-C7B8-84F3-969E-8EACA0CCEE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44929" y="898657"/>
              <a:ext cx="144000" cy="144000"/>
            </a:xfrm>
            <a:prstGeom prst="rect">
              <a:avLst/>
            </a:prstGeom>
          </p:spPr>
        </p:pic>
      </p:grpSp>
      <p:grpSp>
        <p:nvGrpSpPr>
          <p:cNvPr id="73" name="Group 72">
            <a:extLst>
              <a:ext uri="{FF2B5EF4-FFF2-40B4-BE49-F238E27FC236}">
                <a16:creationId xmlns:a16="http://schemas.microsoft.com/office/drawing/2014/main" id="{703819BC-3813-BAA3-5703-4A0C6E9FD989}"/>
              </a:ext>
            </a:extLst>
          </p:cNvPr>
          <p:cNvGrpSpPr/>
          <p:nvPr/>
        </p:nvGrpSpPr>
        <p:grpSpPr>
          <a:xfrm>
            <a:off x="3022536" y="1132756"/>
            <a:ext cx="1692000" cy="216000"/>
            <a:chOff x="2707850" y="862657"/>
            <a:chExt cx="1692000" cy="216000"/>
          </a:xfrm>
        </p:grpSpPr>
        <p:sp>
          <p:nvSpPr>
            <p:cNvPr id="74" name="Rectangle: Rounded Corners 6">
              <a:extLst>
                <a:ext uri="{FF2B5EF4-FFF2-40B4-BE49-F238E27FC236}">
                  <a16:creationId xmlns:a16="http://schemas.microsoft.com/office/drawing/2014/main" id="{A92FA156-6050-2A45-6CB1-D4055049D686}"/>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Connect to audiences</a:t>
              </a:r>
            </a:p>
          </p:txBody>
        </p:sp>
        <p:pic>
          <p:nvPicPr>
            <p:cNvPr id="75" name="Graphic 74">
              <a:extLst>
                <a:ext uri="{FF2B5EF4-FFF2-40B4-BE49-F238E27FC236}">
                  <a16:creationId xmlns:a16="http://schemas.microsoft.com/office/drawing/2014/main" id="{21E98484-10A9-7755-1DD1-AE42A563824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754635" y="898657"/>
              <a:ext cx="144000" cy="144000"/>
            </a:xfrm>
            <a:prstGeom prst="rect">
              <a:avLst/>
            </a:prstGeom>
          </p:spPr>
        </p:pic>
      </p:grpSp>
      <p:grpSp>
        <p:nvGrpSpPr>
          <p:cNvPr id="77" name="Group 76">
            <a:extLst>
              <a:ext uri="{FF2B5EF4-FFF2-40B4-BE49-F238E27FC236}">
                <a16:creationId xmlns:a16="http://schemas.microsoft.com/office/drawing/2014/main" id="{9A146EC2-BA17-229E-5375-198ED178CC0E}"/>
              </a:ext>
            </a:extLst>
          </p:cNvPr>
          <p:cNvGrpSpPr/>
          <p:nvPr/>
        </p:nvGrpSpPr>
        <p:grpSpPr>
          <a:xfrm>
            <a:off x="4780744" y="1132756"/>
            <a:ext cx="1476000" cy="216000"/>
            <a:chOff x="4582885" y="862657"/>
            <a:chExt cx="1476000" cy="216000"/>
          </a:xfrm>
        </p:grpSpPr>
        <p:sp>
          <p:nvSpPr>
            <p:cNvPr id="78" name="Rectangle: Rounded Corners 6">
              <a:extLst>
                <a:ext uri="{FF2B5EF4-FFF2-40B4-BE49-F238E27FC236}">
                  <a16:creationId xmlns:a16="http://schemas.microsoft.com/office/drawing/2014/main" id="{AB453765-0E42-9999-812F-8E0C7A70EFD0}"/>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79" name="Graphic 78">
              <a:extLst>
                <a:ext uri="{FF2B5EF4-FFF2-40B4-BE49-F238E27FC236}">
                  <a16:creationId xmlns:a16="http://schemas.microsoft.com/office/drawing/2014/main" id="{5B2B64CC-B3CB-6B4B-B330-AF24D00694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629670" y="898657"/>
              <a:ext cx="144000" cy="144000"/>
            </a:xfrm>
            <a:prstGeom prst="rect">
              <a:avLst/>
            </a:prstGeom>
          </p:spPr>
        </p:pic>
      </p:grpSp>
      <p:sp>
        <p:nvSpPr>
          <p:cNvPr id="80" name="Rectangle: Rounded Corners 6">
            <a:extLst>
              <a:ext uri="{FF2B5EF4-FFF2-40B4-BE49-F238E27FC236}">
                <a16:creationId xmlns:a16="http://schemas.microsoft.com/office/drawing/2014/main" id="{22E03599-6048-D3E6-6F84-59F00ACFF5E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172" name="Group 171">
            <a:extLst>
              <a:ext uri="{FF2B5EF4-FFF2-40B4-BE49-F238E27FC236}">
                <a16:creationId xmlns:a16="http://schemas.microsoft.com/office/drawing/2014/main" id="{55A268D5-8B34-D74F-7900-69F51BB49D43}"/>
              </a:ext>
            </a:extLst>
          </p:cNvPr>
          <p:cNvGrpSpPr/>
          <p:nvPr/>
        </p:nvGrpSpPr>
        <p:grpSpPr>
          <a:xfrm>
            <a:off x="7739914" y="2761669"/>
            <a:ext cx="2351135" cy="360000"/>
            <a:chOff x="7739914" y="2761669"/>
            <a:chExt cx="2351135" cy="360000"/>
          </a:xfrm>
        </p:grpSpPr>
        <p:pic>
          <p:nvPicPr>
            <p:cNvPr id="173" name="Picture 172" descr="Zip Co logo SVG free download, id: 101874 - Brandlogos.net">
              <a:hlinkClick r:id="rId5"/>
              <a:extLst>
                <a:ext uri="{FF2B5EF4-FFF2-40B4-BE49-F238E27FC236}">
                  <a16:creationId xmlns:a16="http://schemas.microsoft.com/office/drawing/2014/main" id="{A44F36B9-B6F1-F76B-C705-68C085A1ABC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74" name="TextBox 173">
              <a:extLst>
                <a:ext uri="{FF2B5EF4-FFF2-40B4-BE49-F238E27FC236}">
                  <a16:creationId xmlns:a16="http://schemas.microsoft.com/office/drawing/2014/main" id="{8C688E83-A511-DAE2-58A7-858E95F530DF}"/>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5" name="Group 174">
            <a:extLst>
              <a:ext uri="{FF2B5EF4-FFF2-40B4-BE49-F238E27FC236}">
                <a16:creationId xmlns:a16="http://schemas.microsoft.com/office/drawing/2014/main" id="{9894E62E-C65F-98AC-D6CD-BD5F35F28C83}"/>
              </a:ext>
            </a:extLst>
          </p:cNvPr>
          <p:cNvGrpSpPr/>
          <p:nvPr/>
        </p:nvGrpSpPr>
        <p:grpSpPr>
          <a:xfrm>
            <a:off x="4276273" y="5158847"/>
            <a:ext cx="2351135" cy="360000"/>
            <a:chOff x="4276273" y="2761669"/>
            <a:chExt cx="2351135" cy="360000"/>
          </a:xfrm>
        </p:grpSpPr>
        <p:pic>
          <p:nvPicPr>
            <p:cNvPr id="176" name="Picture 175" descr="Zip Co logo SVG free download, id: 101874 - Brandlogos.net">
              <a:hlinkClick r:id="rId5"/>
              <a:extLst>
                <a:ext uri="{FF2B5EF4-FFF2-40B4-BE49-F238E27FC236}">
                  <a16:creationId xmlns:a16="http://schemas.microsoft.com/office/drawing/2014/main" id="{54A71759-045C-D143-B5A0-834126B4E4A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77" name="TextBox 176">
              <a:extLst>
                <a:ext uri="{FF2B5EF4-FFF2-40B4-BE49-F238E27FC236}">
                  <a16:creationId xmlns:a16="http://schemas.microsoft.com/office/drawing/2014/main" id="{FD7A681D-003F-5281-627C-5CCE99C46406}"/>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78" name="Group 177">
            <a:extLst>
              <a:ext uri="{FF2B5EF4-FFF2-40B4-BE49-F238E27FC236}">
                <a16:creationId xmlns:a16="http://schemas.microsoft.com/office/drawing/2014/main" id="{4C31891D-55F8-0DD2-0B1B-DCE818ADAF3F}"/>
              </a:ext>
            </a:extLst>
          </p:cNvPr>
          <p:cNvGrpSpPr/>
          <p:nvPr/>
        </p:nvGrpSpPr>
        <p:grpSpPr>
          <a:xfrm>
            <a:off x="7739914" y="5158847"/>
            <a:ext cx="2351135" cy="360000"/>
            <a:chOff x="7739914" y="2761669"/>
            <a:chExt cx="2351135" cy="360000"/>
          </a:xfrm>
        </p:grpSpPr>
        <p:pic>
          <p:nvPicPr>
            <p:cNvPr id="179" name="Picture 178" descr="Zip Co logo SVG free download, id: 101874 - Brandlogos.net">
              <a:hlinkClick r:id="rId5"/>
              <a:extLst>
                <a:ext uri="{FF2B5EF4-FFF2-40B4-BE49-F238E27FC236}">
                  <a16:creationId xmlns:a16="http://schemas.microsoft.com/office/drawing/2014/main" id="{F286468C-2745-37C8-2C04-B657A3D1029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180" name="TextBox 179">
              <a:extLst>
                <a:ext uri="{FF2B5EF4-FFF2-40B4-BE49-F238E27FC236}">
                  <a16:creationId xmlns:a16="http://schemas.microsoft.com/office/drawing/2014/main" id="{000DE09A-B0B7-3D44-0E53-F2B9D083ACE5}"/>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81" name="Group 180">
            <a:extLst>
              <a:ext uri="{FF2B5EF4-FFF2-40B4-BE49-F238E27FC236}">
                <a16:creationId xmlns:a16="http://schemas.microsoft.com/office/drawing/2014/main" id="{FF9D2DEF-BF85-AB6B-C298-592BCFC5A7A1}"/>
              </a:ext>
            </a:extLst>
          </p:cNvPr>
          <p:cNvGrpSpPr/>
          <p:nvPr/>
        </p:nvGrpSpPr>
        <p:grpSpPr>
          <a:xfrm>
            <a:off x="804187" y="5158847"/>
            <a:ext cx="2351135" cy="360000"/>
            <a:chOff x="588263" y="1697756"/>
            <a:chExt cx="2351135" cy="360000"/>
          </a:xfrm>
        </p:grpSpPr>
        <p:pic>
          <p:nvPicPr>
            <p:cNvPr id="182" name="Picture 181">
              <a:extLst>
                <a:ext uri="{FF2B5EF4-FFF2-40B4-BE49-F238E27FC236}">
                  <a16:creationId xmlns:a16="http://schemas.microsoft.com/office/drawing/2014/main" id="{3BFDF29C-F91A-6E01-9216-117543AD705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83" name="TextBox 182">
              <a:extLst>
                <a:ext uri="{FF2B5EF4-FFF2-40B4-BE49-F238E27FC236}">
                  <a16:creationId xmlns:a16="http://schemas.microsoft.com/office/drawing/2014/main" id="{7DD36A3A-396A-CA3F-B440-07BF6EE839E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4" name="Group 183">
            <a:extLst>
              <a:ext uri="{FF2B5EF4-FFF2-40B4-BE49-F238E27FC236}">
                <a16:creationId xmlns:a16="http://schemas.microsoft.com/office/drawing/2014/main" id="{8280F819-FC5C-1D75-6D5D-E61C9BD85B0D}"/>
              </a:ext>
            </a:extLst>
          </p:cNvPr>
          <p:cNvGrpSpPr/>
          <p:nvPr/>
        </p:nvGrpSpPr>
        <p:grpSpPr>
          <a:xfrm>
            <a:off x="804187" y="2761669"/>
            <a:ext cx="2351135" cy="360000"/>
            <a:chOff x="588263" y="2657420"/>
            <a:chExt cx="2351135" cy="360000"/>
          </a:xfrm>
        </p:grpSpPr>
        <p:pic>
          <p:nvPicPr>
            <p:cNvPr id="185" name="Picture 184">
              <a:extLst>
                <a:ext uri="{FF2B5EF4-FFF2-40B4-BE49-F238E27FC236}">
                  <a16:creationId xmlns:a16="http://schemas.microsoft.com/office/drawing/2014/main" id="{2EDAFCC2-7DA8-4895-5170-71CD93226E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6" name="TextBox 185">
              <a:extLst>
                <a:ext uri="{FF2B5EF4-FFF2-40B4-BE49-F238E27FC236}">
                  <a16:creationId xmlns:a16="http://schemas.microsoft.com/office/drawing/2014/main" id="{499EE222-1155-545E-ED08-C8ADB5B155F0}"/>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87" name="Group 186">
            <a:extLst>
              <a:ext uri="{FF2B5EF4-FFF2-40B4-BE49-F238E27FC236}">
                <a16:creationId xmlns:a16="http://schemas.microsoft.com/office/drawing/2014/main" id="{19CC8413-6173-4B17-4656-D2A7FCBB605C}"/>
              </a:ext>
            </a:extLst>
          </p:cNvPr>
          <p:cNvGrpSpPr/>
          <p:nvPr/>
        </p:nvGrpSpPr>
        <p:grpSpPr>
          <a:xfrm>
            <a:off x="4276273" y="2761669"/>
            <a:ext cx="2351135" cy="360000"/>
            <a:chOff x="588263" y="2657420"/>
            <a:chExt cx="2351135" cy="360000"/>
          </a:xfrm>
        </p:grpSpPr>
        <p:pic>
          <p:nvPicPr>
            <p:cNvPr id="188" name="Picture 187">
              <a:extLst>
                <a:ext uri="{FF2B5EF4-FFF2-40B4-BE49-F238E27FC236}">
                  <a16:creationId xmlns:a16="http://schemas.microsoft.com/office/drawing/2014/main" id="{5B518171-5EF7-6006-29C6-96868C21DF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89" name="TextBox 188">
              <a:extLst>
                <a:ext uri="{FF2B5EF4-FFF2-40B4-BE49-F238E27FC236}">
                  <a16:creationId xmlns:a16="http://schemas.microsoft.com/office/drawing/2014/main" id="{038A3099-E602-2FD7-19C2-06ECB932B02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90" name="Picture 189">
            <a:extLst>
              <a:ext uri="{FF2B5EF4-FFF2-40B4-BE49-F238E27FC236}">
                <a16:creationId xmlns:a16="http://schemas.microsoft.com/office/drawing/2014/main" id="{03839445-3B7D-02DC-06F1-A87EADB6C54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3" name="Group 2">
            <a:extLst>
              <a:ext uri="{FF2B5EF4-FFF2-40B4-BE49-F238E27FC236}">
                <a16:creationId xmlns:a16="http://schemas.microsoft.com/office/drawing/2014/main" id="{05A63FC7-3559-5EAD-CAE7-3CF282456E5C}"/>
              </a:ext>
            </a:extLst>
          </p:cNvPr>
          <p:cNvGrpSpPr/>
          <p:nvPr/>
        </p:nvGrpSpPr>
        <p:grpSpPr>
          <a:xfrm>
            <a:off x="7523373" y="1127774"/>
            <a:ext cx="1260000" cy="216000"/>
            <a:chOff x="1194743" y="1140160"/>
            <a:chExt cx="1260000" cy="216000"/>
          </a:xfrm>
        </p:grpSpPr>
        <p:sp>
          <p:nvSpPr>
            <p:cNvPr id="4" name="Rectangle: Rounded Corners 6">
              <a:extLst>
                <a:ext uri="{FF2B5EF4-FFF2-40B4-BE49-F238E27FC236}">
                  <a16:creationId xmlns:a16="http://schemas.microsoft.com/office/drawing/2014/main" id="{920ADDCD-4E03-23B3-D285-12FB4033066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5" name="Graphic 4">
              <a:extLst>
                <a:ext uri="{FF2B5EF4-FFF2-40B4-BE49-F238E27FC236}">
                  <a16:creationId xmlns:a16="http://schemas.microsoft.com/office/drawing/2014/main" id="{D43DA012-E42E-3417-BF3D-F2CC96EA9B41}"/>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6" name="Group 5">
            <a:extLst>
              <a:ext uri="{FF2B5EF4-FFF2-40B4-BE49-F238E27FC236}">
                <a16:creationId xmlns:a16="http://schemas.microsoft.com/office/drawing/2014/main" id="{32606E80-5B09-72F9-8F08-C046E2E1559F}"/>
              </a:ext>
            </a:extLst>
          </p:cNvPr>
          <p:cNvGrpSpPr/>
          <p:nvPr/>
        </p:nvGrpSpPr>
        <p:grpSpPr>
          <a:xfrm>
            <a:off x="8868697" y="1127774"/>
            <a:ext cx="1450784" cy="216000"/>
            <a:chOff x="1194743" y="1140160"/>
            <a:chExt cx="1450784" cy="216000"/>
          </a:xfrm>
        </p:grpSpPr>
        <p:sp>
          <p:nvSpPr>
            <p:cNvPr id="7" name="Rectangle: Rounded Corners 6">
              <a:extLst>
                <a:ext uri="{FF2B5EF4-FFF2-40B4-BE49-F238E27FC236}">
                  <a16:creationId xmlns:a16="http://schemas.microsoft.com/office/drawing/2014/main" id="{704C33E0-9298-5D46-39C5-3DB75D1BC65C}"/>
                </a:ext>
                <a:ext uri="{C183D7F6-B498-43B3-948B-1728B52AA6E4}">
                  <adec:decorative xmlns:adec="http://schemas.microsoft.com/office/drawing/2017/decorative" val="1"/>
                </a:ext>
              </a:extLst>
            </p:cNvPr>
            <p:cNvSpPr/>
            <p:nvPr/>
          </p:nvSpPr>
          <p:spPr bwMode="auto">
            <a:xfrm>
              <a:off x="1194743" y="1140160"/>
              <a:ext cx="1450784"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8" name="Graphic 7">
              <a:extLst>
                <a:ext uri="{FF2B5EF4-FFF2-40B4-BE49-F238E27FC236}">
                  <a16:creationId xmlns:a16="http://schemas.microsoft.com/office/drawing/2014/main" id="{3AE3FDC3-CC1E-B285-8B5E-72FF23CF3CE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28279391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44">
            <a:extLst>
              <a:ext uri="{FF2B5EF4-FFF2-40B4-BE49-F238E27FC236}">
                <a16:creationId xmlns:a16="http://schemas.microsoft.com/office/drawing/2014/main" id="{56695F04-38E7-4F17-0051-3C10C3FC6757}"/>
              </a:ext>
            </a:extLst>
          </p:cNvPr>
          <p:cNvSpPr>
            <a:spLocks noGrp="1"/>
          </p:cNvSpPr>
          <p:nvPr>
            <p:ph type="title"/>
          </p:nvPr>
        </p:nvSpPr>
        <p:spPr>
          <a:xfrm>
            <a:off x="584200" y="387766"/>
            <a:ext cx="5672544" cy="263149"/>
          </a:xfrm>
        </p:spPr>
        <p:txBody>
          <a:bodyPr/>
          <a:lstStyle/>
          <a:p>
            <a:r>
              <a:rPr lang="en-US" sz="1800" noProof="0">
                <a:solidFill>
                  <a:srgbClr val="0F7FD6"/>
                </a:solidFill>
              </a:rPr>
              <a:t>Communications </a:t>
            </a:r>
            <a:r>
              <a:rPr lang="en-US" sz="1800" noProof="0">
                <a:gradFill>
                  <a:gsLst>
                    <a:gs pos="35000">
                      <a:srgbClr val="0078D4"/>
                    </a:gs>
                    <a:gs pos="0">
                      <a:srgbClr val="C03BC4"/>
                    </a:gs>
                  </a:gsLst>
                  <a:path path="circle">
                    <a:fillToRect l="100000" t="100000"/>
                  </a:path>
                </a:gradFill>
              </a:rPr>
              <a:t>|</a:t>
            </a:r>
            <a:r>
              <a:rPr lang="en-US" sz="1800" noProof="0"/>
              <a:t> Authoring an internal comms post</a:t>
            </a:r>
            <a:endParaRPr lang="en-US" noProof="0"/>
          </a:p>
        </p:txBody>
      </p:sp>
      <p:sp>
        <p:nvSpPr>
          <p:cNvPr id="47" name="Text Placeholder 46">
            <a:extLst>
              <a:ext uri="{FF2B5EF4-FFF2-40B4-BE49-F238E27FC236}">
                <a16:creationId xmlns:a16="http://schemas.microsoft.com/office/drawing/2014/main" id="{25C6A80E-03C3-0B6C-5612-BC25FA09D96E}"/>
              </a:ext>
            </a:extLst>
          </p:cNvPr>
          <p:cNvSpPr>
            <a:spLocks noGrp="1"/>
          </p:cNvSpPr>
          <p:nvPr>
            <p:ph type="body" sz="quarter" idx="11"/>
          </p:nvPr>
        </p:nvSpPr>
        <p:spPr/>
        <p:txBody>
          <a:bodyPr/>
          <a:lstStyle/>
          <a:p>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1. </a:t>
            </a:r>
            <a:r>
              <a:rPr kumimoji="0" lang="en-US" sz="1200" b="1" i="0" u="none" strike="noStrike" kern="1200" cap="none" spc="-30" normalizeH="0" baseline="0" noProof="0">
                <a:ln w="3175">
                  <a:noFill/>
                </a:ln>
                <a:solidFill>
                  <a:srgbClr val="FFFFFF"/>
                </a:solidFill>
                <a:effectLst/>
                <a:uLnTx/>
                <a:uFillTx/>
                <a:latin typeface="Segoe UI Semibold"/>
                <a:ea typeface="+mn-ea"/>
                <a:cs typeface="Segoe UI" pitchFamily="34" charset="0"/>
              </a:rPr>
              <a:t>Summarize email</a:t>
            </a:r>
            <a:endPar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endParaRPr>
          </a:p>
        </p:txBody>
      </p:sp>
      <p:sp>
        <p:nvSpPr>
          <p:cNvPr id="48" name="Text Placeholder 47">
            <a:extLst>
              <a:ext uri="{FF2B5EF4-FFF2-40B4-BE49-F238E27FC236}">
                <a16:creationId xmlns:a16="http://schemas.microsoft.com/office/drawing/2014/main" id="{603451CE-C1AC-1DBF-79CA-4E645A5B0DBC}"/>
              </a:ext>
            </a:extLst>
          </p:cNvPr>
          <p:cNvSpPr>
            <a:spLocks noGrp="1"/>
          </p:cNvSpPr>
          <p:nvPr>
            <p:ph type="body" sz="quarter" idx="12"/>
          </p:nvPr>
        </p:nvSpPr>
        <p:spPr/>
        <p:txBody>
          <a:bodyPr/>
          <a:lstStyle/>
          <a:p>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6</a:t>
            </a:r>
            <a:r>
              <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rPr>
              <a:t>. </a:t>
            </a:r>
            <a:r>
              <a:rPr kumimoji="0" lang="en-US" sz="1200" b="1" i="0" u="none" strike="noStrike" kern="1200" cap="none" spc="-30" normalizeH="0" baseline="0" noProof="0">
                <a:ln w="3175">
                  <a:noFill/>
                </a:ln>
                <a:solidFill>
                  <a:srgbClr val="FFFFFF"/>
                </a:solidFill>
                <a:effectLst/>
                <a:uLnTx/>
                <a:uFillTx/>
                <a:latin typeface="Segoe UI Semibold"/>
                <a:ea typeface="+mn-ea"/>
                <a:cs typeface="Segoe UI" pitchFamily="34" charset="0"/>
              </a:rPr>
              <a:t>Add intro and outro</a:t>
            </a:r>
            <a:endPar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endParaRPr>
          </a:p>
        </p:txBody>
      </p:sp>
      <p:sp>
        <p:nvSpPr>
          <p:cNvPr id="49" name="Text Placeholder 48">
            <a:extLst>
              <a:ext uri="{FF2B5EF4-FFF2-40B4-BE49-F238E27FC236}">
                <a16:creationId xmlns:a16="http://schemas.microsoft.com/office/drawing/2014/main" id="{267AC7D5-9ECA-0608-7B54-2E2EF2C73C41}"/>
              </a:ext>
            </a:extLst>
          </p:cNvPr>
          <p:cNvSpPr>
            <a:spLocks noGrp="1"/>
          </p:cNvSpPr>
          <p:nvPr>
            <p:ph type="body" sz="quarter" idx="13"/>
          </p:nvPr>
        </p:nvSpPr>
        <p:spPr/>
        <p:txBody>
          <a:bodyPr/>
          <a:lstStyle/>
          <a:p>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2. </a:t>
            </a:r>
            <a:r>
              <a:rPr kumimoji="0" lang="en-US" sz="1200" b="1" i="0" u="none" strike="noStrike" kern="1200" cap="none" spc="-30" normalizeH="0" baseline="0" noProof="0">
                <a:ln w="3175">
                  <a:noFill/>
                </a:ln>
                <a:solidFill>
                  <a:srgbClr val="FFFFFF"/>
                </a:solidFill>
                <a:effectLst/>
                <a:uLnTx/>
                <a:uFillTx/>
                <a:latin typeface="Segoe UI Semibold"/>
                <a:ea typeface="+mn-ea"/>
                <a:cs typeface="Segoe UI" pitchFamily="34" charset="0"/>
              </a:rPr>
              <a:t>Conduct research</a:t>
            </a:r>
            <a:endPar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endParaRPr>
          </a:p>
        </p:txBody>
      </p:sp>
      <p:sp>
        <p:nvSpPr>
          <p:cNvPr id="50" name="Text Placeholder 49">
            <a:extLst>
              <a:ext uri="{FF2B5EF4-FFF2-40B4-BE49-F238E27FC236}">
                <a16:creationId xmlns:a16="http://schemas.microsoft.com/office/drawing/2014/main" id="{6886A6A0-75A7-5E5E-079B-251E7BAFE213}"/>
              </a:ext>
            </a:extLst>
          </p:cNvPr>
          <p:cNvSpPr>
            <a:spLocks noGrp="1"/>
          </p:cNvSpPr>
          <p:nvPr>
            <p:ph type="body" sz="quarter" idx="14"/>
          </p:nvPr>
        </p:nvSpPr>
        <p:spPr/>
        <p:txBody>
          <a:bodyPr/>
          <a:lstStyle/>
          <a:p>
            <a:r>
              <a:rPr kumimoji="0" lang="en-US" sz="12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5</a:t>
            </a:r>
            <a:r>
              <a:rPr kumimoji="0" lang="en-US" sz="1200" b="1" i="0" u="none" strike="noStrike" kern="1200" cap="none" spc="0" normalizeH="0" baseline="0" noProof="0">
                <a:ln w="3175">
                  <a:noFill/>
                </a:ln>
                <a:solidFill>
                  <a:srgbClr val="FFFFFF"/>
                </a:solidFill>
                <a:effectLst/>
                <a:uLnTx/>
                <a:uFillTx/>
                <a:latin typeface="Segoe UI Semibold"/>
                <a:ea typeface="+mn-ea"/>
                <a:cs typeface="Segoe UI" pitchFamily="34" charset="0"/>
              </a:rPr>
              <a:t>. Refine draft</a:t>
            </a:r>
          </a:p>
        </p:txBody>
      </p:sp>
      <p:sp>
        <p:nvSpPr>
          <p:cNvPr id="51" name="Text Placeholder 50">
            <a:extLst>
              <a:ext uri="{FF2B5EF4-FFF2-40B4-BE49-F238E27FC236}">
                <a16:creationId xmlns:a16="http://schemas.microsoft.com/office/drawing/2014/main" id="{C6DE1B6C-78F9-8DF8-FCDC-EF3B090A8B0F}"/>
              </a:ext>
            </a:extLst>
          </p:cNvPr>
          <p:cNvSpPr>
            <a:spLocks noGrp="1"/>
          </p:cNvSpPr>
          <p:nvPr>
            <p:ph type="body" sz="quarter" idx="15"/>
          </p:nvPr>
        </p:nvSpPr>
        <p:spPr/>
        <p:txBody>
          <a:bodyPr/>
          <a:lstStyle/>
          <a:p>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3. </a:t>
            </a:r>
            <a:r>
              <a:rPr kumimoji="0" lang="en-US" sz="1200" b="1" i="0" u="none" strike="noStrike" kern="1200" cap="none" spc="-30" normalizeH="0" baseline="0" noProof="0">
                <a:ln w="3175">
                  <a:noFill/>
                </a:ln>
                <a:solidFill>
                  <a:srgbClr val="FFFFFF"/>
                </a:solidFill>
                <a:effectLst/>
                <a:uLnTx/>
                <a:uFillTx/>
                <a:latin typeface="Segoe UI Semibold"/>
                <a:ea typeface="+mn-ea"/>
                <a:cs typeface="Segoe UI" pitchFamily="34" charset="0"/>
              </a:rPr>
              <a:t>Draft awareness post</a:t>
            </a:r>
            <a:endParaRPr kumimoji="0" lang="en-US" sz="1200" b="1" i="0" u="none" strike="noStrike" kern="1200" cap="none" spc="-20" normalizeH="0" baseline="0" noProof="0">
              <a:ln w="3175">
                <a:noFill/>
              </a:ln>
              <a:solidFill>
                <a:srgbClr val="FFFFFF"/>
              </a:solidFill>
              <a:effectLst/>
              <a:uLnTx/>
              <a:uFillTx/>
              <a:latin typeface="Segoe UI Semibold"/>
              <a:ea typeface="+mn-ea"/>
              <a:cs typeface="Segoe UI" pitchFamily="34" charset="0"/>
            </a:endParaRPr>
          </a:p>
        </p:txBody>
      </p:sp>
      <p:sp>
        <p:nvSpPr>
          <p:cNvPr id="52" name="Text Placeholder 51">
            <a:extLst>
              <a:ext uri="{FF2B5EF4-FFF2-40B4-BE49-F238E27FC236}">
                <a16:creationId xmlns:a16="http://schemas.microsoft.com/office/drawing/2014/main" id="{720259ED-0B37-4F8F-352D-8E9D99570C4F}"/>
              </a:ext>
            </a:extLst>
          </p:cNvPr>
          <p:cNvSpPr>
            <a:spLocks noGrp="1"/>
          </p:cNvSpPr>
          <p:nvPr>
            <p:ph type="body" sz="quarter" idx="16"/>
          </p:nvPr>
        </p:nvSpPr>
        <p:spPr/>
        <p:txBody>
          <a:bodyPr/>
          <a:lstStyle/>
          <a:p>
            <a:r>
              <a:rPr kumimoji="0" lang="en-US" sz="1200" b="1" i="0" u="none" strike="noStrike" kern="1200" cap="none" spc="-2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4</a:t>
            </a:r>
            <a:r>
              <a:rPr kumimoji="0" lang="en-US" sz="1200" b="1" i="0" u="none" strike="noStrike" kern="1200" cap="none" spc="-20" normalizeH="0" baseline="0" noProof="0">
                <a:ln w="3175">
                  <a:noFill/>
                </a:ln>
                <a:solidFill>
                  <a:srgbClr val="FFFFFF"/>
                </a:solidFill>
                <a:effectLst/>
                <a:uLnTx/>
                <a:uFillTx/>
                <a:latin typeface="Segoe UI Semibold"/>
                <a:ea typeface="+mn-ea"/>
                <a:cs typeface="Segoe UI" pitchFamily="34" charset="0"/>
              </a:rPr>
              <a:t>. Draft different versions</a:t>
            </a:r>
          </a:p>
        </p:txBody>
      </p:sp>
      <p:sp>
        <p:nvSpPr>
          <p:cNvPr id="53" name="Text Placeholder 52">
            <a:extLst>
              <a:ext uri="{FF2B5EF4-FFF2-40B4-BE49-F238E27FC236}">
                <a16:creationId xmlns:a16="http://schemas.microsoft.com/office/drawing/2014/main" id="{B69CFE6A-9716-3917-04C1-B68EF4CCE157}"/>
              </a:ext>
            </a:extLst>
          </p:cNvPr>
          <p:cNvSpPr>
            <a:spLocks noGrp="1"/>
          </p:cNvSpPr>
          <p:nvPr>
            <p:ph type="body" sz="quarter" idx="17"/>
          </p:nvPr>
        </p:nvSpPr>
        <p:spPr/>
        <p:txBody>
          <a:bodyPr/>
          <a:lstStyle/>
          <a:p>
            <a:pPr lvl="0"/>
            <a:r>
              <a:rPr lang="en-US" noProof="0"/>
              <a:t>Microsoft 365 Copilot</a:t>
            </a:r>
          </a:p>
        </p:txBody>
      </p:sp>
      <p:sp>
        <p:nvSpPr>
          <p:cNvPr id="54" name="Text Placeholder 53">
            <a:extLst>
              <a:ext uri="{FF2B5EF4-FFF2-40B4-BE49-F238E27FC236}">
                <a16:creationId xmlns:a16="http://schemas.microsoft.com/office/drawing/2014/main" id="{3FC40283-FC5F-4B42-C8CD-654B3EAE6A9A}"/>
              </a:ext>
            </a:extLst>
          </p:cNvPr>
          <p:cNvSpPr>
            <a:spLocks noGrp="1"/>
          </p:cNvSpPr>
          <p:nvPr>
            <p:ph type="body" sz="quarter" idx="18"/>
          </p:nvPr>
        </p:nvSpPr>
        <p:spPr>
          <a:xfrm>
            <a:off x="584200" y="2032188"/>
            <a:ext cx="2808000" cy="781063"/>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Outlook to summarize an email about a new internal tool that will be rolling out to your organization so you can craft an announcement post to the internal community you manage.</a:t>
            </a:r>
          </a:p>
        </p:txBody>
      </p:sp>
      <p:sp>
        <p:nvSpPr>
          <p:cNvPr id="55" name="Text Placeholder 54">
            <a:extLst>
              <a:ext uri="{FF2B5EF4-FFF2-40B4-BE49-F238E27FC236}">
                <a16:creationId xmlns:a16="http://schemas.microsoft.com/office/drawing/2014/main" id="{336E1447-7DAD-0D50-E88D-1B6CE391B956}"/>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 to research more about this tool and surface similar announcements so you can align your internal announcement with similar organization communications.</a:t>
            </a:r>
          </a:p>
        </p:txBody>
      </p:sp>
      <p:sp>
        <p:nvSpPr>
          <p:cNvPr id="56" name="Text Placeholder 55">
            <a:extLst>
              <a:ext uri="{FF2B5EF4-FFF2-40B4-BE49-F238E27FC236}">
                <a16:creationId xmlns:a16="http://schemas.microsoft.com/office/drawing/2014/main" id="{72B64BAF-D87F-61F3-EE9C-6C8F503084B9}"/>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a:t>
            </a:r>
            <a:r>
              <a:rPr kumimoji="0" lang="en-US" sz="900" b="0" i="0" u="none" strike="noStrike" kern="1200" cap="none" spc="0" normalizeH="0" baseline="0" noProof="0">
                <a:ln>
                  <a:noFill/>
                </a:ln>
                <a:solidFill>
                  <a:srgbClr val="000000"/>
                </a:solidFill>
                <a:effectLst/>
                <a:uLnTx/>
                <a:uFillTx/>
                <a:latin typeface="Segoe UI"/>
                <a:cs typeface="Segoe UI" pitchFamily="34" charset="0"/>
              </a:rPr>
              <a:t>Copilot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to generate a first draft of the awareness post, leveraging the research and pulling data from relevant emails about the tool.</a:t>
            </a:r>
          </a:p>
        </p:txBody>
      </p:sp>
      <p:sp>
        <p:nvSpPr>
          <p:cNvPr id="57" name="Text Placeholder 56">
            <a:extLst>
              <a:ext uri="{FF2B5EF4-FFF2-40B4-BE49-F238E27FC236}">
                <a16:creationId xmlns:a16="http://schemas.microsoft.com/office/drawing/2014/main" id="{870B1D0D-83FE-C8C2-520B-962C31A89978}"/>
              </a:ext>
            </a:extLst>
          </p:cNvPr>
          <p:cNvSpPr>
            <a:spLocks noGrp="1"/>
          </p:cNvSpPr>
          <p:nvPr>
            <p:ph type="body" sz="quarter" idx="21"/>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the announcement email and extract the most important bullet points to understand the value-add of the new tool.</a:t>
            </a:r>
          </a:p>
        </p:txBody>
      </p:sp>
      <p:sp>
        <p:nvSpPr>
          <p:cNvPr id="58" name="Text Placeholder 57">
            <a:extLst>
              <a:ext uri="{FF2B5EF4-FFF2-40B4-BE49-F238E27FC236}">
                <a16:creationId xmlns:a16="http://schemas.microsoft.com/office/drawing/2014/main" id="{E612ECA3-1076-2610-DA97-49DBE95C02AA}"/>
              </a:ext>
            </a:extLst>
          </p:cNvPr>
          <p:cNvSpPr>
            <a:spLocks noGrp="1"/>
          </p:cNvSpPr>
          <p:nvPr>
            <p:ph type="body" sz="quarter" idx="22"/>
          </p:nvPr>
        </p:nvSpPr>
        <p:spPr/>
        <p:txBody>
          <a:bodyPr>
            <a:normAutofit lnSpcReduction="10000"/>
          </a:bodyPr>
          <a:lstStyle/>
          <a:p>
            <a:r>
              <a:rPr lang="en-US" sz="900" kern="0" noProof="0">
                <a:solidFill>
                  <a:srgbClr val="1A1A1A"/>
                </a:solidFill>
                <a:latin typeface="Segoe UI"/>
              </a:rPr>
              <a:t>Sample Prompt: </a:t>
            </a:r>
            <a:r>
              <a:rPr kumimoji="0" lang="en-US" sz="900" b="0" i="0" u="none" strike="noStrike" kern="1200" cap="none" spc="0" normalizeH="0" baseline="0" noProof="0">
                <a:ln>
                  <a:noFill/>
                </a:ln>
                <a:solidFill>
                  <a:srgbClr val="000000"/>
                </a:solidFill>
                <a:effectLst/>
                <a:uLnTx/>
                <a:uFillTx/>
                <a:latin typeface="Segoe UI"/>
                <a:ea typeface="+mn-ea"/>
                <a:cs typeface="+mn-cs"/>
              </a:rPr>
              <a:t>Based on the content of the awareness post, </a:t>
            </a:r>
            <a:r>
              <a:rPr kumimoji="0" lang="en-US" sz="900" b="1" i="0" u="none" strike="noStrike" kern="1200" cap="none" spc="0" normalizeH="0" baseline="0" noProof="0">
                <a:ln>
                  <a:noFill/>
                </a:ln>
                <a:solidFill>
                  <a:srgbClr val="000000"/>
                </a:solidFill>
                <a:effectLst/>
                <a:uLnTx/>
                <a:uFillTx/>
                <a:latin typeface="Segoe UI"/>
                <a:ea typeface="+mn-ea"/>
                <a:cs typeface="+mn-cs"/>
              </a:rPr>
              <a:t>draft a fun and engaging intro and outro </a:t>
            </a:r>
            <a:r>
              <a:rPr kumimoji="0" lang="en-US" sz="900" b="0" i="0" u="none" strike="noStrike" kern="1200" cap="none" spc="0" normalizeH="0" baseline="0" noProof="0">
                <a:ln>
                  <a:noFill/>
                </a:ln>
                <a:solidFill>
                  <a:srgbClr val="000000"/>
                </a:solidFill>
                <a:effectLst/>
                <a:uLnTx/>
                <a:uFillTx/>
                <a:latin typeface="Segoe UI"/>
                <a:ea typeface="+mn-ea"/>
                <a:cs typeface="+mn-cs"/>
              </a:rPr>
              <a:t>for the comm that will get communicators excited about the new tool.</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59" name="Text Placeholder 58">
            <a:extLst>
              <a:ext uri="{FF2B5EF4-FFF2-40B4-BE49-F238E27FC236}">
                <a16:creationId xmlns:a16="http://schemas.microsoft.com/office/drawing/2014/main" id="{9ABEFB2B-9F58-F520-9B13-94B207F244EA}"/>
              </a:ext>
            </a:extLst>
          </p:cNvPr>
          <p:cNvSpPr>
            <a:spLocks noGrp="1"/>
          </p:cNvSpPr>
          <p:nvPr>
            <p:ph type="body" sz="quarter" idx="23"/>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Search </a:t>
            </a:r>
            <a:r>
              <a:rPr kumimoji="0" lang="en-US" sz="900" b="0" i="0" u="none" strike="noStrike" kern="0" cap="none" spc="0" normalizeH="0" baseline="0" noProof="0">
                <a:ln>
                  <a:noFill/>
                </a:ln>
                <a:solidFill>
                  <a:srgbClr val="1A1A1A"/>
                </a:solidFill>
                <a:effectLst/>
                <a:uLnTx/>
                <a:uFillTx/>
                <a:latin typeface="Segoe UI"/>
                <a:ea typeface="+mn-ea"/>
                <a:cs typeface="+mn-cs"/>
              </a:rPr>
              <a:t>for announcements of new tools and review their tone and sentiment. </a:t>
            </a:r>
          </a:p>
        </p:txBody>
      </p:sp>
      <p:sp>
        <p:nvSpPr>
          <p:cNvPr id="60" name="Text Placeholder 59">
            <a:extLst>
              <a:ext uri="{FF2B5EF4-FFF2-40B4-BE49-F238E27FC236}">
                <a16:creationId xmlns:a16="http://schemas.microsoft.com/office/drawing/2014/main" id="{C23A0201-C904-5ED8-DCCD-DAC73699D78E}"/>
              </a:ext>
            </a:extLst>
          </p:cNvPr>
          <p:cNvSpPr>
            <a:spLocks noGrp="1"/>
          </p:cNvSpPr>
          <p:nvPr>
            <p:ph type="body" sz="quarter" idx="24"/>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Review</a:t>
            </a:r>
            <a:r>
              <a:rPr kumimoji="0" lang="en-US" sz="900" b="0" i="0" u="none" strike="noStrike" kern="0" cap="none" spc="0" normalizeH="0" baseline="0" noProof="0">
                <a:ln>
                  <a:noFill/>
                </a:ln>
                <a:solidFill>
                  <a:srgbClr val="1A1A1A"/>
                </a:solidFill>
                <a:effectLst/>
                <a:uLnTx/>
                <a:uFillTx/>
                <a:latin typeface="Segoe UI"/>
                <a:ea typeface="+mn-ea"/>
                <a:cs typeface="+mn-cs"/>
              </a:rPr>
              <a:t> this awareness post and look for gaps or sections that may be confusing for my audience. Then suggest updated copy.</a:t>
            </a:r>
          </a:p>
        </p:txBody>
      </p:sp>
      <p:sp>
        <p:nvSpPr>
          <p:cNvPr id="61" name="Text Placeholder 60">
            <a:extLst>
              <a:ext uri="{FF2B5EF4-FFF2-40B4-BE49-F238E27FC236}">
                <a16:creationId xmlns:a16="http://schemas.microsoft.com/office/drawing/2014/main" id="{611126FF-054E-32B2-5843-B18735CEC03A}"/>
              </a:ext>
            </a:extLst>
          </p:cNvPr>
          <p:cNvSpPr>
            <a:spLocks noGrp="1"/>
          </p:cNvSpPr>
          <p:nvPr>
            <p:ph type="body" sz="quarter" idx="25"/>
          </p:nvPr>
        </p:nvSpPr>
        <p:spPr/>
        <p:txBody>
          <a:bodyPr/>
          <a:lstStyle/>
          <a:p>
            <a:r>
              <a:rPr lang="en-US" sz="900" kern="0" noProof="0">
                <a:solidFill>
                  <a:srgbClr val="1A1A1A"/>
                </a:solidFill>
                <a:latin typeface="Segoe UI"/>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t>
            </a:r>
            <a:r>
              <a:rPr kumimoji="0" lang="en-US" sz="900" b="0" i="0" u="none" strike="noStrike" kern="0" cap="none" spc="0" normalizeH="0" baseline="0" noProof="0">
                <a:ln>
                  <a:noFill/>
                </a:ln>
                <a:solidFill>
                  <a:srgbClr val="1A1A1A"/>
                </a:solidFill>
                <a:effectLst/>
                <a:uLnTx/>
                <a:uFillTx/>
                <a:latin typeface="Segoe UI"/>
                <a:ea typeface="+mn-ea"/>
                <a:cs typeface="+mn-cs"/>
              </a:rPr>
              <a:t>an awareness post about the new internal tool based on emails about the tool from the past few weeks.</a:t>
            </a:r>
          </a:p>
        </p:txBody>
      </p:sp>
      <p:sp>
        <p:nvSpPr>
          <p:cNvPr id="83" name="Text Placeholder 82">
            <a:extLst>
              <a:ext uri="{FF2B5EF4-FFF2-40B4-BE49-F238E27FC236}">
                <a16:creationId xmlns:a16="http://schemas.microsoft.com/office/drawing/2014/main" id="{4A009307-F489-4D3B-DFDE-F3016CF1C6A5}"/>
              </a:ext>
            </a:extLst>
          </p:cNvPr>
          <p:cNvSpPr>
            <a:spLocks noGrp="1"/>
          </p:cNvSpPr>
          <p:nvPr>
            <p:ph type="body" sz="quarter" idx="26"/>
          </p:nvPr>
        </p:nvSpPr>
        <p:spPr/>
        <p:txBody>
          <a:bodyPr/>
          <a:lstStyle/>
          <a:p>
            <a:r>
              <a:rPr lang="en-US" sz="900" kern="0" noProof="0">
                <a:solidFill>
                  <a:srgbClr val="1A1A1A"/>
                </a:solidFill>
                <a:latin typeface="Segoe UI"/>
              </a:rPr>
              <a:t>Sample Prompt: </a:t>
            </a:r>
            <a:r>
              <a:rPr kumimoji="0" lang="en-US" sz="900" b="1"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Generate new versions</a:t>
            </a:r>
            <a:r>
              <a:rPr kumimoji="0" lang="en-US" sz="900" b="0" i="0" u="none" strike="noStrike" kern="1200" cap="none" spc="0" normalizeH="0" baseline="0" noProof="0">
                <a:ln>
                  <a:noFill/>
                </a:ln>
                <a:solidFill>
                  <a:srgbClr val="242424"/>
                </a:solidFill>
                <a:effectLst/>
                <a:highlight>
                  <a:srgbClr val="FFFFFF"/>
                </a:highlight>
                <a:uLnTx/>
                <a:uFillTx/>
                <a:latin typeface="Segoe UI" panose="020B0502040204020203" pitchFamily="34" charset="0"/>
                <a:ea typeface="+mn-ea"/>
                <a:cs typeface="+mn-cs"/>
              </a:rPr>
              <a:t> of the post to have a few options to consider.</a:t>
            </a:r>
            <a:endParaRPr kumimoji="0" lang="en-US" sz="900" b="1" i="0" u="none" strike="noStrike" kern="1200" cap="none" spc="0" normalizeH="0" baseline="0" noProof="0">
              <a:ln>
                <a:noFill/>
              </a:ln>
              <a:solidFill>
                <a:srgbClr val="000000"/>
              </a:solidFill>
              <a:effectLst/>
              <a:uLnTx/>
              <a:uFillTx/>
              <a:latin typeface="Segoe UI"/>
              <a:ea typeface="+mn-ea"/>
              <a:cs typeface="+mn-cs"/>
            </a:endParaRPr>
          </a:p>
        </p:txBody>
      </p:sp>
      <p:sp>
        <p:nvSpPr>
          <p:cNvPr id="84" name="Text Placeholder 83">
            <a:extLst>
              <a:ext uri="{FF2B5EF4-FFF2-40B4-BE49-F238E27FC236}">
                <a16:creationId xmlns:a16="http://schemas.microsoft.com/office/drawing/2014/main" id="{A111F9EA-EAEA-1211-B8D6-462C33F9555C}"/>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Use Copilot in Word to draft the into and outro of the awareness post. </a:t>
            </a:r>
          </a:p>
        </p:txBody>
      </p:sp>
      <p:sp>
        <p:nvSpPr>
          <p:cNvPr id="85" name="Text Placeholder 84">
            <a:extLst>
              <a:ext uri="{FF2B5EF4-FFF2-40B4-BE49-F238E27FC236}">
                <a16:creationId xmlns:a16="http://schemas.microsoft.com/office/drawing/2014/main" id="{8FF0578C-9606-4A5E-E20F-DEB7E6F7D726}"/>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Paste the copy into a Word document and use Copilot in Word to rewrite the post to match the writing style of your previous communications.</a:t>
            </a:r>
          </a:p>
        </p:txBody>
      </p:sp>
      <p:sp>
        <p:nvSpPr>
          <p:cNvPr id="86" name="Text Placeholder 85">
            <a:extLst>
              <a:ext uri="{FF2B5EF4-FFF2-40B4-BE49-F238E27FC236}">
                <a16:creationId xmlns:a16="http://schemas.microsoft.com/office/drawing/2014/main" id="{B4BE515B-C4F1-B027-DC42-2406647CFE89}"/>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cs typeface="Segoe UI" pitchFamily="34" charset="0"/>
              </a:rPr>
              <a:t>Ask Copilot to provide several versions of the awareness post and choose your favorite one.</a:t>
            </a:r>
            <a:endParaRPr kumimoji="0" lang="en-US" sz="900" b="0" i="0" u="none" strike="noStrike" kern="1200" cap="none" spc="0" normalizeH="0" baseline="0" noProof="0">
              <a:ln>
                <a:noFill/>
              </a:ln>
              <a:solidFill>
                <a:srgbClr val="FF0000"/>
              </a:solidFill>
              <a:effectLst/>
              <a:uLnTx/>
              <a:uFillTx/>
              <a:latin typeface="Segoe UI"/>
              <a:cs typeface="Segoe UI" pitchFamily="34" charset="0"/>
            </a:endParaRPr>
          </a:p>
        </p:txBody>
      </p:sp>
      <p:sp>
        <p:nvSpPr>
          <p:cNvPr id="87" name="Text Placeholder 86">
            <a:extLst>
              <a:ext uri="{FF2B5EF4-FFF2-40B4-BE49-F238E27FC236}">
                <a16:creationId xmlns:a16="http://schemas.microsoft.com/office/drawing/2014/main" id="{E9B1AD38-F92B-9ACB-7307-63B184829C5A}"/>
              </a:ext>
            </a:extLst>
          </p:cNvPr>
          <p:cNvSpPr>
            <a:spLocks noGrp="1"/>
          </p:cNvSpPr>
          <p:nvPr>
            <p:ph type="body" sz="quarter" idx="30"/>
          </p:nvPr>
        </p:nvSpPr>
        <p:spPr/>
        <p:txBody>
          <a:bodyPr/>
          <a:lstStyle/>
          <a:p>
            <a:r>
              <a:rPr lang="en-US" sz="1100" noProof="0"/>
              <a:t>Buy</a:t>
            </a:r>
          </a:p>
        </p:txBody>
      </p:sp>
      <p:sp>
        <p:nvSpPr>
          <p:cNvPr id="88" name="Text Placeholder 87">
            <a:extLst>
              <a:ext uri="{FF2B5EF4-FFF2-40B4-BE49-F238E27FC236}">
                <a16:creationId xmlns:a16="http://schemas.microsoft.com/office/drawing/2014/main" id="{403C17C9-499A-6E61-BDDB-91A803916CC9}"/>
              </a:ext>
            </a:extLst>
          </p:cNvPr>
          <p:cNvSpPr>
            <a:spLocks noGrp="1"/>
          </p:cNvSpPr>
          <p:nvPr>
            <p:ph type="body" sz="quarter" idx="38"/>
          </p:nvPr>
        </p:nvSpPr>
        <p:spPr>
          <a:solidFill>
            <a:srgbClr val="0070C0"/>
          </a:solidFill>
        </p:spPr>
        <p:txBody>
          <a:bodyPr/>
          <a:lstStyle/>
          <a:p>
            <a:endParaRPr lang="en-US" noProof="0"/>
          </a:p>
        </p:txBody>
      </p:sp>
      <p:sp>
        <p:nvSpPr>
          <p:cNvPr id="89" name="Text Placeholder 88">
            <a:extLst>
              <a:ext uri="{FF2B5EF4-FFF2-40B4-BE49-F238E27FC236}">
                <a16:creationId xmlns:a16="http://schemas.microsoft.com/office/drawing/2014/main" id="{CF3E859B-CC63-6F2D-CB8C-DC4396832B6B}"/>
              </a:ext>
            </a:extLst>
          </p:cNvPr>
          <p:cNvSpPr>
            <a:spLocks noGrp="1"/>
          </p:cNvSpPr>
          <p:nvPr>
            <p:ph type="body" sz="quarter" idx="39"/>
          </p:nvPr>
        </p:nvSpPr>
        <p:spPr>
          <a:solidFill>
            <a:srgbClr val="0078D4"/>
          </a:solidFill>
        </p:spPr>
        <p:txBody>
          <a:bodyPr/>
          <a:lstStyle/>
          <a:p>
            <a:endParaRPr lang="en-US" noProof="0"/>
          </a:p>
        </p:txBody>
      </p:sp>
      <p:sp>
        <p:nvSpPr>
          <p:cNvPr id="90" name="Text Placeholder 89">
            <a:extLst>
              <a:ext uri="{FF2B5EF4-FFF2-40B4-BE49-F238E27FC236}">
                <a16:creationId xmlns:a16="http://schemas.microsoft.com/office/drawing/2014/main" id="{9CB0EBD9-56B8-4BDE-0666-B4DEEEFB32C0}"/>
              </a:ext>
            </a:extLst>
          </p:cNvPr>
          <p:cNvSpPr>
            <a:spLocks noGrp="1"/>
          </p:cNvSpPr>
          <p:nvPr>
            <p:ph type="body" sz="quarter" idx="40"/>
          </p:nvPr>
        </p:nvSpPr>
        <p:spPr/>
        <p:txBody>
          <a:bodyPr/>
          <a:lstStyle/>
          <a:p>
            <a:endParaRPr lang="en-US" noProof="0"/>
          </a:p>
        </p:txBody>
      </p:sp>
      <p:sp>
        <p:nvSpPr>
          <p:cNvPr id="23" name="Rectangle: Rounded Corners 6">
            <a:extLst>
              <a:ext uri="{FF2B5EF4-FFF2-40B4-BE49-F238E27FC236}">
                <a16:creationId xmlns:a16="http://schemas.microsoft.com/office/drawing/2014/main" id="{A458E396-A7F6-1ADE-59AB-7E0AA9803DE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sp>
        <p:nvSpPr>
          <p:cNvPr id="33" name="Rectangle: Rounded Corners 6">
            <a:extLst>
              <a:ext uri="{FF2B5EF4-FFF2-40B4-BE49-F238E27FC236}">
                <a16:creationId xmlns:a16="http://schemas.microsoft.com/office/drawing/2014/main" id="{14EAFD5F-92E5-E426-FBD4-3CFE3A7BA5B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4" name="Group 33">
            <a:extLst>
              <a:ext uri="{FF2B5EF4-FFF2-40B4-BE49-F238E27FC236}">
                <a16:creationId xmlns:a16="http://schemas.microsoft.com/office/drawing/2014/main" id="{02DB5643-4EDF-5AA4-0CFC-F468613B6ADD}"/>
              </a:ext>
            </a:extLst>
          </p:cNvPr>
          <p:cNvGrpSpPr/>
          <p:nvPr/>
        </p:nvGrpSpPr>
        <p:grpSpPr>
          <a:xfrm>
            <a:off x="7523372" y="1127774"/>
            <a:ext cx="1544427" cy="220982"/>
            <a:chOff x="1194742" y="1140160"/>
            <a:chExt cx="1544427" cy="220982"/>
          </a:xfrm>
        </p:grpSpPr>
        <p:sp>
          <p:nvSpPr>
            <p:cNvPr id="35" name="Rectangle: Rounded Corners 6">
              <a:extLst>
                <a:ext uri="{FF2B5EF4-FFF2-40B4-BE49-F238E27FC236}">
                  <a16:creationId xmlns:a16="http://schemas.microsoft.com/office/drawing/2014/main" id="{4C1BE2AB-2F1E-286E-07D7-7D8E23ADECEA}"/>
                </a:ext>
                <a:ext uri="{C183D7F6-B498-43B3-948B-1728B52AA6E4}">
                  <adec:decorative xmlns:adec="http://schemas.microsoft.com/office/drawing/2017/decorative" val="1"/>
                </a:ext>
              </a:extLst>
            </p:cNvPr>
            <p:cNvSpPr/>
            <p:nvPr/>
          </p:nvSpPr>
          <p:spPr bwMode="auto">
            <a:xfrm>
              <a:off x="1194742" y="1140160"/>
              <a:ext cx="1544427" cy="220982"/>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defTabSz="932742">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6" name="Graphic 35">
              <a:extLst>
                <a:ext uri="{FF2B5EF4-FFF2-40B4-BE49-F238E27FC236}">
                  <a16:creationId xmlns:a16="http://schemas.microsoft.com/office/drawing/2014/main" id="{4BF516A6-94E8-D81E-8335-52C5D6BA751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241527" y="1176160"/>
              <a:ext cx="144000" cy="144000"/>
            </a:xfrm>
            <a:prstGeom prst="rect">
              <a:avLst/>
            </a:prstGeom>
          </p:spPr>
        </p:pic>
      </p:grpSp>
      <p:grpSp>
        <p:nvGrpSpPr>
          <p:cNvPr id="75" name="Group 74">
            <a:extLst>
              <a:ext uri="{FF2B5EF4-FFF2-40B4-BE49-F238E27FC236}">
                <a16:creationId xmlns:a16="http://schemas.microsoft.com/office/drawing/2014/main" id="{877B215D-3517-9D73-682A-C17EA44AFFA9}"/>
              </a:ext>
            </a:extLst>
          </p:cNvPr>
          <p:cNvGrpSpPr/>
          <p:nvPr/>
        </p:nvGrpSpPr>
        <p:grpSpPr>
          <a:xfrm>
            <a:off x="4276273" y="2761669"/>
            <a:ext cx="2351135" cy="360000"/>
            <a:chOff x="4276273" y="2761669"/>
            <a:chExt cx="2351135" cy="360000"/>
          </a:xfrm>
        </p:grpSpPr>
        <p:pic>
          <p:nvPicPr>
            <p:cNvPr id="76" name="Picture 75" descr="Zip Co logo SVG free download, id: 101874 - Brandlogos.net">
              <a:hlinkClick r:id="rId4"/>
              <a:extLst>
                <a:ext uri="{FF2B5EF4-FFF2-40B4-BE49-F238E27FC236}">
                  <a16:creationId xmlns:a16="http://schemas.microsoft.com/office/drawing/2014/main" id="{6E66CE3F-51A2-5196-9EC4-1160C39D10E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77" name="TextBox 76">
              <a:extLst>
                <a:ext uri="{FF2B5EF4-FFF2-40B4-BE49-F238E27FC236}">
                  <a16:creationId xmlns:a16="http://schemas.microsoft.com/office/drawing/2014/main" id="{42805F06-09DE-709A-23E3-580951E69433}"/>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78" name="Group 77">
            <a:extLst>
              <a:ext uri="{FF2B5EF4-FFF2-40B4-BE49-F238E27FC236}">
                <a16:creationId xmlns:a16="http://schemas.microsoft.com/office/drawing/2014/main" id="{53765ABE-E4D7-E0B9-BA37-3214B76AB8D1}"/>
              </a:ext>
            </a:extLst>
          </p:cNvPr>
          <p:cNvGrpSpPr/>
          <p:nvPr/>
        </p:nvGrpSpPr>
        <p:grpSpPr>
          <a:xfrm>
            <a:off x="7739914" y="2761669"/>
            <a:ext cx="2351135" cy="360000"/>
            <a:chOff x="7739914" y="2761669"/>
            <a:chExt cx="2351135" cy="360000"/>
          </a:xfrm>
        </p:grpSpPr>
        <p:pic>
          <p:nvPicPr>
            <p:cNvPr id="79" name="Picture 78" descr="Zip Co logo SVG free download, id: 101874 - Brandlogos.net">
              <a:hlinkClick r:id="rId4"/>
              <a:extLst>
                <a:ext uri="{FF2B5EF4-FFF2-40B4-BE49-F238E27FC236}">
                  <a16:creationId xmlns:a16="http://schemas.microsoft.com/office/drawing/2014/main" id="{09FA5554-5055-535A-FAA8-85C2D626C142}"/>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80" name="TextBox 79">
              <a:extLst>
                <a:ext uri="{FF2B5EF4-FFF2-40B4-BE49-F238E27FC236}">
                  <a16:creationId xmlns:a16="http://schemas.microsoft.com/office/drawing/2014/main" id="{29B229D8-691D-B00B-D962-EC8C349CAFE7}"/>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81" name="Group 80">
            <a:extLst>
              <a:ext uri="{FF2B5EF4-FFF2-40B4-BE49-F238E27FC236}">
                <a16:creationId xmlns:a16="http://schemas.microsoft.com/office/drawing/2014/main" id="{64BBDA8D-4BE9-8EDE-2391-00093EA2A01F}"/>
              </a:ext>
            </a:extLst>
          </p:cNvPr>
          <p:cNvGrpSpPr/>
          <p:nvPr/>
        </p:nvGrpSpPr>
        <p:grpSpPr>
          <a:xfrm>
            <a:off x="7739914" y="5158847"/>
            <a:ext cx="2351135" cy="360000"/>
            <a:chOff x="7739914" y="2761669"/>
            <a:chExt cx="2351135" cy="360000"/>
          </a:xfrm>
        </p:grpSpPr>
        <p:pic>
          <p:nvPicPr>
            <p:cNvPr id="82" name="Picture 81" descr="Zip Co logo SVG free download, id: 101874 - Brandlogos.net">
              <a:hlinkClick r:id="rId4"/>
              <a:extLst>
                <a:ext uri="{FF2B5EF4-FFF2-40B4-BE49-F238E27FC236}">
                  <a16:creationId xmlns:a16="http://schemas.microsoft.com/office/drawing/2014/main" id="{72E3781C-5323-ECD1-DFF8-737F6DD078C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43278" t="-53646" r="-43278" b="-53646"/>
            <a:stretch/>
          </p:blipFill>
          <p:spPr bwMode="auto">
            <a:xfrm>
              <a:off x="7739914" y="2761669"/>
              <a:ext cx="360000" cy="360000"/>
            </a:xfrm>
            <a:prstGeom prst="ellipse">
              <a:avLst/>
            </a:prstGeom>
            <a:solidFill>
              <a:srgbClr val="FFFFFF"/>
            </a:solidFill>
          </p:spPr>
        </p:pic>
        <p:sp>
          <p:nvSpPr>
            <p:cNvPr id="91" name="TextBox 90">
              <a:extLst>
                <a:ext uri="{FF2B5EF4-FFF2-40B4-BE49-F238E27FC236}">
                  <a16:creationId xmlns:a16="http://schemas.microsoft.com/office/drawing/2014/main" id="{66296BC5-2B4A-FEBA-7969-E20819C02308}"/>
                </a:ext>
                <a:ext uri="{C183D7F6-B498-43B3-948B-1728B52AA6E4}">
                  <adec:decorative xmlns:adec="http://schemas.microsoft.com/office/drawing/2017/decorative" val="0"/>
                </a:ext>
              </a:extLst>
            </p:cNvPr>
            <p:cNvSpPr txBox="1"/>
            <p:nvPr/>
          </p:nvSpPr>
          <p:spPr>
            <a:xfrm>
              <a:off x="8198865"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92" name="Group 91">
            <a:extLst>
              <a:ext uri="{FF2B5EF4-FFF2-40B4-BE49-F238E27FC236}">
                <a16:creationId xmlns:a16="http://schemas.microsoft.com/office/drawing/2014/main" id="{924C2A64-2CA4-CD4B-4046-EDACE25915ED}"/>
              </a:ext>
            </a:extLst>
          </p:cNvPr>
          <p:cNvGrpSpPr/>
          <p:nvPr/>
        </p:nvGrpSpPr>
        <p:grpSpPr>
          <a:xfrm>
            <a:off x="804187" y="2761669"/>
            <a:ext cx="2351135" cy="360000"/>
            <a:chOff x="588263" y="1697756"/>
            <a:chExt cx="2351135" cy="360000"/>
          </a:xfrm>
        </p:grpSpPr>
        <p:pic>
          <p:nvPicPr>
            <p:cNvPr id="93" name="Picture 92">
              <a:extLst>
                <a:ext uri="{FF2B5EF4-FFF2-40B4-BE49-F238E27FC236}">
                  <a16:creationId xmlns:a16="http://schemas.microsoft.com/office/drawing/2014/main" id="{804277D9-5F54-E89F-9BE2-061B75BFCAB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94" name="TextBox 93">
              <a:extLst>
                <a:ext uri="{FF2B5EF4-FFF2-40B4-BE49-F238E27FC236}">
                  <a16:creationId xmlns:a16="http://schemas.microsoft.com/office/drawing/2014/main" id="{748551B8-7D00-5C64-AC50-DF104D975C61}"/>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5" name="Group 94">
            <a:extLst>
              <a:ext uri="{FF2B5EF4-FFF2-40B4-BE49-F238E27FC236}">
                <a16:creationId xmlns:a16="http://schemas.microsoft.com/office/drawing/2014/main" id="{2641249B-F465-8503-FA0B-9453285C4C94}"/>
              </a:ext>
            </a:extLst>
          </p:cNvPr>
          <p:cNvGrpSpPr/>
          <p:nvPr/>
        </p:nvGrpSpPr>
        <p:grpSpPr>
          <a:xfrm>
            <a:off x="804187" y="5158847"/>
            <a:ext cx="2351135" cy="360000"/>
            <a:chOff x="588263" y="2657420"/>
            <a:chExt cx="2351135" cy="360000"/>
          </a:xfrm>
        </p:grpSpPr>
        <p:pic>
          <p:nvPicPr>
            <p:cNvPr id="96" name="Picture 95">
              <a:extLst>
                <a:ext uri="{FF2B5EF4-FFF2-40B4-BE49-F238E27FC236}">
                  <a16:creationId xmlns:a16="http://schemas.microsoft.com/office/drawing/2014/main" id="{2483EF13-512E-6630-DD09-23ECEEBA46A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97" name="TextBox 96">
              <a:extLst>
                <a:ext uri="{FF2B5EF4-FFF2-40B4-BE49-F238E27FC236}">
                  <a16:creationId xmlns:a16="http://schemas.microsoft.com/office/drawing/2014/main" id="{686A279A-C1E0-68DF-1E35-CE3E4B8EE9E3}"/>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98" name="Group 97">
            <a:extLst>
              <a:ext uri="{FF2B5EF4-FFF2-40B4-BE49-F238E27FC236}">
                <a16:creationId xmlns:a16="http://schemas.microsoft.com/office/drawing/2014/main" id="{307720F2-62E6-8954-5045-97D444CD2EE9}"/>
              </a:ext>
            </a:extLst>
          </p:cNvPr>
          <p:cNvGrpSpPr/>
          <p:nvPr/>
        </p:nvGrpSpPr>
        <p:grpSpPr>
          <a:xfrm>
            <a:off x="4276273" y="5158847"/>
            <a:ext cx="2351135" cy="360000"/>
            <a:chOff x="588263" y="2657420"/>
            <a:chExt cx="2351135" cy="360000"/>
          </a:xfrm>
        </p:grpSpPr>
        <p:pic>
          <p:nvPicPr>
            <p:cNvPr id="99" name="Picture 98">
              <a:extLst>
                <a:ext uri="{FF2B5EF4-FFF2-40B4-BE49-F238E27FC236}">
                  <a16:creationId xmlns:a16="http://schemas.microsoft.com/office/drawing/2014/main" id="{246647EB-37DF-168F-80F0-F88EBC4F8E1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00" name="TextBox 99">
              <a:extLst>
                <a:ext uri="{FF2B5EF4-FFF2-40B4-BE49-F238E27FC236}">
                  <a16:creationId xmlns:a16="http://schemas.microsoft.com/office/drawing/2014/main" id="{F616D419-0C47-6677-A260-9A694BBE4E5C}"/>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01" name="Picture 100">
            <a:extLst>
              <a:ext uri="{FF2B5EF4-FFF2-40B4-BE49-F238E27FC236}">
                <a16:creationId xmlns:a16="http://schemas.microsoft.com/office/drawing/2014/main" id="{487F63BE-8D23-F8EA-D8F0-F651D00FBBC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266822" y="3886538"/>
            <a:ext cx="2246646" cy="4339936"/>
          </a:xfrm>
          <a:prstGeom prst="rect">
            <a:avLst/>
          </a:prstGeom>
        </p:spPr>
      </p:pic>
      <p:grpSp>
        <p:nvGrpSpPr>
          <p:cNvPr id="3" name="Group 2">
            <a:extLst>
              <a:ext uri="{FF2B5EF4-FFF2-40B4-BE49-F238E27FC236}">
                <a16:creationId xmlns:a16="http://schemas.microsoft.com/office/drawing/2014/main" id="{A081B634-B738-5713-C7CD-1180791D5F4F}"/>
              </a:ext>
            </a:extLst>
          </p:cNvPr>
          <p:cNvGrpSpPr/>
          <p:nvPr/>
        </p:nvGrpSpPr>
        <p:grpSpPr>
          <a:xfrm>
            <a:off x="1624328" y="1132756"/>
            <a:ext cx="1332000" cy="216000"/>
            <a:chOff x="1198144" y="862657"/>
            <a:chExt cx="1332000" cy="216000"/>
          </a:xfrm>
        </p:grpSpPr>
        <p:sp>
          <p:nvSpPr>
            <p:cNvPr id="4" name="Rectangle: Rounded Corners 6">
              <a:extLst>
                <a:ext uri="{FF2B5EF4-FFF2-40B4-BE49-F238E27FC236}">
                  <a16:creationId xmlns:a16="http://schemas.microsoft.com/office/drawing/2014/main" id="{4428348F-A4E9-5930-2195-258A1B6963A4}"/>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Engaging content</a:t>
              </a:r>
            </a:p>
          </p:txBody>
        </p:sp>
        <p:pic>
          <p:nvPicPr>
            <p:cNvPr id="5" name="Graphic 4">
              <a:extLst>
                <a:ext uri="{FF2B5EF4-FFF2-40B4-BE49-F238E27FC236}">
                  <a16:creationId xmlns:a16="http://schemas.microsoft.com/office/drawing/2014/main" id="{E1F72F1A-CC5F-0DFE-A86C-52D8847014A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4929" y="898657"/>
              <a:ext cx="144000" cy="144000"/>
            </a:xfrm>
            <a:prstGeom prst="rect">
              <a:avLst/>
            </a:prstGeom>
          </p:spPr>
        </p:pic>
      </p:grpSp>
      <p:grpSp>
        <p:nvGrpSpPr>
          <p:cNvPr id="6" name="Group 5">
            <a:extLst>
              <a:ext uri="{FF2B5EF4-FFF2-40B4-BE49-F238E27FC236}">
                <a16:creationId xmlns:a16="http://schemas.microsoft.com/office/drawing/2014/main" id="{1FD85B1B-8AEC-E991-3AB8-E3EAEC905DCB}"/>
              </a:ext>
            </a:extLst>
          </p:cNvPr>
          <p:cNvGrpSpPr/>
          <p:nvPr/>
        </p:nvGrpSpPr>
        <p:grpSpPr>
          <a:xfrm>
            <a:off x="3022536" y="1132756"/>
            <a:ext cx="1692000" cy="216000"/>
            <a:chOff x="2707850" y="862657"/>
            <a:chExt cx="1692000" cy="216000"/>
          </a:xfrm>
        </p:grpSpPr>
        <p:sp>
          <p:nvSpPr>
            <p:cNvPr id="7" name="Rectangle: Rounded Corners 6">
              <a:extLst>
                <a:ext uri="{FF2B5EF4-FFF2-40B4-BE49-F238E27FC236}">
                  <a16:creationId xmlns:a16="http://schemas.microsoft.com/office/drawing/2014/main" id="{A4960684-5F1D-2C32-DE08-209763A6F962}"/>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Connect to audiences</a:t>
              </a:r>
            </a:p>
          </p:txBody>
        </p:sp>
        <p:pic>
          <p:nvPicPr>
            <p:cNvPr id="8" name="Graphic 7">
              <a:extLst>
                <a:ext uri="{FF2B5EF4-FFF2-40B4-BE49-F238E27FC236}">
                  <a16:creationId xmlns:a16="http://schemas.microsoft.com/office/drawing/2014/main" id="{1E46AB4E-FD84-2ED5-CF67-F09EAA3D851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2754635" y="898657"/>
              <a:ext cx="144000" cy="144000"/>
            </a:xfrm>
            <a:prstGeom prst="rect">
              <a:avLst/>
            </a:prstGeom>
          </p:spPr>
        </p:pic>
      </p:grpSp>
      <p:grpSp>
        <p:nvGrpSpPr>
          <p:cNvPr id="9" name="Group 8">
            <a:extLst>
              <a:ext uri="{FF2B5EF4-FFF2-40B4-BE49-F238E27FC236}">
                <a16:creationId xmlns:a16="http://schemas.microsoft.com/office/drawing/2014/main" id="{C2717D92-8908-EACE-58D3-15CA7B4A574C}"/>
              </a:ext>
            </a:extLst>
          </p:cNvPr>
          <p:cNvGrpSpPr/>
          <p:nvPr/>
        </p:nvGrpSpPr>
        <p:grpSpPr>
          <a:xfrm>
            <a:off x="4780744" y="1132756"/>
            <a:ext cx="1476000" cy="216000"/>
            <a:chOff x="4582885" y="862657"/>
            <a:chExt cx="1476000" cy="216000"/>
          </a:xfrm>
        </p:grpSpPr>
        <p:sp>
          <p:nvSpPr>
            <p:cNvPr id="10" name="Rectangle: Rounded Corners 6">
              <a:extLst>
                <a:ext uri="{FF2B5EF4-FFF2-40B4-BE49-F238E27FC236}">
                  <a16:creationId xmlns:a16="http://schemas.microsoft.com/office/drawing/2014/main" id="{3FD3795A-5661-1242-44D6-50F466A3AD3A}"/>
                </a:ext>
                <a:ext uri="{C183D7F6-B498-43B3-948B-1728B52AA6E4}">
                  <adec:decorative xmlns:adec="http://schemas.microsoft.com/office/drawing/2017/decorative" val="1"/>
                </a:ext>
              </a:extLst>
            </p:cNvPr>
            <p:cNvSpPr/>
            <p:nvPr/>
          </p:nvSpPr>
          <p:spPr bwMode="auto">
            <a:xfrm>
              <a:off x="4582885" y="862657"/>
              <a:ext cx="1476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Reduce time</a:t>
              </a:r>
            </a:p>
          </p:txBody>
        </p:sp>
        <p:pic>
          <p:nvPicPr>
            <p:cNvPr id="11" name="Graphic 10">
              <a:extLst>
                <a:ext uri="{FF2B5EF4-FFF2-40B4-BE49-F238E27FC236}">
                  <a16:creationId xmlns:a16="http://schemas.microsoft.com/office/drawing/2014/main" id="{36C1679A-C995-356E-FA92-D6DCDB0CA1D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629670" y="898657"/>
              <a:ext cx="144000" cy="144000"/>
            </a:xfrm>
            <a:prstGeom prst="rect">
              <a:avLst/>
            </a:prstGeom>
          </p:spPr>
        </p:pic>
      </p:grpSp>
      <p:sp>
        <p:nvSpPr>
          <p:cNvPr id="2" name="Graphic 2">
            <a:hlinkClick r:id="rId11"/>
            <a:extLst>
              <a:ext uri="{FF2B5EF4-FFF2-40B4-BE49-F238E27FC236}">
                <a16:creationId xmlns:a16="http://schemas.microsoft.com/office/drawing/2014/main" id="{45B74F46-DDBF-4D53-18A8-9121B5D7D95F}"/>
              </a:ext>
            </a:extLst>
          </p:cNvPr>
          <p:cNvSpPr/>
          <p:nvPr/>
        </p:nvSpPr>
        <p:spPr>
          <a:xfrm>
            <a:off x="6382856" y="428392"/>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17143345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5672544" cy="526298"/>
          </a:xfrm>
        </p:spPr>
        <p:txBody>
          <a:bodyPr/>
          <a:lstStyle/>
          <a:p>
            <a:r>
              <a:rPr lang="en-US" noProof="0"/>
              <a:t>A day in the life of an Issues Management Manager</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8:00 am</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8:15 am</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3:00 pm</a:t>
            </a: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1:00 pm</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135" name="Text Placeholder 134">
            <a:extLst>
              <a:ext uri="{FF2B5EF4-FFF2-40B4-BE49-F238E27FC236}">
                <a16:creationId xmlns:a16="http://schemas.microsoft.com/office/drawing/2014/main" id="{40F5F3B8-B18C-E9C7-6E78-0A293E304063}"/>
              </a:ext>
            </a:extLst>
          </p:cNvPr>
          <p:cNvSpPr>
            <a:spLocks noGrp="1"/>
          </p:cNvSpPr>
          <p:nvPr>
            <p:ph type="body" sz="quarter" idx="38"/>
          </p:nvPr>
        </p:nvSpPr>
        <p:spPr>
          <a:solidFill>
            <a:srgbClr val="0070C0"/>
          </a:solidFill>
        </p:spPr>
        <p:txBody>
          <a:bodyPr/>
          <a:lstStyle/>
          <a:p>
            <a:endParaRPr lang="en-US" noProof="0"/>
          </a:p>
        </p:txBody>
      </p:sp>
      <p:sp>
        <p:nvSpPr>
          <p:cNvPr id="136" name="Text Placeholder 135">
            <a:extLst>
              <a:ext uri="{FF2B5EF4-FFF2-40B4-BE49-F238E27FC236}">
                <a16:creationId xmlns:a16="http://schemas.microsoft.com/office/drawing/2014/main" id="{3449B73B-3C87-8118-0C8B-751D9B674FDF}"/>
              </a:ext>
            </a:extLst>
          </p:cNvPr>
          <p:cNvSpPr>
            <a:spLocks noGrp="1"/>
          </p:cNvSpPr>
          <p:nvPr>
            <p:ph type="body" sz="quarter" idx="39"/>
          </p:nvPr>
        </p:nvSpPr>
        <p:spPr>
          <a:solidFill>
            <a:srgbClr val="0078D4"/>
          </a:solidFill>
        </p:spPr>
        <p:txBody>
          <a:bodyPr/>
          <a:lstStyle/>
          <a:p>
            <a:endParaRPr lang="en-US" noProof="0"/>
          </a:p>
        </p:txBody>
      </p:sp>
      <p:sp>
        <p:nvSpPr>
          <p:cNvPr id="137" name="Text Placeholder 136">
            <a:extLst>
              <a:ext uri="{FF2B5EF4-FFF2-40B4-BE49-F238E27FC236}">
                <a16:creationId xmlns:a16="http://schemas.microsoft.com/office/drawing/2014/main" id="{DBEE48BE-1F9A-4EAB-0E19-287C5E6DC0FC}"/>
              </a:ext>
            </a:extLst>
          </p:cNvPr>
          <p:cNvSpPr>
            <a:spLocks noGrp="1"/>
          </p:cNvSpPr>
          <p:nvPr>
            <p:ph type="body" sz="quarter" idx="40"/>
          </p:nvPr>
        </p:nvSpPr>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745785"/>
            <a:chOff x="10195084" y="1462475"/>
            <a:chExt cx="1696592" cy="1745785"/>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354217"/>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Abigail </a:t>
              </a:r>
              <a:br>
                <a:rPr kumimoji="0" lang="en-US" sz="2400" b="0" i="0" u="none" strike="noStrike" kern="1200" cap="none" spc="0" normalizeH="0" baseline="0" noProof="0">
                  <a:ln>
                    <a:noFill/>
                  </a:ln>
                  <a:solidFill>
                    <a:srgbClr val="C03BC4"/>
                  </a:solidFill>
                  <a:effectLst/>
                  <a:uLnTx/>
                  <a:uFillTx/>
                  <a:latin typeface="Segoe UI Semibold"/>
                  <a:ea typeface="+mn-ea"/>
                  <a:cs typeface="+mn-cs"/>
                </a:rPr>
              </a:br>
              <a:r>
                <a:rPr lang="en-US" sz="1600" noProof="0">
                  <a:solidFill>
                    <a:srgbClr val="C03BC4"/>
                  </a:solidFill>
                  <a:latin typeface="Segoe UI" panose="020B0502040204020203" pitchFamily="34" charset="0"/>
                  <a:cs typeface="Segoe UI" panose="020B0502040204020203" pitchFamily="34" charset="0"/>
                </a:rPr>
                <a:t>is a Communications Manager at a product company</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933470"/>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hour per week</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Alignment and rapid response</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more thoughtful, responses</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sp>
        <p:nvSpPr>
          <p:cNvPr id="162" name="Text Placeholder 70">
            <a:extLst>
              <a:ext uri="{FF2B5EF4-FFF2-40B4-BE49-F238E27FC236}">
                <a16:creationId xmlns:a16="http://schemas.microsoft.com/office/drawing/2014/main" id="{56BE7A10-7308-BE15-F03C-148012E51897}"/>
              </a:ext>
            </a:extLst>
          </p:cNvPr>
          <p:cNvSpPr>
            <a:spLocks noGrp="1"/>
          </p:cNvSpPr>
          <p:nvPr>
            <p:ph type="body" sz="quarter" idx="18"/>
          </p:nvPr>
        </p:nvSpPr>
        <p:spPr>
          <a:xfrm>
            <a:off x="584200" y="2032188"/>
            <a:ext cx="2808000" cy="626701"/>
          </a:xfrm>
        </p:spPr>
        <p:txBody>
          <a:bodyPr/>
          <a:lstStyle/>
          <a:p>
            <a:r>
              <a:rPr kumimoji="0" lang="en-US" sz="900" b="0" i="0" u="none" strike="noStrike" kern="1200" cap="none" spc="0" normalizeH="0" baseline="0" noProof="0" dirty="0">
                <a:ln>
                  <a:noFill/>
                </a:ln>
                <a:solidFill>
                  <a:srgbClr val="1A1A1A"/>
                </a:solidFill>
                <a:effectLst/>
                <a:uLnTx/>
                <a:uFillTx/>
                <a:latin typeface="Segoe UI"/>
                <a:ea typeface="+mn-ea"/>
                <a:cs typeface="Segoe UI" pitchFamily="34" charset="0"/>
              </a:rPr>
              <a:t>Abigail needs to prepare for her day, so she summarizes emails and chats from yesterday. Microsoft 365 Copilot Chat provides a summary of the messages along with her action items.</a:t>
            </a:r>
          </a:p>
        </p:txBody>
      </p:sp>
      <p:sp>
        <p:nvSpPr>
          <p:cNvPr id="163" name="Text Placeholder 71">
            <a:extLst>
              <a:ext uri="{FF2B5EF4-FFF2-40B4-BE49-F238E27FC236}">
                <a16:creationId xmlns:a16="http://schemas.microsoft.com/office/drawing/2014/main" id="{D8A738A7-0B22-2738-C282-77FDAB54995A}"/>
              </a:ext>
            </a:extLst>
          </p:cNvPr>
          <p:cNvSpPr>
            <a:spLocks noGrp="1"/>
          </p:cNvSpPr>
          <p:nvPr>
            <p:ph type="body" sz="quarter" idx="21"/>
          </p:nvPr>
        </p:nvSpPr>
        <p:spPr>
          <a:xfrm>
            <a:off x="584200" y="3208260"/>
            <a:ext cx="2808000" cy="626701"/>
          </a:xfrm>
        </p:spPr>
        <p:txBody>
          <a:bodyPr>
            <a:normAutofit/>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and Teams chats in the past day highlighting the primary asks and open items.</a:t>
            </a:r>
          </a:p>
        </p:txBody>
      </p:sp>
      <p:sp>
        <p:nvSpPr>
          <p:cNvPr id="164" name="Text Placeholder 73">
            <a:extLst>
              <a:ext uri="{FF2B5EF4-FFF2-40B4-BE49-F238E27FC236}">
                <a16:creationId xmlns:a16="http://schemas.microsoft.com/office/drawing/2014/main" id="{ECA5C204-3065-B931-20DC-65230D3BD092}"/>
              </a:ext>
            </a:extLst>
          </p:cNvPr>
          <p:cNvSpPr>
            <a:spLocks noGrp="1"/>
          </p:cNvSpPr>
          <p:nvPr>
            <p:ph type="body" sz="quarter" idx="23"/>
          </p:nvPr>
        </p:nvSpPr>
        <p:spPr>
          <a:xfrm>
            <a:off x="3776898" y="2032188"/>
            <a:ext cx="2808000" cy="626701"/>
          </a:xfrm>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Abigail receives a request from a media reporter inquiring about a rumor related to a new product. She uses Copilot in Outlook to respond to the email.</a:t>
            </a:r>
          </a:p>
        </p:txBody>
      </p:sp>
      <p:sp>
        <p:nvSpPr>
          <p:cNvPr id="165" name="Text Placeholder 74">
            <a:extLst>
              <a:ext uri="{FF2B5EF4-FFF2-40B4-BE49-F238E27FC236}">
                <a16:creationId xmlns:a16="http://schemas.microsoft.com/office/drawing/2014/main" id="{95A56AFD-81D0-7C96-F4BA-5DD441A85C30}"/>
              </a:ext>
            </a:extLst>
          </p:cNvPr>
          <p:cNvSpPr>
            <a:spLocks noGrp="1"/>
          </p:cNvSpPr>
          <p:nvPr>
            <p:ph type="body" sz="quarter" idx="24"/>
          </p:nvPr>
        </p:nvSpPr>
        <p:spPr>
          <a:xfrm>
            <a:off x="3719286" y="3208260"/>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an email </a:t>
            </a:r>
            <a:r>
              <a:rPr kumimoji="0" lang="en-US" sz="900" b="0" i="0" u="none" strike="noStrike" kern="0" cap="none" spc="0" normalizeH="0" baseline="0" noProof="0">
                <a:ln>
                  <a:noFill/>
                </a:ln>
                <a:solidFill>
                  <a:srgbClr val="1A1A1A"/>
                </a:solidFill>
                <a:effectLst/>
                <a:uLnTx/>
                <a:uFillTx/>
                <a:latin typeface="Segoe UI"/>
                <a:ea typeface="+mn-ea"/>
                <a:cs typeface="+mn-cs"/>
              </a:rPr>
              <a:t>to confirm the receipt of this mail. Highlight how we are looking into the rumor and will respond with a statement. Use a formal tone and keep the email concise.</a:t>
            </a:r>
          </a:p>
        </p:txBody>
      </p:sp>
      <p:sp>
        <p:nvSpPr>
          <p:cNvPr id="166" name="Text Placeholder 76">
            <a:extLst>
              <a:ext uri="{FF2B5EF4-FFF2-40B4-BE49-F238E27FC236}">
                <a16:creationId xmlns:a16="http://schemas.microsoft.com/office/drawing/2014/main" id="{CF1438CD-7236-E41E-348E-DFEE83B6C06D}"/>
              </a:ext>
            </a:extLst>
          </p:cNvPr>
          <p:cNvSpPr>
            <a:spLocks noGrp="1"/>
          </p:cNvSpPr>
          <p:nvPr>
            <p:ph type="body" sz="quarter" idx="26"/>
          </p:nvPr>
        </p:nvSpPr>
        <p:spPr>
          <a:xfrm>
            <a:off x="6969595" y="2032188"/>
            <a:ext cx="2808000" cy="626701"/>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Abigail coordinates a meeting with SMEs and senior leaders to brainstorm responses. They use Copilot in Loop to help generate and organize ideas, and Copilot in Teams to capture meeting notes. </a:t>
            </a:r>
          </a:p>
        </p:txBody>
      </p:sp>
      <p:sp>
        <p:nvSpPr>
          <p:cNvPr id="167" name="Text Placeholder 77">
            <a:extLst>
              <a:ext uri="{FF2B5EF4-FFF2-40B4-BE49-F238E27FC236}">
                <a16:creationId xmlns:a16="http://schemas.microsoft.com/office/drawing/2014/main" id="{E2293471-EAF8-F8E0-17D9-3219B9560F8B}"/>
              </a:ext>
            </a:extLst>
          </p:cNvPr>
          <p:cNvSpPr>
            <a:spLocks noGrp="1"/>
          </p:cNvSpPr>
          <p:nvPr>
            <p:ph type="body" sz="quarter" idx="27"/>
          </p:nvPr>
        </p:nvSpPr>
        <p:spPr>
          <a:xfrm>
            <a:off x="6969595" y="3208260"/>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0" cap="none" spc="0" normalizeH="0" baseline="0" noProof="0">
                <a:ln>
                  <a:noFill/>
                </a:ln>
                <a:solidFill>
                  <a:srgbClr val="1A1A1A"/>
                </a:solidFill>
                <a:effectLst/>
                <a:uLnTx/>
                <a:uFillTx/>
                <a:latin typeface="Segoe UI"/>
                <a:ea typeface="+mn-ea"/>
                <a:cs typeface="+mn-cs"/>
              </a:rPr>
              <a:t>Conduct a meeting in Teams </a:t>
            </a:r>
            <a:r>
              <a:rPr kumimoji="0" lang="en-US" sz="900" b="0" i="0" u="none" strike="noStrike" kern="0" cap="none" spc="0" normalizeH="0" baseline="0" noProof="0">
                <a:ln>
                  <a:noFill/>
                </a:ln>
                <a:solidFill>
                  <a:srgbClr val="1A1A1A"/>
                </a:solidFill>
                <a:effectLst/>
                <a:uLnTx/>
                <a:uFillTx/>
                <a:latin typeface="Segoe UI"/>
                <a:ea typeface="+mn-ea"/>
                <a:cs typeface="+mn-cs"/>
              </a:rPr>
              <a:t>to gather facts and get input to draft the potential statements</a:t>
            </a:r>
            <a:r>
              <a:rPr kumimoji="0" lang="en-US" sz="900" b="1" i="0" u="none" strike="noStrike" kern="0" cap="none" spc="0" normalizeH="0" baseline="0" noProof="0">
                <a:ln>
                  <a:noFill/>
                </a:ln>
                <a:solidFill>
                  <a:srgbClr val="1A1A1A"/>
                </a:solidFill>
                <a:effectLst/>
                <a:uLnTx/>
                <a:uFillTx/>
                <a:latin typeface="Segoe UI"/>
                <a:ea typeface="+mn-ea"/>
                <a:cs typeface="+mn-cs"/>
              </a:rPr>
              <a:t>. </a:t>
            </a:r>
            <a:r>
              <a:rPr kumimoji="0" lang="en-US" sz="900" b="0" i="0" u="none" strike="noStrike" kern="0" cap="none" spc="0" normalizeH="0" baseline="0" noProof="0">
                <a:ln>
                  <a:noFill/>
                </a:ln>
                <a:solidFill>
                  <a:srgbClr val="1A1A1A"/>
                </a:solidFill>
                <a:effectLst/>
                <a:uLnTx/>
                <a:uFillTx/>
                <a:latin typeface="Segoe UI"/>
                <a:ea typeface="+mn-ea"/>
                <a:cs typeface="+mn-cs"/>
              </a:rPr>
              <a:t>Copilot in teams keeps track of the notes and action items. </a:t>
            </a:r>
          </a:p>
        </p:txBody>
      </p:sp>
      <p:sp>
        <p:nvSpPr>
          <p:cNvPr id="168" name="Text Placeholder 79">
            <a:extLst>
              <a:ext uri="{FF2B5EF4-FFF2-40B4-BE49-F238E27FC236}">
                <a16:creationId xmlns:a16="http://schemas.microsoft.com/office/drawing/2014/main" id="{859D464C-E318-0F9D-F2D8-6AEA63D4D5F9}"/>
              </a:ext>
            </a:extLst>
          </p:cNvPr>
          <p:cNvSpPr>
            <a:spLocks noGrp="1"/>
          </p:cNvSpPr>
          <p:nvPr>
            <p:ph type="body" sz="quarter" idx="29"/>
          </p:nvPr>
        </p:nvSpPr>
        <p:spPr>
          <a:xfrm>
            <a:off x="584200" y="4488366"/>
            <a:ext cx="2808000" cy="626701"/>
          </a:xfrm>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Abigail uses Copilot in Outlook to respond back to the media reporter with the approved statement.</a:t>
            </a:r>
          </a:p>
        </p:txBody>
      </p:sp>
      <p:sp>
        <p:nvSpPr>
          <p:cNvPr id="169" name="Text Placeholder 80">
            <a:extLst>
              <a:ext uri="{FF2B5EF4-FFF2-40B4-BE49-F238E27FC236}">
                <a16:creationId xmlns:a16="http://schemas.microsoft.com/office/drawing/2014/main" id="{0EDB689D-8E18-384C-9D76-27148C91C3C3}"/>
              </a:ext>
            </a:extLst>
          </p:cNvPr>
          <p:cNvSpPr>
            <a:spLocks noGrp="1"/>
          </p:cNvSpPr>
          <p:nvPr>
            <p:ph type="body" sz="quarter" idx="30"/>
          </p:nvPr>
        </p:nvSpPr>
        <p:spPr>
          <a:xfrm>
            <a:off x="584200"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 response </a:t>
            </a:r>
            <a:r>
              <a:rPr kumimoji="0" lang="en-US" sz="900" b="0" i="0" u="none" strike="noStrike" kern="0" cap="none" spc="0" normalizeH="0" baseline="0" noProof="0">
                <a:ln>
                  <a:noFill/>
                </a:ln>
                <a:solidFill>
                  <a:srgbClr val="1A1A1A"/>
                </a:solidFill>
                <a:effectLst/>
                <a:uLnTx/>
                <a:uFillTx/>
                <a:latin typeface="Segoe UI"/>
                <a:ea typeface="+mn-ea"/>
                <a:cs typeface="+mn-cs"/>
              </a:rPr>
              <a:t>and make sure to include a polite introduction, a copy of the statement, and the name and title of spokesperson</a:t>
            </a:r>
          </a:p>
        </p:txBody>
      </p:sp>
      <p:sp>
        <p:nvSpPr>
          <p:cNvPr id="170" name="Text Placeholder 82">
            <a:extLst>
              <a:ext uri="{FF2B5EF4-FFF2-40B4-BE49-F238E27FC236}">
                <a16:creationId xmlns:a16="http://schemas.microsoft.com/office/drawing/2014/main" id="{E4AFCAF1-877F-93E3-74A4-F3B246868090}"/>
              </a:ext>
            </a:extLst>
          </p:cNvPr>
          <p:cNvSpPr>
            <a:spLocks noGrp="1"/>
          </p:cNvSpPr>
          <p:nvPr>
            <p:ph type="body" sz="quarter" idx="32"/>
          </p:nvPr>
        </p:nvSpPr>
        <p:spPr>
          <a:xfrm>
            <a:off x="3776898" y="4488366"/>
            <a:ext cx="2808000" cy="626701"/>
          </a:xfrm>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Abigail shares the final statement with senior leaders to approve on Teams. Based on the Copilot-generated meeting notes, Abigail makes updates directly to the statement in Word.</a:t>
            </a:r>
          </a:p>
        </p:txBody>
      </p:sp>
      <p:sp>
        <p:nvSpPr>
          <p:cNvPr id="171" name="Text Placeholder 83">
            <a:extLst>
              <a:ext uri="{FF2B5EF4-FFF2-40B4-BE49-F238E27FC236}">
                <a16:creationId xmlns:a16="http://schemas.microsoft.com/office/drawing/2014/main" id="{8F800ED0-5EE3-BD68-948C-E390228FDFEF}"/>
              </a:ext>
            </a:extLst>
          </p:cNvPr>
          <p:cNvSpPr>
            <a:spLocks noGrp="1"/>
          </p:cNvSpPr>
          <p:nvPr>
            <p:ph type="body" sz="quarter" idx="33"/>
          </p:nvPr>
        </p:nvSpPr>
        <p:spPr>
          <a:xfrm>
            <a:off x="3719286"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Action: </a:t>
            </a:r>
            <a:r>
              <a:rPr kumimoji="0" lang="en-US" sz="900" b="1" i="0" u="none" strike="noStrike" kern="1200" cap="none" spc="0" normalizeH="0" baseline="0" noProof="0">
                <a:ln>
                  <a:noFill/>
                </a:ln>
                <a:solidFill>
                  <a:srgbClr val="000000"/>
                </a:solidFill>
                <a:effectLst/>
                <a:uLnTx/>
                <a:uFillTx/>
                <a:latin typeface="Segoe UI"/>
                <a:ea typeface="+mn-ea"/>
                <a:cs typeface="+mn-cs"/>
              </a:rPr>
              <a:t>Summarize feedback </a:t>
            </a:r>
            <a:r>
              <a:rPr kumimoji="0" lang="en-US" sz="900" b="0" i="0" u="none" strike="noStrike" kern="1200" cap="none" spc="0" normalizeH="0" baseline="0" noProof="0">
                <a:ln>
                  <a:noFill/>
                </a:ln>
                <a:solidFill>
                  <a:srgbClr val="000000"/>
                </a:solidFill>
                <a:effectLst/>
                <a:uLnTx/>
                <a:uFillTx/>
                <a:latin typeface="Segoe UI"/>
                <a:ea typeface="+mn-ea"/>
                <a:cs typeface="+mn-cs"/>
              </a:rPr>
              <a:t>from the meeting in Teams and include action items.</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172" name="Text Placeholder 85">
            <a:extLst>
              <a:ext uri="{FF2B5EF4-FFF2-40B4-BE49-F238E27FC236}">
                <a16:creationId xmlns:a16="http://schemas.microsoft.com/office/drawing/2014/main" id="{0E1DED86-703B-79F8-D8C2-466800886C2B}"/>
              </a:ext>
            </a:extLst>
          </p:cNvPr>
          <p:cNvSpPr>
            <a:spLocks noGrp="1"/>
          </p:cNvSpPr>
          <p:nvPr>
            <p:ph type="body" sz="quarter" idx="35"/>
          </p:nvPr>
        </p:nvSpPr>
        <p:spPr>
          <a:xfrm>
            <a:off x="6969595" y="4488366"/>
            <a:ext cx="2808000" cy="626701"/>
          </a:xfrm>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Abigail drafts a statement by having Copilot generate a response based off the meeting notes and Loop workspace. She pastes the response in a Word document.</a:t>
            </a:r>
          </a:p>
        </p:txBody>
      </p:sp>
      <p:sp>
        <p:nvSpPr>
          <p:cNvPr id="173" name="Text Placeholder 86">
            <a:extLst>
              <a:ext uri="{FF2B5EF4-FFF2-40B4-BE49-F238E27FC236}">
                <a16:creationId xmlns:a16="http://schemas.microsoft.com/office/drawing/2014/main" id="{E81434E1-B6F6-60F4-0AAC-52D1D3BFEF35}"/>
              </a:ext>
            </a:extLst>
          </p:cNvPr>
          <p:cNvSpPr>
            <a:spLocks noGrp="1"/>
          </p:cNvSpPr>
          <p:nvPr>
            <p:ph type="body" sz="quarter" idx="36"/>
          </p:nvPr>
        </p:nvSpPr>
        <p:spPr>
          <a:xfrm>
            <a:off x="6969595" y="5641938"/>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Draft a response </a:t>
            </a:r>
            <a:r>
              <a:rPr kumimoji="0" lang="en-US" sz="900" b="0" i="0" u="none" strike="noStrike" kern="0" cap="none" spc="0" normalizeH="0" baseline="0" noProof="0">
                <a:ln>
                  <a:noFill/>
                </a:ln>
                <a:solidFill>
                  <a:srgbClr val="1A1A1A"/>
                </a:solidFill>
                <a:effectLst/>
                <a:uLnTx/>
                <a:uFillTx/>
                <a:latin typeface="Segoe UI"/>
                <a:ea typeface="+mn-ea"/>
                <a:cs typeface="+mn-cs"/>
              </a:rPr>
              <a:t>based on the meeting notes and the loop summary highlighting our position.</a:t>
            </a:r>
          </a:p>
        </p:txBody>
      </p:sp>
      <p:grpSp>
        <p:nvGrpSpPr>
          <p:cNvPr id="199" name="Group 198">
            <a:extLst>
              <a:ext uri="{FF2B5EF4-FFF2-40B4-BE49-F238E27FC236}">
                <a16:creationId xmlns:a16="http://schemas.microsoft.com/office/drawing/2014/main" id="{CAF86D38-0555-1DC8-23D2-CDB47705A9B7}"/>
              </a:ext>
            </a:extLst>
          </p:cNvPr>
          <p:cNvGrpSpPr/>
          <p:nvPr/>
        </p:nvGrpSpPr>
        <p:grpSpPr>
          <a:xfrm>
            <a:off x="812633" y="2721252"/>
            <a:ext cx="2351135" cy="360000"/>
            <a:chOff x="588263" y="1217924"/>
            <a:chExt cx="2351135" cy="360000"/>
          </a:xfrm>
        </p:grpSpPr>
        <p:pic>
          <p:nvPicPr>
            <p:cNvPr id="200" name="Picture 199" descr="Zip Co logo SVG free download, id: 101874 - Brandlogos.net">
              <a:hlinkClick r:id="rId10"/>
              <a:extLst>
                <a:ext uri="{FF2B5EF4-FFF2-40B4-BE49-F238E27FC236}">
                  <a16:creationId xmlns:a16="http://schemas.microsoft.com/office/drawing/2014/main" id="{3EC4734D-0E02-E2B5-0CE3-3AEA76EA0CC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1" name="TextBox 200">
              <a:extLst>
                <a:ext uri="{FF2B5EF4-FFF2-40B4-BE49-F238E27FC236}">
                  <a16:creationId xmlns:a16="http://schemas.microsoft.com/office/drawing/2014/main" id="{AC21694C-B438-1057-F4DE-8933CD211E87}"/>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02" name="Group 201">
            <a:extLst>
              <a:ext uri="{FF2B5EF4-FFF2-40B4-BE49-F238E27FC236}">
                <a16:creationId xmlns:a16="http://schemas.microsoft.com/office/drawing/2014/main" id="{0FFA1944-3ED1-160C-E4C5-9412BD535B7C}"/>
              </a:ext>
            </a:extLst>
          </p:cNvPr>
          <p:cNvGrpSpPr/>
          <p:nvPr/>
        </p:nvGrpSpPr>
        <p:grpSpPr>
          <a:xfrm>
            <a:off x="3947719" y="2721252"/>
            <a:ext cx="2351135" cy="360000"/>
            <a:chOff x="588263" y="1697756"/>
            <a:chExt cx="2351135" cy="360000"/>
          </a:xfrm>
        </p:grpSpPr>
        <p:pic>
          <p:nvPicPr>
            <p:cNvPr id="203" name="Picture 202">
              <a:extLst>
                <a:ext uri="{FF2B5EF4-FFF2-40B4-BE49-F238E27FC236}">
                  <a16:creationId xmlns:a16="http://schemas.microsoft.com/office/drawing/2014/main" id="{517C5E5D-E4A7-DBFE-E95C-E6A946463F4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04" name="TextBox 203">
              <a:extLst>
                <a:ext uri="{FF2B5EF4-FFF2-40B4-BE49-F238E27FC236}">
                  <a16:creationId xmlns:a16="http://schemas.microsoft.com/office/drawing/2014/main" id="{504E9421-305D-BE01-7A5E-596A79A6E3F0}"/>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5" name="Group 204">
            <a:extLst>
              <a:ext uri="{FF2B5EF4-FFF2-40B4-BE49-F238E27FC236}">
                <a16:creationId xmlns:a16="http://schemas.microsoft.com/office/drawing/2014/main" id="{529E159C-95DF-B1FB-B8D6-D2AD344201A6}"/>
              </a:ext>
            </a:extLst>
          </p:cNvPr>
          <p:cNvGrpSpPr/>
          <p:nvPr/>
        </p:nvGrpSpPr>
        <p:grpSpPr>
          <a:xfrm>
            <a:off x="7198028" y="5156688"/>
            <a:ext cx="2351135" cy="360000"/>
            <a:chOff x="588263" y="1217924"/>
            <a:chExt cx="2351135" cy="360000"/>
          </a:xfrm>
        </p:grpSpPr>
        <p:pic>
          <p:nvPicPr>
            <p:cNvPr id="206" name="Picture 205" descr="Zip Co logo SVG free download, id: 101874 - Brandlogos.net">
              <a:hlinkClick r:id="rId10"/>
              <a:extLst>
                <a:ext uri="{FF2B5EF4-FFF2-40B4-BE49-F238E27FC236}">
                  <a16:creationId xmlns:a16="http://schemas.microsoft.com/office/drawing/2014/main" id="{3B81F239-564C-86B3-26CB-A71F3CA779C6}"/>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07" name="TextBox 206">
              <a:extLst>
                <a:ext uri="{FF2B5EF4-FFF2-40B4-BE49-F238E27FC236}">
                  <a16:creationId xmlns:a16="http://schemas.microsoft.com/office/drawing/2014/main" id="{9301CBB5-4B6F-7B1C-A2BE-DC9B0DE40E2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defTabSz="914367">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cs typeface="Segoe UI" pitchFamily="34" charset="0"/>
                </a:rPr>
                <a:t>2</a:t>
              </a:r>
              <a:endParaRPr lang="en-US" sz="1100" noProof="0" dirty="0">
                <a:solidFill>
                  <a:prstClr val="black"/>
                </a:solidFill>
                <a:latin typeface="Segoe UI Semibold"/>
              </a:endParaRPr>
            </a:p>
          </p:txBody>
        </p:sp>
      </p:grpSp>
      <p:grpSp>
        <p:nvGrpSpPr>
          <p:cNvPr id="208" name="Group 207">
            <a:extLst>
              <a:ext uri="{FF2B5EF4-FFF2-40B4-BE49-F238E27FC236}">
                <a16:creationId xmlns:a16="http://schemas.microsoft.com/office/drawing/2014/main" id="{89D803B6-1A8C-6DBC-9D17-0D0829F6FBD8}"/>
              </a:ext>
            </a:extLst>
          </p:cNvPr>
          <p:cNvGrpSpPr/>
          <p:nvPr/>
        </p:nvGrpSpPr>
        <p:grpSpPr>
          <a:xfrm>
            <a:off x="812633" y="5156688"/>
            <a:ext cx="2351135" cy="360000"/>
            <a:chOff x="588263" y="1697756"/>
            <a:chExt cx="2351135" cy="360000"/>
          </a:xfrm>
        </p:grpSpPr>
        <p:pic>
          <p:nvPicPr>
            <p:cNvPr id="209" name="Picture 208">
              <a:extLst>
                <a:ext uri="{FF2B5EF4-FFF2-40B4-BE49-F238E27FC236}">
                  <a16:creationId xmlns:a16="http://schemas.microsoft.com/office/drawing/2014/main" id="{CD41F3D1-C23D-E748-D81D-52B6B997BDB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10" name="TextBox 209">
              <a:extLst>
                <a:ext uri="{FF2B5EF4-FFF2-40B4-BE49-F238E27FC236}">
                  <a16:creationId xmlns:a16="http://schemas.microsoft.com/office/drawing/2014/main" id="{EB10F830-39A1-C041-2EC4-73265F692F2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1" name="Group 210">
            <a:extLst>
              <a:ext uri="{FF2B5EF4-FFF2-40B4-BE49-F238E27FC236}">
                <a16:creationId xmlns:a16="http://schemas.microsoft.com/office/drawing/2014/main" id="{0C0A3674-31DC-B7BD-23CC-C80A59D36EC4}"/>
              </a:ext>
            </a:extLst>
          </p:cNvPr>
          <p:cNvGrpSpPr/>
          <p:nvPr/>
        </p:nvGrpSpPr>
        <p:grpSpPr>
          <a:xfrm>
            <a:off x="3947719" y="5156688"/>
            <a:ext cx="2351135" cy="360000"/>
            <a:chOff x="588263" y="3617084"/>
            <a:chExt cx="2351135" cy="360000"/>
          </a:xfrm>
        </p:grpSpPr>
        <p:pic>
          <p:nvPicPr>
            <p:cNvPr id="212" name="Picture 211">
              <a:extLst>
                <a:ext uri="{FF2B5EF4-FFF2-40B4-BE49-F238E27FC236}">
                  <a16:creationId xmlns:a16="http://schemas.microsoft.com/office/drawing/2014/main" id="{4F404A37-C45D-A799-2539-2F6406ABAF1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3" name="TextBox 212">
              <a:extLst>
                <a:ext uri="{FF2B5EF4-FFF2-40B4-BE49-F238E27FC236}">
                  <a16:creationId xmlns:a16="http://schemas.microsoft.com/office/drawing/2014/main" id="{1F2C254E-378D-5B68-4857-A0170198E79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4" name="Group 213">
            <a:extLst>
              <a:ext uri="{FF2B5EF4-FFF2-40B4-BE49-F238E27FC236}">
                <a16:creationId xmlns:a16="http://schemas.microsoft.com/office/drawing/2014/main" id="{8C47D15A-CE1E-A3F1-199D-3FC5C4C92BC8}"/>
              </a:ext>
            </a:extLst>
          </p:cNvPr>
          <p:cNvGrpSpPr/>
          <p:nvPr/>
        </p:nvGrpSpPr>
        <p:grpSpPr>
          <a:xfrm>
            <a:off x="7198028" y="2721252"/>
            <a:ext cx="1041228" cy="360000"/>
            <a:chOff x="3277688" y="2657420"/>
            <a:chExt cx="1041228" cy="360000"/>
          </a:xfrm>
        </p:grpSpPr>
        <p:grpSp>
          <p:nvGrpSpPr>
            <p:cNvPr id="215" name="Group 214">
              <a:extLst>
                <a:ext uri="{FF2B5EF4-FFF2-40B4-BE49-F238E27FC236}">
                  <a16:creationId xmlns:a16="http://schemas.microsoft.com/office/drawing/2014/main" id="{8100ECF7-8C65-D5DB-1621-4B3FFC911A12}"/>
                </a:ext>
              </a:extLst>
            </p:cNvPr>
            <p:cNvGrpSpPr>
              <a:grpSpLocks noChangeAspect="1"/>
            </p:cNvGrpSpPr>
            <p:nvPr/>
          </p:nvGrpSpPr>
          <p:grpSpPr>
            <a:xfrm>
              <a:off x="3277688" y="2657420"/>
              <a:ext cx="360000" cy="360000"/>
              <a:chOff x="2746466" y="3838485"/>
              <a:chExt cx="396000" cy="396000"/>
            </a:xfrm>
          </p:grpSpPr>
          <p:sp>
            <p:nvSpPr>
              <p:cNvPr id="217" name="Oval 216">
                <a:extLst>
                  <a:ext uri="{FF2B5EF4-FFF2-40B4-BE49-F238E27FC236}">
                    <a16:creationId xmlns:a16="http://schemas.microsoft.com/office/drawing/2014/main" id="{D79CE043-649D-434E-B54D-09647271C35B}"/>
                  </a:ext>
                </a:extLst>
              </p:cNvPr>
              <p:cNvSpPr>
                <a:spLocks noChangeAspect="1"/>
              </p:cNvSpPr>
              <p:nvPr/>
            </p:nvSpPr>
            <p:spPr bwMode="auto">
              <a:xfrm>
                <a:off x="2746466" y="3838485"/>
                <a:ext cx="396000" cy="3960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1100" noProof="0">
                  <a:solidFill>
                    <a:srgbClr val="FFFFFF"/>
                  </a:solidFill>
                  <a:ea typeface="Segoe UI" pitchFamily="34" charset="0"/>
                  <a:cs typeface="Segoe UI" pitchFamily="34" charset="0"/>
                </a:endParaRPr>
              </a:p>
            </p:txBody>
          </p:sp>
          <p:pic>
            <p:nvPicPr>
              <p:cNvPr id="218" name="Graphic 217">
                <a:extLst>
                  <a:ext uri="{FF2B5EF4-FFF2-40B4-BE49-F238E27FC236}">
                    <a16:creationId xmlns:a16="http://schemas.microsoft.com/office/drawing/2014/main" id="{7001DF42-2DDE-B352-D1E5-768004A6ECB7}"/>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2838176" y="3904068"/>
                <a:ext cx="229999" cy="229999"/>
              </a:xfrm>
              <a:prstGeom prst="rect">
                <a:avLst/>
              </a:prstGeom>
              <a:effectLst/>
            </p:spPr>
          </p:pic>
        </p:grpSp>
        <p:sp>
          <p:nvSpPr>
            <p:cNvPr id="216" name="TextBox 215">
              <a:extLst>
                <a:ext uri="{FF2B5EF4-FFF2-40B4-BE49-F238E27FC236}">
                  <a16:creationId xmlns:a16="http://schemas.microsoft.com/office/drawing/2014/main" id="{6D300898-8DE6-1E2C-A570-B56E8EC0BD2B}"/>
                </a:ext>
                <a:ext uri="{C183D7F6-B498-43B3-948B-1728B52AA6E4}">
                  <adec:decorative xmlns:adec="http://schemas.microsoft.com/office/drawing/2017/decorative" val="0"/>
                </a:ext>
              </a:extLst>
            </p:cNvPr>
            <p:cNvSpPr txBox="1"/>
            <p:nvPr/>
          </p:nvSpPr>
          <p:spPr>
            <a:xfrm>
              <a:off x="3753530" y="2668144"/>
              <a:ext cx="565386"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Loop</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19" name="Group 218">
            <a:extLst>
              <a:ext uri="{FF2B5EF4-FFF2-40B4-BE49-F238E27FC236}">
                <a16:creationId xmlns:a16="http://schemas.microsoft.com/office/drawing/2014/main" id="{4B0924CD-1138-6BAE-3685-E9000DABFC4E}"/>
              </a:ext>
            </a:extLst>
          </p:cNvPr>
          <p:cNvGrpSpPr/>
          <p:nvPr/>
        </p:nvGrpSpPr>
        <p:grpSpPr>
          <a:xfrm>
            <a:off x="8309077" y="2721252"/>
            <a:ext cx="1108112" cy="360000"/>
            <a:chOff x="588263" y="3617084"/>
            <a:chExt cx="1108112" cy="360000"/>
          </a:xfrm>
        </p:grpSpPr>
        <p:pic>
          <p:nvPicPr>
            <p:cNvPr id="220" name="Picture 219">
              <a:extLst>
                <a:ext uri="{FF2B5EF4-FFF2-40B4-BE49-F238E27FC236}">
                  <a16:creationId xmlns:a16="http://schemas.microsoft.com/office/drawing/2014/main" id="{D31F93A2-9687-58C5-8927-9724F9D6898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21" name="TextBox 220">
              <a:extLst>
                <a:ext uri="{FF2B5EF4-FFF2-40B4-BE49-F238E27FC236}">
                  <a16:creationId xmlns:a16="http://schemas.microsoft.com/office/drawing/2014/main" id="{72B297BB-0BBF-B06A-21D2-F9E96203F8E1}"/>
                </a:ext>
                <a:ext uri="{C183D7F6-B498-43B3-948B-1728B52AA6E4}">
                  <adec:decorative xmlns:adec="http://schemas.microsoft.com/office/drawing/2017/decorative" val="0"/>
                </a:ext>
              </a:extLst>
            </p:cNvPr>
            <p:cNvSpPr txBox="1"/>
            <p:nvPr/>
          </p:nvSpPr>
          <p:spPr>
            <a:xfrm>
              <a:off x="1047214" y="3627808"/>
              <a:ext cx="649161" cy="338554"/>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4" name="Picture 13" descr="A person in a yellow sweater&#10;&#10;AI-generated content may be incorrect.">
            <a:extLst>
              <a:ext uri="{FF2B5EF4-FFF2-40B4-BE49-F238E27FC236}">
                <a16:creationId xmlns:a16="http://schemas.microsoft.com/office/drawing/2014/main" id="{05215061-868C-FC0B-BDF2-7FFDAB09B451}"/>
              </a:ext>
            </a:extLst>
          </p:cNvPr>
          <p:cNvPicPr>
            <a:picLocks noChangeAspect="1"/>
          </p:cNvPicPr>
          <p:nvPr/>
        </p:nvPicPr>
        <p:blipFill>
          <a:blip r:embed="rId16"/>
          <a:stretch>
            <a:fillRect/>
          </a:stretch>
        </p:blipFill>
        <p:spPr>
          <a:xfrm>
            <a:off x="10003346" y="3206179"/>
            <a:ext cx="2188654" cy="3651821"/>
          </a:xfrm>
          <a:prstGeom prst="rect">
            <a:avLst/>
          </a:prstGeom>
        </p:spPr>
      </p:pic>
    </p:spTree>
    <p:extLst>
      <p:ext uri="{BB962C8B-B14F-4D97-AF65-F5344CB8AC3E}">
        <p14:creationId xmlns:p14="http://schemas.microsoft.com/office/powerpoint/2010/main" val="303193681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199" y="387766"/>
            <a:ext cx="7495382" cy="526298"/>
          </a:xfrm>
        </p:spPr>
        <p:txBody>
          <a:bodyPr/>
          <a:lstStyle/>
          <a:p>
            <a:r>
              <a:rPr lang="en-US" noProof="0"/>
              <a:t>A day in the life of an Internal Communications Director at Microsoft</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6:00 am</a:t>
            </a:r>
          </a:p>
        </p:txBody>
      </p:sp>
      <p:sp>
        <p:nvSpPr>
          <p:cNvPr id="31" name="Text Placeholder 30">
            <a:extLst>
              <a:ext uri="{FF2B5EF4-FFF2-40B4-BE49-F238E27FC236}">
                <a16:creationId xmlns:a16="http://schemas.microsoft.com/office/drawing/2014/main" id="{79857A20-3A55-D206-28E5-285B83B0BDFA}"/>
              </a:ext>
            </a:extLst>
          </p:cNvPr>
          <p:cNvSpPr>
            <a:spLocks noGrp="1"/>
          </p:cNvSpPr>
          <p:nvPr>
            <p:ph type="body" sz="quarter" idx="18"/>
          </p:nvPr>
        </p:nvSpPr>
        <p:spPr>
          <a:xfrm>
            <a:off x="584200" y="2032188"/>
            <a:ext cx="2808000" cy="784426"/>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Getting the day started early to meet with global stakeholders, Emily uses Copilot to quickly get insight into information from the past few days that will help her prepare for the day’s meetings. </a:t>
            </a:r>
          </a:p>
        </p:txBody>
      </p:sp>
      <p:sp>
        <p:nvSpPr>
          <p:cNvPr id="32" name="Text Placeholder 31">
            <a:extLst>
              <a:ext uri="{FF2B5EF4-FFF2-40B4-BE49-F238E27FC236}">
                <a16:creationId xmlns:a16="http://schemas.microsoft.com/office/drawing/2014/main" id="{7D8298F3-2309-D703-D818-0E870C649ABC}"/>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any information from the past two days that will help me prepare for meetings today.</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8:15 am</a:t>
            </a:r>
          </a:p>
        </p:txBody>
      </p:sp>
      <p:sp>
        <p:nvSpPr>
          <p:cNvPr id="33" name="Text Placeholder 32">
            <a:extLst>
              <a:ext uri="{FF2B5EF4-FFF2-40B4-BE49-F238E27FC236}">
                <a16:creationId xmlns:a16="http://schemas.microsoft.com/office/drawing/2014/main" id="{19B64424-847E-5B74-26FB-92114DC2471B}"/>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Emily uses Copilot to make sure her kids get out the door for school and review their activity schedule for later in the day.</a:t>
            </a:r>
          </a:p>
        </p:txBody>
      </p:sp>
      <p:sp>
        <p:nvSpPr>
          <p:cNvPr id="34" name="Text Placeholder 33">
            <a:extLst>
              <a:ext uri="{FF2B5EF4-FFF2-40B4-BE49-F238E27FC236}">
                <a16:creationId xmlns:a16="http://schemas.microsoft.com/office/drawing/2014/main" id="{C98A7850-6A7C-8ED4-F685-18B5AE0B2F64}"/>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Take a look at my personal Outlook calendar and </a:t>
            </a:r>
            <a:r>
              <a:rPr kumimoji="0" lang="en-US" sz="900" b="1" i="0" u="none" strike="noStrike" kern="0" cap="none" spc="0" normalizeH="0" baseline="0" noProof="0">
                <a:ln>
                  <a:noFill/>
                </a:ln>
                <a:solidFill>
                  <a:srgbClr val="1A1A1A"/>
                </a:solidFill>
                <a:effectLst/>
                <a:uLnTx/>
                <a:uFillTx/>
                <a:latin typeface="Segoe UI"/>
                <a:ea typeface="+mn-ea"/>
                <a:cs typeface="+mn-cs"/>
              </a:rPr>
              <a:t>tell me all the activities </a:t>
            </a:r>
            <a:r>
              <a:rPr kumimoji="0" lang="en-US" sz="900" b="0" i="0" u="none" strike="noStrike" kern="0" cap="none" spc="0" normalizeH="0" baseline="0" noProof="0">
                <a:ln>
                  <a:noFill/>
                </a:ln>
                <a:solidFill>
                  <a:srgbClr val="1A1A1A"/>
                </a:solidFill>
                <a:effectLst/>
                <a:uLnTx/>
                <a:uFillTx/>
                <a:latin typeface="Segoe UI"/>
                <a:ea typeface="+mn-ea"/>
                <a:cs typeface="+mn-cs"/>
              </a:rPr>
              <a:t>coming up for the kids later today?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35" name="Text Placeholder 34">
            <a:extLst>
              <a:ext uri="{FF2B5EF4-FFF2-40B4-BE49-F238E27FC236}">
                <a16:creationId xmlns:a16="http://schemas.microsoft.com/office/drawing/2014/main" id="{923B8EFA-D549-A536-ACE1-1A1F7B021B9E}"/>
              </a:ext>
            </a:extLst>
          </p:cNvPr>
          <p:cNvSpPr>
            <a:spLocks noGrp="1"/>
          </p:cNvSpPr>
          <p:nvPr>
            <p:ph type="body" sz="quarter" idx="26"/>
          </p:nvPr>
        </p:nvSpPr>
        <p:spPr>
          <a:xfrm>
            <a:off x="6969595" y="2032188"/>
            <a:ext cx="2808000" cy="904014"/>
          </a:xfrm>
        </p:spPr>
        <p:txBody>
          <a:bodyPr>
            <a:normAutofit/>
          </a:bodyPr>
          <a:lstStyle/>
          <a:p>
            <a:r>
              <a:rPr kumimoji="0" lang="en-US" b="0" i="0" u="none" strike="noStrike" kern="1200" cap="none" spc="0" normalizeH="0" baseline="0" noProof="0">
                <a:ln>
                  <a:noFill/>
                </a:ln>
                <a:solidFill>
                  <a:srgbClr val="1A1A1A"/>
                </a:solidFill>
                <a:effectLst/>
                <a:uLnTx/>
                <a:uFillTx/>
                <a:latin typeface="Segoe UI"/>
                <a:ea typeface="+mn-ea"/>
                <a:cs typeface="Segoe UI" pitchFamily="34" charset="0"/>
              </a:rPr>
              <a:t>Emily gets started drafting a communication for the support organization, working to be precise and clear on what support engineers need to do differently in their workflow to support customers. </a:t>
            </a:r>
          </a:p>
        </p:txBody>
      </p:sp>
      <p:sp>
        <p:nvSpPr>
          <p:cNvPr id="36" name="Text Placeholder 35">
            <a:extLst>
              <a:ext uri="{FF2B5EF4-FFF2-40B4-BE49-F238E27FC236}">
                <a16:creationId xmlns:a16="http://schemas.microsoft.com/office/drawing/2014/main" id="{DDC2DAA7-9B40-325A-A3D3-7A45203ACDF6}"/>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Make suggestions </a:t>
            </a:r>
            <a:r>
              <a:rPr kumimoji="0" lang="en-US" sz="900" b="0" i="0" u="none" strike="noStrike" kern="0" cap="none" spc="0" normalizeH="0" baseline="0" noProof="0">
                <a:ln>
                  <a:noFill/>
                </a:ln>
                <a:solidFill>
                  <a:srgbClr val="1A1A1A"/>
                </a:solidFill>
                <a:effectLst/>
                <a:uLnTx/>
                <a:uFillTx/>
                <a:latin typeface="Segoe UI"/>
                <a:ea typeface="+mn-ea"/>
                <a:cs typeface="+mn-cs"/>
              </a:rPr>
              <a:t>in the document to refine this draft communication focusing on clarity of message and actions needed.</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7:00 pm</a:t>
            </a:r>
          </a:p>
        </p:txBody>
      </p:sp>
      <p:sp>
        <p:nvSpPr>
          <p:cNvPr id="37" name="Text Placeholder 36">
            <a:extLst>
              <a:ext uri="{FF2B5EF4-FFF2-40B4-BE49-F238E27FC236}">
                <a16:creationId xmlns:a16="http://schemas.microsoft.com/office/drawing/2014/main" id="{1CA6E77B-F8F7-852C-EF63-6AB3271F91A5}"/>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Always up for a little fun, Emily uses Copilot to pen a short limerick for her son’s birthday card about Spiderman riding a scooter across Mars.</a:t>
            </a:r>
          </a:p>
        </p:txBody>
      </p:sp>
      <p:sp>
        <p:nvSpPr>
          <p:cNvPr id="38" name="Text Placeholder 37">
            <a:extLst>
              <a:ext uri="{FF2B5EF4-FFF2-40B4-BE49-F238E27FC236}">
                <a16:creationId xmlns:a16="http://schemas.microsoft.com/office/drawing/2014/main" id="{8EAD7DD6-8E18-54A6-3A32-9D05ED8E6E42}"/>
              </a:ext>
            </a:extLst>
          </p:cNvPr>
          <p:cNvSpPr>
            <a:spLocks noGrp="1"/>
          </p:cNvSpPr>
          <p:nvPr>
            <p:ph type="body" sz="quarter" idx="30"/>
          </p:nvPr>
        </p:nvSpPr>
        <p:spPr>
          <a:xfrm>
            <a:off x="584200" y="5708613"/>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0" i="0" u="none" strike="noStrike" kern="0" cap="none" spc="0" normalizeH="0" baseline="0" noProof="0">
                <a:ln>
                  <a:noFill/>
                </a:ln>
                <a:solidFill>
                  <a:srgbClr val="1A1A1A"/>
                </a:solidFill>
                <a:effectLst/>
                <a:uLnTx/>
                <a:uFillTx/>
                <a:latin typeface="Segoe UI"/>
                <a:ea typeface="+mn-ea"/>
                <a:cs typeface="+mn-cs"/>
              </a:rPr>
              <a:t>Can you </a:t>
            </a:r>
            <a:r>
              <a:rPr kumimoji="0" lang="en-US" sz="900" b="1" i="0" u="none" strike="noStrike" kern="0" cap="none" spc="0" normalizeH="0" baseline="0" noProof="0">
                <a:ln>
                  <a:noFill/>
                </a:ln>
                <a:solidFill>
                  <a:srgbClr val="1A1A1A"/>
                </a:solidFill>
                <a:effectLst/>
                <a:uLnTx/>
                <a:uFillTx/>
                <a:latin typeface="Segoe UI"/>
                <a:ea typeface="+mn-ea"/>
                <a:cs typeface="+mn-cs"/>
              </a:rPr>
              <a:t>create a short limerick </a:t>
            </a:r>
            <a:r>
              <a:rPr kumimoji="0" lang="en-US" sz="900" b="0" i="0" u="none" strike="noStrike" kern="0" cap="none" spc="0" normalizeH="0" baseline="0" noProof="0">
                <a:ln>
                  <a:noFill/>
                </a:ln>
                <a:solidFill>
                  <a:srgbClr val="1A1A1A"/>
                </a:solidFill>
                <a:effectLst/>
                <a:uLnTx/>
                <a:uFillTx/>
                <a:latin typeface="Segoe UI"/>
                <a:ea typeface="+mn-ea"/>
                <a:cs typeface="+mn-cs"/>
              </a:rPr>
              <a:t>for my son about Spiderman riding a scooter across Mars?</a:t>
            </a:r>
            <a:endParaRPr kumimoji="0" lang="en-US" sz="900" b="0" i="0" u="none" strike="noStrike" kern="0" cap="none" spc="0" normalizeH="0" baseline="0" noProof="0">
              <a:ln>
                <a:noFill/>
              </a:ln>
              <a:solidFill>
                <a:srgbClr val="1A1A1A"/>
              </a:solidFill>
              <a:effectLst/>
              <a:highlight>
                <a:srgbClr val="FFFF00"/>
              </a:highlight>
              <a:uLnTx/>
              <a:uFillTx/>
              <a:latin typeface="Segoe UI"/>
              <a:ea typeface="+mn-ea"/>
              <a:cs typeface="+mn-cs"/>
            </a:endParaRP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3:00 pm</a:t>
            </a:r>
          </a:p>
        </p:txBody>
      </p:sp>
      <p:sp>
        <p:nvSpPr>
          <p:cNvPr id="39" name="Text Placeholder 38">
            <a:extLst>
              <a:ext uri="{FF2B5EF4-FFF2-40B4-BE49-F238E27FC236}">
                <a16:creationId xmlns:a16="http://schemas.microsoft.com/office/drawing/2014/main" id="{0E496CC9-C359-C13E-F535-CF15ECC7B533}"/>
              </a:ext>
            </a:extLst>
          </p:cNvPr>
          <p:cNvSpPr>
            <a:spLocks noGrp="1"/>
          </p:cNvSpPr>
          <p:nvPr>
            <p:ph type="body" sz="quarter" idx="32"/>
          </p:nvPr>
        </p:nvSpPr>
        <p:spPr>
          <a:xfrm>
            <a:off x="3776898" y="4488366"/>
            <a:ext cx="2808000" cy="976826"/>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Emily needs to create a strategy document and getting started is the hardest part. After having gathered information from the team, Copilot helps Emily with an outline and structure to tell the story.</a:t>
            </a:r>
          </a:p>
        </p:txBody>
      </p:sp>
      <p:sp>
        <p:nvSpPr>
          <p:cNvPr id="40" name="Text Placeholder 39">
            <a:extLst>
              <a:ext uri="{FF2B5EF4-FFF2-40B4-BE49-F238E27FC236}">
                <a16:creationId xmlns:a16="http://schemas.microsoft.com/office/drawing/2014/main" id="{3D0ABFD3-4A8D-F85C-CC95-10B69AAA8019}"/>
              </a:ext>
            </a:extLst>
          </p:cNvPr>
          <p:cNvSpPr>
            <a:spLocks noGrp="1"/>
          </p:cNvSpPr>
          <p:nvPr>
            <p:ph type="body" sz="quarter" idx="33"/>
          </p:nvPr>
        </p:nvSpPr>
        <p:spPr>
          <a:xfrm>
            <a:off x="3719286" y="5708613"/>
            <a:ext cx="2808000" cy="626701"/>
          </a:xfrm>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Create</a:t>
            </a:r>
            <a:r>
              <a:rPr kumimoji="0" lang="en-US" sz="900" b="0" i="0" u="none" strike="noStrike" kern="0" cap="none" spc="0" normalizeH="0" baseline="0" noProof="0">
                <a:ln>
                  <a:noFill/>
                </a:ln>
                <a:solidFill>
                  <a:srgbClr val="1A1A1A"/>
                </a:solidFill>
                <a:effectLst/>
                <a:uLnTx/>
                <a:uFillTx/>
                <a:latin typeface="Segoe UI"/>
                <a:ea typeface="+mn-ea"/>
                <a:cs typeface="+mn-cs"/>
              </a:rPr>
              <a:t> an outline for a strategy document leveraging the emails with the title [FY25 strategy].</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1:00 pm</a:t>
            </a:r>
          </a:p>
        </p:txBody>
      </p:sp>
      <p:sp>
        <p:nvSpPr>
          <p:cNvPr id="42" name="Text Placeholder 41">
            <a:extLst>
              <a:ext uri="{FF2B5EF4-FFF2-40B4-BE49-F238E27FC236}">
                <a16:creationId xmlns:a16="http://schemas.microsoft.com/office/drawing/2014/main" id="{88798DBC-1282-A4CD-F175-C35F332423C0}"/>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Getting ready for a big upcoming event, Emily would like to ensure the content hits the mark for the audience and asks Copilot to review the messaging.</a:t>
            </a:r>
          </a:p>
        </p:txBody>
      </p:sp>
      <p:sp>
        <p:nvSpPr>
          <p:cNvPr id="43" name="Text Placeholder 42">
            <a:extLst>
              <a:ext uri="{FF2B5EF4-FFF2-40B4-BE49-F238E27FC236}">
                <a16:creationId xmlns:a16="http://schemas.microsoft.com/office/drawing/2014/main" id="{A97EFF34-46A8-2828-15BD-080101FB4A36}"/>
              </a:ext>
            </a:extLst>
          </p:cNvPr>
          <p:cNvSpPr>
            <a:spLocks noGrp="1"/>
          </p:cNvSpPr>
          <p:nvPr>
            <p:ph type="body" sz="quarter" idx="36"/>
          </p:nvPr>
        </p:nvSpPr>
        <p:spPr>
          <a:xfrm>
            <a:off x="6969595" y="5708613"/>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You are an attendee of this event. </a:t>
            </a:r>
            <a:r>
              <a:rPr kumimoji="0" lang="en-US" sz="900" b="0" i="0" u="none" strike="noStrike" kern="0" cap="none" spc="0" normalizeH="0" baseline="0" noProof="0">
                <a:ln>
                  <a:noFill/>
                </a:ln>
                <a:solidFill>
                  <a:srgbClr val="1A1A1A"/>
                </a:solidFill>
                <a:effectLst/>
                <a:uLnTx/>
                <a:uFillTx/>
                <a:latin typeface="Segoe UI"/>
                <a:ea typeface="+mn-ea"/>
                <a:cs typeface="+mn-cs"/>
              </a:rPr>
              <a:t>What are the key takeaways from this presentation and what will you learn? </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44" name="Text Placeholder 43">
            <a:extLst>
              <a:ext uri="{FF2B5EF4-FFF2-40B4-BE49-F238E27FC236}">
                <a16:creationId xmlns:a16="http://schemas.microsoft.com/office/drawing/2014/main" id="{191ADCC0-2DF3-80AB-4399-92DF5F8B3447}"/>
              </a:ext>
            </a:extLst>
          </p:cNvPr>
          <p:cNvSpPr>
            <a:spLocks noGrp="1"/>
          </p:cNvSpPr>
          <p:nvPr>
            <p:ph type="body" sz="quarter" idx="38"/>
          </p:nvPr>
        </p:nvSpPr>
        <p:spPr>
          <a:solidFill>
            <a:srgbClr val="0070C0"/>
          </a:solidFill>
        </p:spPr>
        <p:txBody>
          <a:bodyPr/>
          <a:lstStyle/>
          <a:p>
            <a:endParaRPr lang="en-US" noProof="0"/>
          </a:p>
        </p:txBody>
      </p:sp>
      <p:sp>
        <p:nvSpPr>
          <p:cNvPr id="45" name="Text Placeholder 44">
            <a:extLst>
              <a:ext uri="{FF2B5EF4-FFF2-40B4-BE49-F238E27FC236}">
                <a16:creationId xmlns:a16="http://schemas.microsoft.com/office/drawing/2014/main" id="{DB86F967-5BC1-3ABA-A970-3A1ACEF497B4}"/>
              </a:ext>
            </a:extLst>
          </p:cNvPr>
          <p:cNvSpPr>
            <a:spLocks noGrp="1"/>
          </p:cNvSpPr>
          <p:nvPr>
            <p:ph type="body" sz="quarter" idx="39"/>
          </p:nvPr>
        </p:nvSpPr>
        <p:spPr>
          <a:solidFill>
            <a:srgbClr val="0078D4"/>
          </a:solidFill>
        </p:spPr>
        <p:txBody>
          <a:bodyPr/>
          <a:lstStyle/>
          <a:p>
            <a:endParaRPr lang="en-US" noProof="0"/>
          </a:p>
        </p:txBody>
      </p:sp>
      <p:sp>
        <p:nvSpPr>
          <p:cNvPr id="46" name="Text Placeholder 45">
            <a:extLst>
              <a:ext uri="{FF2B5EF4-FFF2-40B4-BE49-F238E27FC236}">
                <a16:creationId xmlns:a16="http://schemas.microsoft.com/office/drawing/2014/main" id="{24673F63-FB7E-3766-406C-E94C642F4078}"/>
              </a:ext>
            </a:extLst>
          </p:cNvPr>
          <p:cNvSpPr>
            <a:spLocks noGrp="1"/>
          </p:cNvSpPr>
          <p:nvPr>
            <p:ph type="body" sz="quarter" idx="40"/>
          </p:nvPr>
        </p:nvSpPr>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549528"/>
            <a:chOff x="10195084" y="1462475"/>
            <a:chExt cx="1696592" cy="1549528"/>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861774"/>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Emily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Director of </a:t>
              </a:r>
              <a:b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b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Communications </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616886" y="2737213"/>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~4 hours per week</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Faster analysis and responses </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planning, AI training, learning</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193555" y="1005899"/>
              <a:ext cx="144000" cy="144000"/>
            </a:xfrm>
            <a:prstGeom prst="rect">
              <a:avLst/>
            </a:prstGeom>
          </p:spPr>
        </p:pic>
      </p:grpSp>
      <p:grpSp>
        <p:nvGrpSpPr>
          <p:cNvPr id="111" name="Group 110">
            <a:extLst>
              <a:ext uri="{FF2B5EF4-FFF2-40B4-BE49-F238E27FC236}">
                <a16:creationId xmlns:a16="http://schemas.microsoft.com/office/drawing/2014/main" id="{70E82EBC-54ED-959B-E88E-FEFFB69371B2}"/>
              </a:ext>
            </a:extLst>
          </p:cNvPr>
          <p:cNvGrpSpPr/>
          <p:nvPr/>
        </p:nvGrpSpPr>
        <p:grpSpPr>
          <a:xfrm>
            <a:off x="812633" y="2819572"/>
            <a:ext cx="2351135" cy="360000"/>
            <a:chOff x="588263" y="1217924"/>
            <a:chExt cx="2351135" cy="360000"/>
          </a:xfrm>
        </p:grpSpPr>
        <p:pic>
          <p:nvPicPr>
            <p:cNvPr id="112" name="Picture 111" descr="Zip Co logo SVG free download, id: 101874 - Brandlogos.net">
              <a:hlinkClick r:id="rId10"/>
              <a:extLst>
                <a:ext uri="{FF2B5EF4-FFF2-40B4-BE49-F238E27FC236}">
                  <a16:creationId xmlns:a16="http://schemas.microsoft.com/office/drawing/2014/main" id="{CC078CB7-98BA-80A8-3098-B1B58C501DF0}"/>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3" name="TextBox 112">
              <a:extLst>
                <a:ext uri="{FF2B5EF4-FFF2-40B4-BE49-F238E27FC236}">
                  <a16:creationId xmlns:a16="http://schemas.microsoft.com/office/drawing/2014/main" id="{40CA0D36-402A-5267-C278-4EAF106B95E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4" name="Group 113">
            <a:extLst>
              <a:ext uri="{FF2B5EF4-FFF2-40B4-BE49-F238E27FC236}">
                <a16:creationId xmlns:a16="http://schemas.microsoft.com/office/drawing/2014/main" id="{237B911E-20A5-E909-BFA1-AD016FD815B4}"/>
              </a:ext>
            </a:extLst>
          </p:cNvPr>
          <p:cNvGrpSpPr/>
          <p:nvPr/>
        </p:nvGrpSpPr>
        <p:grpSpPr>
          <a:xfrm>
            <a:off x="812633" y="5294340"/>
            <a:ext cx="2351135" cy="360000"/>
            <a:chOff x="588263" y="1217924"/>
            <a:chExt cx="2351135" cy="360000"/>
          </a:xfrm>
        </p:grpSpPr>
        <p:pic>
          <p:nvPicPr>
            <p:cNvPr id="115" name="Picture 114" descr="Zip Co logo SVG free download, id: 101874 - Brandlogos.net">
              <a:hlinkClick r:id="rId10"/>
              <a:extLst>
                <a:ext uri="{FF2B5EF4-FFF2-40B4-BE49-F238E27FC236}">
                  <a16:creationId xmlns:a16="http://schemas.microsoft.com/office/drawing/2014/main" id="{C90C20A7-DB43-EEAB-E19D-B9E609B7FBA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6" name="TextBox 115">
              <a:extLst>
                <a:ext uri="{FF2B5EF4-FFF2-40B4-BE49-F238E27FC236}">
                  <a16:creationId xmlns:a16="http://schemas.microsoft.com/office/drawing/2014/main" id="{1246C82D-2758-61E4-E8B0-112D80935E80}"/>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17" name="Group 116">
            <a:extLst>
              <a:ext uri="{FF2B5EF4-FFF2-40B4-BE49-F238E27FC236}">
                <a16:creationId xmlns:a16="http://schemas.microsoft.com/office/drawing/2014/main" id="{E634E005-9BD5-6326-2785-5DC087C6F7E2}"/>
              </a:ext>
            </a:extLst>
          </p:cNvPr>
          <p:cNvGrpSpPr/>
          <p:nvPr/>
        </p:nvGrpSpPr>
        <p:grpSpPr>
          <a:xfrm>
            <a:off x="3947719" y="2819572"/>
            <a:ext cx="2351135" cy="360000"/>
            <a:chOff x="588263" y="1217924"/>
            <a:chExt cx="2351135" cy="360000"/>
          </a:xfrm>
        </p:grpSpPr>
        <p:pic>
          <p:nvPicPr>
            <p:cNvPr id="118" name="Picture 117" descr="Zip Co logo SVG free download, id: 101874 - Brandlogos.net">
              <a:hlinkClick r:id="rId10"/>
              <a:extLst>
                <a:ext uri="{FF2B5EF4-FFF2-40B4-BE49-F238E27FC236}">
                  <a16:creationId xmlns:a16="http://schemas.microsoft.com/office/drawing/2014/main" id="{7F33DC5A-4CBE-6EB1-F42D-975F2DAA4C7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19" name="TextBox 118">
              <a:extLst>
                <a:ext uri="{FF2B5EF4-FFF2-40B4-BE49-F238E27FC236}">
                  <a16:creationId xmlns:a16="http://schemas.microsoft.com/office/drawing/2014/main" id="{79DB3303-7927-A065-201C-4BD206E9E2B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0" name="Group 119">
            <a:extLst>
              <a:ext uri="{FF2B5EF4-FFF2-40B4-BE49-F238E27FC236}">
                <a16:creationId xmlns:a16="http://schemas.microsoft.com/office/drawing/2014/main" id="{0827E28D-1F27-0380-031B-4967E48BDEF6}"/>
              </a:ext>
            </a:extLst>
          </p:cNvPr>
          <p:cNvGrpSpPr/>
          <p:nvPr/>
        </p:nvGrpSpPr>
        <p:grpSpPr>
          <a:xfrm>
            <a:off x="3947719" y="5294340"/>
            <a:ext cx="2351135" cy="360000"/>
            <a:chOff x="588263" y="1697756"/>
            <a:chExt cx="2351135" cy="360000"/>
          </a:xfrm>
        </p:grpSpPr>
        <p:pic>
          <p:nvPicPr>
            <p:cNvPr id="121" name="Picture 120">
              <a:extLst>
                <a:ext uri="{FF2B5EF4-FFF2-40B4-BE49-F238E27FC236}">
                  <a16:creationId xmlns:a16="http://schemas.microsoft.com/office/drawing/2014/main" id="{AFC2A6C2-E90E-99A8-25D7-A58B5C2AF76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2" name="TextBox 121">
              <a:extLst>
                <a:ext uri="{FF2B5EF4-FFF2-40B4-BE49-F238E27FC236}">
                  <a16:creationId xmlns:a16="http://schemas.microsoft.com/office/drawing/2014/main" id="{3FACD587-436A-B5CE-B6FA-55AB50DACB12}"/>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3" name="Group 122">
            <a:extLst>
              <a:ext uri="{FF2B5EF4-FFF2-40B4-BE49-F238E27FC236}">
                <a16:creationId xmlns:a16="http://schemas.microsoft.com/office/drawing/2014/main" id="{307CFB3D-489A-7BD9-8F3C-F930EF70FE9B}"/>
              </a:ext>
            </a:extLst>
          </p:cNvPr>
          <p:cNvGrpSpPr/>
          <p:nvPr/>
        </p:nvGrpSpPr>
        <p:grpSpPr>
          <a:xfrm>
            <a:off x="7198028" y="5294340"/>
            <a:ext cx="2351135" cy="360000"/>
            <a:chOff x="588263" y="2177588"/>
            <a:chExt cx="2351135" cy="360000"/>
          </a:xfrm>
        </p:grpSpPr>
        <p:pic>
          <p:nvPicPr>
            <p:cNvPr id="124" name="Picture 123">
              <a:extLst>
                <a:ext uri="{FF2B5EF4-FFF2-40B4-BE49-F238E27FC236}">
                  <a16:creationId xmlns:a16="http://schemas.microsoft.com/office/drawing/2014/main" id="{FBD1B1EF-C5EA-374E-C0C4-8ADB10511EA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25" name="TextBox 124">
              <a:extLst>
                <a:ext uri="{FF2B5EF4-FFF2-40B4-BE49-F238E27FC236}">
                  <a16:creationId xmlns:a16="http://schemas.microsoft.com/office/drawing/2014/main" id="{A18F3D07-BA5D-4419-CD75-284F0830190F}"/>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26" name="Group 125">
            <a:extLst>
              <a:ext uri="{FF2B5EF4-FFF2-40B4-BE49-F238E27FC236}">
                <a16:creationId xmlns:a16="http://schemas.microsoft.com/office/drawing/2014/main" id="{4BECFCE9-EEDE-FF2B-2271-1D73020E5229}"/>
              </a:ext>
            </a:extLst>
          </p:cNvPr>
          <p:cNvGrpSpPr/>
          <p:nvPr/>
        </p:nvGrpSpPr>
        <p:grpSpPr>
          <a:xfrm>
            <a:off x="7198028" y="2819572"/>
            <a:ext cx="2351135" cy="360000"/>
            <a:chOff x="588263" y="2657420"/>
            <a:chExt cx="2351135" cy="360000"/>
          </a:xfrm>
        </p:grpSpPr>
        <p:pic>
          <p:nvPicPr>
            <p:cNvPr id="127" name="Picture 126">
              <a:extLst>
                <a:ext uri="{FF2B5EF4-FFF2-40B4-BE49-F238E27FC236}">
                  <a16:creationId xmlns:a16="http://schemas.microsoft.com/office/drawing/2014/main" id="{C1AFBEDB-59B7-91FD-848C-D25F00146B0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28" name="TextBox 127">
              <a:extLst>
                <a:ext uri="{FF2B5EF4-FFF2-40B4-BE49-F238E27FC236}">
                  <a16:creationId xmlns:a16="http://schemas.microsoft.com/office/drawing/2014/main" id="{CC537E8E-EDD2-AD29-E119-71DB21406BC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29" name="Picture 128">
            <a:extLst>
              <a:ext uri="{FF2B5EF4-FFF2-40B4-BE49-F238E27FC236}">
                <a16:creationId xmlns:a16="http://schemas.microsoft.com/office/drawing/2014/main" id="{BA26E684-37B9-2879-63A8-8B2F88E68A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737870" y="3251892"/>
            <a:ext cx="2459429" cy="3606108"/>
          </a:xfrm>
          <a:prstGeom prst="rect">
            <a:avLst/>
          </a:prstGeom>
        </p:spPr>
      </p:pic>
    </p:spTree>
    <p:extLst>
      <p:ext uri="{BB962C8B-B14F-4D97-AF65-F5344CB8AC3E}">
        <p14:creationId xmlns:p14="http://schemas.microsoft.com/office/powerpoint/2010/main" val="138430252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199" y="387766"/>
            <a:ext cx="8043433" cy="526298"/>
          </a:xfrm>
        </p:spPr>
        <p:txBody>
          <a:bodyPr/>
          <a:lstStyle/>
          <a:p>
            <a:r>
              <a:rPr lang="en-US" noProof="0"/>
              <a:t>A day in the life of an Internal Communications Manager at Microsoft</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9:00 am</a:t>
            </a:r>
          </a:p>
        </p:txBody>
      </p:sp>
      <p:sp>
        <p:nvSpPr>
          <p:cNvPr id="31" name="Text Placeholder 30">
            <a:extLst>
              <a:ext uri="{FF2B5EF4-FFF2-40B4-BE49-F238E27FC236}">
                <a16:creationId xmlns:a16="http://schemas.microsoft.com/office/drawing/2014/main" id="{54A310EF-AB54-5FF9-9D65-F6B6E1CA1F83}"/>
              </a:ext>
            </a:extLst>
          </p:cNvPr>
          <p:cNvSpPr>
            <a:spLocks noGrp="1"/>
          </p:cNvSpPr>
          <p:nvPr>
            <p:ph type="body" sz="quarter" idx="18"/>
          </p:nvPr>
        </p:nvSpPr>
        <p:spPr>
          <a:xfrm>
            <a:off x="584200" y="2032188"/>
            <a:ext cx="2808000" cy="784426"/>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Josh manages the comms community at his organization and needs to share an awareness post for a new internal tool. He summarizes an email he received about the tool using Copilot in Outlook.</a:t>
            </a:r>
          </a:p>
        </p:txBody>
      </p:sp>
      <p:sp>
        <p:nvSpPr>
          <p:cNvPr id="32" name="Text Placeholder 31">
            <a:extLst>
              <a:ext uri="{FF2B5EF4-FFF2-40B4-BE49-F238E27FC236}">
                <a16:creationId xmlns:a16="http://schemas.microsoft.com/office/drawing/2014/main" id="{10DCB771-80BC-34FB-A850-BF75D63779EB}"/>
              </a:ext>
            </a:extLst>
          </p:cNvPr>
          <p:cNvSpPr>
            <a:spLocks noGrp="1"/>
          </p:cNvSpPr>
          <p:nvPr>
            <p:ph type="body" sz="quarter" idx="21"/>
          </p:nvPr>
        </p:nvSpPr>
        <p:spPr>
          <a:xfrm>
            <a:off x="584200" y="3227310"/>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the announcement email and extract the most important bullet points to understand the value-add of the new tool.</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9:30 am</a:t>
            </a:r>
          </a:p>
        </p:txBody>
      </p:sp>
      <p:sp>
        <p:nvSpPr>
          <p:cNvPr id="33" name="Text Placeholder 32">
            <a:extLst>
              <a:ext uri="{FF2B5EF4-FFF2-40B4-BE49-F238E27FC236}">
                <a16:creationId xmlns:a16="http://schemas.microsoft.com/office/drawing/2014/main" id="{BB8A3A71-7418-56F3-569C-46991EA41455}"/>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Josh</a:t>
            </a:r>
            <a:r>
              <a:rPr kumimoji="0" lang="en-US" sz="900" b="0" i="0" u="none" strike="noStrike" kern="0" cap="none" spc="0" normalizeH="0" baseline="0" noProof="0">
                <a:ln>
                  <a:noFill/>
                </a:ln>
                <a:solidFill>
                  <a:srgbClr val="1A1A1A"/>
                </a:solidFill>
                <a:effectLst/>
                <a:uLnTx/>
                <a:uFillTx/>
                <a:latin typeface="Segoe UI"/>
                <a:cs typeface="Segoe UI" pitchFamily="34" charset="0"/>
              </a:rPr>
              <a:t> asks Copilot to research more about this tool and surface similar announcements to ensure his post is aligned with organization messaging.</a:t>
            </a:r>
          </a:p>
        </p:txBody>
      </p:sp>
      <p:sp>
        <p:nvSpPr>
          <p:cNvPr id="34" name="Text Placeholder 33">
            <a:extLst>
              <a:ext uri="{FF2B5EF4-FFF2-40B4-BE49-F238E27FC236}">
                <a16:creationId xmlns:a16="http://schemas.microsoft.com/office/drawing/2014/main" id="{91F45EA2-92A8-E2FE-DB01-FC06814E373E}"/>
              </a:ext>
            </a:extLst>
          </p:cNvPr>
          <p:cNvSpPr>
            <a:spLocks noGrp="1"/>
          </p:cNvSpPr>
          <p:nvPr>
            <p:ph type="body" sz="quarter" idx="24"/>
          </p:nvPr>
        </p:nvSpPr>
        <p:spPr>
          <a:xfrm>
            <a:off x="3719286" y="3227310"/>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Search </a:t>
            </a:r>
            <a:r>
              <a:rPr kumimoji="0" lang="en-US" sz="900" b="0" i="0" u="none" strike="noStrike" kern="0" cap="none" spc="0" normalizeH="0" baseline="0" noProof="0">
                <a:ln>
                  <a:noFill/>
                </a:ln>
                <a:solidFill>
                  <a:srgbClr val="1A1A1A"/>
                </a:solidFill>
                <a:effectLst/>
                <a:uLnTx/>
                <a:uFillTx/>
                <a:latin typeface="Segoe UI"/>
                <a:ea typeface="+mn-ea"/>
                <a:cs typeface="+mn-cs"/>
              </a:rPr>
              <a:t>for announcements of new tools and review their tone and sentiment.</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10:00 am</a:t>
            </a:r>
          </a:p>
        </p:txBody>
      </p:sp>
      <p:sp>
        <p:nvSpPr>
          <p:cNvPr id="35" name="Text Placeholder 34">
            <a:extLst>
              <a:ext uri="{FF2B5EF4-FFF2-40B4-BE49-F238E27FC236}">
                <a16:creationId xmlns:a16="http://schemas.microsoft.com/office/drawing/2014/main" id="{1314EB7B-B3EE-60CB-534A-F415D7C6BD83}"/>
              </a:ext>
            </a:extLst>
          </p:cNvPr>
          <p:cNvSpPr>
            <a:spLocks noGrp="1"/>
          </p:cNvSpPr>
          <p:nvPr>
            <p:ph type="body" sz="quarter" idx="26"/>
          </p:nvPr>
        </p:nvSpPr>
        <p:spPr/>
        <p:txBody>
          <a:bodyPr/>
          <a:lstStyle/>
          <a:p>
            <a:r>
              <a:rPr kumimoji="0" lang="en-US" sz="900" b="0" i="0" u="none" strike="noStrike" kern="0" cap="none" spc="0" normalizeH="0" baseline="0" noProof="0">
                <a:ln>
                  <a:noFill/>
                </a:ln>
                <a:solidFill>
                  <a:srgbClr val="1A1A1A"/>
                </a:solidFill>
                <a:effectLst/>
                <a:uLnTx/>
                <a:uFillTx/>
                <a:latin typeface="Segoe UI"/>
                <a:cs typeface="Segoe UI" pitchFamily="34" charset="0"/>
              </a:rPr>
              <a:t>Leveraging the research, </a:t>
            </a: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Josh</a:t>
            </a:r>
            <a:r>
              <a:rPr kumimoji="0" lang="en-US" sz="900" b="0" i="0" u="none" strike="noStrike" kern="0" cap="none" spc="0" normalizeH="0" baseline="0" noProof="0">
                <a:ln>
                  <a:noFill/>
                </a:ln>
                <a:solidFill>
                  <a:srgbClr val="1A1A1A"/>
                </a:solidFill>
                <a:effectLst/>
                <a:uLnTx/>
                <a:uFillTx/>
                <a:latin typeface="Segoe UI"/>
                <a:cs typeface="Segoe UI" pitchFamily="34" charset="0"/>
              </a:rPr>
              <a:t> prompts Copilot to generate a first draft of the awareness post, pulling data from relevant emails about the tool.</a:t>
            </a:r>
          </a:p>
        </p:txBody>
      </p:sp>
      <p:sp>
        <p:nvSpPr>
          <p:cNvPr id="36" name="Text Placeholder 35">
            <a:extLst>
              <a:ext uri="{FF2B5EF4-FFF2-40B4-BE49-F238E27FC236}">
                <a16:creationId xmlns:a16="http://schemas.microsoft.com/office/drawing/2014/main" id="{B9CAC686-4C6D-B9C9-45AE-BE8E3820E917}"/>
              </a:ext>
            </a:extLst>
          </p:cNvPr>
          <p:cNvSpPr>
            <a:spLocks noGrp="1"/>
          </p:cNvSpPr>
          <p:nvPr>
            <p:ph type="body" sz="quarter" idx="27"/>
          </p:nvPr>
        </p:nvSpPr>
        <p:spPr>
          <a:xfrm>
            <a:off x="6969595" y="3227310"/>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Draft </a:t>
            </a:r>
            <a:r>
              <a:rPr kumimoji="0" lang="en-US" sz="900" b="0" i="0" u="none" strike="noStrike" kern="0" cap="none" spc="0" normalizeH="0" baseline="0" noProof="0">
                <a:ln>
                  <a:noFill/>
                </a:ln>
                <a:solidFill>
                  <a:srgbClr val="1A1A1A"/>
                </a:solidFill>
                <a:effectLst/>
                <a:uLnTx/>
                <a:uFillTx/>
                <a:latin typeface="Segoe UI"/>
                <a:ea typeface="+mn-ea"/>
                <a:cs typeface="+mn-cs"/>
              </a:rPr>
              <a:t>an awareness post about the new internal tool based on emails about the tool from the past few weeks.</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2:00 pm</a:t>
            </a:r>
          </a:p>
        </p:txBody>
      </p:sp>
      <p:sp>
        <p:nvSpPr>
          <p:cNvPr id="37" name="Text Placeholder 36">
            <a:extLst>
              <a:ext uri="{FF2B5EF4-FFF2-40B4-BE49-F238E27FC236}">
                <a16:creationId xmlns:a16="http://schemas.microsoft.com/office/drawing/2014/main" id="{DFF9F05D-AA61-C75B-F754-FB62525CA8C0}"/>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Josh</a:t>
            </a:r>
            <a:r>
              <a:rPr kumimoji="0" lang="en-US" sz="900" b="0" i="0" u="none" strike="noStrike" kern="0" cap="none" spc="0" normalizeH="0" baseline="0" noProof="0">
                <a:ln>
                  <a:noFill/>
                </a:ln>
                <a:solidFill>
                  <a:srgbClr val="1A1A1A"/>
                </a:solidFill>
                <a:effectLst/>
                <a:uLnTx/>
                <a:uFillTx/>
                <a:latin typeface="Segoe UI"/>
                <a:cs typeface="Segoe UI" pitchFamily="34" charset="0"/>
              </a:rPr>
              <a:t> uses Copilot in Word to help him draft the intro and outro of his awareness post.</a:t>
            </a:r>
          </a:p>
        </p:txBody>
      </p:sp>
      <p:sp>
        <p:nvSpPr>
          <p:cNvPr id="38" name="Text Placeholder 37">
            <a:extLst>
              <a:ext uri="{FF2B5EF4-FFF2-40B4-BE49-F238E27FC236}">
                <a16:creationId xmlns:a16="http://schemas.microsoft.com/office/drawing/2014/main" id="{F5044446-461B-B2C6-3C8D-B72026F98D1E}"/>
              </a:ext>
            </a:extLst>
          </p:cNvPr>
          <p:cNvSpPr>
            <a:spLocks noGrp="1"/>
          </p:cNvSpPr>
          <p:nvPr>
            <p:ph type="body" sz="quarter" idx="30"/>
          </p:nvPr>
        </p:nvSpPr>
        <p:spPr>
          <a:xfrm>
            <a:off x="584200" y="5670513"/>
            <a:ext cx="2808000" cy="626701"/>
          </a:xfrm>
        </p:spPr>
        <p:txBody>
          <a:bodyPr>
            <a:normAutofit lnSpcReduction="10000"/>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0" i="0" u="none" strike="noStrike" kern="1200" cap="none" spc="0" normalizeH="0" baseline="0" noProof="0">
                <a:ln>
                  <a:noFill/>
                </a:ln>
                <a:solidFill>
                  <a:srgbClr val="000000"/>
                </a:solidFill>
                <a:effectLst/>
                <a:uLnTx/>
                <a:uFillTx/>
                <a:latin typeface="Segoe UI"/>
                <a:ea typeface="+mn-ea"/>
                <a:cs typeface="+mn-cs"/>
              </a:rPr>
              <a:t>Based on the content of the awareness post, </a:t>
            </a:r>
            <a:r>
              <a:rPr kumimoji="0" lang="en-US" sz="900" b="1" i="0" u="none" strike="noStrike" kern="1200" cap="none" spc="0" normalizeH="0" baseline="0" noProof="0">
                <a:ln>
                  <a:noFill/>
                </a:ln>
                <a:solidFill>
                  <a:srgbClr val="000000"/>
                </a:solidFill>
                <a:effectLst/>
                <a:uLnTx/>
                <a:uFillTx/>
                <a:latin typeface="Segoe UI"/>
                <a:ea typeface="+mn-ea"/>
                <a:cs typeface="+mn-cs"/>
              </a:rPr>
              <a:t>draft a fun and engaging intro and outro </a:t>
            </a:r>
            <a:r>
              <a:rPr kumimoji="0" lang="en-US" sz="900" b="0" i="0" u="none" strike="noStrike" kern="1200" cap="none" spc="0" normalizeH="0" baseline="0" noProof="0">
                <a:ln>
                  <a:noFill/>
                </a:ln>
                <a:solidFill>
                  <a:srgbClr val="000000"/>
                </a:solidFill>
                <a:effectLst/>
                <a:uLnTx/>
                <a:uFillTx/>
                <a:latin typeface="Segoe UI"/>
                <a:ea typeface="+mn-ea"/>
                <a:cs typeface="+mn-cs"/>
              </a:rPr>
              <a:t>for the comm that will get communicators excited about the new tool</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1:00 pm</a:t>
            </a:r>
          </a:p>
        </p:txBody>
      </p:sp>
      <p:sp>
        <p:nvSpPr>
          <p:cNvPr id="39" name="Text Placeholder 38">
            <a:extLst>
              <a:ext uri="{FF2B5EF4-FFF2-40B4-BE49-F238E27FC236}">
                <a16:creationId xmlns:a16="http://schemas.microsoft.com/office/drawing/2014/main" id="{17FCC90D-5207-9FDE-7BE5-1938E1162C8B}"/>
              </a:ext>
            </a:extLst>
          </p:cNvPr>
          <p:cNvSpPr>
            <a:spLocks noGrp="1"/>
          </p:cNvSpPr>
          <p:nvPr>
            <p:ph type="body" sz="quarter" idx="32"/>
          </p:nvPr>
        </p:nvSpPr>
        <p:spPr>
          <a:xfrm>
            <a:off x="3776898" y="4488366"/>
            <a:ext cx="2890602" cy="775753"/>
          </a:xfrm>
        </p:spPr>
        <p:txBody>
          <a:bodyPr>
            <a:normAutofit/>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Josh</a:t>
            </a:r>
            <a:r>
              <a:rPr kumimoji="0" lang="en-US" sz="900" b="0" i="0" u="none" strike="noStrike" kern="0" cap="none" spc="0" normalizeH="0" baseline="0" noProof="0">
                <a:ln>
                  <a:noFill/>
                </a:ln>
                <a:solidFill>
                  <a:srgbClr val="1A1A1A"/>
                </a:solidFill>
                <a:effectLst/>
                <a:uLnTx/>
                <a:uFillTx/>
                <a:latin typeface="Segoe UI"/>
                <a:cs typeface="Segoe UI" pitchFamily="34" charset="0"/>
              </a:rPr>
              <a:t> then asks Copilot to review the post and look for any gaps or sections that may be difficult for his audience to understand. He’s then able to refine the post to make it as clear and concise as possible.</a:t>
            </a:r>
          </a:p>
        </p:txBody>
      </p:sp>
      <p:sp>
        <p:nvSpPr>
          <p:cNvPr id="40" name="Text Placeholder 39">
            <a:extLst>
              <a:ext uri="{FF2B5EF4-FFF2-40B4-BE49-F238E27FC236}">
                <a16:creationId xmlns:a16="http://schemas.microsoft.com/office/drawing/2014/main" id="{E34E8387-0752-A456-7D41-78FB2284AD03}"/>
              </a:ext>
            </a:extLst>
          </p:cNvPr>
          <p:cNvSpPr>
            <a:spLocks noGrp="1"/>
          </p:cNvSpPr>
          <p:nvPr>
            <p:ph type="body" sz="quarter" idx="33"/>
          </p:nvPr>
        </p:nvSpPr>
        <p:spPr>
          <a:xfrm>
            <a:off x="3719286" y="5670513"/>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0" cap="none" spc="0" normalizeH="0" baseline="0" noProof="0">
                <a:ln>
                  <a:noFill/>
                </a:ln>
                <a:solidFill>
                  <a:srgbClr val="1A1A1A"/>
                </a:solidFill>
                <a:effectLst/>
                <a:uLnTx/>
                <a:uFillTx/>
                <a:latin typeface="Segoe UI"/>
                <a:ea typeface="+mn-ea"/>
                <a:cs typeface="+mn-cs"/>
              </a:rPr>
              <a:t>Review</a:t>
            </a:r>
            <a:r>
              <a:rPr kumimoji="0" lang="en-US" sz="900" b="0" i="0" u="none" strike="noStrike" kern="0" cap="none" spc="0" normalizeH="0" baseline="0" noProof="0">
                <a:ln>
                  <a:noFill/>
                </a:ln>
                <a:solidFill>
                  <a:srgbClr val="1A1A1A"/>
                </a:solidFill>
                <a:effectLst/>
                <a:uLnTx/>
                <a:uFillTx/>
                <a:latin typeface="Segoe UI"/>
                <a:ea typeface="+mn-ea"/>
                <a:cs typeface="+mn-cs"/>
              </a:rPr>
              <a:t> this awareness post and look for gaps or sections that may be confusing for my audience. Then suggest updated copy.</a:t>
            </a: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42" name="Text Placeholder 41">
            <a:extLst>
              <a:ext uri="{FF2B5EF4-FFF2-40B4-BE49-F238E27FC236}">
                <a16:creationId xmlns:a16="http://schemas.microsoft.com/office/drawing/2014/main" id="{9F531387-4E5F-F38E-0C3F-6F7ED76B0BA8}"/>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Josh</a:t>
            </a:r>
            <a:r>
              <a:rPr kumimoji="0" lang="en-US" sz="900" b="0" i="0" u="none" strike="noStrike" kern="0" cap="none" spc="0" normalizeH="0" baseline="0" noProof="0">
                <a:ln>
                  <a:noFill/>
                </a:ln>
                <a:solidFill>
                  <a:srgbClr val="1A1A1A"/>
                </a:solidFill>
                <a:effectLst/>
                <a:uLnTx/>
                <a:uFillTx/>
                <a:latin typeface="Segoe UI"/>
                <a:cs typeface="Segoe UI" pitchFamily="34" charset="0"/>
              </a:rPr>
              <a:t> asks Copilot in Word to compare the announcement email and the first draft of the awareness post against previous post made by him to match his writing style and format.</a:t>
            </a:r>
            <a:endParaRPr lang="en-US" noProof="0"/>
          </a:p>
        </p:txBody>
      </p:sp>
      <p:sp>
        <p:nvSpPr>
          <p:cNvPr id="43" name="Text Placeholder 42">
            <a:extLst>
              <a:ext uri="{FF2B5EF4-FFF2-40B4-BE49-F238E27FC236}">
                <a16:creationId xmlns:a16="http://schemas.microsoft.com/office/drawing/2014/main" id="{B51239F8-041F-9738-9939-524C2852AD26}"/>
              </a:ext>
            </a:extLst>
          </p:cNvPr>
          <p:cNvSpPr>
            <a:spLocks noGrp="1"/>
          </p:cNvSpPr>
          <p:nvPr>
            <p:ph type="body" sz="quarter" idx="36"/>
          </p:nvPr>
        </p:nvSpPr>
        <p:spPr>
          <a:xfrm>
            <a:off x="6969595" y="5670513"/>
            <a:ext cx="2808000" cy="626701"/>
          </a:xfrm>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Sample prompt: </a:t>
            </a:r>
            <a:r>
              <a:rPr kumimoji="0" lang="en-US" sz="900" b="1" i="0" u="none" strike="noStrike" kern="1200" cap="none" spc="0" normalizeH="0" baseline="0" noProof="0">
                <a:ln>
                  <a:noFill/>
                </a:ln>
                <a:solidFill>
                  <a:srgbClr val="000000"/>
                </a:solidFill>
                <a:effectLst/>
                <a:uLnTx/>
                <a:uFillTx/>
                <a:latin typeface="Segoe UI"/>
                <a:ea typeface="+mn-ea"/>
                <a:cs typeface="+mn-cs"/>
              </a:rPr>
              <a:t>Rewrite </a:t>
            </a:r>
            <a:r>
              <a:rPr kumimoji="0" lang="en-US" sz="900" b="0" i="0" u="none" strike="noStrike" kern="1200" cap="none" spc="0" normalizeH="0" baseline="0" noProof="0">
                <a:ln>
                  <a:noFill/>
                </a:ln>
                <a:solidFill>
                  <a:srgbClr val="000000"/>
                </a:solidFill>
                <a:effectLst/>
                <a:uLnTx/>
                <a:uFillTx/>
                <a:latin typeface="Segoe UI"/>
                <a:ea typeface="+mn-ea"/>
                <a:cs typeface="+mn-cs"/>
              </a:rPr>
              <a:t>this awareness post using one of my previous communications to match tone, writing style, and format.</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44" name="Text Placeholder 43">
            <a:extLst>
              <a:ext uri="{FF2B5EF4-FFF2-40B4-BE49-F238E27FC236}">
                <a16:creationId xmlns:a16="http://schemas.microsoft.com/office/drawing/2014/main" id="{AFF665CC-CEC5-62FB-1855-FF121BFBA21D}"/>
              </a:ext>
            </a:extLst>
          </p:cNvPr>
          <p:cNvSpPr>
            <a:spLocks noGrp="1"/>
          </p:cNvSpPr>
          <p:nvPr>
            <p:ph type="body" sz="quarter" idx="38"/>
          </p:nvPr>
        </p:nvSpPr>
        <p:spPr>
          <a:solidFill>
            <a:srgbClr val="0070C0"/>
          </a:solidFill>
        </p:spPr>
        <p:txBody>
          <a:bodyPr/>
          <a:lstStyle/>
          <a:p>
            <a:endParaRPr lang="en-US" noProof="0"/>
          </a:p>
        </p:txBody>
      </p:sp>
      <p:sp>
        <p:nvSpPr>
          <p:cNvPr id="45" name="Text Placeholder 44">
            <a:extLst>
              <a:ext uri="{FF2B5EF4-FFF2-40B4-BE49-F238E27FC236}">
                <a16:creationId xmlns:a16="http://schemas.microsoft.com/office/drawing/2014/main" id="{7F43BC45-266A-021D-5E42-53F84E1F15A8}"/>
              </a:ext>
            </a:extLst>
          </p:cNvPr>
          <p:cNvSpPr>
            <a:spLocks noGrp="1"/>
          </p:cNvSpPr>
          <p:nvPr>
            <p:ph type="body" sz="quarter" idx="39"/>
          </p:nvPr>
        </p:nvSpPr>
        <p:spPr>
          <a:solidFill>
            <a:srgbClr val="0078D4"/>
          </a:solidFill>
        </p:spPr>
        <p:txBody>
          <a:bodyPr/>
          <a:lstStyle/>
          <a:p>
            <a:endParaRPr lang="en-US" noProof="0"/>
          </a:p>
        </p:txBody>
      </p:sp>
      <p:sp>
        <p:nvSpPr>
          <p:cNvPr id="46" name="Text Placeholder 45">
            <a:extLst>
              <a:ext uri="{FF2B5EF4-FFF2-40B4-BE49-F238E27FC236}">
                <a16:creationId xmlns:a16="http://schemas.microsoft.com/office/drawing/2014/main" id="{C04255F1-882E-13FC-D889-730E7AEF9697}"/>
              </a:ext>
            </a:extLst>
          </p:cNvPr>
          <p:cNvSpPr>
            <a:spLocks noGrp="1"/>
          </p:cNvSpPr>
          <p:nvPr>
            <p:ph type="body" sz="quarter" idx="40"/>
          </p:nvPr>
        </p:nvSpPr>
        <p:spPr/>
        <p:txBody>
          <a:bodyPr/>
          <a:lstStyle/>
          <a:p>
            <a:endParaRPr lang="en-US" noProof="0"/>
          </a:p>
        </p:txBody>
      </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 1 – 2 hours daily</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Simplified, efficient communication</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Strategic planning </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3193555" y="1005899"/>
              <a:ext cx="144000" cy="144000"/>
            </a:xfrm>
            <a:prstGeom prst="rect">
              <a:avLst/>
            </a:prstGeom>
          </p:spPr>
        </p:pic>
      </p:grpSp>
      <p:pic>
        <p:nvPicPr>
          <p:cNvPr id="12" name="Picture 11" descr="A person with a beard and a black shirt&#10;&#10;Description automatically generated">
            <a:extLst>
              <a:ext uri="{FF2B5EF4-FFF2-40B4-BE49-F238E27FC236}">
                <a16:creationId xmlns:a16="http://schemas.microsoft.com/office/drawing/2014/main" id="{42D9B35D-0ACA-049A-1639-8ED35F83427A}"/>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a:ext>
            </a:extLst>
          </a:blip>
          <a:srcRect/>
          <a:stretch/>
        </p:blipFill>
        <p:spPr>
          <a:xfrm>
            <a:off x="9479419" y="3325368"/>
            <a:ext cx="2712582" cy="3532632"/>
          </a:xfrm>
          <a:prstGeom prst="rect">
            <a:avLst/>
          </a:prstGeom>
        </p:spPr>
      </p:pic>
      <p:grpSp>
        <p:nvGrpSpPr>
          <p:cNvPr id="118" name="Group 117">
            <a:extLst>
              <a:ext uri="{FF2B5EF4-FFF2-40B4-BE49-F238E27FC236}">
                <a16:creationId xmlns:a16="http://schemas.microsoft.com/office/drawing/2014/main" id="{31FB6C54-8891-2D84-15B4-C1D512F0E781}"/>
              </a:ext>
            </a:extLst>
          </p:cNvPr>
          <p:cNvGrpSpPr/>
          <p:nvPr/>
        </p:nvGrpSpPr>
        <p:grpSpPr>
          <a:xfrm>
            <a:off x="3947719" y="2826239"/>
            <a:ext cx="2351135" cy="360000"/>
            <a:chOff x="588263" y="1217924"/>
            <a:chExt cx="2351135" cy="360000"/>
          </a:xfrm>
        </p:grpSpPr>
        <p:pic>
          <p:nvPicPr>
            <p:cNvPr id="119" name="Picture 118" descr="Zip Co logo SVG free download, id: 101874 - Brandlogos.net">
              <a:hlinkClick r:id="rId10"/>
              <a:extLst>
                <a:ext uri="{FF2B5EF4-FFF2-40B4-BE49-F238E27FC236}">
                  <a16:creationId xmlns:a16="http://schemas.microsoft.com/office/drawing/2014/main" id="{22AD0CEB-4F60-E226-91DA-FA621EF5D1D2}"/>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0" name="TextBox 119">
              <a:extLst>
                <a:ext uri="{FF2B5EF4-FFF2-40B4-BE49-F238E27FC236}">
                  <a16:creationId xmlns:a16="http://schemas.microsoft.com/office/drawing/2014/main" id="{B84A8C75-814E-6233-459B-9D54BAF48579}"/>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1" name="Group 120">
            <a:extLst>
              <a:ext uri="{FF2B5EF4-FFF2-40B4-BE49-F238E27FC236}">
                <a16:creationId xmlns:a16="http://schemas.microsoft.com/office/drawing/2014/main" id="{ACCD425F-4D2C-29BC-F36B-A678C8C2658D}"/>
              </a:ext>
            </a:extLst>
          </p:cNvPr>
          <p:cNvGrpSpPr/>
          <p:nvPr/>
        </p:nvGrpSpPr>
        <p:grpSpPr>
          <a:xfrm>
            <a:off x="7198028" y="2826239"/>
            <a:ext cx="2351135" cy="360000"/>
            <a:chOff x="588263" y="1217924"/>
            <a:chExt cx="2351135" cy="360000"/>
          </a:xfrm>
        </p:grpSpPr>
        <p:pic>
          <p:nvPicPr>
            <p:cNvPr id="122" name="Picture 121" descr="Zip Co logo SVG free download, id: 101874 - Brandlogos.net">
              <a:hlinkClick r:id="rId10"/>
              <a:extLst>
                <a:ext uri="{FF2B5EF4-FFF2-40B4-BE49-F238E27FC236}">
                  <a16:creationId xmlns:a16="http://schemas.microsoft.com/office/drawing/2014/main" id="{B607176F-FFAE-BEAE-E2D4-5010194E85E5}"/>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3" name="TextBox 122">
              <a:extLst>
                <a:ext uri="{FF2B5EF4-FFF2-40B4-BE49-F238E27FC236}">
                  <a16:creationId xmlns:a16="http://schemas.microsoft.com/office/drawing/2014/main" id="{DD9534A0-1C4C-9444-E8D1-A5BFA93652E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4" name="Group 123">
            <a:extLst>
              <a:ext uri="{FF2B5EF4-FFF2-40B4-BE49-F238E27FC236}">
                <a16:creationId xmlns:a16="http://schemas.microsoft.com/office/drawing/2014/main" id="{C0CE9B5A-F1B2-C49A-D33D-412F3EBD71A3}"/>
              </a:ext>
            </a:extLst>
          </p:cNvPr>
          <p:cNvGrpSpPr/>
          <p:nvPr/>
        </p:nvGrpSpPr>
        <p:grpSpPr>
          <a:xfrm>
            <a:off x="3947719" y="5268448"/>
            <a:ext cx="2351135" cy="360000"/>
            <a:chOff x="588263" y="1217924"/>
            <a:chExt cx="2351135" cy="360000"/>
          </a:xfrm>
        </p:grpSpPr>
        <p:pic>
          <p:nvPicPr>
            <p:cNvPr id="125" name="Picture 124" descr="Zip Co logo SVG free download, id: 101874 - Brandlogos.net">
              <a:hlinkClick r:id="rId10"/>
              <a:extLst>
                <a:ext uri="{FF2B5EF4-FFF2-40B4-BE49-F238E27FC236}">
                  <a16:creationId xmlns:a16="http://schemas.microsoft.com/office/drawing/2014/main" id="{91893E0B-4463-CE4D-BCC6-97BF391C621E}"/>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26" name="TextBox 125">
              <a:extLst>
                <a:ext uri="{FF2B5EF4-FFF2-40B4-BE49-F238E27FC236}">
                  <a16:creationId xmlns:a16="http://schemas.microsoft.com/office/drawing/2014/main" id="{21FFDE1B-C72F-D6F7-E80E-E787A919EE7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0" cap="none" spc="0" normalizeH="0" baseline="30000" noProof="0" dirty="0">
                  <a:ln>
                    <a:noFill/>
                  </a:ln>
                  <a:solidFill>
                    <a:srgbClr val="1A1A1A"/>
                  </a:solidFill>
                  <a:effectLst/>
                  <a:uLnTx/>
                  <a:uFillTx/>
                  <a:latin typeface="Segoe UI"/>
                  <a:ea typeface="+mn-ea"/>
                  <a:cs typeface="Segoe UI" pitchFamily="34" charset="0"/>
                </a:rPr>
                <a:t>2</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27" name="Group 126">
            <a:extLst>
              <a:ext uri="{FF2B5EF4-FFF2-40B4-BE49-F238E27FC236}">
                <a16:creationId xmlns:a16="http://schemas.microsoft.com/office/drawing/2014/main" id="{43BC44E3-A16E-3E73-763E-27CDAFEBF572}"/>
              </a:ext>
            </a:extLst>
          </p:cNvPr>
          <p:cNvGrpSpPr/>
          <p:nvPr/>
        </p:nvGrpSpPr>
        <p:grpSpPr>
          <a:xfrm>
            <a:off x="812633" y="2826239"/>
            <a:ext cx="2351135" cy="360000"/>
            <a:chOff x="588263" y="1697756"/>
            <a:chExt cx="2351135" cy="360000"/>
          </a:xfrm>
        </p:grpSpPr>
        <p:pic>
          <p:nvPicPr>
            <p:cNvPr id="128" name="Picture 127">
              <a:extLst>
                <a:ext uri="{FF2B5EF4-FFF2-40B4-BE49-F238E27FC236}">
                  <a16:creationId xmlns:a16="http://schemas.microsoft.com/office/drawing/2014/main" id="{9A374D81-B44E-506F-0345-34CCEF782EC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29" name="TextBox 128">
              <a:extLst>
                <a:ext uri="{FF2B5EF4-FFF2-40B4-BE49-F238E27FC236}">
                  <a16:creationId xmlns:a16="http://schemas.microsoft.com/office/drawing/2014/main" id="{0F04ED1E-5B39-09BF-540E-9978FD8526AD}"/>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0" name="Group 129">
            <a:extLst>
              <a:ext uri="{FF2B5EF4-FFF2-40B4-BE49-F238E27FC236}">
                <a16:creationId xmlns:a16="http://schemas.microsoft.com/office/drawing/2014/main" id="{F713FF5A-1A52-6620-E564-06E292A12A52}"/>
              </a:ext>
            </a:extLst>
          </p:cNvPr>
          <p:cNvGrpSpPr/>
          <p:nvPr/>
        </p:nvGrpSpPr>
        <p:grpSpPr>
          <a:xfrm>
            <a:off x="812633" y="5268448"/>
            <a:ext cx="2351135" cy="360000"/>
            <a:chOff x="588263" y="2657420"/>
            <a:chExt cx="2351135" cy="360000"/>
          </a:xfrm>
        </p:grpSpPr>
        <p:pic>
          <p:nvPicPr>
            <p:cNvPr id="131" name="Picture 130">
              <a:extLst>
                <a:ext uri="{FF2B5EF4-FFF2-40B4-BE49-F238E27FC236}">
                  <a16:creationId xmlns:a16="http://schemas.microsoft.com/office/drawing/2014/main" id="{CA5D7F16-C7B3-D6D5-6A53-ED5CD0C2B98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32" name="TextBox 131">
              <a:extLst>
                <a:ext uri="{FF2B5EF4-FFF2-40B4-BE49-F238E27FC236}">
                  <a16:creationId xmlns:a16="http://schemas.microsoft.com/office/drawing/2014/main" id="{7E629A2F-E835-CEF6-1C56-DB2DE70B199D}"/>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3" name="Group 132">
            <a:extLst>
              <a:ext uri="{FF2B5EF4-FFF2-40B4-BE49-F238E27FC236}">
                <a16:creationId xmlns:a16="http://schemas.microsoft.com/office/drawing/2014/main" id="{F4E90576-D10F-0836-80DE-33459161F3C9}"/>
              </a:ext>
            </a:extLst>
          </p:cNvPr>
          <p:cNvGrpSpPr/>
          <p:nvPr/>
        </p:nvGrpSpPr>
        <p:grpSpPr>
          <a:xfrm>
            <a:off x="7198028" y="5268448"/>
            <a:ext cx="2351135" cy="360000"/>
            <a:chOff x="588263" y="2657420"/>
            <a:chExt cx="2351135" cy="360000"/>
          </a:xfrm>
        </p:grpSpPr>
        <p:pic>
          <p:nvPicPr>
            <p:cNvPr id="134" name="Picture 133">
              <a:extLst>
                <a:ext uri="{FF2B5EF4-FFF2-40B4-BE49-F238E27FC236}">
                  <a16:creationId xmlns:a16="http://schemas.microsoft.com/office/drawing/2014/main" id="{B82BCE56-EB47-6F36-03D5-420AC362B9D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35" name="TextBox 134">
              <a:extLst>
                <a:ext uri="{FF2B5EF4-FFF2-40B4-BE49-F238E27FC236}">
                  <a16:creationId xmlns:a16="http://schemas.microsoft.com/office/drawing/2014/main" id="{673ADA55-AEBE-4E77-7D79-0D4EAD7A5B34}"/>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37" name="Group 136">
            <a:extLst>
              <a:ext uri="{FF2B5EF4-FFF2-40B4-BE49-F238E27FC236}">
                <a16:creationId xmlns:a16="http://schemas.microsoft.com/office/drawing/2014/main" id="{0EDBA5F1-4C83-7F0D-5A98-4E63915A1F3C}"/>
              </a:ext>
            </a:extLst>
          </p:cNvPr>
          <p:cNvGrpSpPr/>
          <p:nvPr/>
        </p:nvGrpSpPr>
        <p:grpSpPr>
          <a:xfrm>
            <a:off x="10195084" y="1462475"/>
            <a:ext cx="1696592" cy="1807506"/>
            <a:chOff x="10195084" y="1462475"/>
            <a:chExt cx="1696592" cy="1807506"/>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Josh </a:t>
              </a: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an Internal Communications Manager</a:t>
              </a:r>
            </a:p>
          </p:txBody>
        </p:sp>
        <p:pic>
          <p:nvPicPr>
            <p:cNvPr id="136" name="Graphic 135">
              <a:extLst>
                <a:ext uri="{FF2B5EF4-FFF2-40B4-BE49-F238E27FC236}">
                  <a16:creationId xmlns:a16="http://schemas.microsoft.com/office/drawing/2014/main" id="{01E1F85E-0150-DC6F-9E32-4309B85BADC8}"/>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rot="10800000">
              <a:off x="11616886" y="2995191"/>
              <a:ext cx="274790" cy="274790"/>
            </a:xfrm>
            <a:prstGeom prst="rect">
              <a:avLst/>
            </a:prstGeom>
          </p:spPr>
        </p:pic>
      </p:grpSp>
    </p:spTree>
    <p:extLst>
      <p:ext uri="{BB962C8B-B14F-4D97-AF65-F5344CB8AC3E}">
        <p14:creationId xmlns:p14="http://schemas.microsoft.com/office/powerpoint/2010/main" val="248129815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67">
            <a:extLst>
              <a:ext uri="{FF2B5EF4-FFF2-40B4-BE49-F238E27FC236}">
                <a16:creationId xmlns:a16="http://schemas.microsoft.com/office/drawing/2014/main" id="{28336090-C54A-0446-1D33-DBFC691D4852}"/>
              </a:ext>
            </a:extLst>
          </p:cNvPr>
          <p:cNvSpPr>
            <a:spLocks noGrp="1"/>
          </p:cNvSpPr>
          <p:nvPr>
            <p:ph type="title"/>
          </p:nvPr>
        </p:nvSpPr>
        <p:spPr>
          <a:xfrm>
            <a:off x="584200" y="387766"/>
            <a:ext cx="7893508" cy="263149"/>
          </a:xfrm>
        </p:spPr>
        <p:txBody>
          <a:bodyPr/>
          <a:lstStyle/>
          <a:p>
            <a:r>
              <a:rPr lang="en-US" noProof="0"/>
              <a:t>A day in the life of a Communications VP at Microsoft</a:t>
            </a:r>
          </a:p>
        </p:txBody>
      </p:sp>
      <p:sp>
        <p:nvSpPr>
          <p:cNvPr id="41" name="Text Placeholder 40">
            <a:extLst>
              <a:ext uri="{FF2B5EF4-FFF2-40B4-BE49-F238E27FC236}">
                <a16:creationId xmlns:a16="http://schemas.microsoft.com/office/drawing/2014/main" id="{AF57150F-4322-DE0A-2EE2-8CF3A53F2E9D}"/>
              </a:ext>
            </a:extLst>
          </p:cNvPr>
          <p:cNvSpPr>
            <a:spLocks noGrp="1"/>
          </p:cNvSpPr>
          <p:nvPr>
            <p:ph type="body" sz="quarter" idx="17"/>
          </p:nvPr>
        </p:nvSpPr>
        <p:spPr>
          <a:xfrm>
            <a:off x="6519107" y="521099"/>
            <a:ext cx="3599821" cy="169277"/>
          </a:xfrm>
        </p:spPr>
        <p:txBody>
          <a:bodyPr/>
          <a:lstStyle/>
          <a:p>
            <a:pPr lvl="0"/>
            <a:r>
              <a:rPr lang="en-US" noProof="0"/>
              <a:t>Microsoft 365 Copilot</a:t>
            </a:r>
          </a:p>
        </p:txBody>
      </p:sp>
      <p:sp>
        <p:nvSpPr>
          <p:cNvPr id="70" name="Text Placeholder 69">
            <a:extLst>
              <a:ext uri="{FF2B5EF4-FFF2-40B4-BE49-F238E27FC236}">
                <a16:creationId xmlns:a16="http://schemas.microsoft.com/office/drawing/2014/main" id="{D7A651F6-46AB-357E-E234-1169F36070F0}"/>
              </a:ext>
            </a:extLst>
          </p:cNvPr>
          <p:cNvSpPr>
            <a:spLocks noGrp="1"/>
          </p:cNvSpPr>
          <p:nvPr>
            <p:ph type="body" sz="quarter" idx="11"/>
          </p:nvPr>
        </p:nvSpPr>
        <p:spPr>
          <a:xfrm>
            <a:off x="584200" y="1593881"/>
            <a:ext cx="976461" cy="345600"/>
          </a:xfrm>
        </p:spPr>
        <p:txBody>
          <a:bodyPr/>
          <a:lstStyle/>
          <a:p>
            <a:r>
              <a:rPr lang="en-US" noProof="0"/>
              <a:t>8:00 am</a:t>
            </a:r>
          </a:p>
        </p:txBody>
      </p:sp>
      <p:sp>
        <p:nvSpPr>
          <p:cNvPr id="60" name="Text Placeholder 59">
            <a:extLst>
              <a:ext uri="{FF2B5EF4-FFF2-40B4-BE49-F238E27FC236}">
                <a16:creationId xmlns:a16="http://schemas.microsoft.com/office/drawing/2014/main" id="{F777B0D9-3A5B-3F85-F451-93D2748F1E2E}"/>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Steve starts his day by checking media coverage for the organization. He uses Copilot to get a snapshot of what headlines, outlets and journalists are driving coverage of the organization.  </a:t>
            </a:r>
          </a:p>
          <a:p>
            <a:endParaRPr lang="en-US" noProof="0"/>
          </a:p>
        </p:txBody>
      </p:sp>
      <p:sp>
        <p:nvSpPr>
          <p:cNvPr id="61" name="Text Placeholder 60">
            <a:extLst>
              <a:ext uri="{FF2B5EF4-FFF2-40B4-BE49-F238E27FC236}">
                <a16:creationId xmlns:a16="http://schemas.microsoft.com/office/drawing/2014/main" id="{3828F4FD-C404-6A31-B4F1-7E5E27C49832}"/>
              </a:ext>
            </a:extLst>
          </p:cNvPr>
          <p:cNvSpPr>
            <a:spLocks noGrp="1"/>
          </p:cNvSpPr>
          <p:nvPr>
            <p:ph type="body" sz="quarter" idx="21"/>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Insight </a:t>
            </a:r>
            <a:r>
              <a:rPr kumimoji="0" lang="en-US" sz="900" b="0" i="0" u="none" strike="noStrike" kern="0" cap="none" spc="0" normalizeH="0" baseline="0" noProof="0">
                <a:ln>
                  <a:noFill/>
                </a:ln>
                <a:solidFill>
                  <a:srgbClr val="1A1A1A"/>
                </a:solidFill>
                <a:effectLst/>
                <a:uLnTx/>
                <a:uFillTx/>
                <a:latin typeface="Segoe UI"/>
                <a:ea typeface="+mn-ea"/>
                <a:cs typeface="+mn-cs"/>
              </a:rPr>
              <a:t>and preparation for the day ahead before meeting with internal teams and media outlets. </a:t>
            </a:r>
          </a:p>
        </p:txBody>
      </p:sp>
      <p:sp>
        <p:nvSpPr>
          <p:cNvPr id="73" name="Text Placeholder 72">
            <a:extLst>
              <a:ext uri="{FF2B5EF4-FFF2-40B4-BE49-F238E27FC236}">
                <a16:creationId xmlns:a16="http://schemas.microsoft.com/office/drawing/2014/main" id="{CD44787D-D2D3-FC35-05D9-4A398F9D573F}"/>
              </a:ext>
            </a:extLst>
          </p:cNvPr>
          <p:cNvSpPr>
            <a:spLocks noGrp="1"/>
          </p:cNvSpPr>
          <p:nvPr>
            <p:ph type="body" sz="quarter" idx="22"/>
          </p:nvPr>
        </p:nvSpPr>
        <p:spPr>
          <a:xfrm>
            <a:off x="3776898" y="1593881"/>
            <a:ext cx="976461" cy="345600"/>
          </a:xfrm>
        </p:spPr>
        <p:txBody>
          <a:bodyPr/>
          <a:lstStyle/>
          <a:p>
            <a:r>
              <a:rPr lang="en-US" noProof="0"/>
              <a:t>8:15 am</a:t>
            </a:r>
          </a:p>
        </p:txBody>
      </p:sp>
      <p:sp>
        <p:nvSpPr>
          <p:cNvPr id="62" name="Text Placeholder 61">
            <a:extLst>
              <a:ext uri="{FF2B5EF4-FFF2-40B4-BE49-F238E27FC236}">
                <a16:creationId xmlns:a16="http://schemas.microsoft.com/office/drawing/2014/main" id="{2FA008E7-FC3B-80E5-2246-390ED678095E}"/>
              </a:ext>
            </a:extLst>
          </p:cNvPr>
          <p:cNvSpPr>
            <a:spLocks noGrp="1"/>
          </p:cNvSpPr>
          <p:nvPr>
            <p:ph type="body" sz="quarter" idx="23"/>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Steve reviews emails that have come in overnight from colleagues and teams around the world. He uses Copilot in Outlook to quickly summarize key topics in his inbox. </a:t>
            </a:r>
          </a:p>
          <a:p>
            <a:endParaRPr lang="en-US" noProof="0"/>
          </a:p>
        </p:txBody>
      </p:sp>
      <p:sp>
        <p:nvSpPr>
          <p:cNvPr id="63" name="Text Placeholder 62">
            <a:extLst>
              <a:ext uri="{FF2B5EF4-FFF2-40B4-BE49-F238E27FC236}">
                <a16:creationId xmlns:a16="http://schemas.microsoft.com/office/drawing/2014/main" id="{EE888F40-80F3-948F-31A7-AD944677F446}"/>
              </a:ext>
            </a:extLst>
          </p:cNvPr>
          <p:cNvSpPr>
            <a:spLocks noGrp="1"/>
          </p:cNvSpPr>
          <p:nvPr>
            <p:ph type="body" sz="quarter" idx="24"/>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Summarize </a:t>
            </a:r>
            <a:r>
              <a:rPr kumimoji="0" lang="en-US" sz="900" b="0" i="0" u="none" strike="noStrike" kern="0" cap="none" spc="0" normalizeH="0" baseline="0" noProof="0">
                <a:ln>
                  <a:noFill/>
                </a:ln>
                <a:solidFill>
                  <a:srgbClr val="1A1A1A"/>
                </a:solidFill>
                <a:effectLst/>
                <a:uLnTx/>
                <a:uFillTx/>
                <a:latin typeface="Segoe UI"/>
                <a:ea typeface="+mn-ea"/>
                <a:cs typeface="+mn-cs"/>
              </a:rPr>
              <a:t>all the emails from around the world that came in overnight. </a:t>
            </a:r>
          </a:p>
        </p:txBody>
      </p:sp>
      <p:sp>
        <p:nvSpPr>
          <p:cNvPr id="76" name="Text Placeholder 75">
            <a:extLst>
              <a:ext uri="{FF2B5EF4-FFF2-40B4-BE49-F238E27FC236}">
                <a16:creationId xmlns:a16="http://schemas.microsoft.com/office/drawing/2014/main" id="{BE7F0EA8-5749-1DE1-BB0D-34861D79FAB8}"/>
              </a:ext>
            </a:extLst>
          </p:cNvPr>
          <p:cNvSpPr>
            <a:spLocks noGrp="1"/>
          </p:cNvSpPr>
          <p:nvPr>
            <p:ph type="body" sz="quarter" idx="25"/>
          </p:nvPr>
        </p:nvSpPr>
        <p:spPr>
          <a:xfrm>
            <a:off x="6969595" y="1593881"/>
            <a:ext cx="976461" cy="345600"/>
          </a:xfrm>
        </p:spPr>
        <p:txBody>
          <a:bodyPr/>
          <a:lstStyle/>
          <a:p>
            <a:r>
              <a:rPr lang="en-US" noProof="0"/>
              <a:t>9:00 am</a:t>
            </a:r>
          </a:p>
        </p:txBody>
      </p:sp>
      <p:sp>
        <p:nvSpPr>
          <p:cNvPr id="64" name="Text Placeholder 63">
            <a:extLst>
              <a:ext uri="{FF2B5EF4-FFF2-40B4-BE49-F238E27FC236}">
                <a16:creationId xmlns:a16="http://schemas.microsoft.com/office/drawing/2014/main" id="{AECF8CBB-AE97-7716-E5BF-CE1989DE9A82}"/>
              </a:ext>
            </a:extLst>
          </p:cNvPr>
          <p:cNvSpPr>
            <a:spLocks noGrp="1"/>
          </p:cNvSpPr>
          <p:nvPr>
            <p:ph type="body" sz="quarter" idx="26"/>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Steve drafts a blog post and announcement for a new product launch and partnership with Copilot in Word using emails and an MOU as source documents. </a:t>
            </a:r>
          </a:p>
          <a:p>
            <a:endParaRPr lang="en-US" noProof="0"/>
          </a:p>
        </p:txBody>
      </p:sp>
      <p:sp>
        <p:nvSpPr>
          <p:cNvPr id="65" name="Text Placeholder 64">
            <a:extLst>
              <a:ext uri="{FF2B5EF4-FFF2-40B4-BE49-F238E27FC236}">
                <a16:creationId xmlns:a16="http://schemas.microsoft.com/office/drawing/2014/main" id="{AA64044E-6F89-CB5D-FAD5-2ECA1FC9B166}"/>
              </a:ext>
            </a:extLst>
          </p:cNvPr>
          <p:cNvSpPr>
            <a:spLocks noGrp="1"/>
          </p:cNvSpPr>
          <p:nvPr>
            <p:ph type="body" sz="quarter" idx="27"/>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Creativity </a:t>
            </a:r>
            <a:r>
              <a:rPr kumimoji="0" lang="en-US" sz="900" b="0" i="0" u="none" strike="noStrike" kern="0" cap="none" spc="0" normalizeH="0" baseline="0" noProof="0">
                <a:ln>
                  <a:noFill/>
                </a:ln>
                <a:solidFill>
                  <a:srgbClr val="1A1A1A"/>
                </a:solidFill>
                <a:effectLst/>
                <a:uLnTx/>
                <a:uFillTx/>
                <a:latin typeface="Segoe UI"/>
                <a:ea typeface="+mn-ea"/>
                <a:cs typeface="+mn-cs"/>
              </a:rPr>
              <a:t>and getting beyond “writers block” to get to a first draft that can be refined and shared with others. </a:t>
            </a:r>
          </a:p>
        </p:txBody>
      </p:sp>
      <p:sp>
        <p:nvSpPr>
          <p:cNvPr id="79" name="Text Placeholder 78">
            <a:extLst>
              <a:ext uri="{FF2B5EF4-FFF2-40B4-BE49-F238E27FC236}">
                <a16:creationId xmlns:a16="http://schemas.microsoft.com/office/drawing/2014/main" id="{9E0A95DA-C6D1-7182-024A-5A3353622EE9}"/>
              </a:ext>
            </a:extLst>
          </p:cNvPr>
          <p:cNvSpPr>
            <a:spLocks noGrp="1"/>
          </p:cNvSpPr>
          <p:nvPr>
            <p:ph type="body" sz="quarter" idx="28"/>
          </p:nvPr>
        </p:nvSpPr>
        <p:spPr>
          <a:xfrm>
            <a:off x="584200" y="4053821"/>
            <a:ext cx="976461" cy="345600"/>
          </a:xfrm>
        </p:spPr>
        <p:txBody>
          <a:bodyPr/>
          <a:lstStyle/>
          <a:p>
            <a:r>
              <a:rPr lang="en-US" noProof="0"/>
              <a:t>7:00 pm</a:t>
            </a:r>
          </a:p>
        </p:txBody>
      </p:sp>
      <p:sp>
        <p:nvSpPr>
          <p:cNvPr id="66" name="Text Placeholder 65">
            <a:extLst>
              <a:ext uri="{FF2B5EF4-FFF2-40B4-BE49-F238E27FC236}">
                <a16:creationId xmlns:a16="http://schemas.microsoft.com/office/drawing/2014/main" id="{1CC3105A-42C5-1E1A-8607-3F9B305EF645}"/>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Over dinner, Steve gets help from Copilot on mobile asking for help using voice to explain what a GPU is in a terms that are easily understood.</a:t>
            </a:r>
          </a:p>
          <a:p>
            <a:endParaRPr lang="en-US" noProof="0"/>
          </a:p>
        </p:txBody>
      </p:sp>
      <p:sp>
        <p:nvSpPr>
          <p:cNvPr id="67" name="Text Placeholder 66">
            <a:extLst>
              <a:ext uri="{FF2B5EF4-FFF2-40B4-BE49-F238E27FC236}">
                <a16:creationId xmlns:a16="http://schemas.microsoft.com/office/drawing/2014/main" id="{157DAC5C-0AFA-E163-DB68-A178EE12BE52}"/>
              </a:ext>
            </a:extLst>
          </p:cNvPr>
          <p:cNvSpPr>
            <a:spLocks noGrp="1"/>
          </p:cNvSpPr>
          <p:nvPr>
            <p:ph type="body" sz="quarter" idx="30"/>
          </p:nvPr>
        </p:nvSpPr>
        <p:spPr/>
        <p:txBody>
          <a:bodyPr/>
          <a:lstStyle/>
          <a:p>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Learning and Fun. </a:t>
            </a:r>
            <a:r>
              <a:rPr kumimoji="0" lang="en-US" sz="900" b="0" i="0" u="none" strike="noStrike" kern="0" cap="none" spc="0" normalizeH="0" baseline="0" noProof="0">
                <a:ln>
                  <a:noFill/>
                </a:ln>
                <a:solidFill>
                  <a:srgbClr val="1A1A1A"/>
                </a:solidFill>
                <a:effectLst/>
                <a:uLnTx/>
                <a:uFillTx/>
                <a:latin typeface="Segoe UI"/>
                <a:ea typeface="+mn-ea"/>
                <a:cs typeface="+mn-cs"/>
              </a:rPr>
              <a:t>A light relief way to answer questions with relevance and engagement. </a:t>
            </a:r>
            <a:endParaRPr kumimoji="0" lang="en-US" sz="900" b="1" i="0" u="none" strike="noStrike" kern="0" cap="none" spc="0" normalizeH="0" baseline="0" noProof="0">
              <a:ln>
                <a:noFill/>
              </a:ln>
              <a:solidFill>
                <a:srgbClr val="1A1A1A"/>
              </a:solidFill>
              <a:effectLst/>
              <a:uLnTx/>
              <a:uFillTx/>
              <a:latin typeface="Segoe UI"/>
              <a:ea typeface="+mn-ea"/>
              <a:cs typeface="+mn-cs"/>
            </a:endParaRPr>
          </a:p>
        </p:txBody>
      </p:sp>
      <p:sp>
        <p:nvSpPr>
          <p:cNvPr id="82" name="Text Placeholder 81">
            <a:extLst>
              <a:ext uri="{FF2B5EF4-FFF2-40B4-BE49-F238E27FC236}">
                <a16:creationId xmlns:a16="http://schemas.microsoft.com/office/drawing/2014/main" id="{36B81C5E-005C-66E1-0ADD-609369A3DF7D}"/>
              </a:ext>
            </a:extLst>
          </p:cNvPr>
          <p:cNvSpPr>
            <a:spLocks noGrp="1"/>
          </p:cNvSpPr>
          <p:nvPr>
            <p:ph type="body" sz="quarter" idx="31"/>
          </p:nvPr>
        </p:nvSpPr>
        <p:spPr>
          <a:xfrm>
            <a:off x="3776898" y="4053821"/>
            <a:ext cx="976461" cy="345600"/>
          </a:xfrm>
        </p:spPr>
        <p:txBody>
          <a:bodyPr/>
          <a:lstStyle/>
          <a:p>
            <a:r>
              <a:rPr lang="en-US" noProof="0"/>
              <a:t>2:00 pm</a:t>
            </a:r>
          </a:p>
        </p:txBody>
      </p:sp>
      <p:sp>
        <p:nvSpPr>
          <p:cNvPr id="91" name="Text Placeholder 90">
            <a:extLst>
              <a:ext uri="{FF2B5EF4-FFF2-40B4-BE49-F238E27FC236}">
                <a16:creationId xmlns:a16="http://schemas.microsoft.com/office/drawing/2014/main" id="{4126E1E8-B7E0-A921-9612-5651103D425B}"/>
              </a:ext>
            </a:extLst>
          </p:cNvPr>
          <p:cNvSpPr>
            <a:spLocks noGrp="1"/>
          </p:cNvSpPr>
          <p:nvPr>
            <p:ph type="body" sz="quarter" idx="32"/>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Steve ideates on a social media post to support the announcement using Copilot to provide multiple versions for different platforms in the tone and style of the organization’s existing channels. </a:t>
            </a:r>
          </a:p>
        </p:txBody>
      </p:sp>
      <p:sp>
        <p:nvSpPr>
          <p:cNvPr id="92" name="Text Placeholder 91">
            <a:extLst>
              <a:ext uri="{FF2B5EF4-FFF2-40B4-BE49-F238E27FC236}">
                <a16:creationId xmlns:a16="http://schemas.microsoft.com/office/drawing/2014/main" id="{8BEBFD7F-FD13-F948-1FDD-BE5F6B84BE6E}"/>
              </a:ext>
            </a:extLst>
          </p:cNvPr>
          <p:cNvSpPr>
            <a:spLocks noGrp="1"/>
          </p:cNvSpPr>
          <p:nvPr>
            <p:ph type="body" sz="quarter" idx="33"/>
          </p:nvPr>
        </p:nvSpPr>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Brand alignment. </a:t>
            </a:r>
            <a:r>
              <a:rPr kumimoji="0" lang="en-US" sz="900" b="0" i="0" u="none" strike="noStrike" kern="1200" cap="none" spc="0" normalizeH="0" baseline="0" noProof="0">
                <a:ln>
                  <a:noFill/>
                </a:ln>
                <a:solidFill>
                  <a:srgbClr val="242424"/>
                </a:solidFill>
                <a:effectLst/>
                <a:uLnTx/>
                <a:uFillTx/>
                <a:latin typeface="Segoe UI" panose="020B0502040204020203" pitchFamily="34" charset="0"/>
                <a:ea typeface="+mn-ea"/>
                <a:cs typeface="+mn-cs"/>
              </a:rPr>
              <a:t>This step ensures that social media content is not only crafted with precision but also maintains the authenticity of our brand. </a:t>
            </a:r>
            <a:endParaRPr kumimoji="0" lang="en-US" sz="900" b="0" i="0" u="none" strike="noStrike" kern="0" cap="none" spc="0" normalizeH="0" baseline="0" noProof="0">
              <a:ln>
                <a:noFill/>
              </a:ln>
              <a:solidFill>
                <a:srgbClr val="1A1A1A"/>
              </a:solidFill>
              <a:effectLst/>
              <a:uLnTx/>
              <a:uFillTx/>
              <a:latin typeface="Segoe UI"/>
              <a:ea typeface="+mn-ea"/>
              <a:cs typeface="+mn-cs"/>
            </a:endParaRPr>
          </a:p>
        </p:txBody>
      </p:sp>
      <p:sp>
        <p:nvSpPr>
          <p:cNvPr id="85" name="Text Placeholder 84">
            <a:extLst>
              <a:ext uri="{FF2B5EF4-FFF2-40B4-BE49-F238E27FC236}">
                <a16:creationId xmlns:a16="http://schemas.microsoft.com/office/drawing/2014/main" id="{79BE5AE2-4222-E065-C74B-20A66B496CF8}"/>
              </a:ext>
            </a:extLst>
          </p:cNvPr>
          <p:cNvSpPr>
            <a:spLocks noGrp="1"/>
          </p:cNvSpPr>
          <p:nvPr>
            <p:ph type="body" sz="quarter" idx="34"/>
          </p:nvPr>
        </p:nvSpPr>
        <p:spPr>
          <a:xfrm>
            <a:off x="6969595" y="4053821"/>
            <a:ext cx="976461" cy="345600"/>
          </a:xfrm>
        </p:spPr>
        <p:txBody>
          <a:bodyPr/>
          <a:lstStyle/>
          <a:p>
            <a:r>
              <a:rPr lang="en-US" noProof="0"/>
              <a:t>11:00 am</a:t>
            </a:r>
          </a:p>
        </p:txBody>
      </p:sp>
      <p:sp>
        <p:nvSpPr>
          <p:cNvPr id="93" name="Text Placeholder 92">
            <a:extLst>
              <a:ext uri="{FF2B5EF4-FFF2-40B4-BE49-F238E27FC236}">
                <a16:creationId xmlns:a16="http://schemas.microsoft.com/office/drawing/2014/main" id="{2CF9E011-27DC-E2A3-A591-68288DAAB46B}"/>
              </a:ext>
            </a:extLst>
          </p:cNvPr>
          <p:cNvSpPr>
            <a:spLocks noGrp="1"/>
          </p:cNvSpPr>
          <p:nvPr>
            <p:ph type="body" sz="quarter" idx="35"/>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Steve prepares an executive for a media interview, using Copilot in Teams to anticipate the likely questions a reporter will ask based on the topic of the interview and draft blog post. </a:t>
            </a:r>
          </a:p>
        </p:txBody>
      </p:sp>
      <p:sp>
        <p:nvSpPr>
          <p:cNvPr id="94" name="Text Placeholder 93">
            <a:extLst>
              <a:ext uri="{FF2B5EF4-FFF2-40B4-BE49-F238E27FC236}">
                <a16:creationId xmlns:a16="http://schemas.microsoft.com/office/drawing/2014/main" id="{43285221-4EBB-21F4-9564-B7723262D85D}"/>
              </a:ext>
            </a:extLst>
          </p:cNvPr>
          <p:cNvSpPr>
            <a:spLocks noGrp="1"/>
          </p:cNvSpPr>
          <p:nvPr>
            <p:ph type="body" sz="quarter" idx="36"/>
          </p:nvPr>
        </p:nvSpPr>
        <p:spPr>
          <a:xfrm>
            <a:off x="6969595" y="5641938"/>
            <a:ext cx="2579568" cy="626701"/>
          </a:xfrm>
        </p:spPr>
        <p:txBody>
          <a:bodyPr>
            <a:normAutofit lnSpcReduction="10000"/>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0" cap="none" spc="0" normalizeH="0" baseline="0" noProof="0">
                <a:ln>
                  <a:noFill/>
                </a:ln>
                <a:solidFill>
                  <a:srgbClr val="1A1A1A"/>
                </a:solidFill>
                <a:effectLst/>
                <a:uLnTx/>
                <a:uFillTx/>
                <a:latin typeface="Segoe UI"/>
                <a:ea typeface="+mn-ea"/>
                <a:cs typeface="+mn-cs"/>
              </a:rPr>
              <a:t>Benefit: </a:t>
            </a:r>
            <a:r>
              <a:rPr kumimoji="0" lang="en-US" sz="900" b="1" i="0" u="none" strike="noStrike" kern="0" cap="none" spc="0" normalizeH="0" baseline="0" noProof="0">
                <a:ln>
                  <a:noFill/>
                </a:ln>
                <a:solidFill>
                  <a:srgbClr val="1A1A1A"/>
                </a:solidFill>
                <a:effectLst/>
                <a:uLnTx/>
                <a:uFillTx/>
                <a:latin typeface="Segoe UI"/>
                <a:ea typeface="+mn-ea"/>
                <a:cs typeface="+mn-cs"/>
              </a:rPr>
              <a:t>Proactively prepare </a:t>
            </a:r>
            <a:r>
              <a:rPr kumimoji="0" lang="en-US" sz="900" b="0" i="0" u="none" strike="noStrike" kern="0" cap="none" spc="0" normalizeH="0" baseline="0" noProof="0">
                <a:ln>
                  <a:noFill/>
                </a:ln>
                <a:solidFill>
                  <a:srgbClr val="1A1A1A"/>
                </a:solidFill>
                <a:effectLst/>
                <a:uLnTx/>
                <a:uFillTx/>
                <a:latin typeface="Segoe UI"/>
                <a:ea typeface="+mn-ea"/>
                <a:cs typeface="+mn-cs"/>
              </a:rPr>
              <a:t>for the types of questions that are likely to be asked, enabling the spokesperson to respond confidently and thoughtfully.</a:t>
            </a:r>
          </a:p>
        </p:txBody>
      </p:sp>
      <p:sp>
        <p:nvSpPr>
          <p:cNvPr id="23" name="Text Placeholder 22">
            <a:extLst>
              <a:ext uri="{FF2B5EF4-FFF2-40B4-BE49-F238E27FC236}">
                <a16:creationId xmlns:a16="http://schemas.microsoft.com/office/drawing/2014/main" id="{8C2DDAA2-F358-D8A8-9377-4AED945DF4A2}"/>
              </a:ext>
            </a:extLst>
          </p:cNvPr>
          <p:cNvSpPr>
            <a:spLocks noGrp="1"/>
          </p:cNvSpPr>
          <p:nvPr>
            <p:ph type="body" sz="quarter" idx="37"/>
          </p:nvPr>
        </p:nvSpPr>
        <p:spPr>
          <a:xfrm>
            <a:off x="10430234" y="521099"/>
            <a:ext cx="1456966" cy="175614"/>
          </a:xfrm>
        </p:spPr>
        <p:txBody>
          <a:bodyPr/>
          <a:lstStyle/>
          <a:p>
            <a:r>
              <a:rPr lang="en-US" sz="1100" noProof="0"/>
              <a:t>Buy</a:t>
            </a:r>
          </a:p>
        </p:txBody>
      </p:sp>
      <p:sp>
        <p:nvSpPr>
          <p:cNvPr id="95" name="Text Placeholder 94">
            <a:extLst>
              <a:ext uri="{FF2B5EF4-FFF2-40B4-BE49-F238E27FC236}">
                <a16:creationId xmlns:a16="http://schemas.microsoft.com/office/drawing/2014/main" id="{5E955D22-2538-1C2E-E027-20BDC6AE058C}"/>
              </a:ext>
            </a:extLst>
          </p:cNvPr>
          <p:cNvSpPr>
            <a:spLocks noGrp="1"/>
          </p:cNvSpPr>
          <p:nvPr>
            <p:ph type="body" sz="quarter" idx="38"/>
          </p:nvPr>
        </p:nvSpPr>
        <p:spPr>
          <a:solidFill>
            <a:srgbClr val="0070C0"/>
          </a:solidFill>
        </p:spPr>
        <p:txBody>
          <a:bodyPr/>
          <a:lstStyle/>
          <a:p>
            <a:endParaRPr lang="en-US" noProof="0"/>
          </a:p>
        </p:txBody>
      </p:sp>
      <p:sp>
        <p:nvSpPr>
          <p:cNvPr id="96" name="Text Placeholder 95">
            <a:extLst>
              <a:ext uri="{FF2B5EF4-FFF2-40B4-BE49-F238E27FC236}">
                <a16:creationId xmlns:a16="http://schemas.microsoft.com/office/drawing/2014/main" id="{D47AE5B8-DE30-4392-FF81-C07221E5A3B2}"/>
              </a:ext>
            </a:extLst>
          </p:cNvPr>
          <p:cNvSpPr>
            <a:spLocks noGrp="1"/>
          </p:cNvSpPr>
          <p:nvPr>
            <p:ph type="body" sz="quarter" idx="39"/>
          </p:nvPr>
        </p:nvSpPr>
        <p:spPr>
          <a:solidFill>
            <a:srgbClr val="0078D4"/>
          </a:solidFill>
        </p:spPr>
        <p:txBody>
          <a:bodyPr/>
          <a:lstStyle/>
          <a:p>
            <a:endParaRPr lang="en-US" noProof="0"/>
          </a:p>
        </p:txBody>
      </p:sp>
      <p:sp>
        <p:nvSpPr>
          <p:cNvPr id="97" name="Text Placeholder 96">
            <a:extLst>
              <a:ext uri="{FF2B5EF4-FFF2-40B4-BE49-F238E27FC236}">
                <a16:creationId xmlns:a16="http://schemas.microsoft.com/office/drawing/2014/main" id="{023C21AD-6BD3-76DE-6052-A8EA978663B2}"/>
              </a:ext>
            </a:extLst>
          </p:cNvPr>
          <p:cNvSpPr>
            <a:spLocks noGrp="1"/>
          </p:cNvSpPr>
          <p:nvPr>
            <p:ph type="body" sz="quarter" idx="40"/>
          </p:nvPr>
        </p:nvSpPr>
        <p:spPr/>
        <p:txBody>
          <a:bodyPr/>
          <a:lstStyle/>
          <a:p>
            <a:endParaRPr lang="en-US" noProof="0"/>
          </a:p>
        </p:txBody>
      </p:sp>
      <p:grpSp>
        <p:nvGrpSpPr>
          <p:cNvPr id="58" name="Group 57">
            <a:extLst>
              <a:ext uri="{FF2B5EF4-FFF2-40B4-BE49-F238E27FC236}">
                <a16:creationId xmlns:a16="http://schemas.microsoft.com/office/drawing/2014/main" id="{9FD64C1C-F771-5311-0762-2E86CE4AE266}"/>
              </a:ext>
            </a:extLst>
          </p:cNvPr>
          <p:cNvGrpSpPr/>
          <p:nvPr/>
        </p:nvGrpSpPr>
        <p:grpSpPr>
          <a:xfrm>
            <a:off x="10195084" y="1462475"/>
            <a:ext cx="1696592" cy="1832732"/>
            <a:chOff x="10195084" y="1462475"/>
            <a:chExt cx="1696592" cy="1832732"/>
          </a:xfrm>
        </p:grpSpPr>
        <p:sp>
          <p:nvSpPr>
            <p:cNvPr id="56" name="TextBox 55">
              <a:extLst>
                <a:ext uri="{FF2B5EF4-FFF2-40B4-BE49-F238E27FC236}">
                  <a16:creationId xmlns:a16="http://schemas.microsoft.com/office/drawing/2014/main" id="{37214391-A987-6AB8-2A0D-A379E348139E}"/>
                </a:ext>
              </a:extLst>
            </p:cNvPr>
            <p:cNvSpPr txBox="1"/>
            <p:nvPr/>
          </p:nvSpPr>
          <p:spPr>
            <a:xfrm>
              <a:off x="10195084" y="1462475"/>
              <a:ext cx="1696592" cy="1107996"/>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Steve </a:t>
              </a:r>
              <a:r>
                <a:rPr lang="en-US" sz="1600" noProof="0">
                  <a:solidFill>
                    <a:srgbClr val="C03BC4"/>
                  </a:solidFill>
                  <a:latin typeface="Segoe UI" panose="020B0502040204020203" pitchFamily="34" charset="0"/>
                  <a:cs typeface="Segoe UI" panose="020B0502040204020203" pitchFamily="34" charset="0"/>
                </a:rPr>
                <a:t>is a </a:t>
              </a:r>
              <a:br>
                <a:rPr lang="en-US" sz="1600" noProof="0">
                  <a:solidFill>
                    <a:srgbClr val="C03BC4"/>
                  </a:solidFill>
                  <a:latin typeface="Segoe UI" panose="020B0502040204020203" pitchFamily="34" charset="0"/>
                  <a:cs typeface="Segoe UI" panose="020B0502040204020203" pitchFamily="34" charset="0"/>
                </a:rPr>
              </a:br>
              <a:r>
                <a:rPr lang="en-US" sz="1600" noProof="0">
                  <a:solidFill>
                    <a:srgbClr val="C03BC4"/>
                  </a:solidFill>
                  <a:latin typeface="Segoe UI" panose="020B0502040204020203" pitchFamily="34" charset="0"/>
                  <a:cs typeface="Segoe UI" panose="020B0502040204020203" pitchFamily="34" charset="0"/>
                </a:rPr>
                <a:t>VP of Communications Strategy </a:t>
              </a:r>
            </a:p>
          </p:txBody>
        </p:sp>
        <p:pic>
          <p:nvPicPr>
            <p:cNvPr id="57" name="Graphic 56">
              <a:extLst>
                <a:ext uri="{FF2B5EF4-FFF2-40B4-BE49-F238E27FC236}">
                  <a16:creationId xmlns:a16="http://schemas.microsoft.com/office/drawing/2014/main" id="{F740AD35-159B-35FB-416A-BC6F168373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11616886" y="3020417"/>
              <a:ext cx="274790" cy="274790"/>
            </a:xfrm>
            <a:prstGeom prst="rect">
              <a:avLst/>
            </a:prstGeom>
          </p:spPr>
        </p:pic>
      </p:grpSp>
      <p:sp>
        <p:nvSpPr>
          <p:cNvPr id="2" name="Rectangle: Rounded Corners 6">
            <a:extLst>
              <a:ext uri="{FF2B5EF4-FFF2-40B4-BE49-F238E27FC236}">
                <a16:creationId xmlns:a16="http://schemas.microsoft.com/office/drawing/2014/main" id="{7A20AF53-53C8-FC7F-6C6A-797D5F69C540}"/>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3" name="Group 2">
            <a:extLst>
              <a:ext uri="{FF2B5EF4-FFF2-40B4-BE49-F238E27FC236}">
                <a16:creationId xmlns:a16="http://schemas.microsoft.com/office/drawing/2014/main" id="{25CEE384-6482-C446-0D2A-387863A896FD}"/>
              </a:ext>
            </a:extLst>
          </p:cNvPr>
          <p:cNvGrpSpPr/>
          <p:nvPr/>
        </p:nvGrpSpPr>
        <p:grpSpPr>
          <a:xfrm>
            <a:off x="1286540" y="1134767"/>
            <a:ext cx="1571031" cy="216000"/>
            <a:chOff x="1372194" y="969899"/>
            <a:chExt cx="1571031" cy="216000"/>
          </a:xfrm>
        </p:grpSpPr>
        <p:sp>
          <p:nvSpPr>
            <p:cNvPr id="4" name="Rectangle: Rounded Corners 6">
              <a:extLst>
                <a:ext uri="{FF2B5EF4-FFF2-40B4-BE49-F238E27FC236}">
                  <a16:creationId xmlns:a16="http://schemas.microsoft.com/office/drawing/2014/main" id="{3C396BBC-334C-BE08-4CA3-996D1DAFD31F}"/>
                </a:ext>
                <a:ext uri="{C183D7F6-B498-43B3-948B-1728B52AA6E4}">
                  <adec:decorative xmlns:adec="http://schemas.microsoft.com/office/drawing/2017/decorative" val="1"/>
                </a:ext>
              </a:extLst>
            </p:cNvPr>
            <p:cNvSpPr/>
            <p:nvPr/>
          </p:nvSpPr>
          <p:spPr bwMode="auto">
            <a:xfrm>
              <a:off x="1372194" y="969899"/>
              <a:ext cx="1571031"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~1 - 2 hours per week</a:t>
              </a:r>
            </a:p>
          </p:txBody>
        </p:sp>
        <p:pic>
          <p:nvPicPr>
            <p:cNvPr id="5" name="Graphic 4">
              <a:extLst>
                <a:ext uri="{FF2B5EF4-FFF2-40B4-BE49-F238E27FC236}">
                  <a16:creationId xmlns:a16="http://schemas.microsoft.com/office/drawing/2014/main" id="{8A6D3239-B99B-6BF0-758A-EDC1022A8AF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421924" y="1005899"/>
              <a:ext cx="144000" cy="144000"/>
            </a:xfrm>
            <a:prstGeom prst="rect">
              <a:avLst/>
            </a:prstGeom>
          </p:spPr>
        </p:pic>
      </p:grpSp>
      <p:grpSp>
        <p:nvGrpSpPr>
          <p:cNvPr id="6" name="Group 5">
            <a:extLst>
              <a:ext uri="{FF2B5EF4-FFF2-40B4-BE49-F238E27FC236}">
                <a16:creationId xmlns:a16="http://schemas.microsoft.com/office/drawing/2014/main" id="{E10E7D46-F0E0-ADA3-68E7-78B81588C2AC}"/>
              </a:ext>
            </a:extLst>
          </p:cNvPr>
          <p:cNvGrpSpPr/>
          <p:nvPr/>
        </p:nvGrpSpPr>
        <p:grpSpPr>
          <a:xfrm>
            <a:off x="5754503" y="1134767"/>
            <a:ext cx="2325078" cy="216000"/>
            <a:chOff x="6235579" y="969899"/>
            <a:chExt cx="2325078" cy="216000"/>
          </a:xfrm>
        </p:grpSpPr>
        <p:sp>
          <p:nvSpPr>
            <p:cNvPr id="7" name="Rectangle: Rounded Corners 6">
              <a:extLst>
                <a:ext uri="{FF2B5EF4-FFF2-40B4-BE49-F238E27FC236}">
                  <a16:creationId xmlns:a16="http://schemas.microsoft.com/office/drawing/2014/main" id="{8C20D191-5385-8805-FABF-435CFFAF5308}"/>
                </a:ext>
                <a:ext uri="{C183D7F6-B498-43B3-948B-1728B52AA6E4}">
                  <adec:decorative xmlns:adec="http://schemas.microsoft.com/office/drawing/2017/decorative" val="1"/>
                </a:ext>
              </a:extLst>
            </p:cNvPr>
            <p:cNvSpPr/>
            <p:nvPr/>
          </p:nvSpPr>
          <p:spPr bwMode="auto">
            <a:xfrm>
              <a:off x="6235579" y="969899"/>
              <a:ext cx="2325078"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Responsiveness</a:t>
              </a:r>
            </a:p>
          </p:txBody>
        </p:sp>
        <p:pic>
          <p:nvPicPr>
            <p:cNvPr id="8" name="Graphic 7">
              <a:extLst>
                <a:ext uri="{FF2B5EF4-FFF2-40B4-BE49-F238E27FC236}">
                  <a16:creationId xmlns:a16="http://schemas.microsoft.com/office/drawing/2014/main" id="{1E58B725-EDFC-0FC1-B8FE-5E96202C06E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82712" y="1005899"/>
              <a:ext cx="144000" cy="144000"/>
            </a:xfrm>
            <a:prstGeom prst="rect">
              <a:avLst/>
            </a:prstGeom>
          </p:spPr>
        </p:pic>
      </p:grpSp>
      <p:grpSp>
        <p:nvGrpSpPr>
          <p:cNvPr id="9" name="Group 8">
            <a:extLst>
              <a:ext uri="{FF2B5EF4-FFF2-40B4-BE49-F238E27FC236}">
                <a16:creationId xmlns:a16="http://schemas.microsoft.com/office/drawing/2014/main" id="{06EB2B79-242D-39F4-AE7C-47FFC206EC34}"/>
              </a:ext>
            </a:extLst>
          </p:cNvPr>
          <p:cNvGrpSpPr/>
          <p:nvPr/>
        </p:nvGrpSpPr>
        <p:grpSpPr>
          <a:xfrm>
            <a:off x="2908241" y="1134767"/>
            <a:ext cx="2795593" cy="216000"/>
            <a:chOff x="3133720" y="969899"/>
            <a:chExt cx="2795593" cy="216000"/>
          </a:xfrm>
        </p:grpSpPr>
        <p:sp>
          <p:nvSpPr>
            <p:cNvPr id="10" name="Rectangle: Rounded Corners 6">
              <a:extLst>
                <a:ext uri="{FF2B5EF4-FFF2-40B4-BE49-F238E27FC236}">
                  <a16:creationId xmlns:a16="http://schemas.microsoft.com/office/drawing/2014/main" id="{713DCC62-B79F-1F87-9C2D-81A5D7AB2E2D}"/>
                </a:ext>
                <a:ext uri="{C183D7F6-B498-43B3-948B-1728B52AA6E4}">
                  <adec:decorative xmlns:adec="http://schemas.microsoft.com/office/drawing/2017/decorative" val="1"/>
                </a:ext>
              </a:extLst>
            </p:cNvPr>
            <p:cNvSpPr/>
            <p:nvPr/>
          </p:nvSpPr>
          <p:spPr bwMode="auto">
            <a:xfrm>
              <a:off x="3133720" y="969899"/>
              <a:ext cx="2795593"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Learning &amp; Research</a:t>
              </a:r>
            </a:p>
          </p:txBody>
        </p:sp>
        <p:pic>
          <p:nvPicPr>
            <p:cNvPr id="11" name="Graphic 10">
              <a:extLst>
                <a:ext uri="{FF2B5EF4-FFF2-40B4-BE49-F238E27FC236}">
                  <a16:creationId xmlns:a16="http://schemas.microsoft.com/office/drawing/2014/main" id="{EB9FA928-1874-1E01-57DB-8D9DE03938D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193555" y="1005899"/>
              <a:ext cx="144000" cy="144000"/>
            </a:xfrm>
            <a:prstGeom prst="rect">
              <a:avLst/>
            </a:prstGeom>
          </p:spPr>
        </p:pic>
      </p:grpSp>
      <p:grpSp>
        <p:nvGrpSpPr>
          <p:cNvPr id="155" name="Group 154">
            <a:extLst>
              <a:ext uri="{FF2B5EF4-FFF2-40B4-BE49-F238E27FC236}">
                <a16:creationId xmlns:a16="http://schemas.microsoft.com/office/drawing/2014/main" id="{BB687263-D2CE-3DA3-33B7-4073ED58BB07}"/>
              </a:ext>
            </a:extLst>
          </p:cNvPr>
          <p:cNvGrpSpPr/>
          <p:nvPr/>
        </p:nvGrpSpPr>
        <p:grpSpPr>
          <a:xfrm>
            <a:off x="812633" y="2721252"/>
            <a:ext cx="2351135" cy="360000"/>
            <a:chOff x="4276273" y="2761669"/>
            <a:chExt cx="2351135" cy="360000"/>
          </a:xfrm>
        </p:grpSpPr>
        <p:pic>
          <p:nvPicPr>
            <p:cNvPr id="156" name="Picture 155" descr="Zip Co logo SVG free download, id: 101874 - Brandlogos.net">
              <a:hlinkClick r:id="rId11"/>
              <a:extLst>
                <a:ext uri="{FF2B5EF4-FFF2-40B4-BE49-F238E27FC236}">
                  <a16:creationId xmlns:a16="http://schemas.microsoft.com/office/drawing/2014/main" id="{AD6E5735-FBFE-7C1B-3E48-16AE92687572}"/>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57" name="TextBox 156">
              <a:extLst>
                <a:ext uri="{FF2B5EF4-FFF2-40B4-BE49-F238E27FC236}">
                  <a16:creationId xmlns:a16="http://schemas.microsoft.com/office/drawing/2014/main" id="{749AC23A-1368-481B-7CB7-54037925D260}"/>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58" name="Group 157">
            <a:extLst>
              <a:ext uri="{FF2B5EF4-FFF2-40B4-BE49-F238E27FC236}">
                <a16:creationId xmlns:a16="http://schemas.microsoft.com/office/drawing/2014/main" id="{D0E7961A-EC74-B4A3-0DE1-2A78DE28969C}"/>
              </a:ext>
            </a:extLst>
          </p:cNvPr>
          <p:cNvGrpSpPr/>
          <p:nvPr/>
        </p:nvGrpSpPr>
        <p:grpSpPr>
          <a:xfrm>
            <a:off x="812633" y="5156688"/>
            <a:ext cx="2351135" cy="360000"/>
            <a:chOff x="4276273" y="2761669"/>
            <a:chExt cx="2351135" cy="360000"/>
          </a:xfrm>
        </p:grpSpPr>
        <p:pic>
          <p:nvPicPr>
            <p:cNvPr id="159" name="Picture 158" descr="Zip Co logo SVG free download, id: 101874 - Brandlogos.net">
              <a:hlinkClick r:id="rId11"/>
              <a:extLst>
                <a:ext uri="{FF2B5EF4-FFF2-40B4-BE49-F238E27FC236}">
                  <a16:creationId xmlns:a16="http://schemas.microsoft.com/office/drawing/2014/main" id="{BB6F7E4B-E2FF-9B29-F713-C10D1D81F9F6}"/>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60" name="TextBox 159">
              <a:extLst>
                <a:ext uri="{FF2B5EF4-FFF2-40B4-BE49-F238E27FC236}">
                  <a16:creationId xmlns:a16="http://schemas.microsoft.com/office/drawing/2014/main" id="{547BA623-7BC1-2E03-8FE4-AA55A33D51B5}"/>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61" name="Group 160">
            <a:extLst>
              <a:ext uri="{FF2B5EF4-FFF2-40B4-BE49-F238E27FC236}">
                <a16:creationId xmlns:a16="http://schemas.microsoft.com/office/drawing/2014/main" id="{EE36EFF6-0875-C46A-2319-6891B7248E99}"/>
              </a:ext>
            </a:extLst>
          </p:cNvPr>
          <p:cNvGrpSpPr/>
          <p:nvPr/>
        </p:nvGrpSpPr>
        <p:grpSpPr>
          <a:xfrm>
            <a:off x="3947719" y="5156688"/>
            <a:ext cx="2351135" cy="360000"/>
            <a:chOff x="4276273" y="2761669"/>
            <a:chExt cx="2351135" cy="360000"/>
          </a:xfrm>
        </p:grpSpPr>
        <p:pic>
          <p:nvPicPr>
            <p:cNvPr id="162" name="Picture 161" descr="Zip Co logo SVG free download, id: 101874 - Brandlogos.net">
              <a:hlinkClick r:id="rId11"/>
              <a:extLst>
                <a:ext uri="{FF2B5EF4-FFF2-40B4-BE49-F238E27FC236}">
                  <a16:creationId xmlns:a16="http://schemas.microsoft.com/office/drawing/2014/main" id="{9DABB315-66DC-AC87-2A1C-2A057DAD86BD}"/>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4276273" y="2761669"/>
              <a:ext cx="360000" cy="360000"/>
            </a:xfrm>
            <a:prstGeom prst="ellipse">
              <a:avLst/>
            </a:prstGeom>
            <a:solidFill>
              <a:srgbClr val="FFFFFF"/>
            </a:solidFill>
          </p:spPr>
        </p:pic>
        <p:sp>
          <p:nvSpPr>
            <p:cNvPr id="163" name="TextBox 162">
              <a:extLst>
                <a:ext uri="{FF2B5EF4-FFF2-40B4-BE49-F238E27FC236}">
                  <a16:creationId xmlns:a16="http://schemas.microsoft.com/office/drawing/2014/main" id="{68C16A9C-9575-E444-E903-C4306534BA24}"/>
                </a:ext>
                <a:ext uri="{C183D7F6-B498-43B3-948B-1728B52AA6E4}">
                  <adec:decorative xmlns:adec="http://schemas.microsoft.com/office/drawing/2017/decorative" val="0"/>
                </a:ext>
              </a:extLst>
            </p:cNvPr>
            <p:cNvSpPr txBox="1"/>
            <p:nvPr/>
          </p:nvSpPr>
          <p:spPr>
            <a:xfrm>
              <a:off x="4735224" y="2857031"/>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endParaRPr kumimoji="0" lang="en-US" sz="1100" b="0" i="0" u="none" strike="noStrike" kern="1200" cap="none" spc="0" normalizeH="0" baseline="0" noProof="0" dirty="0">
                <a:ln>
                  <a:noFill/>
                </a:ln>
                <a:solidFill>
                  <a:prstClr val="black"/>
                </a:solidFill>
                <a:effectLst/>
                <a:uLnTx/>
                <a:uFillTx/>
                <a:latin typeface="Segoe UI Semibold"/>
                <a:ea typeface="+mn-ea"/>
                <a:cs typeface="+mn-cs"/>
              </a:endParaRPr>
            </a:p>
          </p:txBody>
        </p:sp>
      </p:grpSp>
      <p:grpSp>
        <p:nvGrpSpPr>
          <p:cNvPr id="164" name="Group 163">
            <a:extLst>
              <a:ext uri="{FF2B5EF4-FFF2-40B4-BE49-F238E27FC236}">
                <a16:creationId xmlns:a16="http://schemas.microsoft.com/office/drawing/2014/main" id="{4C38DB27-331D-242D-215A-A206BD4FD514}"/>
              </a:ext>
            </a:extLst>
          </p:cNvPr>
          <p:cNvGrpSpPr/>
          <p:nvPr/>
        </p:nvGrpSpPr>
        <p:grpSpPr>
          <a:xfrm>
            <a:off x="3947719" y="2721252"/>
            <a:ext cx="2351135" cy="360000"/>
            <a:chOff x="588263" y="1697756"/>
            <a:chExt cx="2351135" cy="360000"/>
          </a:xfrm>
        </p:grpSpPr>
        <p:pic>
          <p:nvPicPr>
            <p:cNvPr id="165" name="Picture 164">
              <a:extLst>
                <a:ext uri="{FF2B5EF4-FFF2-40B4-BE49-F238E27FC236}">
                  <a16:creationId xmlns:a16="http://schemas.microsoft.com/office/drawing/2014/main" id="{DFF958A3-390B-1778-ADB4-51CC7EBE699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166" name="TextBox 165">
              <a:extLst>
                <a:ext uri="{FF2B5EF4-FFF2-40B4-BE49-F238E27FC236}">
                  <a16:creationId xmlns:a16="http://schemas.microsoft.com/office/drawing/2014/main" id="{21D9C4B6-EB48-5113-3B6E-F766B28EEF3E}"/>
                </a:ext>
                <a:ext uri="{C183D7F6-B498-43B3-948B-1728B52AA6E4}">
                  <adec:decorative xmlns:adec="http://schemas.microsoft.com/office/drawing/2017/decorative" val="0"/>
                </a:ext>
              </a:extLst>
            </p:cNvPr>
            <p:cNvSpPr txBox="1"/>
            <p:nvPr/>
          </p:nvSpPr>
          <p:spPr>
            <a:xfrm>
              <a:off x="1047214" y="1793118"/>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Outlook</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67" name="Group 166">
            <a:extLst>
              <a:ext uri="{FF2B5EF4-FFF2-40B4-BE49-F238E27FC236}">
                <a16:creationId xmlns:a16="http://schemas.microsoft.com/office/drawing/2014/main" id="{2AADC924-6D98-3920-C8A9-0CC1689C28D1}"/>
              </a:ext>
            </a:extLst>
          </p:cNvPr>
          <p:cNvGrpSpPr/>
          <p:nvPr/>
        </p:nvGrpSpPr>
        <p:grpSpPr>
          <a:xfrm>
            <a:off x="7198028" y="2721252"/>
            <a:ext cx="2351135" cy="360000"/>
            <a:chOff x="588263" y="2657420"/>
            <a:chExt cx="2351135" cy="360000"/>
          </a:xfrm>
        </p:grpSpPr>
        <p:pic>
          <p:nvPicPr>
            <p:cNvPr id="168" name="Picture 167">
              <a:extLst>
                <a:ext uri="{FF2B5EF4-FFF2-40B4-BE49-F238E27FC236}">
                  <a16:creationId xmlns:a16="http://schemas.microsoft.com/office/drawing/2014/main" id="{F731E3B6-060A-543D-D182-EF264418F22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20FB4E05-D22D-E471-27D9-9C2C561F819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0" name="Group 169">
            <a:extLst>
              <a:ext uri="{FF2B5EF4-FFF2-40B4-BE49-F238E27FC236}">
                <a16:creationId xmlns:a16="http://schemas.microsoft.com/office/drawing/2014/main" id="{3E09C473-3225-FEBA-258A-9541FA696878}"/>
              </a:ext>
            </a:extLst>
          </p:cNvPr>
          <p:cNvGrpSpPr/>
          <p:nvPr/>
        </p:nvGrpSpPr>
        <p:grpSpPr>
          <a:xfrm>
            <a:off x="7198028" y="5156688"/>
            <a:ext cx="2351135" cy="360000"/>
            <a:chOff x="588263" y="3617084"/>
            <a:chExt cx="2351135" cy="360000"/>
          </a:xfrm>
        </p:grpSpPr>
        <p:pic>
          <p:nvPicPr>
            <p:cNvPr id="171" name="Picture 170">
              <a:extLst>
                <a:ext uri="{FF2B5EF4-FFF2-40B4-BE49-F238E27FC236}">
                  <a16:creationId xmlns:a16="http://schemas.microsoft.com/office/drawing/2014/main" id="{B7018D2F-4BE4-8D10-5C54-865536B696FB}"/>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172" name="TextBox 171">
              <a:extLst>
                <a:ext uri="{FF2B5EF4-FFF2-40B4-BE49-F238E27FC236}">
                  <a16:creationId xmlns:a16="http://schemas.microsoft.com/office/drawing/2014/main" id="{8183C9E6-78FB-CA55-589A-56E7AD4844B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173" name="Picture 172">
            <a:extLst>
              <a:ext uri="{FF2B5EF4-FFF2-40B4-BE49-F238E27FC236}">
                <a16:creationId xmlns:a16="http://schemas.microsoft.com/office/drawing/2014/main" id="{1DCAA937-7AFE-7D15-7625-83487204C8A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477708" y="3295207"/>
            <a:ext cx="3740933" cy="3562793"/>
          </a:xfrm>
          <a:prstGeom prst="rect">
            <a:avLst/>
          </a:prstGeom>
        </p:spPr>
      </p:pic>
    </p:spTree>
    <p:extLst>
      <p:ext uri="{BB962C8B-B14F-4D97-AF65-F5344CB8AC3E}">
        <p14:creationId xmlns:p14="http://schemas.microsoft.com/office/powerpoint/2010/main" val="21212232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Communications</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
        <p:nvSpPr>
          <p:cNvPr id="3" name="Graphic 2">
            <a:hlinkClick r:id="rId4"/>
            <a:extLst>
              <a:ext uri="{FF2B5EF4-FFF2-40B4-BE49-F238E27FC236}">
                <a16:creationId xmlns:a16="http://schemas.microsoft.com/office/drawing/2014/main" id="{1A4DA570-4A93-C565-D8EE-8E28204A854A}"/>
              </a:ext>
            </a:extLst>
          </p:cNvPr>
          <p:cNvSpPr/>
          <p:nvPr/>
        </p:nvSpPr>
        <p:spPr>
          <a:xfrm>
            <a:off x="4412112" y="4002008"/>
            <a:ext cx="228200" cy="202844"/>
          </a:xfrm>
          <a:custGeom>
            <a:avLst/>
            <a:gdLst>
              <a:gd name="connsiteX0" fmla="*/ 41203 w 228200"/>
              <a:gd name="connsiteY0" fmla="*/ 0 h 202844"/>
              <a:gd name="connsiteX1" fmla="*/ 186997 w 228200"/>
              <a:gd name="connsiteY1" fmla="*/ 0 h 202844"/>
              <a:gd name="connsiteX2" fmla="*/ 228137 w 228200"/>
              <a:gd name="connsiteY2" fmla="*/ 38870 h 202844"/>
              <a:gd name="connsiteX3" fmla="*/ 228200 w 228200"/>
              <a:gd name="connsiteY3" fmla="*/ 41203 h 202844"/>
              <a:gd name="connsiteX4" fmla="*/ 228200 w 228200"/>
              <a:gd name="connsiteY4" fmla="*/ 161642 h 202844"/>
              <a:gd name="connsiteX5" fmla="*/ 189330 w 228200"/>
              <a:gd name="connsiteY5" fmla="*/ 202781 h 202844"/>
              <a:gd name="connsiteX6" fmla="*/ 186997 w 228200"/>
              <a:gd name="connsiteY6" fmla="*/ 202845 h 202844"/>
              <a:gd name="connsiteX7" fmla="*/ 41203 w 228200"/>
              <a:gd name="connsiteY7" fmla="*/ 202845 h 202844"/>
              <a:gd name="connsiteX8" fmla="*/ 63 w 228200"/>
              <a:gd name="connsiteY8" fmla="*/ 163975 h 202844"/>
              <a:gd name="connsiteX9" fmla="*/ 0 w 228200"/>
              <a:gd name="connsiteY9" fmla="*/ 161642 h 202844"/>
              <a:gd name="connsiteX10" fmla="*/ 0 w 228200"/>
              <a:gd name="connsiteY10" fmla="*/ 41203 h 202844"/>
              <a:gd name="connsiteX11" fmla="*/ 38870 w 228200"/>
              <a:gd name="connsiteY11" fmla="*/ 63 h 202844"/>
              <a:gd name="connsiteX12" fmla="*/ 41203 w 228200"/>
              <a:gd name="connsiteY12" fmla="*/ 0 h 202844"/>
              <a:gd name="connsiteX13" fmla="*/ 186997 w 228200"/>
              <a:gd name="connsiteY13" fmla="*/ 0 h 202844"/>
              <a:gd name="connsiteX14" fmla="*/ 41203 w 228200"/>
              <a:gd name="connsiteY14" fmla="*/ 0 h 202844"/>
              <a:gd name="connsiteX15" fmla="*/ 89416 w 228200"/>
              <a:gd name="connsiteY15" fmla="*/ 70805 h 202844"/>
              <a:gd name="connsiteX16" fmla="*/ 88745 w 228200"/>
              <a:gd name="connsiteY16" fmla="*/ 73658 h 202844"/>
              <a:gd name="connsiteX17" fmla="*/ 88745 w 228200"/>
              <a:gd name="connsiteY17" fmla="*/ 129212 h 202844"/>
              <a:gd name="connsiteX18" fmla="*/ 95083 w 228200"/>
              <a:gd name="connsiteY18" fmla="*/ 135551 h 202844"/>
              <a:gd name="connsiteX19" fmla="*/ 97923 w 228200"/>
              <a:gd name="connsiteY19" fmla="*/ 134879 h 202844"/>
              <a:gd name="connsiteX20" fmla="*/ 153477 w 228200"/>
              <a:gd name="connsiteY20" fmla="*/ 107115 h 202844"/>
              <a:gd name="connsiteX21" fmla="*/ 156324 w 228200"/>
              <a:gd name="connsiteY21" fmla="*/ 98614 h 202844"/>
              <a:gd name="connsiteX22" fmla="*/ 153477 w 228200"/>
              <a:gd name="connsiteY22" fmla="*/ 95768 h 202844"/>
              <a:gd name="connsiteX23" fmla="*/ 97923 w 228200"/>
              <a:gd name="connsiteY23" fmla="*/ 67991 h 202844"/>
              <a:gd name="connsiteX24" fmla="*/ 89416 w 228200"/>
              <a:gd name="connsiteY24" fmla="*/ 70818 h 202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200" h="202844">
                <a:moveTo>
                  <a:pt x="41203" y="0"/>
                </a:moveTo>
                <a:lnTo>
                  <a:pt x="186997" y="0"/>
                </a:lnTo>
                <a:cubicBezTo>
                  <a:pt x="208848" y="-1"/>
                  <a:pt x="226900" y="17055"/>
                  <a:pt x="228137" y="38870"/>
                </a:cubicBezTo>
                <a:lnTo>
                  <a:pt x="228200" y="41203"/>
                </a:lnTo>
                <a:lnTo>
                  <a:pt x="228200" y="161642"/>
                </a:lnTo>
                <a:cubicBezTo>
                  <a:pt x="228202" y="183492"/>
                  <a:pt x="211146" y="201544"/>
                  <a:pt x="189330" y="202781"/>
                </a:cubicBezTo>
                <a:lnTo>
                  <a:pt x="186997" y="202845"/>
                </a:lnTo>
                <a:lnTo>
                  <a:pt x="41203" y="202845"/>
                </a:lnTo>
                <a:cubicBezTo>
                  <a:pt x="19352" y="202846"/>
                  <a:pt x="1300" y="185791"/>
                  <a:pt x="63" y="163975"/>
                </a:cubicBezTo>
                <a:lnTo>
                  <a:pt x="0" y="161642"/>
                </a:lnTo>
                <a:lnTo>
                  <a:pt x="0" y="41203"/>
                </a:lnTo>
                <a:cubicBezTo>
                  <a:pt x="-1" y="19352"/>
                  <a:pt x="17055" y="1300"/>
                  <a:pt x="38870" y="63"/>
                </a:cubicBezTo>
                <a:lnTo>
                  <a:pt x="41203" y="0"/>
                </a:lnTo>
                <a:lnTo>
                  <a:pt x="186997" y="0"/>
                </a:lnTo>
                <a:lnTo>
                  <a:pt x="41203" y="0"/>
                </a:lnTo>
                <a:close/>
                <a:moveTo>
                  <a:pt x="89416" y="70805"/>
                </a:moveTo>
                <a:cubicBezTo>
                  <a:pt x="88973" y="71691"/>
                  <a:pt x="88743" y="72668"/>
                  <a:pt x="88745" y="73658"/>
                </a:cubicBezTo>
                <a:lnTo>
                  <a:pt x="88745" y="129212"/>
                </a:lnTo>
                <a:cubicBezTo>
                  <a:pt x="88745" y="132712"/>
                  <a:pt x="91583" y="135551"/>
                  <a:pt x="95083" y="135551"/>
                </a:cubicBezTo>
                <a:cubicBezTo>
                  <a:pt x="96070" y="135551"/>
                  <a:pt x="97042" y="135320"/>
                  <a:pt x="97923" y="134879"/>
                </a:cubicBezTo>
                <a:lnTo>
                  <a:pt x="153477" y="107115"/>
                </a:lnTo>
                <a:cubicBezTo>
                  <a:pt x="156610" y="105553"/>
                  <a:pt x="157884" y="101747"/>
                  <a:pt x="156324" y="98614"/>
                </a:cubicBezTo>
                <a:cubicBezTo>
                  <a:pt x="155709" y="97381"/>
                  <a:pt x="154710" y="96383"/>
                  <a:pt x="153477" y="95768"/>
                </a:cubicBezTo>
                <a:lnTo>
                  <a:pt x="97923" y="67991"/>
                </a:lnTo>
                <a:cubicBezTo>
                  <a:pt x="94793" y="66423"/>
                  <a:pt x="90985" y="67689"/>
                  <a:pt x="89416" y="70818"/>
                </a:cubicBezTo>
                <a:close/>
              </a:path>
            </a:pathLst>
          </a:custGeom>
          <a:gradFill>
            <a:gsLst>
              <a:gs pos="73000">
                <a:srgbClr val="0078D4"/>
              </a:gs>
              <a:gs pos="12000">
                <a:srgbClr val="C03BC4"/>
              </a:gs>
            </a:gsLst>
            <a:path path="circle">
              <a:fillToRect l="100000" t="100000"/>
            </a:path>
          </a:gradFill>
          <a:ln w="12303" cap="flat">
            <a:noFill/>
            <a:prstDash val="solid"/>
            <a:miter/>
          </a:ln>
          <a:effectLst>
            <a:outerShdw blurRad="63500" dist="63500" dir="3000000" algn="tl" rotWithShape="0">
              <a:srgbClr val="454142">
                <a:alpha val="15000"/>
              </a:srgbClr>
            </a:outerShdw>
          </a:effectLst>
        </p:spPr>
        <p:txBody>
          <a:bodyPr rtlCol="0" anchor="ctr"/>
          <a:lstStyle/>
          <a:p>
            <a:endParaRPr lang="en-US" noProof="0"/>
          </a:p>
        </p:txBody>
      </p:sp>
    </p:spTree>
    <p:extLst>
      <p:ext uri="{BB962C8B-B14F-4D97-AF65-F5344CB8AC3E}">
        <p14:creationId xmlns:p14="http://schemas.microsoft.com/office/powerpoint/2010/main" val="6910758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Communications </a:t>
            </a:r>
            <a:r>
              <a:rPr lang="en-US" noProof="0"/>
              <a:t>scenarios</a:t>
            </a:r>
            <a:br>
              <a:rPr lang="en-US" noProof="0"/>
            </a:b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183712" y="4234841"/>
            <a:ext cx="2805143"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Communications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Communications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257686" y="4234841"/>
            <a:ext cx="2687029" cy="69236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Communications pros are using Copilot in their day-to-day.</a:t>
            </a:r>
          </a:p>
        </p:txBody>
      </p:sp>
    </p:spTree>
    <p:extLst>
      <p:ext uri="{BB962C8B-B14F-4D97-AF65-F5344CB8AC3E}">
        <p14:creationId xmlns:p14="http://schemas.microsoft.com/office/powerpoint/2010/main" val="167093067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01AF91DE-90F3-4932-6B20-53CEE20D3A58}"/>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noProof="0"/>
              <a:t>Using Copilot in </a:t>
            </a:r>
            <a:r>
              <a:rPr lang="en-US" noProof="0">
                <a:gradFill>
                  <a:gsLst>
                    <a:gs pos="26000">
                      <a:srgbClr val="0078D4"/>
                    </a:gs>
                    <a:gs pos="0">
                      <a:srgbClr val="C03BC4"/>
                    </a:gs>
                  </a:gsLst>
                  <a:path path="circle">
                    <a:fillToRect l="100000" t="100000"/>
                  </a:path>
                </a:gradFill>
              </a:rPr>
              <a:t>Communications</a:t>
            </a: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DA163D16-D03E-4C06-CEF1-DCE31621FD46}"/>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1906456" y="1361668"/>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mn-cs"/>
              </a:rPr>
              <a:t>The goal of a communications professional is varied, encompassing PR, employee communications, crisis communications, social communications, executive communications, public affairs, analyst relations and more. The overall aim of these functions are to support the business goals to help inform and shape perception with a wide range of audiences, internal and external. </a:t>
            </a: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63BDA2E8-CC89-8D3F-8525-D7874ADEF765}"/>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6801629" y="1848837"/>
            <a:ext cx="824704"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Comms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ECDC3FE0-623C-2AAC-7ED9-281060224D36}"/>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18896CE0-501C-131D-D5C0-1F1E8A8237CE}"/>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FC58E3FC-3E4C-40FC-397B-45F86BA82CE1}"/>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C6A0106C-5CA7-B29E-DEA8-E165537A8D96}"/>
              </a:ext>
              <a:ext uri="{C183D7F6-B498-43B3-948B-1728B52AA6E4}">
                <adec:decorative xmlns:adec="http://schemas.microsoft.com/office/drawing/2017/decorative" val="1"/>
              </a:ext>
            </a:extLst>
          </p:cNvPr>
          <p:cNvCxnSpPr>
            <a:cxnSpLocks/>
          </p:cNvCxnSpPr>
          <p:nvPr/>
        </p:nvCxnSpPr>
        <p:spPr>
          <a:xfrm>
            <a:off x="338277" y="397688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B578080-FDFA-D2E9-84FA-86F28CD2243E}"/>
              </a:ext>
              <a:ext uri="{C183D7F6-B498-43B3-948B-1728B52AA6E4}">
                <adec:decorative xmlns:adec="http://schemas.microsoft.com/office/drawing/2017/decorative" val="1"/>
              </a:ext>
            </a:extLst>
          </p:cNvPr>
          <p:cNvCxnSpPr>
            <a:cxnSpLocks/>
          </p:cNvCxnSpPr>
          <p:nvPr/>
        </p:nvCxnSpPr>
        <p:spPr>
          <a:xfrm>
            <a:off x="338277" y="4957521"/>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998898-4765-A448-2CE8-A09D96C13C63}"/>
              </a:ext>
            </a:extLst>
          </p:cNvPr>
          <p:cNvSpPr txBox="1"/>
          <p:nvPr/>
        </p:nvSpPr>
        <p:spPr>
          <a:xfrm>
            <a:off x="935672" y="3239285"/>
            <a:ext cx="998688"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1" i="0" u="none" strike="noStrike" kern="1200" cap="none" spc="0" normalizeH="0" baseline="0" noProof="0">
                <a:ln>
                  <a:noFill/>
                </a:ln>
                <a:solidFill>
                  <a:srgbClr val="593794"/>
                </a:solidFill>
                <a:effectLst/>
                <a:uLnTx/>
                <a:uFillTx/>
                <a:latin typeface="Segoe UI Semibold"/>
                <a:ea typeface="+mn-ea"/>
                <a:cs typeface="Segoe UI Semibold"/>
                <a:hlinkClick r:id="rId3" action="ppaction://hlinksldjump">
                  <a:extLst>
                    <a:ext uri="{A12FA001-AC4F-418D-AE19-62706E023703}">
                      <ahyp:hlinkClr xmlns:ahyp="http://schemas.microsoft.com/office/drawing/2018/hyperlinkcolor" val="tx"/>
                    </a:ext>
                  </a:extLst>
                </a:hlinkClick>
              </a:rPr>
              <a:t>Time to plan and execute</a:t>
            </a:r>
            <a:endParaRPr kumimoji="0" lang="en-US" sz="1000" b="1"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48" name="TextBox 47">
            <a:extLst>
              <a:ext uri="{FF2B5EF4-FFF2-40B4-BE49-F238E27FC236}">
                <a16:creationId xmlns:a16="http://schemas.microsoft.com/office/drawing/2014/main" id="{F4601FDD-14F4-D1A5-EDDB-19E4772832D3}"/>
              </a:ext>
            </a:extLst>
          </p:cNvPr>
          <p:cNvSpPr txBox="1"/>
          <p:nvPr/>
        </p:nvSpPr>
        <p:spPr>
          <a:xfrm>
            <a:off x="2131862" y="3154646"/>
            <a:ext cx="3694220"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a:rPr>
              <a:t>With its different capabilities, Copilot can streamline tasks, enable faster decision making and enhance cross team collaboration when multiple and global stakeholders are involved.</a:t>
            </a:r>
          </a:p>
        </p:txBody>
      </p:sp>
      <p:sp>
        <p:nvSpPr>
          <p:cNvPr id="51" name="TextBox 50">
            <a:extLst>
              <a:ext uri="{FF2B5EF4-FFF2-40B4-BE49-F238E27FC236}">
                <a16:creationId xmlns:a16="http://schemas.microsoft.com/office/drawing/2014/main" id="{DC0C9572-1C6C-2C4B-CC5E-513CCBE29040}"/>
              </a:ext>
            </a:extLst>
          </p:cNvPr>
          <p:cNvSpPr txBox="1"/>
          <p:nvPr/>
        </p:nvSpPr>
        <p:spPr>
          <a:xfrm>
            <a:off x="933998" y="4304561"/>
            <a:ext cx="1192240"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4" action="ppaction://hlinksldjump">
                  <a:extLst>
                    <a:ext uri="{A12FA001-AC4F-418D-AE19-62706E023703}">
                      <ahyp:hlinkClr xmlns:ahyp="http://schemas.microsoft.com/office/drawing/2018/hyperlinkcolor" val="tx"/>
                    </a:ext>
                  </a:extLst>
                </a:hlinkClick>
              </a:rPr>
              <a:t>Connect to and expand audiences</a:t>
            </a:r>
            <a:endParaRPr kumimoji="0" lang="en-US" sz="1800" b="0" i="0" u="none" strike="noStrike" kern="1200" cap="none" spc="0" normalizeH="0" baseline="0" noProof="0">
              <a:ln>
                <a:noFill/>
              </a:ln>
              <a:solidFill>
                <a:srgbClr val="593794"/>
              </a:solidFill>
              <a:effectLst/>
              <a:uLnTx/>
              <a:uFillTx/>
              <a:latin typeface="Segoe UI"/>
              <a:ea typeface="+mn-ea"/>
              <a:cs typeface="+mn-cs"/>
            </a:endParaRPr>
          </a:p>
        </p:txBody>
      </p:sp>
      <p:sp>
        <p:nvSpPr>
          <p:cNvPr id="52" name="TextBox 51">
            <a:extLst>
              <a:ext uri="{FF2B5EF4-FFF2-40B4-BE49-F238E27FC236}">
                <a16:creationId xmlns:a16="http://schemas.microsoft.com/office/drawing/2014/main" id="{C5D8192C-9561-F729-A5CC-DA2C4617A2F1}"/>
              </a:ext>
            </a:extLst>
          </p:cNvPr>
          <p:cNvSpPr txBox="1"/>
          <p:nvPr/>
        </p:nvSpPr>
        <p:spPr>
          <a:xfrm>
            <a:off x="2131862" y="4304562"/>
            <a:ext cx="3893764" cy="325282"/>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A1A1A"/>
                </a:solidFill>
                <a:effectLst/>
                <a:uLnTx/>
                <a:uFillTx/>
                <a:latin typeface="Segoe UI"/>
                <a:ea typeface="+mn-ea"/>
                <a:cs typeface="Segoe UI"/>
              </a:rPr>
              <a:t>Copilot can help tailor messaging that resonates with different types of media and influencers. </a:t>
            </a:r>
          </a:p>
        </p:txBody>
      </p:sp>
      <p:sp>
        <p:nvSpPr>
          <p:cNvPr id="53" name="TextBox 52">
            <a:extLst>
              <a:ext uri="{FF2B5EF4-FFF2-40B4-BE49-F238E27FC236}">
                <a16:creationId xmlns:a16="http://schemas.microsoft.com/office/drawing/2014/main" id="{E147BAEA-8A56-A4EC-B3CD-AAD6822AF598}"/>
              </a:ext>
            </a:extLst>
          </p:cNvPr>
          <p:cNvSpPr txBox="1"/>
          <p:nvPr/>
        </p:nvSpPr>
        <p:spPr>
          <a:xfrm>
            <a:off x="933998" y="5369836"/>
            <a:ext cx="1186059" cy="325282"/>
          </a:xfrm>
          <a:prstGeom prst="rect">
            <a:avLst/>
          </a:prstGeom>
          <a:noFill/>
        </p:spPr>
        <p:txBody>
          <a:bodyPr wrap="square" lIns="0" tIns="0" rIns="0" bIns="0" anchor="t">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593794"/>
                </a:solidFill>
                <a:effectLst/>
                <a:uLnTx/>
                <a:uFillTx/>
                <a:latin typeface="Segoe UI Semibold"/>
                <a:ea typeface="+mn-ea"/>
                <a:cs typeface="Segoe UI Semibold"/>
                <a:hlinkClick r:id="rId5" action="ppaction://hlinksldjump">
                  <a:extLst>
                    <a:ext uri="{A12FA001-AC4F-418D-AE19-62706E023703}">
                      <ahyp:hlinkClr xmlns:ahyp="http://schemas.microsoft.com/office/drawing/2018/hyperlinkcolor" val="tx"/>
                    </a:ext>
                  </a:extLst>
                </a:hlinkClick>
              </a:rPr>
              <a:t>Create engaging content</a:t>
            </a:r>
            <a:endParaRPr kumimoji="0" lang="en-US" sz="1000" b="0" i="0" u="none" strike="noStrike" kern="1200" cap="none" spc="0" normalizeH="0" baseline="0" noProof="0">
              <a:ln>
                <a:noFill/>
              </a:ln>
              <a:solidFill>
                <a:srgbClr val="593794"/>
              </a:solidFill>
              <a:effectLst/>
              <a:uLnTx/>
              <a:uFillTx/>
              <a:latin typeface="Segoe UI Semibold"/>
              <a:ea typeface="+mn-ea"/>
              <a:cs typeface="Segoe UI Semibold"/>
            </a:endParaRPr>
          </a:p>
        </p:txBody>
      </p:sp>
      <p:sp>
        <p:nvSpPr>
          <p:cNvPr id="59" name="TextBox 58">
            <a:extLst>
              <a:ext uri="{FF2B5EF4-FFF2-40B4-BE49-F238E27FC236}">
                <a16:creationId xmlns:a16="http://schemas.microsoft.com/office/drawing/2014/main" id="{13286031-F3CA-018E-C719-8AB4BAE4F0BC}"/>
              </a:ext>
            </a:extLst>
          </p:cNvPr>
          <p:cNvSpPr txBox="1"/>
          <p:nvPr/>
        </p:nvSpPr>
        <p:spPr>
          <a:xfrm>
            <a:off x="2131862" y="5285198"/>
            <a:ext cx="3941096" cy="494559"/>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pPr marL="0" marR="0" lvl="0" indent="0" algn="l" defTabSz="914225" rtl="0" eaLnBrk="1" fontAlgn="base"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1A1A1A"/>
                </a:solidFill>
                <a:effectLst/>
                <a:uLnTx/>
                <a:uFillTx/>
                <a:latin typeface="Segoe UI"/>
                <a:ea typeface="+mn-ea"/>
                <a:cs typeface="Segoe UI"/>
              </a:rPr>
              <a:t>Copilot can help create engaging, informative, and positive communications and experiences with audiences ​to encourage dialogue and earn love for your brand​​.</a:t>
            </a:r>
          </a:p>
        </p:txBody>
      </p:sp>
      <p:sp>
        <p:nvSpPr>
          <p:cNvPr id="60" name="Freeform: Shape 124" descr="Employee retention icon">
            <a:extLst>
              <a:ext uri="{FF2B5EF4-FFF2-40B4-BE49-F238E27FC236}">
                <a16:creationId xmlns:a16="http://schemas.microsoft.com/office/drawing/2014/main" id="{FE37F5AF-DEB6-7A80-54E6-690FAD613894}"/>
              </a:ext>
            </a:extLst>
          </p:cNvPr>
          <p:cNvSpPr/>
          <p:nvPr/>
        </p:nvSpPr>
        <p:spPr>
          <a:xfrm>
            <a:off x="603487" y="5412898"/>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rgbClr val="0070C0"/>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p>
        </p:txBody>
      </p:sp>
      <p:sp>
        <p:nvSpPr>
          <p:cNvPr id="62" name="Freeform: Shape 124" descr="Employee retention icon">
            <a:extLst>
              <a:ext uri="{FF2B5EF4-FFF2-40B4-BE49-F238E27FC236}">
                <a16:creationId xmlns:a16="http://schemas.microsoft.com/office/drawing/2014/main" id="{81875939-1569-84BA-7B6C-08EF2E214448}"/>
              </a:ext>
            </a:extLst>
          </p:cNvPr>
          <p:cNvSpPr/>
          <p:nvPr/>
        </p:nvSpPr>
        <p:spPr>
          <a:xfrm>
            <a:off x="603487" y="4376578"/>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rgbClr val="0070C0"/>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p>
        </p:txBody>
      </p:sp>
      <p:sp>
        <p:nvSpPr>
          <p:cNvPr id="63" name="Graphic 47" descr="Icon of a piggy bank ">
            <a:extLst>
              <a:ext uri="{FF2B5EF4-FFF2-40B4-BE49-F238E27FC236}">
                <a16:creationId xmlns:a16="http://schemas.microsoft.com/office/drawing/2014/main" id="{B62AD53B-B712-21D6-161D-0C4D38DFAA07}"/>
              </a:ext>
            </a:extLst>
          </p:cNvPr>
          <p:cNvSpPr>
            <a:spLocks noChangeAspect="1"/>
          </p:cNvSpPr>
          <p:nvPr/>
        </p:nvSpPr>
        <p:spPr>
          <a:xfrm>
            <a:off x="594897" y="3293183"/>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rgbClr val="0070C0"/>
          </a:solidFill>
          <a:ln w="3175" cap="flat">
            <a:solidFill>
              <a:srgbClr val="0078D4"/>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noProof="0"/>
          </a:p>
        </p:txBody>
      </p:sp>
      <p:sp>
        <p:nvSpPr>
          <p:cNvPr id="64" name="Text Placeholder 4">
            <a:extLst>
              <a:ext uri="{FF2B5EF4-FFF2-40B4-BE49-F238E27FC236}">
                <a16:creationId xmlns:a16="http://schemas.microsoft.com/office/drawing/2014/main" id="{9A822D6A-428D-42FB-E57F-62E6D35D694D}"/>
              </a:ext>
            </a:extLst>
          </p:cNvPr>
          <p:cNvSpPr txBox="1">
            <a:spLocks/>
          </p:cNvSpPr>
          <p:nvPr/>
        </p:nvSpPr>
        <p:spPr>
          <a:xfrm>
            <a:off x="8077907" y="3291624"/>
            <a:ext cx="3457951" cy="1600310"/>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Copilot assists Communications teams with numerous tasks that impact critical areas like engagement opportunities, writing copy, and conducting interviews.</a:t>
            </a:r>
          </a:p>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endParaRPr>
          </a:p>
          <a:p>
            <a:pPr marL="114300" indent="-114300" defTabSz="582780">
              <a:lnSpc>
                <a:spcPct val="110000"/>
              </a:lnSpc>
              <a:spcBef>
                <a:spcPct val="0"/>
              </a:spcBef>
              <a:spcAft>
                <a:spcPts val="300"/>
              </a:spcAft>
              <a:buSzTx/>
              <a:buFont typeface="Arial" panose="020B0604020202020204" pitchFamily="34" charset="0"/>
              <a:buChar char="•"/>
              <a:defRPr/>
            </a:pPr>
            <a:r>
              <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hlinkClick r:id="rId6" action="ppaction://hlinksldjump">
                  <a:extLst>
                    <a:ext uri="{A12FA001-AC4F-418D-AE19-62706E023703}">
                      <ahyp:hlinkClr xmlns:ahyp="http://schemas.microsoft.com/office/drawing/2018/hyperlinkcolor" val="tx"/>
                    </a:ext>
                  </a:extLst>
                </a:hlinkClick>
              </a:rPr>
              <a:t>Drafting social media copy</a:t>
            </a:r>
            <a:endPar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hlinkClick r:id="rId7" action="ppaction://hlinksldjump">
                  <a:extLst>
                    <a:ext uri="{A12FA001-AC4F-418D-AE19-62706E023703}">
                      <ahyp:hlinkClr xmlns:ahyp="http://schemas.microsoft.com/office/drawing/2018/hyperlinkcolor" val="tx"/>
                    </a:ext>
                  </a:extLst>
                </a:hlinkClick>
              </a:rPr>
              <a:t>Conducting a media interview</a:t>
            </a:r>
            <a:endPar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hlinkClick r:id="rId8" action="ppaction://hlinksldjump">
                  <a:extLst>
                    <a:ext uri="{A12FA001-AC4F-418D-AE19-62706E023703}">
                      <ahyp:hlinkClr xmlns:ahyp="http://schemas.microsoft.com/office/drawing/2018/hyperlinkcolor" val="tx"/>
                    </a:ext>
                  </a:extLst>
                </a:hlinkClick>
              </a:rPr>
              <a:t>Preparing a blog post</a:t>
            </a:r>
            <a:endPar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hlinkClick r:id="rId9" action="ppaction://hlinksldjump">
                  <a:extLst>
                    <a:ext uri="{A12FA001-AC4F-418D-AE19-62706E023703}">
                      <ahyp:hlinkClr xmlns:ahyp="http://schemas.microsoft.com/office/drawing/2018/hyperlinkcolor" val="tx"/>
                    </a:ext>
                  </a:extLst>
                </a:hlinkClick>
              </a:rPr>
              <a:t>Authoring an internal comms post</a:t>
            </a:r>
            <a:endParaRPr kumimoji="0" lang="en-US" sz="1050" b="0" i="0" u="none" strike="noStrike" kern="1200" cap="none" spc="0" normalizeH="0" baseline="0" noProof="0">
              <a:ln>
                <a:noFill/>
              </a:ln>
              <a:solidFill>
                <a:srgbClr val="593794"/>
              </a:solidFill>
              <a:effectLst/>
              <a:uLnTx/>
              <a:uFillTx/>
              <a:latin typeface="Segoe UI Semibold" panose="020B0702040204020203" pitchFamily="34" charset="0"/>
              <a:cs typeface="Segoe UI Semibold" panose="020B0702040204020203" pitchFamily="34" charset="0"/>
            </a:endParaRPr>
          </a:p>
        </p:txBody>
      </p:sp>
      <p:sp>
        <p:nvSpPr>
          <p:cNvPr id="65" name="Text Placeholder 10">
            <a:extLst>
              <a:ext uri="{FF2B5EF4-FFF2-40B4-BE49-F238E27FC236}">
                <a16:creationId xmlns:a16="http://schemas.microsoft.com/office/drawing/2014/main" id="{DCEE2342-4727-1005-973F-E957C5EA5564}"/>
              </a:ext>
            </a:extLst>
          </p:cNvPr>
          <p:cNvSpPr txBox="1">
            <a:spLocks/>
          </p:cNvSpPr>
          <p:nvPr/>
        </p:nvSpPr>
        <p:spPr>
          <a:xfrm>
            <a:off x="10919459" y="2058490"/>
            <a:ext cx="567010"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Public Relations</a:t>
            </a:r>
          </a:p>
        </p:txBody>
      </p:sp>
      <p:sp>
        <p:nvSpPr>
          <p:cNvPr id="66" name="Text Placeholder 10">
            <a:extLst>
              <a:ext uri="{FF2B5EF4-FFF2-40B4-BE49-F238E27FC236}">
                <a16:creationId xmlns:a16="http://schemas.microsoft.com/office/drawing/2014/main" id="{FAA8F38F-42DC-6662-15E3-E48CA2036A1E}"/>
              </a:ext>
            </a:extLst>
          </p:cNvPr>
          <p:cNvSpPr txBox="1">
            <a:spLocks/>
          </p:cNvSpPr>
          <p:nvPr/>
        </p:nvSpPr>
        <p:spPr>
          <a:xfrm>
            <a:off x="7854320" y="2058489"/>
            <a:ext cx="682332"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defRPr/>
            </a:pPr>
            <a:r>
              <a:rPr lang="en-US" noProof="0">
                <a:gradFill>
                  <a:gsLst>
                    <a:gs pos="47000">
                      <a:srgbClr val="0078D4"/>
                    </a:gs>
                    <a:gs pos="0">
                      <a:srgbClr val="C03BC4"/>
                    </a:gs>
                  </a:gsLst>
                  <a:path path="circle">
                    <a:fillToRect l="100000" t="100000"/>
                  </a:path>
                </a:gradFill>
                <a:latin typeface="Segoe UI Semibold"/>
              </a:rPr>
              <a:t>Analyst Relations</a:t>
            </a:r>
          </a:p>
        </p:txBody>
      </p:sp>
      <p:sp>
        <p:nvSpPr>
          <p:cNvPr id="67" name="Text Placeholder 10">
            <a:extLst>
              <a:ext uri="{FF2B5EF4-FFF2-40B4-BE49-F238E27FC236}">
                <a16:creationId xmlns:a16="http://schemas.microsoft.com/office/drawing/2014/main" id="{3447E302-F5BC-8F63-CF1D-7BB08CF1FC78}"/>
              </a:ext>
            </a:extLst>
          </p:cNvPr>
          <p:cNvSpPr txBox="1">
            <a:spLocks/>
          </p:cNvSpPr>
          <p:nvPr/>
        </p:nvSpPr>
        <p:spPr>
          <a:xfrm>
            <a:off x="8567864" y="2064626"/>
            <a:ext cx="1272823"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defRPr/>
            </a:pPr>
            <a:r>
              <a:rPr lang="en-US" noProof="0">
                <a:gradFill>
                  <a:gsLst>
                    <a:gs pos="47000">
                      <a:srgbClr val="0078D4"/>
                    </a:gs>
                    <a:gs pos="0">
                      <a:srgbClr val="C03BC4"/>
                    </a:gs>
                  </a:gsLst>
                  <a:path path="circle">
                    <a:fillToRect l="100000" t="100000"/>
                  </a:path>
                </a:gradFill>
                <a:latin typeface="Segoe UI Semibold"/>
              </a:rPr>
              <a:t>Employee &amp; Executive Communications</a:t>
            </a:r>
          </a:p>
        </p:txBody>
      </p:sp>
      <p:sp>
        <p:nvSpPr>
          <p:cNvPr id="68" name="Text Placeholder 10">
            <a:extLst>
              <a:ext uri="{FF2B5EF4-FFF2-40B4-BE49-F238E27FC236}">
                <a16:creationId xmlns:a16="http://schemas.microsoft.com/office/drawing/2014/main" id="{7BAE620D-9439-8DAE-290C-080A1D2E9279}"/>
              </a:ext>
            </a:extLst>
          </p:cNvPr>
          <p:cNvSpPr txBox="1">
            <a:spLocks/>
          </p:cNvSpPr>
          <p:nvPr/>
        </p:nvSpPr>
        <p:spPr>
          <a:xfrm>
            <a:off x="10127400" y="2056973"/>
            <a:ext cx="412066" cy="307777"/>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gn="ctr">
              <a:defRPr/>
            </a:pPr>
            <a:r>
              <a:rPr lang="en-US" noProof="0">
                <a:gradFill>
                  <a:gsLst>
                    <a:gs pos="47000">
                      <a:srgbClr val="0078D4"/>
                    </a:gs>
                    <a:gs pos="0">
                      <a:srgbClr val="C03BC4"/>
                    </a:gs>
                  </a:gsLst>
                  <a:path path="circle">
                    <a:fillToRect l="100000" t="100000"/>
                  </a:path>
                </a:gradFill>
                <a:latin typeface="Segoe UI Semibold"/>
              </a:rPr>
              <a:t>Public Affairs</a:t>
            </a:r>
          </a:p>
        </p:txBody>
      </p:sp>
      <p:pic>
        <p:nvPicPr>
          <p:cNvPr id="69" name="Picture 68">
            <a:extLst>
              <a:ext uri="{FF2B5EF4-FFF2-40B4-BE49-F238E27FC236}">
                <a16:creationId xmlns:a16="http://schemas.microsoft.com/office/drawing/2014/main" id="{A046643D-D8D6-83FE-DBB8-8750C3AE1CA9}"/>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924495" y="1450846"/>
            <a:ext cx="548640" cy="54864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0" name="Picture 69">
            <a:extLst>
              <a:ext uri="{FF2B5EF4-FFF2-40B4-BE49-F238E27FC236}">
                <a16:creationId xmlns:a16="http://schemas.microsoft.com/office/drawing/2014/main" id="{B80DBC70-2500-9FF8-F5F4-2177DB3133DF}"/>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929955" y="1455357"/>
            <a:ext cx="548640" cy="54864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1" name="Picture 70">
            <a:extLst>
              <a:ext uri="{FF2B5EF4-FFF2-40B4-BE49-F238E27FC236}">
                <a16:creationId xmlns:a16="http://schemas.microsoft.com/office/drawing/2014/main" id="{F47D62F6-DD14-7E4D-1EDF-F0FAAA342672}"/>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t="-865"/>
          <a:stretch/>
        </p:blipFill>
        <p:spPr>
          <a:xfrm>
            <a:off x="10928644" y="1450846"/>
            <a:ext cx="548640" cy="54864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pic>
        <p:nvPicPr>
          <p:cNvPr id="72" name="Picture 71">
            <a:extLst>
              <a:ext uri="{FF2B5EF4-FFF2-40B4-BE49-F238E27FC236}">
                <a16:creationId xmlns:a16="http://schemas.microsoft.com/office/drawing/2014/main" id="{D660F075-7E42-8D41-F863-4C6CCFB9BA9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10064838" y="1462297"/>
            <a:ext cx="548640" cy="548640"/>
          </a:xfrm>
          <a:prstGeom prst="roundRect">
            <a:avLst/>
          </a:prstGeom>
          <a:ln w="6350">
            <a:solidFill>
              <a:schemeClr val="bg1">
                <a:lumMod val="95000"/>
              </a:schemeClr>
            </a:solidFill>
          </a:ln>
          <a:effectLst>
            <a:outerShdw blurRad="127000" dist="127000" dir="2700000" algn="tl" rotWithShape="0">
              <a:prstClr val="black">
                <a:alpha val="20000"/>
              </a:prstClr>
            </a:outerShdw>
          </a:effectLst>
        </p:spPr>
      </p:pic>
    </p:spTree>
    <p:extLst>
      <p:ext uri="{BB962C8B-B14F-4D97-AF65-F5344CB8AC3E}">
        <p14:creationId xmlns:p14="http://schemas.microsoft.com/office/powerpoint/2010/main" val="113945918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0D3B63D-5190-1F4C-5188-F943386E2BF8}"/>
              </a:ext>
              <a:ext uri="{C183D7F6-B498-43B3-948B-1728B52AA6E4}">
                <adec:decorative xmlns:adec="http://schemas.microsoft.com/office/drawing/2017/decorative" val="1"/>
              </a:ext>
            </a:extLst>
          </p:cNvPr>
          <p:cNvSpPr/>
          <p:nvPr/>
        </p:nvSpPr>
        <p:spPr bwMode="auto">
          <a:xfrm>
            <a:off x="3682350" y="5333436"/>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7F058A33-58B1-BE66-8B14-207B6492AB35}"/>
              </a:ext>
              <a:ext uri="{C183D7F6-B498-43B3-948B-1728B52AA6E4}">
                <adec:decorative xmlns:adec="http://schemas.microsoft.com/office/drawing/2017/decorative" val="1"/>
              </a:ext>
            </a:extLst>
          </p:cNvPr>
          <p:cNvSpPr/>
          <p:nvPr/>
        </p:nvSpPr>
        <p:spPr bwMode="auto">
          <a:xfrm>
            <a:off x="3695821" y="268153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A3599CA5-9067-9BE5-8D31-3105D3FBFA6C}"/>
              </a:ext>
              <a:ext uri="{C183D7F6-B498-43B3-948B-1728B52AA6E4}">
                <adec:decorative xmlns:adec="http://schemas.microsoft.com/office/drawing/2017/decorative" val="1"/>
              </a:ext>
            </a:extLst>
          </p:cNvPr>
          <p:cNvSpPr/>
          <p:nvPr/>
        </p:nvSpPr>
        <p:spPr bwMode="auto">
          <a:xfrm>
            <a:off x="3695821" y="3985260"/>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CC6A9BDD-EE6A-50BC-3F6A-7656391DE68F}"/>
              </a:ext>
              <a:ext uri="{C183D7F6-B498-43B3-948B-1728B52AA6E4}">
                <adec:decorative xmlns:adec="http://schemas.microsoft.com/office/drawing/2017/decorative" val="1"/>
              </a:ext>
            </a:extLst>
          </p:cNvPr>
          <p:cNvSpPr/>
          <p:nvPr/>
        </p:nvSpPr>
        <p:spPr bwMode="auto">
          <a:xfrm>
            <a:off x="4601780" y="2172962"/>
            <a:ext cx="6541532" cy="126939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0" name="Rounded Rectangle 27">
            <a:extLst>
              <a:ext uri="{FF2B5EF4-FFF2-40B4-BE49-F238E27FC236}">
                <a16:creationId xmlns:a16="http://schemas.microsoft.com/office/drawing/2014/main" id="{62C1C68A-B97B-68D3-5DB5-E6382E52A696}"/>
              </a:ext>
              <a:ext uri="{C183D7F6-B498-43B3-948B-1728B52AA6E4}">
                <adec:decorative xmlns:adec="http://schemas.microsoft.com/office/drawing/2017/decorative" val="1"/>
              </a:ext>
            </a:extLst>
          </p:cNvPr>
          <p:cNvSpPr/>
          <p:nvPr/>
        </p:nvSpPr>
        <p:spPr bwMode="auto">
          <a:xfrm>
            <a:off x="4601780" y="3529336"/>
            <a:ext cx="6541532" cy="128979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3" name="Rounded Rectangle 31">
            <a:extLst>
              <a:ext uri="{FF2B5EF4-FFF2-40B4-BE49-F238E27FC236}">
                <a16:creationId xmlns:a16="http://schemas.microsoft.com/office/drawing/2014/main" id="{48DBC4CB-9508-6F38-4819-2A629AF01630}"/>
              </a:ext>
              <a:ext uri="{C183D7F6-B498-43B3-948B-1728B52AA6E4}">
                <adec:decorative xmlns:adec="http://schemas.microsoft.com/office/drawing/2017/decorative" val="1"/>
              </a:ext>
            </a:extLst>
          </p:cNvPr>
          <p:cNvSpPr/>
          <p:nvPr/>
        </p:nvSpPr>
        <p:spPr bwMode="auto">
          <a:xfrm>
            <a:off x="4602065" y="4882487"/>
            <a:ext cx="6541247" cy="122707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3373461E-FCD2-0331-967B-DF748FA68D61}"/>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D620459E-AB2B-480F-6EB1-E9F7B29C0216}"/>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E8B23981-5402-8D7C-AC98-BF86E3574761}"/>
              </a:ext>
              <a:ext uri="{C183D7F6-B498-43B3-948B-1728B52AA6E4}">
                <adec:decorative xmlns:adec="http://schemas.microsoft.com/office/drawing/2017/decorative" val="1"/>
              </a:ext>
            </a:extLst>
          </p:cNvPr>
          <p:cNvSpPr/>
          <p:nvPr/>
        </p:nvSpPr>
        <p:spPr bwMode="auto">
          <a:xfrm>
            <a:off x="306732" y="2170864"/>
            <a:ext cx="3495724" cy="1310866"/>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4735180B-240C-0845-0B71-821467060EE2}"/>
              </a:ext>
            </a:extLst>
          </p:cNvPr>
          <p:cNvSpPr>
            <a:spLocks noGrp="1"/>
          </p:cNvSpPr>
          <p:nvPr>
            <p:ph type="title"/>
          </p:nvPr>
        </p:nvSpPr>
        <p:spPr>
          <a:xfrm>
            <a:off x="588263" y="457200"/>
            <a:ext cx="11018520" cy="492443"/>
          </a:xfrm>
        </p:spPr>
        <p:txBody>
          <a:bodyPr/>
          <a:lstStyle/>
          <a:p>
            <a:r>
              <a:rPr lang="en-US" sz="3200" spc="-70" noProof="0"/>
              <a:t>Optimize costs and improve quality of Communications</a:t>
            </a:r>
            <a:endParaRPr lang="en-US" sz="3200" spc="-70" noProof="0">
              <a:solidFill>
                <a:srgbClr val="0070C0"/>
              </a:solidFill>
            </a:endParaRPr>
          </a:p>
        </p:txBody>
      </p:sp>
      <p:sp>
        <p:nvSpPr>
          <p:cNvPr id="7" name="Rectangle: Rounded Corners 10">
            <a:extLst>
              <a:ext uri="{FF2B5EF4-FFF2-40B4-BE49-F238E27FC236}">
                <a16:creationId xmlns:a16="http://schemas.microsoft.com/office/drawing/2014/main" id="{24568D4F-7A58-6334-394D-9D9266E55BBB}"/>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316203BF-BCF6-27E0-7BA5-70F51559FE3E}"/>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27" name="TextBox 26">
            <a:extLst>
              <a:ext uri="{FF2B5EF4-FFF2-40B4-BE49-F238E27FC236}">
                <a16:creationId xmlns:a16="http://schemas.microsoft.com/office/drawing/2014/main" id="{A2864EC8-E19C-DC33-588B-7C025DE412D2}"/>
              </a:ext>
            </a:extLst>
          </p:cNvPr>
          <p:cNvSpPr txBox="1"/>
          <p:nvPr/>
        </p:nvSpPr>
        <p:spPr>
          <a:xfrm>
            <a:off x="396143" y="2623003"/>
            <a:ext cx="1217648"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Executive communications</a:t>
            </a:r>
          </a:p>
        </p:txBody>
      </p:sp>
      <p:sp>
        <p:nvSpPr>
          <p:cNvPr id="36" name="TextBox 35">
            <a:extLst>
              <a:ext uri="{FF2B5EF4-FFF2-40B4-BE49-F238E27FC236}">
                <a16:creationId xmlns:a16="http://schemas.microsoft.com/office/drawing/2014/main" id="{7D70A9ED-1A0D-46B4-8D70-D1BFEA2D9983}"/>
              </a:ext>
            </a:extLst>
          </p:cNvPr>
          <p:cNvSpPr txBox="1"/>
          <p:nvPr/>
        </p:nvSpPr>
        <p:spPr>
          <a:xfrm>
            <a:off x="1638503" y="2615866"/>
            <a:ext cx="2129836"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Long cycle times to draft and review content can slow</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messaging past the optimal delivery time.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4" name="Rounded Rectangle 27">
            <a:extLst>
              <a:ext uri="{FF2B5EF4-FFF2-40B4-BE49-F238E27FC236}">
                <a16:creationId xmlns:a16="http://schemas.microsoft.com/office/drawing/2014/main" id="{F3D9B38C-0321-346F-176F-B43736CC3FE5}"/>
              </a:ext>
              <a:ext uri="{C183D7F6-B498-43B3-948B-1728B52AA6E4}">
                <adec:decorative xmlns:adec="http://schemas.microsoft.com/office/drawing/2017/decorative" val="1"/>
              </a:ext>
            </a:extLst>
          </p:cNvPr>
          <p:cNvSpPr/>
          <p:nvPr/>
        </p:nvSpPr>
        <p:spPr bwMode="auto">
          <a:xfrm>
            <a:off x="306732" y="3556162"/>
            <a:ext cx="3495724" cy="1257334"/>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6" name="TextBox 45">
            <a:extLst>
              <a:ext uri="{FF2B5EF4-FFF2-40B4-BE49-F238E27FC236}">
                <a16:creationId xmlns:a16="http://schemas.microsoft.com/office/drawing/2014/main" id="{BA719F61-E39B-B3E8-D7D6-9B3063BBD0E3}"/>
              </a:ext>
            </a:extLst>
          </p:cNvPr>
          <p:cNvSpPr txBox="1"/>
          <p:nvPr/>
        </p:nvSpPr>
        <p:spPr>
          <a:xfrm>
            <a:off x="471611" y="3910054"/>
            <a:ext cx="97657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Analyst relations</a:t>
            </a:r>
          </a:p>
        </p:txBody>
      </p:sp>
      <p:sp>
        <p:nvSpPr>
          <p:cNvPr id="37" name="TextBox 36">
            <a:extLst>
              <a:ext uri="{FF2B5EF4-FFF2-40B4-BE49-F238E27FC236}">
                <a16:creationId xmlns:a16="http://schemas.microsoft.com/office/drawing/2014/main" id="{22EFDEEA-D21F-0CC6-64B1-9D8AA1BCFBE4}"/>
              </a:ext>
            </a:extLst>
          </p:cNvPr>
          <p:cNvSpPr txBox="1"/>
          <p:nvPr/>
        </p:nvSpPr>
        <p:spPr>
          <a:xfrm>
            <a:off x="1560751" y="3895590"/>
            <a:ext cx="2093393"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Data analysis can</a:t>
            </a:r>
            <a:r>
              <a:rPr kumimoji="0" lang="en-US" sz="900" b="0" i="0" u="none" strike="noStrike" kern="1200" cap="none" spc="0" normalizeH="0" noProof="0">
                <a:ln>
                  <a:noFill/>
                </a:ln>
                <a:solidFill>
                  <a:srgbClr val="000000"/>
                </a:solidFill>
                <a:effectLst/>
                <a:uLnTx/>
                <a:uFillTx/>
                <a:latin typeface="Segoe UI" panose="020B0502040204020203" pitchFamily="34" charset="0"/>
                <a:ea typeface="+mn-ea"/>
                <a:cs typeface="Segoe UI" panose="020B0502040204020203" pitchFamily="34" charset="0"/>
              </a:rPr>
              <a:t> be tedious and finding the right tone for a message can be difficult.</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7" name="Rounded Rectangle 31">
            <a:extLst>
              <a:ext uri="{FF2B5EF4-FFF2-40B4-BE49-F238E27FC236}">
                <a16:creationId xmlns:a16="http://schemas.microsoft.com/office/drawing/2014/main" id="{B901DC18-8FF4-D8FF-BC55-894F7695E029}"/>
              </a:ext>
              <a:ext uri="{C183D7F6-B498-43B3-948B-1728B52AA6E4}">
                <adec:decorative xmlns:adec="http://schemas.microsoft.com/office/drawing/2017/decorative" val="1"/>
              </a:ext>
            </a:extLst>
          </p:cNvPr>
          <p:cNvSpPr/>
          <p:nvPr/>
        </p:nvSpPr>
        <p:spPr bwMode="auto">
          <a:xfrm>
            <a:off x="307017" y="4880388"/>
            <a:ext cx="3491962" cy="1257335"/>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68" name="TextBox 67">
            <a:extLst>
              <a:ext uri="{FF2B5EF4-FFF2-40B4-BE49-F238E27FC236}">
                <a16:creationId xmlns:a16="http://schemas.microsoft.com/office/drawing/2014/main" id="{56C3C016-F611-4DFD-F1E5-C41259E1A309}"/>
              </a:ext>
            </a:extLst>
          </p:cNvPr>
          <p:cNvSpPr txBox="1"/>
          <p:nvPr/>
        </p:nvSpPr>
        <p:spPr>
          <a:xfrm>
            <a:off x="462267" y="5127827"/>
            <a:ext cx="1033771"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Public affairs</a:t>
            </a:r>
          </a:p>
        </p:txBody>
      </p:sp>
      <p:sp>
        <p:nvSpPr>
          <p:cNvPr id="39" name="TextBox 38">
            <a:extLst>
              <a:ext uri="{FF2B5EF4-FFF2-40B4-BE49-F238E27FC236}">
                <a16:creationId xmlns:a16="http://schemas.microsoft.com/office/drawing/2014/main" id="{35F9975E-6219-614F-5EAA-A2BDD061CE1E}"/>
              </a:ext>
            </a:extLst>
          </p:cNvPr>
          <p:cNvSpPr txBox="1"/>
          <p:nvPr/>
        </p:nvSpPr>
        <p:spPr>
          <a:xfrm>
            <a:off x="1560751" y="5013758"/>
            <a:ext cx="2098108" cy="445122"/>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30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Creation of public-facing content can be slow especially when crafting messages for specific audiences.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6" name="Rectangle: Rounded Corners 10">
            <a:extLst>
              <a:ext uri="{FF2B5EF4-FFF2-40B4-BE49-F238E27FC236}">
                <a16:creationId xmlns:a16="http://schemas.microsoft.com/office/drawing/2014/main" id="{83B3CD94-ABB0-F7AC-8760-7FB7E6A88E7F}"/>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pic>
        <p:nvPicPr>
          <p:cNvPr id="21" name="Picture 20">
            <a:extLst>
              <a:ext uri="{FF2B5EF4-FFF2-40B4-BE49-F238E27FC236}">
                <a16:creationId xmlns:a16="http://schemas.microsoft.com/office/drawing/2014/main" id="{379E59C0-9B63-4228-B1A2-EC7C7115CC5A}"/>
              </a:ext>
              <a:ext uri="{C183D7F6-B498-43B3-948B-1728B52AA6E4}">
                <adec:decorative xmlns:adec="http://schemas.microsoft.com/office/drawing/2017/decorative" val="1"/>
              </a:ext>
            </a:extLst>
          </p:cNvPr>
          <p:cNvPicPr>
            <a:picLocks noChangeAspect="1"/>
          </p:cNvPicPr>
          <p:nvPr/>
        </p:nvPicPr>
        <p:blipFill>
          <a:blip r:embed="rId3"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58" name="TextBox 57">
            <a:extLst>
              <a:ext uri="{FF2B5EF4-FFF2-40B4-BE49-F238E27FC236}">
                <a16:creationId xmlns:a16="http://schemas.microsoft.com/office/drawing/2014/main" id="{5763600B-F377-1888-D8A4-963411D8D05C}"/>
              </a:ext>
            </a:extLst>
          </p:cNvPr>
          <p:cNvSpPr txBox="1"/>
          <p:nvPr/>
        </p:nvSpPr>
        <p:spPr>
          <a:xfrm>
            <a:off x="4871371" y="5175471"/>
            <a:ext cx="1952840"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4" action="ppaction://hlinksldjump"/>
              </a:rPr>
              <a:t>Prepare a blog post - Buy</a:t>
            </a:r>
            <a:endParaRPr lang="en-US" sz="1000" noProof="0">
              <a:solidFill>
                <a:srgbClr val="0070C0"/>
              </a:solidFill>
              <a:latin typeface="Segoe UI Semibold"/>
              <a:cs typeface="Segoe UI Semilight"/>
            </a:endParaRPr>
          </a:p>
        </p:txBody>
      </p:sp>
      <p:sp>
        <p:nvSpPr>
          <p:cNvPr id="64" name="TextBox 63">
            <a:extLst>
              <a:ext uri="{FF2B5EF4-FFF2-40B4-BE49-F238E27FC236}">
                <a16:creationId xmlns:a16="http://schemas.microsoft.com/office/drawing/2014/main" id="{D3294DB7-2247-89AA-6F9B-5EC398E5AA76}"/>
              </a:ext>
            </a:extLst>
          </p:cNvPr>
          <p:cNvSpPr txBox="1"/>
          <p:nvPr/>
        </p:nvSpPr>
        <p:spPr>
          <a:xfrm>
            <a:off x="4732426" y="2393732"/>
            <a:ext cx="2911357"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5" action="ppaction://hlinksldjump"/>
              </a:rPr>
              <a:t>Authoring an internal comms post - Buy</a:t>
            </a:r>
            <a:endParaRPr lang="en-US" sz="1000" noProof="0">
              <a:solidFill>
                <a:srgbClr val="0070C0"/>
              </a:solidFill>
              <a:latin typeface="Segoe UI Semibold"/>
              <a:cs typeface="Segoe UI Semilight"/>
            </a:endParaRPr>
          </a:p>
        </p:txBody>
      </p:sp>
      <p:sp>
        <p:nvSpPr>
          <p:cNvPr id="70" name="TextBox 69">
            <a:extLst>
              <a:ext uri="{FF2B5EF4-FFF2-40B4-BE49-F238E27FC236}">
                <a16:creationId xmlns:a16="http://schemas.microsoft.com/office/drawing/2014/main" id="{1C41BBE9-4A91-9F07-85E1-C0CCDD8A9059}"/>
              </a:ext>
            </a:extLst>
          </p:cNvPr>
          <p:cNvSpPr txBox="1"/>
          <p:nvPr/>
        </p:nvSpPr>
        <p:spPr>
          <a:xfrm>
            <a:off x="4867830" y="4961417"/>
            <a:ext cx="2887574" cy="248338"/>
          </a:xfrm>
          <a:prstGeom prst="rect">
            <a:avLst/>
          </a:prstGeom>
          <a:noFill/>
        </p:spPr>
        <p:txBody>
          <a:bodyPr wrap="square">
            <a:spAutoFit/>
          </a:bodyPr>
          <a:lstStyle/>
          <a:p>
            <a:pPr defTabSz="582780">
              <a:lnSpc>
                <a:spcPct val="110000"/>
              </a:lnSpc>
              <a:spcBef>
                <a:spcPct val="0"/>
              </a:spcBef>
              <a:spcAft>
                <a:spcPts val="300"/>
              </a:spcAft>
              <a:buSzTx/>
              <a:defRPr/>
            </a:pPr>
            <a:r>
              <a:rPr kumimoji="0" lang="en-US" sz="1000" b="0" i="0" u="none" strike="noStrike" kern="1200" cap="none" spc="0" normalizeH="0" baseline="0" noProof="0">
                <a:ln>
                  <a:noFill/>
                </a:ln>
                <a:solidFill>
                  <a:srgbClr val="8661C5"/>
                </a:solidFill>
                <a:effectLst/>
                <a:uLnTx/>
                <a:uFillTx/>
                <a:latin typeface="Segoe UI Semibold"/>
                <a:ea typeface="+mn-ea"/>
                <a:cs typeface="Segoe UI Semilight"/>
                <a:hlinkClick r:id="rId6" action="ppaction://hlinksldjump"/>
              </a:rPr>
              <a:t>Drafting social media copy - Start</a:t>
            </a:r>
            <a:endParaRPr lang="en-US" sz="1000" b="0" i="0" u="none" strike="noStrike" kern="1200" cap="none" spc="0" normalizeH="0" baseline="0" noProof="0">
              <a:ln>
                <a:noFill/>
              </a:ln>
              <a:solidFill>
                <a:srgbClr val="0070C0"/>
              </a:solidFill>
              <a:effectLst/>
              <a:uLnTx/>
              <a:uFillTx/>
              <a:latin typeface="Segoe UI Semibold"/>
              <a:cs typeface="Segoe UI Semilight"/>
            </a:endParaRPr>
          </a:p>
        </p:txBody>
      </p:sp>
      <p:sp>
        <p:nvSpPr>
          <p:cNvPr id="71" name="TextBox 70">
            <a:extLst>
              <a:ext uri="{FF2B5EF4-FFF2-40B4-BE49-F238E27FC236}">
                <a16:creationId xmlns:a16="http://schemas.microsoft.com/office/drawing/2014/main" id="{FC4D5132-564A-77C9-F3C1-6539F765A0F0}"/>
              </a:ext>
            </a:extLst>
          </p:cNvPr>
          <p:cNvSpPr txBox="1"/>
          <p:nvPr/>
        </p:nvSpPr>
        <p:spPr>
          <a:xfrm>
            <a:off x="4699576" y="3673481"/>
            <a:ext cx="2464041" cy="248338"/>
          </a:xfrm>
          <a:prstGeom prst="rect">
            <a:avLst/>
          </a:prstGeom>
          <a:noFill/>
        </p:spPr>
        <p:txBody>
          <a:bodyPr wrap="square">
            <a:spAutoFit/>
          </a:bodyPr>
          <a:lstStyle/>
          <a:p>
            <a:pPr defTabSz="582780">
              <a:lnSpc>
                <a:spcPct val="110000"/>
              </a:lnSpc>
              <a:spcBef>
                <a:spcPct val="0"/>
              </a:spcBef>
              <a:spcAft>
                <a:spcPts val="300"/>
              </a:spcAft>
              <a:buSzTx/>
              <a:defRPr/>
            </a:pPr>
            <a:r>
              <a:rPr lang="en-US" sz="1000" noProof="0">
                <a:solidFill>
                  <a:srgbClr val="0070C0"/>
                </a:solidFill>
                <a:latin typeface="Segoe UI Semibold"/>
                <a:cs typeface="Segoe UI Semilight"/>
                <a:hlinkClick r:id="rId7" action="ppaction://hlinksldjump"/>
              </a:rPr>
              <a:t>Conduct a media interview - Buy</a:t>
            </a:r>
            <a:endParaRPr lang="en-US" sz="1000" noProof="0">
              <a:solidFill>
                <a:srgbClr val="0070C0"/>
              </a:solidFill>
              <a:latin typeface="Segoe UI Semibold"/>
              <a:cs typeface="Segoe UI Semilight"/>
            </a:endParaRPr>
          </a:p>
        </p:txBody>
      </p:sp>
      <p:sp>
        <p:nvSpPr>
          <p:cNvPr id="74" name="Copilot helps improve 2">
            <a:extLst>
              <a:ext uri="{FF2B5EF4-FFF2-40B4-BE49-F238E27FC236}">
                <a16:creationId xmlns:a16="http://schemas.microsoft.com/office/drawing/2014/main" id="{A775B707-2D9B-419E-FF99-5F03388763C6}"/>
              </a:ext>
            </a:extLst>
          </p:cNvPr>
          <p:cNvSpPr txBox="1"/>
          <p:nvPr/>
        </p:nvSpPr>
        <p:spPr>
          <a:xfrm>
            <a:off x="4894014" y="5439770"/>
            <a:ext cx="1662514"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Understand target audiences and craft relevant messages quickly.</a:t>
            </a:r>
          </a:p>
        </p:txBody>
      </p:sp>
      <p:sp>
        <p:nvSpPr>
          <p:cNvPr id="79" name="Copilot helps improve 2">
            <a:extLst>
              <a:ext uri="{FF2B5EF4-FFF2-40B4-BE49-F238E27FC236}">
                <a16:creationId xmlns:a16="http://schemas.microsoft.com/office/drawing/2014/main" id="{AAB7C530-BF54-5189-3D11-CED8AA253134}"/>
              </a:ext>
            </a:extLst>
          </p:cNvPr>
          <p:cNvSpPr txBox="1"/>
          <p:nvPr/>
        </p:nvSpPr>
        <p:spPr>
          <a:xfrm>
            <a:off x="4632896" y="3904677"/>
            <a:ext cx="2253988" cy="44512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Improve preparations for media appearances to help ensure accurate coverage.</a:t>
            </a:r>
          </a:p>
        </p:txBody>
      </p:sp>
      <p:sp>
        <p:nvSpPr>
          <p:cNvPr id="2" name="Copilot helps improve 2">
            <a:extLst>
              <a:ext uri="{FF2B5EF4-FFF2-40B4-BE49-F238E27FC236}">
                <a16:creationId xmlns:a16="http://schemas.microsoft.com/office/drawing/2014/main" id="{0E919C94-AC30-944E-62E0-A6385B3FA599}"/>
              </a:ext>
            </a:extLst>
          </p:cNvPr>
          <p:cNvSpPr txBox="1"/>
          <p:nvPr/>
        </p:nvSpPr>
        <p:spPr>
          <a:xfrm>
            <a:off x="4798853" y="2661849"/>
            <a:ext cx="2725351"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Collaborate to draft and review messages faster and improve quality of content.</a:t>
            </a:r>
          </a:p>
        </p:txBody>
      </p:sp>
    </p:spTree>
    <p:extLst>
      <p:ext uri="{BB962C8B-B14F-4D97-AF65-F5344CB8AC3E}">
        <p14:creationId xmlns:p14="http://schemas.microsoft.com/office/powerpoint/2010/main" val="2559428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750"/>
                                        <p:tgtEl>
                                          <p:spTgt spid="3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75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750"/>
                                        <p:tgtEl>
                                          <p:spTgt spid="7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75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74" grpId="0"/>
      <p:bldP spid="7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a:xfrm>
            <a:off x="585215" y="457200"/>
            <a:ext cx="11206981" cy="553998"/>
          </a:xfrm>
        </p:spPr>
        <p:txBody>
          <a:bodyPr/>
          <a:lstStyle/>
          <a:p>
            <a:r>
              <a:rPr lang="en-US" sz="3600" noProof="0">
                <a:latin typeface="Segoe UI Semibold" panose="020B0702040204020203" pitchFamily="34" charset="0"/>
                <a:cs typeface="Segoe UI Semibold" panose="020B0702040204020203" pitchFamily="34" charset="0"/>
              </a:rPr>
              <a:t>KPI – </a:t>
            </a:r>
            <a:r>
              <a:rPr lang="en-US" noProof="0">
                <a:gradFill>
                  <a:gsLst>
                    <a:gs pos="38000">
                      <a:srgbClr val="0078D4"/>
                    </a:gs>
                    <a:gs pos="0">
                      <a:srgbClr val="C03BC4"/>
                    </a:gs>
                  </a:gsLst>
                  <a:path path="circle">
                    <a:fillToRect l="100000" t="100000"/>
                  </a:path>
                </a:gradFill>
                <a:latin typeface="Segoe UI Semibold" panose="020B0702040204020203" pitchFamily="34" charset="0"/>
                <a:cs typeface="Segoe UI Semibold" panose="020B0702040204020203" pitchFamily="34" charset="0"/>
              </a:rPr>
              <a:t>Time to plan and execute </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a:stretch/>
        </p:blipFill>
        <p:spPr>
          <a:xfrm>
            <a:off x="589069" y="1448904"/>
            <a:ext cx="11013862" cy="4882759"/>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pic>
        <p:nvPicPr>
          <p:cNvPr id="5" name="Picture 4">
            <a:extLst>
              <a:ext uri="{FF2B5EF4-FFF2-40B4-BE49-F238E27FC236}">
                <a16:creationId xmlns:a16="http://schemas.microsoft.com/office/drawing/2014/main" id="{53ECC6F1-0560-40DD-CB3C-EC5A746A5312}"/>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3" y="1579849"/>
            <a:ext cx="6845775" cy="1648746"/>
          </a:xfrm>
          <a:prstGeom prst="roundRect">
            <a:avLst>
              <a:gd name="adj" fmla="val 3554"/>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pic>
      <p:cxnSp>
        <p:nvCxnSpPr>
          <p:cNvPr id="14" name="Straight Connector 13">
            <a:extLst>
              <a:ext uri="{FF2B5EF4-FFF2-40B4-BE49-F238E27FC236}">
                <a16:creationId xmlns:a16="http://schemas.microsoft.com/office/drawing/2014/main" id="{4C630112-CC8E-EA23-1EFE-C92B203A74F0}"/>
              </a:ext>
              <a:ext uri="{C183D7F6-B498-43B3-948B-1728B52AA6E4}">
                <adec:decorative xmlns:adec="http://schemas.microsoft.com/office/drawing/2017/decorative" val="1"/>
              </a:ext>
            </a:extLst>
          </p:cNvPr>
          <p:cNvCxnSpPr>
            <a:cxnSpLocks/>
          </p:cNvCxnSpPr>
          <p:nvPr/>
        </p:nvCxnSpPr>
        <p:spPr>
          <a:xfrm>
            <a:off x="863597" y="3952355"/>
            <a:ext cx="6506191"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Rectangle: Rounded Corners 26">
            <a:extLst>
              <a:ext uri="{FF2B5EF4-FFF2-40B4-BE49-F238E27FC236}">
                <a16:creationId xmlns:a16="http://schemas.microsoft.com/office/drawing/2014/main" id="{D46322DA-2801-EC23-8C58-351846E62CCD}"/>
              </a:ext>
            </a:extLst>
          </p:cNvPr>
          <p:cNvSpPr/>
          <p:nvPr/>
        </p:nvSpPr>
        <p:spPr bwMode="auto">
          <a:xfrm>
            <a:off x="863600" y="4070301"/>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flip="none" rotWithShape="1">
                  <a:gsLst>
                    <a:gs pos="37000">
                      <a:srgbClr val="0078D4"/>
                    </a:gs>
                    <a:gs pos="100000">
                      <a:srgbClr val="C03BC4"/>
                    </a:gs>
                  </a:gsLst>
                  <a:path path="circle">
                    <a:fillToRect r="100000" b="100000"/>
                  </a:path>
                  <a:tileRect l="-100000" t="-100000"/>
                </a:gradFill>
                <a:effectLst/>
                <a:uLnTx/>
                <a:uFillTx/>
                <a:latin typeface="Segoe UI Semibold"/>
                <a:ea typeface="+mn-ea"/>
                <a:cs typeface="+mn-cs"/>
              </a:rPr>
              <a:t>How Microsoft 365 Copilot Chat can help with turnaround time in planning</a:t>
            </a:r>
          </a:p>
        </p:txBody>
      </p:sp>
      <p:sp>
        <p:nvSpPr>
          <p:cNvPr id="17" name="Text Placeholder 33">
            <a:extLst>
              <a:ext uri="{FF2B5EF4-FFF2-40B4-BE49-F238E27FC236}">
                <a16:creationId xmlns:a16="http://schemas.microsoft.com/office/drawing/2014/main" id="{690692AB-B273-B2FC-24C4-9C42004A04A1}"/>
              </a:ext>
            </a:extLst>
          </p:cNvPr>
          <p:cNvSpPr txBox="1">
            <a:spLocks/>
          </p:cNvSpPr>
          <p:nvPr/>
        </p:nvSpPr>
        <p:spPr>
          <a:xfrm>
            <a:off x="863597" y="3324995"/>
            <a:ext cx="6244671" cy="461665"/>
          </a:xfrm>
          <a:prstGeom prst="rect">
            <a:avLst/>
          </a:prstGeom>
        </p:spPr>
        <p:txBody>
          <a:bodyPr wrap="square" lIns="0" tIns="45720" rIns="91440" bIns="4572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a:rPr>
              <a:t>With its different capabilities, Copilot can streamline tasks, enable faster decision making and enhance cross team collaboration when multiple stakeholders are involved.</a:t>
            </a:r>
          </a:p>
        </p:txBody>
      </p:sp>
      <p:sp>
        <p:nvSpPr>
          <p:cNvPr id="22" name="Freeform: Shape 32">
            <a:extLst>
              <a:ext uri="{FF2B5EF4-FFF2-40B4-BE49-F238E27FC236}">
                <a16:creationId xmlns:a16="http://schemas.microsoft.com/office/drawing/2014/main" id="{FA94DC09-80AD-01D4-3790-38855AD3176E}"/>
              </a:ext>
              <a:ext uri="{C183D7F6-B498-43B3-948B-1728B52AA6E4}">
                <adec:decorative xmlns:adec="http://schemas.microsoft.com/office/drawing/2017/decorative" val="1"/>
              </a:ext>
            </a:extLst>
          </p:cNvPr>
          <p:cNvSpPr>
            <a:spLocks/>
          </p:cNvSpPr>
          <p:nvPr/>
        </p:nvSpPr>
        <p:spPr bwMode="auto">
          <a:xfrm>
            <a:off x="7697337" y="1596603"/>
            <a:ext cx="3727901" cy="2274542"/>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3" name="Rectangle: Rounded Corners 26">
            <a:extLst>
              <a:ext uri="{FF2B5EF4-FFF2-40B4-BE49-F238E27FC236}">
                <a16:creationId xmlns:a16="http://schemas.microsoft.com/office/drawing/2014/main" id="{342D7039-F9A0-069D-1A2A-711F8D2CCE0D}"/>
              </a:ext>
            </a:extLst>
          </p:cNvPr>
          <p:cNvSpPr/>
          <p:nvPr/>
        </p:nvSpPr>
        <p:spPr bwMode="auto">
          <a:xfrm>
            <a:off x="8438481" y="1781312"/>
            <a:ext cx="1258802"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25" name="Freeform: Shape 2">
            <a:extLst>
              <a:ext uri="{FF2B5EF4-FFF2-40B4-BE49-F238E27FC236}">
                <a16:creationId xmlns:a16="http://schemas.microsoft.com/office/drawing/2014/main" id="{56F9DB81-37E0-A69A-0275-48F57289A4BD}"/>
              </a:ext>
              <a:ext uri="{C183D7F6-B498-43B3-948B-1728B52AA6E4}">
                <adec:decorative xmlns:adec="http://schemas.microsoft.com/office/drawing/2017/decorative" val="1"/>
              </a:ext>
            </a:extLst>
          </p:cNvPr>
          <p:cNvSpPr/>
          <p:nvPr/>
        </p:nvSpPr>
        <p:spPr>
          <a:xfrm>
            <a:off x="7930135" y="1803503"/>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26" name="Freeform: Shape 32">
            <a:extLst>
              <a:ext uri="{FF2B5EF4-FFF2-40B4-BE49-F238E27FC236}">
                <a16:creationId xmlns:a16="http://schemas.microsoft.com/office/drawing/2014/main" id="{ADF51831-9C24-FACC-3C6E-14A06FAA5482}"/>
              </a:ext>
              <a:ext uri="{C183D7F6-B498-43B3-948B-1728B52AA6E4}">
                <adec:decorative xmlns:adec="http://schemas.microsoft.com/office/drawing/2017/decorative" val="1"/>
              </a:ext>
            </a:extLst>
          </p:cNvPr>
          <p:cNvSpPr>
            <a:spLocks/>
          </p:cNvSpPr>
          <p:nvPr/>
        </p:nvSpPr>
        <p:spPr bwMode="auto">
          <a:xfrm>
            <a:off x="7697337" y="4184833"/>
            <a:ext cx="3727901" cy="1975335"/>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7" name="Text Placeholder 5">
            <a:extLst>
              <a:ext uri="{FF2B5EF4-FFF2-40B4-BE49-F238E27FC236}">
                <a16:creationId xmlns:a16="http://schemas.microsoft.com/office/drawing/2014/main" id="{B2099A79-A59D-E8EE-D862-3D9C8475EB20}"/>
              </a:ext>
            </a:extLst>
          </p:cNvPr>
          <p:cNvSpPr txBox="1">
            <a:spLocks/>
          </p:cNvSpPr>
          <p:nvPr/>
        </p:nvSpPr>
        <p:spPr>
          <a:xfrm>
            <a:off x="7980026" y="5145424"/>
            <a:ext cx="3186884" cy="446276"/>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a:t>
            </a:r>
          </a:p>
          <a:p>
            <a:pPr marL="0" marR="0" lvl="0" indent="0" algn="l" defTabSz="932597"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Microsoft 365 Copilot Chat</a:t>
            </a:r>
          </a:p>
        </p:txBody>
      </p:sp>
      <p:sp>
        <p:nvSpPr>
          <p:cNvPr id="29" name="Rectangle: Rounded Corners 26">
            <a:extLst>
              <a:ext uri="{FF2B5EF4-FFF2-40B4-BE49-F238E27FC236}">
                <a16:creationId xmlns:a16="http://schemas.microsoft.com/office/drawing/2014/main" id="{CF40DB0E-A1DA-DE17-46A1-0C8A00BAF845}"/>
              </a:ext>
            </a:extLst>
          </p:cNvPr>
          <p:cNvSpPr/>
          <p:nvPr/>
        </p:nvSpPr>
        <p:spPr bwMode="auto">
          <a:xfrm>
            <a:off x="8438481" y="4397482"/>
            <a:ext cx="2940928"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32" name="Graphic 32">
            <a:extLst>
              <a:ext uri="{FF2B5EF4-FFF2-40B4-BE49-F238E27FC236}">
                <a16:creationId xmlns:a16="http://schemas.microsoft.com/office/drawing/2014/main" id="{BF7A024E-2722-D888-5EEE-9EA34BCCED72}"/>
              </a:ext>
              <a:ext uri="{C183D7F6-B498-43B3-948B-1728B52AA6E4}">
                <adec:decorative xmlns:adec="http://schemas.microsoft.com/office/drawing/2017/decorative" val="1"/>
              </a:ext>
            </a:extLst>
          </p:cNvPr>
          <p:cNvSpPr/>
          <p:nvPr/>
        </p:nvSpPr>
        <p:spPr>
          <a:xfrm>
            <a:off x="7920860" y="4371548"/>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01600" dir="2700000" algn="tl" rotWithShape="0">
              <a:srgbClr val="454142">
                <a:alpha val="2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33" name="Straight Connector 32">
            <a:extLst>
              <a:ext uri="{FF2B5EF4-FFF2-40B4-BE49-F238E27FC236}">
                <a16:creationId xmlns:a16="http://schemas.microsoft.com/office/drawing/2014/main" id="{781BD8E2-B331-EEC4-FA6F-8765170D4B52}"/>
              </a:ext>
              <a:ext uri="{C183D7F6-B498-43B3-948B-1728B52AA6E4}">
                <adec:decorative xmlns:adec="http://schemas.microsoft.com/office/drawing/2017/decorative" val="1"/>
              </a:ext>
            </a:extLst>
          </p:cNvPr>
          <p:cNvCxnSpPr>
            <a:cxnSpLocks/>
          </p:cNvCxnSpPr>
          <p:nvPr/>
        </p:nvCxnSpPr>
        <p:spPr>
          <a:xfrm>
            <a:off x="7955666" y="234017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99B9C4D-6603-D9FA-DEC1-88A63A131E72}"/>
              </a:ext>
              <a:ext uri="{C183D7F6-B498-43B3-948B-1728B52AA6E4}">
                <adec:decorative xmlns:adec="http://schemas.microsoft.com/office/drawing/2017/decorative" val="1"/>
              </a:ext>
            </a:extLst>
          </p:cNvPr>
          <p:cNvCxnSpPr>
            <a:cxnSpLocks/>
          </p:cNvCxnSpPr>
          <p:nvPr/>
        </p:nvCxnSpPr>
        <p:spPr>
          <a:xfrm>
            <a:off x="7955666" y="4928408"/>
            <a:ext cx="3211243" cy="0"/>
          </a:xfrm>
          <a:prstGeom prst="line">
            <a:avLst/>
          </a:prstGeom>
          <a:ln>
            <a:solidFill>
              <a:schemeClr val="tx2">
                <a:alpha val="1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7" name="Text Placeholder 72">
            <a:extLst>
              <a:ext uri="{FF2B5EF4-FFF2-40B4-BE49-F238E27FC236}">
                <a16:creationId xmlns:a16="http://schemas.microsoft.com/office/drawing/2014/main" id="{80452989-72A5-96C6-0FDF-7296912EBF36}"/>
              </a:ext>
            </a:extLst>
          </p:cNvPr>
          <p:cNvSpPr txBox="1">
            <a:spLocks/>
          </p:cNvSpPr>
          <p:nvPr/>
        </p:nvSpPr>
        <p:spPr>
          <a:xfrm>
            <a:off x="7962484" y="2502438"/>
            <a:ext cx="3347617" cy="901272"/>
          </a:xfrm>
          <a:prstGeom prst="rect">
            <a:avLst/>
          </a:prstGeom>
        </p:spPr>
        <p:txBody>
          <a:bodyPr wrap="square" lIns="0" tIns="0" rIns="0" bIns="0" numCol="2">
            <a:spAutoFit/>
          </a:bodyPr>
          <a:lstStyle>
            <a:lvl1pPr marL="0" indent="0" algn="l" defTabSz="914400" rtl="0" eaLnBrk="1" latinLnBrk="0" hangingPunct="1">
              <a:lnSpc>
                <a:spcPct val="90000"/>
              </a:lnSpc>
              <a:spcBef>
                <a:spcPts val="1000"/>
              </a:spcBef>
              <a:buFont typeface="Arial" panose="020B0604020202020204" pitchFamily="34" charset="0"/>
              <a:buNone/>
              <a:defRPr lang="en-US" sz="600" b="0" i="0" kern="1200" dirty="0">
                <a:solidFill>
                  <a:srgbClr val="000000"/>
                </a:solidFill>
                <a:effectLst/>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Data &amp; Insights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Content creators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Employee communications</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Issues Management</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Marketing</a:t>
            </a:r>
          </a:p>
          <a:p>
            <a:pPr marL="0" marR="0" lvl="0" indent="0" algn="l" defTabSz="932597"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
        <p:nvSpPr>
          <p:cNvPr id="8" name="Text Placeholder 4">
            <a:extLst>
              <a:ext uri="{FF2B5EF4-FFF2-40B4-BE49-F238E27FC236}">
                <a16:creationId xmlns:a16="http://schemas.microsoft.com/office/drawing/2014/main" id="{FF60AC02-6A93-A96F-13FE-39F873FD8C7E}"/>
              </a:ext>
              <a:ext uri="{C183D7F6-B498-43B3-948B-1728B52AA6E4}">
                <adec:decorative xmlns:adec="http://schemas.microsoft.com/office/drawing/2017/decorative" val="1"/>
              </a:ext>
            </a:extLst>
          </p:cNvPr>
          <p:cNvSpPr txBox="1">
            <a:spLocks/>
          </p:cNvSpPr>
          <p:nvPr/>
        </p:nvSpPr>
        <p:spPr>
          <a:xfrm>
            <a:off x="863600" y="4560619"/>
            <a:ext cx="6068259" cy="1802032"/>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200" b="1" noProof="0">
                <a:solidFill>
                  <a:schemeClr val="accent2">
                    <a:lumMod val="50000"/>
                  </a:schemeClr>
                </a:solidFill>
                <a:latin typeface="Segoe UI Semibold"/>
              </a:rPr>
              <a:t>Task organization</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Ensure critical tasks are addressed first</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Track multiple deadlines</a:t>
            </a:r>
          </a:p>
          <a:p>
            <a:pPr defTabSz="932597">
              <a:spcBef>
                <a:spcPts val="600"/>
              </a:spcBef>
              <a:defRPr/>
            </a:pPr>
            <a:r>
              <a:rPr lang="en-US" sz="1200" b="1" noProof="0">
                <a:solidFill>
                  <a:schemeClr val="accent2">
                    <a:lumMod val="50000"/>
                  </a:schemeClr>
                </a:solidFill>
                <a:latin typeface="Segoe UI Semibold"/>
              </a:rPr>
              <a:t>Meeting insights</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Faster decision making</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Quicker cross team collaboration</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Help reprioritize if needed</a:t>
            </a: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sng"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defTabSz="932597">
              <a:spcBef>
                <a:spcPts val="600"/>
              </a:spcBef>
              <a:defRPr/>
            </a:pPr>
            <a:r>
              <a:rPr lang="en-US" sz="1200" b="1" noProof="0">
                <a:solidFill>
                  <a:schemeClr val="accent2">
                    <a:lumMod val="50000"/>
                  </a:schemeClr>
                </a:solidFill>
                <a:latin typeface="Segoe UI Semibold"/>
              </a:rPr>
              <a:t>Plan creation</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Translation made easy for diverse audiences</a:t>
            </a:r>
          </a:p>
          <a:p>
            <a:pPr marL="141288" lvl="1" indent="-141288" defTabSz="932597">
              <a:spcBef>
                <a:spcPts val="0"/>
              </a:spcBef>
              <a:spcAft>
                <a:spcPts val="200"/>
              </a:spcAft>
              <a:buSzTx/>
              <a:buFont typeface="Arial" panose="020B0604020202020204" pitchFamily="34" charset="0"/>
              <a:buChar char="•"/>
              <a:defRPr/>
            </a:pPr>
            <a:r>
              <a:rPr lang="en-US" sz="1050" noProof="0">
                <a:latin typeface="Segoe UI"/>
                <a:cs typeface="Segoe UI" panose="020B0502040204020203" pitchFamily="34" charset="0"/>
              </a:rPr>
              <a:t>Convert final plan into different formats to meet the end user preferences</a:t>
            </a: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05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a:p>
            <a:pPr marL="0" marR="0" lvl="0" indent="0" algn="l" defTabSz="932597" rtl="0" eaLnBrk="1" fontAlgn="auto" latinLnBrk="0" hangingPunct="1">
              <a:lnSpc>
                <a:spcPct val="110000"/>
              </a:lnSpc>
              <a:spcBef>
                <a:spcPts val="0"/>
              </a:spcBef>
              <a:spcAft>
                <a:spcPts val="900"/>
              </a:spcAft>
              <a:buClrTx/>
              <a:buSzTx/>
              <a:buFont typeface="Wingdings" panose="05000000000000000000" pitchFamily="2" charset="2"/>
              <a:buNone/>
              <a:tabLst/>
              <a:defRPr/>
            </a:pPr>
            <a:endParaRPr kumimoji="0" lang="en-US" sz="1200" b="1" i="0" u="sng" strike="noStrike" kern="1200" cap="none" spc="0" normalizeH="0" baseline="0" noProof="0">
              <a:ln>
                <a:noFill/>
              </a:ln>
              <a:solidFill>
                <a:srgbClr val="8661C5"/>
              </a:solidFill>
              <a:effectLst/>
              <a:uLnTx/>
              <a:uFillTx/>
              <a:latin typeface="Segoe UI Semibold"/>
              <a:ea typeface="+mn-ea"/>
              <a:cs typeface="Segoe UI Semilight" panose="020B0402040204020203" pitchFamily="34" charset="0"/>
            </a:endParaRPr>
          </a:p>
          <a:p>
            <a:pPr marL="142875" marR="0" lvl="0" indent="-142875" algn="l" defTabSz="932597"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endParaRPr>
          </a:p>
        </p:txBody>
      </p:sp>
    </p:spTree>
    <p:extLst>
      <p:ext uri="{BB962C8B-B14F-4D97-AF65-F5344CB8AC3E}">
        <p14:creationId xmlns:p14="http://schemas.microsoft.com/office/powerpoint/2010/main" val="1241284870"/>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4252</Words>
  <Application>Microsoft Office PowerPoint</Application>
  <PresentationFormat>Widescreen</PresentationFormat>
  <Paragraphs>463</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Segoe UI</vt:lpstr>
      <vt:lpstr>Segoe UI </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Communications</vt:lpstr>
      <vt:lpstr>Copilot Communications scenarios </vt:lpstr>
      <vt:lpstr>Using Copilot in Communications</vt:lpstr>
      <vt:lpstr>Optimize costs and improve quality of Communications</vt:lpstr>
      <vt:lpstr>KPI – Time to plan and execute </vt:lpstr>
      <vt:lpstr>KPI – Connect to and expand audiences</vt:lpstr>
      <vt:lpstr>KPI – Create engaging content</vt:lpstr>
      <vt:lpstr>Communications | Drafting social media copy (Microsoft 365 Copilot Chat only)</vt:lpstr>
      <vt:lpstr>Communications | Conduct a media interview</vt:lpstr>
      <vt:lpstr>Communications | Prepare a blog post</vt:lpstr>
      <vt:lpstr>Communications | Authoring an internal comms post</vt:lpstr>
      <vt:lpstr>A day in the life of an Issues Management Manager</vt:lpstr>
      <vt:lpstr>A day in the life of an Internal Communications Director at Microsoft</vt:lpstr>
      <vt:lpstr>A day in the life of an Internal Communications Manager at Microsoft</vt:lpstr>
      <vt:lpstr>A day in the life of a Communications VP at Microsoft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