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19"/>
  </p:notesMasterIdLst>
  <p:sldIdLst>
    <p:sldId id="1633" r:id="rId5"/>
    <p:sldId id="375" r:id="rId6"/>
    <p:sldId id="440" r:id="rId7"/>
    <p:sldId id="334" r:id="rId8"/>
    <p:sldId id="488" r:id="rId9"/>
    <p:sldId id="522" r:id="rId10"/>
    <p:sldId id="493" r:id="rId11"/>
    <p:sldId id="534" r:id="rId12"/>
    <p:sldId id="524" r:id="rId13"/>
    <p:sldId id="543" r:id="rId14"/>
    <p:sldId id="544" r:id="rId15"/>
    <p:sldId id="545" r:id="rId16"/>
    <p:sldId id="546" r:id="rId17"/>
    <p:sldId id="5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32271-ADBE-49DB-B15A-8E6C41630954}" v="1" dt="2024-12-05T00:38:58.849"/>
    <p1510:client id="{81510325-3F4A-4B2A-A098-944AB2BF40F7}" v="1137" dt="2024-12-05T00:31:4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3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B1B5-C620-02B2-1115-D6ACB78A9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48721-9FBA-6172-0E39-E5AAFDD7F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FCFC6-8872-41EA-5E96-4823FED557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9E3F0B-9B65-7FA2-606F-3F599C94D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404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6747-D6E7-2E11-A196-3304ACC75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43AFD-31D3-81CE-C086-10ACA82EF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1653D-C962-8CB9-05D1-2AF2FB802E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14E578-9E66-BC12-3C17-B1A363A7C6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279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5.svg"/><Relationship Id="rId7" Type="http://schemas.openxmlformats.org/officeDocument/2006/relationships/image" Target="../media/image35.jpeg"/><Relationship Id="rId12"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copilot.microsoft.com/" TargetMode="External"/><Relationship Id="rId11" Type="http://schemas.openxmlformats.org/officeDocument/2006/relationships/image" Target="../media/image30.png"/><Relationship Id="rId5" Type="http://schemas.openxmlformats.org/officeDocument/2006/relationships/image" Target="../media/image27.svg"/><Relationship Id="rId15" Type="http://schemas.openxmlformats.org/officeDocument/2006/relationships/image" Target="../media/image31.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6.png"/><Relationship Id="rId9" Type="http://schemas.openxmlformats.org/officeDocument/2006/relationships/image" Target="../media/image29.sv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copilot.microsoft.com/" TargetMode="External"/><Relationship Id="rId13"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image" Target="../media/image31.png"/><Relationship Id="rId12"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7.svg"/><Relationship Id="rId15" Type="http://schemas.openxmlformats.org/officeDocument/2006/relationships/image" Target="../media/image38.png"/><Relationship Id="rId10" Type="http://schemas.openxmlformats.org/officeDocument/2006/relationships/image" Target="../media/image29.svg"/><Relationship Id="rId4" Type="http://schemas.openxmlformats.org/officeDocument/2006/relationships/image" Target="../media/image26.png"/><Relationship Id="rId9" Type="http://schemas.openxmlformats.org/officeDocument/2006/relationships/image" Target="../media/image28.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29.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copilot.microsoft.com/" TargetMode="External"/><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40.jpe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hyperlink" Target="https://copilot.microsoft.com/" TargetMode="Externa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png"/><Relationship Id="rId7" Type="http://schemas.openxmlformats.org/officeDocument/2006/relationships/image" Target="../media/image13.png"/><Relationship Id="rId2" Type="http://schemas.openxmlformats.org/officeDocument/2006/relationships/hyperlink" Target="https://copilot.microsoft.com/"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hyperlink" Target="https://copilot.microsoft.com/" TargetMode="External"/><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61DA-B3B5-990A-C127-93A9AB3D8042}"/>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AAFC2968-88ED-C081-E4A6-F3114E7AC4DA}"/>
              </a:ext>
            </a:extLst>
          </p:cNvPr>
          <p:cNvSpPr>
            <a:spLocks noGrp="1"/>
          </p:cNvSpPr>
          <p:nvPr>
            <p:ph type="title"/>
          </p:nvPr>
        </p:nvSpPr>
        <p:spPr>
          <a:xfrm>
            <a:off x="584200" y="387766"/>
            <a:ext cx="5672544" cy="263149"/>
          </a:xfrm>
        </p:spPr>
        <p:txBody>
          <a:bodyPr/>
          <a:lstStyle/>
          <a:p>
            <a:r>
              <a:rPr lang="en-US" noProof="0"/>
              <a:t>A day in the life of a person with a mobility disability</a:t>
            </a:r>
          </a:p>
        </p:txBody>
      </p:sp>
      <p:sp>
        <p:nvSpPr>
          <p:cNvPr id="125" name="Text Placeholder 124">
            <a:extLst>
              <a:ext uri="{FF2B5EF4-FFF2-40B4-BE49-F238E27FC236}">
                <a16:creationId xmlns:a16="http://schemas.microsoft.com/office/drawing/2014/main" id="{9A2411F4-C645-23E8-D48E-A3A01CAB5725}"/>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5" name="Rectangle: Rounded Corners 6" descr="Benefits">
            <a:extLst>
              <a:ext uri="{FF2B5EF4-FFF2-40B4-BE49-F238E27FC236}">
                <a16:creationId xmlns:a16="http://schemas.microsoft.com/office/drawing/2014/main" id="{86CC1230-64FB-C23A-A92D-93448553BC5E}"/>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reduced keystrokes">
            <a:extLst>
              <a:ext uri="{FF2B5EF4-FFF2-40B4-BE49-F238E27FC236}">
                <a16:creationId xmlns:a16="http://schemas.microsoft.com/office/drawing/2014/main" id="{94FA205B-86C3-983B-7163-91BE6BA67C2E}"/>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Reduced keystrokes</a:t>
            </a:r>
          </a:p>
        </p:txBody>
      </p:sp>
      <p:sp>
        <p:nvSpPr>
          <p:cNvPr id="20" name="Rectangle: Rounded Corners 6" descr="Team collaboration">
            <a:extLst>
              <a:ext uri="{FF2B5EF4-FFF2-40B4-BE49-F238E27FC236}">
                <a16:creationId xmlns:a16="http://schemas.microsoft.com/office/drawing/2014/main" id="{67E6D519-F430-DACD-2CEE-0392CF41A802}"/>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collaboration</a:t>
            </a:r>
          </a:p>
        </p:txBody>
      </p:sp>
      <p:pic>
        <p:nvPicPr>
          <p:cNvPr id="21" name="Graphic 20">
            <a:extLst>
              <a:ext uri="{FF2B5EF4-FFF2-40B4-BE49-F238E27FC236}">
                <a16:creationId xmlns:a16="http://schemas.microsoft.com/office/drawing/2014/main" id="{D3104F18-A05B-FCAD-FF67-9F3967A584D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9712" y="1170767"/>
            <a:ext cx="144000" cy="144000"/>
          </a:xfrm>
          <a:prstGeom prst="rect">
            <a:avLst/>
          </a:prstGeom>
        </p:spPr>
      </p:pic>
      <p:pic>
        <p:nvPicPr>
          <p:cNvPr id="25" name="Graphic 24">
            <a:extLst>
              <a:ext uri="{FF2B5EF4-FFF2-40B4-BE49-F238E27FC236}">
                <a16:creationId xmlns:a16="http://schemas.microsoft.com/office/drawing/2014/main" id="{5CF81478-3D85-BE7F-3E57-57E9B1ED883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6152" y="1170767"/>
            <a:ext cx="144000" cy="144000"/>
          </a:xfrm>
          <a:prstGeom prst="rect">
            <a:avLst/>
          </a:prstGeom>
        </p:spPr>
      </p:pic>
      <p:sp>
        <p:nvSpPr>
          <p:cNvPr id="40" name="Text Placeholder 39">
            <a:extLst>
              <a:ext uri="{FF2B5EF4-FFF2-40B4-BE49-F238E27FC236}">
                <a16:creationId xmlns:a16="http://schemas.microsoft.com/office/drawing/2014/main" id="{1D91B0DA-DF68-C03C-9B63-A883A2D57D86}"/>
              </a:ext>
            </a:extLst>
          </p:cNvPr>
          <p:cNvSpPr>
            <a:spLocks noGrp="1"/>
          </p:cNvSpPr>
          <p:nvPr>
            <p:ph type="body" sz="quarter" idx="11"/>
          </p:nvPr>
        </p:nvSpPr>
        <p:spPr>
          <a:xfrm>
            <a:off x="584200" y="1593881"/>
            <a:ext cx="976461" cy="345600"/>
          </a:xfrm>
        </p:spPr>
        <p:txBody>
          <a:bodyPr/>
          <a:lstStyle/>
          <a:p>
            <a:r>
              <a:rPr lang="en-US" noProof="0"/>
              <a:t>8:30 am</a:t>
            </a:r>
          </a:p>
        </p:txBody>
      </p:sp>
      <p:sp>
        <p:nvSpPr>
          <p:cNvPr id="41" name="Text Placeholder 40">
            <a:extLst>
              <a:ext uri="{FF2B5EF4-FFF2-40B4-BE49-F238E27FC236}">
                <a16:creationId xmlns:a16="http://schemas.microsoft.com/office/drawing/2014/main" id="{0F5237A4-EBB8-3584-8210-6F96B857114D}"/>
              </a:ext>
            </a:extLst>
          </p:cNvPr>
          <p:cNvSpPr>
            <a:spLocks noGrp="1"/>
          </p:cNvSpPr>
          <p:nvPr>
            <p:ph type="body" sz="quarter" idx="18"/>
          </p:nvPr>
        </p:nvSpPr>
        <p:spPr>
          <a:xfrm>
            <a:off x="584200" y="2032188"/>
            <a:ext cx="2808000" cy="626701"/>
          </a:xfrm>
        </p:spPr>
        <p:txBody>
          <a:bodyPr/>
          <a:lstStyle/>
          <a:p>
            <a:r>
              <a:rPr lang="en-US" noProof="0"/>
              <a:t> In preparation for a customer meeting, Jordan uses Copilot to find all emails, teams chats, documents, and presentations related to that customer, significantly reducing keystrokes.</a:t>
            </a:r>
          </a:p>
        </p:txBody>
      </p:sp>
      <p:sp>
        <p:nvSpPr>
          <p:cNvPr id="130" name="TextBox 129">
            <a:extLst>
              <a:ext uri="{FF2B5EF4-FFF2-40B4-BE49-F238E27FC236}">
                <a16:creationId xmlns:a16="http://schemas.microsoft.com/office/drawing/2014/main" id="{1A42BED7-D824-8E3C-816D-DDA85E602B7A}"/>
              </a:ext>
              <a:ext uri="{C183D7F6-B498-43B3-948B-1728B52AA6E4}">
                <adec:decorative xmlns:adec="http://schemas.microsoft.com/office/drawing/2017/decorative" val="0"/>
              </a:ext>
            </a:extLst>
          </p:cNvPr>
          <p:cNvSpPr txBox="1"/>
          <p:nvPr/>
        </p:nvSpPr>
        <p:spPr>
          <a:xfrm>
            <a:off x="1290173" y="290255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F4AB0280-EC9D-0120-26EC-3E5C421DDD62}"/>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Find all my conversations</a:t>
            </a:r>
            <a:r>
              <a:rPr kumimoji="0" lang="en-US" sz="900" i="0" u="none" strike="noStrike" kern="0" cap="none" spc="0" normalizeH="0" baseline="0" noProof="0">
                <a:ln>
                  <a:noFill/>
                </a:ln>
                <a:solidFill>
                  <a:srgbClr val="1A1A1A"/>
                </a:solidFill>
                <a:effectLst/>
                <a:uLnTx/>
                <a:uFillTx/>
                <a:latin typeface="Segoe UI"/>
                <a:ea typeface="+mn-ea"/>
                <a:cs typeface="+mn-cs"/>
              </a:rPr>
              <a:t> about [customer].</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FA846567-9F45-040A-D9E3-D6A6499FCB74}"/>
              </a:ext>
            </a:extLst>
          </p:cNvPr>
          <p:cNvSpPr>
            <a:spLocks noGrp="1"/>
          </p:cNvSpPr>
          <p:nvPr>
            <p:ph type="body" sz="quarter" idx="22"/>
          </p:nvPr>
        </p:nvSpPr>
        <p:spPr>
          <a:xfrm>
            <a:off x="3776898" y="1593881"/>
            <a:ext cx="976461" cy="345600"/>
          </a:xfrm>
        </p:spPr>
        <p:txBody>
          <a:bodyPr/>
          <a:lstStyle/>
          <a:p>
            <a:r>
              <a:rPr lang="en-US" noProof="0"/>
              <a:t>9:00 am</a:t>
            </a:r>
          </a:p>
        </p:txBody>
      </p:sp>
      <p:sp>
        <p:nvSpPr>
          <p:cNvPr id="77" name="Text Placeholder 76">
            <a:extLst>
              <a:ext uri="{FF2B5EF4-FFF2-40B4-BE49-F238E27FC236}">
                <a16:creationId xmlns:a16="http://schemas.microsoft.com/office/drawing/2014/main" id="{FA35A6FF-DF6F-BC6C-F8C7-8C820E590A05}"/>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joins the Teams call with his customer but is not able to type meetings notes during the call, so he leverages Teams Meeting Recap to capture meeting notes and action items.</a:t>
            </a:r>
          </a:p>
        </p:txBody>
      </p:sp>
      <p:sp>
        <p:nvSpPr>
          <p:cNvPr id="145" name="TextBox 144">
            <a:extLst>
              <a:ext uri="{FF2B5EF4-FFF2-40B4-BE49-F238E27FC236}">
                <a16:creationId xmlns:a16="http://schemas.microsoft.com/office/drawing/2014/main" id="{2884F229-5D2C-0F9F-3E76-BD7E6E54FC13}"/>
              </a:ext>
              <a:ext uri="{C183D7F6-B498-43B3-948B-1728B52AA6E4}">
                <adec:decorative xmlns:adec="http://schemas.microsoft.com/office/drawing/2017/decorative" val="0"/>
              </a:ext>
            </a:extLst>
          </p:cNvPr>
          <p:cNvSpPr txBox="1"/>
          <p:nvPr/>
        </p:nvSpPr>
        <p:spPr>
          <a:xfrm>
            <a:off x="4464281" y="28991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113EAFC1-D9DC-E516-EAFF-D2A338FE9B3E}"/>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i="0" u="none" strike="noStrike" kern="1200" cap="none" spc="0" normalizeH="0" baseline="0" noProof="0">
                <a:ln w="3175">
                  <a:noFill/>
                </a:ln>
                <a:effectLst/>
                <a:uLnTx/>
                <a:uFillTx/>
                <a:latin typeface="Segoe UI"/>
                <a:ea typeface="+mn-ea"/>
                <a:cs typeface="Segoe UI" pitchFamily="34" charset="0"/>
              </a:rPr>
              <a:t>Following the meeting, Jordan selects </a:t>
            </a:r>
            <a:r>
              <a:rPr kumimoji="0" lang="en-US" sz="900" b="1" i="0" u="none" strike="noStrike" kern="1200" cap="none" spc="0" normalizeH="0" baseline="0" noProof="0">
                <a:ln w="3175">
                  <a:noFill/>
                </a:ln>
                <a:effectLst/>
                <a:uLnTx/>
                <a:uFillTx/>
                <a:latin typeface="Segoe UI"/>
                <a:ea typeface="+mn-ea"/>
                <a:cs typeface="Segoe UI" pitchFamily="34" charset="0"/>
              </a:rPr>
              <a:t>View Recap</a:t>
            </a:r>
            <a:r>
              <a:rPr kumimoji="0" lang="en-US" sz="900" b="1" i="0" u="none" strike="noStrike" kern="1200" cap="none" spc="0" normalizeH="0" baseline="0" noProof="0">
                <a:ln w="3175">
                  <a:noFill/>
                </a:ln>
                <a:gradFill>
                  <a:gsLst>
                    <a:gs pos="0">
                      <a:srgbClr val="1264B1"/>
                    </a:gs>
                    <a:gs pos="100000">
                      <a:srgbClr val="944DCF"/>
                    </a:gs>
                  </a:gsLst>
                  <a:lin ang="0" scaled="1"/>
                </a:gradFill>
                <a:effectLst/>
                <a:uLnTx/>
                <a:uFillTx/>
                <a:latin typeface="Segoe UI"/>
                <a:ea typeface="+mn-ea"/>
                <a:cs typeface="Segoe UI" pitchFamily="34" charset="0"/>
              </a:rPr>
              <a:t> </a:t>
            </a:r>
            <a:r>
              <a:rPr kumimoji="0" lang="en-US" sz="900" i="0" u="none" strike="noStrike" kern="1200" cap="none" spc="0" normalizeH="0" baseline="0" noProof="0">
                <a:ln w="3175">
                  <a:noFill/>
                </a:ln>
                <a:effectLst/>
                <a:uLnTx/>
                <a:uFillTx/>
                <a:latin typeface="Segoe UI"/>
                <a:ea typeface="+mn-ea"/>
                <a:cs typeface="Segoe UI" pitchFamily="34" charset="0"/>
              </a:rPr>
              <a:t>to review meeting notes and follow-up tasks.</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C20B78C3-F317-AC9A-5354-AB12EBD97614}"/>
              </a:ext>
            </a:extLst>
          </p:cNvPr>
          <p:cNvSpPr>
            <a:spLocks noGrp="1"/>
          </p:cNvSpPr>
          <p:nvPr>
            <p:ph type="body" sz="quarter" idx="25"/>
          </p:nvPr>
        </p:nvSpPr>
        <p:spPr>
          <a:xfrm>
            <a:off x="6969595" y="1593881"/>
            <a:ext cx="976461" cy="345600"/>
          </a:xfrm>
        </p:spPr>
        <p:txBody>
          <a:bodyPr/>
          <a:lstStyle/>
          <a:p>
            <a:r>
              <a:rPr lang="en-US" noProof="0"/>
              <a:t>9:30 am</a:t>
            </a:r>
          </a:p>
        </p:txBody>
      </p:sp>
      <p:sp>
        <p:nvSpPr>
          <p:cNvPr id="79" name="Text Placeholder 78">
            <a:extLst>
              <a:ext uri="{FF2B5EF4-FFF2-40B4-BE49-F238E27FC236}">
                <a16:creationId xmlns:a16="http://schemas.microsoft.com/office/drawing/2014/main" id="{20E17ECA-31BD-CAA3-CCFC-9BF78946293E}"/>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Following the meeting, Jordan needs to send a message to the customer with a summary of the meetings and next steps using Copilot in Outlook.</a:t>
            </a:r>
          </a:p>
        </p:txBody>
      </p:sp>
      <p:sp>
        <p:nvSpPr>
          <p:cNvPr id="10" name="TextBox 9">
            <a:extLst>
              <a:ext uri="{FF2B5EF4-FFF2-40B4-BE49-F238E27FC236}">
                <a16:creationId xmlns:a16="http://schemas.microsoft.com/office/drawing/2014/main" id="{0F59E2AA-2CCE-15B0-0B5E-5D1D2BD3354E}"/>
              </a:ext>
              <a:ext uri="{C183D7F6-B498-43B3-948B-1728B52AA6E4}">
                <adec:decorative xmlns:adec="http://schemas.microsoft.com/office/drawing/2017/decorative" val="0"/>
              </a:ext>
            </a:extLst>
          </p:cNvPr>
          <p:cNvSpPr txBox="1"/>
          <p:nvPr/>
        </p:nvSpPr>
        <p:spPr>
          <a:xfrm>
            <a:off x="7748895" y="2902749"/>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DD3B6F6A-B881-426E-21FF-28D6ABD7DB59}"/>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email to [customer]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summarizing the meeting with next steps and request a date for the next meeting.</a:t>
            </a:r>
          </a:p>
          <a:p>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746F2EB5-1645-847F-DFB4-F32060D02FA7}"/>
              </a:ext>
            </a:extLst>
          </p:cNvPr>
          <p:cNvSpPr>
            <a:spLocks noGrp="1"/>
          </p:cNvSpPr>
          <p:nvPr>
            <p:ph type="body" sz="quarter" idx="34"/>
          </p:nvPr>
        </p:nvSpPr>
        <p:spPr>
          <a:xfrm>
            <a:off x="6969595" y="4053821"/>
            <a:ext cx="976461" cy="345600"/>
          </a:xfrm>
        </p:spPr>
        <p:txBody>
          <a:bodyPr/>
          <a:lstStyle/>
          <a:p>
            <a:r>
              <a:rPr lang="en-US" noProof="0"/>
              <a:t>10:30 am</a:t>
            </a:r>
          </a:p>
        </p:txBody>
      </p:sp>
      <p:sp>
        <p:nvSpPr>
          <p:cNvPr id="85" name="Text Placeholder 84">
            <a:extLst>
              <a:ext uri="{FF2B5EF4-FFF2-40B4-BE49-F238E27FC236}">
                <a16:creationId xmlns:a16="http://schemas.microsoft.com/office/drawing/2014/main" id="{49DC1DEA-EC57-D3CA-F1B8-FAC64D5EB1DB}"/>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needs to create a presentation for his customer about the benefits of an inclusive environment for employees with disabilities. He leverages prompts to reduce the amount of dictation required.</a:t>
            </a:r>
          </a:p>
        </p:txBody>
      </p:sp>
      <p:sp>
        <p:nvSpPr>
          <p:cNvPr id="13" name="TextBox 12">
            <a:extLst>
              <a:ext uri="{FF2B5EF4-FFF2-40B4-BE49-F238E27FC236}">
                <a16:creationId xmlns:a16="http://schemas.microsoft.com/office/drawing/2014/main" id="{2EA004BB-D2AE-4A10-03D2-D948286C5317}"/>
              </a:ext>
              <a:ext uri="{C183D7F6-B498-43B3-948B-1728B52AA6E4}">
                <adec:decorative xmlns:adec="http://schemas.microsoft.com/office/drawing/2017/decorative" val="0"/>
              </a:ext>
            </a:extLst>
          </p:cNvPr>
          <p:cNvSpPr txBox="1"/>
          <p:nvPr/>
        </p:nvSpPr>
        <p:spPr>
          <a:xfrm>
            <a:off x="7748895" y="554168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6538B4CB-3A95-8A7B-3AED-3E818A50CF79}"/>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outline </a:t>
            </a:r>
            <a:r>
              <a:rPr kumimoji="0" lang="en-US" sz="900" i="0" u="none" strike="noStrike" kern="1200" cap="none" spc="0" normalizeH="0" baseline="0" noProof="0">
                <a:ln>
                  <a:noFill/>
                </a:ln>
                <a:solidFill>
                  <a:srgbClr val="000000"/>
                </a:solidFill>
                <a:effectLst/>
                <a:uLnTx/>
                <a:uFillTx/>
                <a:latin typeface="Segoe UI"/>
                <a:ea typeface="+mn-ea"/>
                <a:cs typeface="+mn-cs"/>
              </a:rPr>
              <a:t>about the benefits of an inclusive environment for employees with disabilities. </a:t>
            </a:r>
          </a:p>
        </p:txBody>
      </p:sp>
      <p:sp>
        <p:nvSpPr>
          <p:cNvPr id="52" name="Text Placeholder 51">
            <a:extLst>
              <a:ext uri="{FF2B5EF4-FFF2-40B4-BE49-F238E27FC236}">
                <a16:creationId xmlns:a16="http://schemas.microsoft.com/office/drawing/2014/main" id="{2A07E132-5FFF-A6EE-7293-7F8C8C011A0E}"/>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A68951C7-35C9-0AD9-88EF-1A7F4BD4EDAD}"/>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refining the outline, Jordan now needs to create a PowerPoint file.</a:t>
            </a:r>
          </a:p>
        </p:txBody>
      </p:sp>
      <p:sp>
        <p:nvSpPr>
          <p:cNvPr id="151" name="TextBox 150">
            <a:extLst>
              <a:ext uri="{FF2B5EF4-FFF2-40B4-BE49-F238E27FC236}">
                <a16:creationId xmlns:a16="http://schemas.microsoft.com/office/drawing/2014/main" id="{D7FC9390-9017-4360-E6C0-3527BC224F09}"/>
              </a:ext>
              <a:ext uri="{C183D7F6-B498-43B3-948B-1728B52AA6E4}">
                <adec:decorative xmlns:adec="http://schemas.microsoft.com/office/drawing/2017/decorative" val="0"/>
              </a:ext>
            </a:extLst>
          </p:cNvPr>
          <p:cNvSpPr txBox="1"/>
          <p:nvPr/>
        </p:nvSpPr>
        <p:spPr>
          <a:xfrm>
            <a:off x="4370004" y="5552777"/>
            <a:ext cx="18523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056C60E4-B229-EE90-8E3A-BF474F2C9A86}"/>
              </a:ext>
            </a:extLst>
          </p:cNvPr>
          <p:cNvSpPr>
            <a:spLocks noGrp="1"/>
          </p:cNvSpPr>
          <p:nvPr>
            <p:ph type="body" sz="quarter" idx="33"/>
          </p:nvPr>
        </p:nvSpPr>
        <p:spPr>
          <a:xfrm>
            <a:off x="3719286"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a:t>
            </a:r>
            <a:r>
              <a:rPr kumimoji="0" lang="en-US" sz="900" i="0" u="none" strike="noStrike" kern="1200" cap="none" spc="0" normalizeH="0" baseline="0" noProof="0">
                <a:ln>
                  <a:noFill/>
                </a:ln>
                <a:solidFill>
                  <a:srgbClr val="000000"/>
                </a:solidFill>
                <a:effectLst/>
                <a:uLnTx/>
                <a:uFillTx/>
                <a:latin typeface="Segoe UI"/>
                <a:ea typeface="+mn-ea"/>
                <a:cs typeface="+mn-cs"/>
              </a:rPr>
              <a:t>from /[file].</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EB6ECD6F-D583-4F15-D2D4-36FD8948D455}"/>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3A1B2A69-C5AD-7B0E-371D-F4AB5D2A5102}"/>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Jordan needs to create an account plan for a new customer. He uses Copilot to research his new customer.</a:t>
            </a:r>
          </a:p>
        </p:txBody>
      </p:sp>
      <p:sp>
        <p:nvSpPr>
          <p:cNvPr id="142" name="TextBox 141">
            <a:extLst>
              <a:ext uri="{FF2B5EF4-FFF2-40B4-BE49-F238E27FC236}">
                <a16:creationId xmlns:a16="http://schemas.microsoft.com/office/drawing/2014/main" id="{7FEAC18E-0BDD-C5C0-22BF-38F042FC6990}"/>
              </a:ext>
              <a:ext uri="{C183D7F6-B498-43B3-948B-1728B52AA6E4}">
                <adec:decorative xmlns:adec="http://schemas.microsoft.com/office/drawing/2017/decorative" val="0"/>
              </a:ext>
            </a:extLst>
          </p:cNvPr>
          <p:cNvSpPr txBox="1"/>
          <p:nvPr/>
        </p:nvSpPr>
        <p:spPr>
          <a:xfrm>
            <a:off x="1259593" y="556313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5EBA0949-2405-D69A-8F30-BC6656AC42DC}"/>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Provide a one paragraph commercial summary</a:t>
            </a:r>
            <a:r>
              <a:rPr kumimoji="0" lang="en-US" sz="900" i="0" u="none" strike="noStrike" kern="1200" cap="none" spc="0" normalizeH="0" baseline="0" noProof="0">
                <a:ln>
                  <a:noFill/>
                </a:ln>
                <a:solidFill>
                  <a:srgbClr val="000000"/>
                </a:solidFill>
                <a:effectLst/>
                <a:uLnTx/>
                <a:uFillTx/>
                <a:latin typeface="Segoe UI"/>
                <a:ea typeface="+mn-ea"/>
                <a:cs typeface="+mn-cs"/>
              </a:rPr>
              <a:t> about [customer].</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23" name="Text Placeholder 22">
            <a:extLst>
              <a:ext uri="{FF2B5EF4-FFF2-40B4-BE49-F238E27FC236}">
                <a16:creationId xmlns:a16="http://schemas.microsoft.com/office/drawing/2014/main" id="{2A5B7A1C-4848-D15C-982C-B8B0ACA386A0}"/>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3" name="Text Placeholder 44">
            <a:extLst>
              <a:ext uri="{FF2B5EF4-FFF2-40B4-BE49-F238E27FC236}">
                <a16:creationId xmlns:a16="http://schemas.microsoft.com/office/drawing/2014/main" id="{CAB843C8-67CC-A317-0FBF-61E7E571F005}"/>
              </a:ext>
              <a:ext uri="{C183D7F6-B498-43B3-948B-1728B52AA6E4}">
                <adec:decorative xmlns:adec="http://schemas.microsoft.com/office/drawing/2017/decorative" val="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56" name="TextBox 55">
            <a:extLst>
              <a:ext uri="{FF2B5EF4-FFF2-40B4-BE49-F238E27FC236}">
                <a16:creationId xmlns:a16="http://schemas.microsoft.com/office/drawing/2014/main" id="{AB66010E-FD4D-1270-E057-CB1D81A6BFD5}"/>
              </a:ext>
            </a:extLst>
          </p:cNvPr>
          <p:cNvSpPr txBox="1"/>
          <p:nvPr/>
        </p:nvSpPr>
        <p:spPr>
          <a:xfrm>
            <a:off x="10190608" y="1987775"/>
            <a:ext cx="1696592" cy="135421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Jordan</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uses his voice to navigate his computer and create content.</a:t>
            </a:r>
          </a:p>
        </p:txBody>
      </p:sp>
      <p:pic>
        <p:nvPicPr>
          <p:cNvPr id="2" name="Picture 1" descr="A group of people sitting around a conference table. A man speaking uses a wheelchair.">
            <a:extLst>
              <a:ext uri="{FF2B5EF4-FFF2-40B4-BE49-F238E27FC236}">
                <a16:creationId xmlns:a16="http://schemas.microsoft.com/office/drawing/2014/main" id="{657B5F06-3AFF-5C00-C337-44E88574AB2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876249" y="4530319"/>
            <a:ext cx="2317104" cy="2322994"/>
          </a:xfrm>
          <a:prstGeom prst="rect">
            <a:avLst/>
          </a:prstGeom>
        </p:spPr>
      </p:pic>
      <p:pic>
        <p:nvPicPr>
          <p:cNvPr id="126" name="Graphic 125">
            <a:extLst>
              <a:ext uri="{FF2B5EF4-FFF2-40B4-BE49-F238E27FC236}">
                <a16:creationId xmlns:a16="http://schemas.microsoft.com/office/drawing/2014/main" id="{688C926C-A808-D3FF-9E8F-5CB4B61F6B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558349" y="3819678"/>
            <a:ext cx="274790" cy="274790"/>
          </a:xfrm>
          <a:prstGeom prst="rect">
            <a:avLst/>
          </a:prstGeom>
        </p:spPr>
      </p:pic>
      <p:pic>
        <p:nvPicPr>
          <p:cNvPr id="129" name="Picture 128">
            <a:hlinkClick r:id="rId10"/>
            <a:extLst>
              <a:ext uri="{FF2B5EF4-FFF2-40B4-BE49-F238E27FC236}">
                <a16:creationId xmlns:a16="http://schemas.microsoft.com/office/drawing/2014/main" id="{9CFF004F-F529-01A1-F1C8-9594C512A595}"/>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831223" y="2807192"/>
            <a:ext cx="360000" cy="360000"/>
          </a:xfrm>
          <a:prstGeom prst="ellipse">
            <a:avLst/>
          </a:prstGeom>
          <a:solidFill>
            <a:srgbClr val="FFFFFF"/>
          </a:solidFill>
        </p:spPr>
      </p:pic>
      <p:pic>
        <p:nvPicPr>
          <p:cNvPr id="141" name="Picture 140">
            <a:hlinkClick r:id="rId10"/>
            <a:extLst>
              <a:ext uri="{FF2B5EF4-FFF2-40B4-BE49-F238E27FC236}">
                <a16:creationId xmlns:a16="http://schemas.microsoft.com/office/drawing/2014/main" id="{86A1CBA8-537F-FF92-6334-CFB4E521078A}"/>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800642" y="5467772"/>
            <a:ext cx="360000" cy="360000"/>
          </a:xfrm>
          <a:prstGeom prst="ellipse">
            <a:avLst/>
          </a:prstGeom>
          <a:solidFill>
            <a:srgbClr val="FFFFFF"/>
          </a:solidFill>
        </p:spPr>
      </p:pic>
      <p:pic>
        <p:nvPicPr>
          <p:cNvPr id="144" name="Picture 143">
            <a:extLst>
              <a:ext uri="{FF2B5EF4-FFF2-40B4-BE49-F238E27FC236}">
                <a16:creationId xmlns:a16="http://schemas.microsoft.com/office/drawing/2014/main" id="{1D6EB2E5-85D5-62BD-77D4-162D918697C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05330" y="2803788"/>
            <a:ext cx="360000" cy="360000"/>
          </a:xfrm>
          <a:prstGeom prst="ellipse">
            <a:avLst/>
          </a:prstGeom>
          <a:solidFill>
            <a:srgbClr val="FFFFFF"/>
          </a:solidFill>
        </p:spPr>
      </p:pic>
      <p:pic>
        <p:nvPicPr>
          <p:cNvPr id="150" name="Picture 149">
            <a:extLst>
              <a:ext uri="{FF2B5EF4-FFF2-40B4-BE49-F238E27FC236}">
                <a16:creationId xmlns:a16="http://schemas.microsoft.com/office/drawing/2014/main" id="{2EB88964-5EA8-3FAA-E869-41D73B66D43E}"/>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11054" y="5457415"/>
            <a:ext cx="360000" cy="360000"/>
          </a:xfrm>
          <a:prstGeom prst="ellipse">
            <a:avLst/>
          </a:prstGeom>
          <a:solidFill>
            <a:srgbClr val="FFFFFF"/>
          </a:solidFill>
        </p:spPr>
      </p:pic>
      <p:sp>
        <p:nvSpPr>
          <p:cNvPr id="152" name="Text Placeholder 60">
            <a:extLst>
              <a:ext uri="{FF2B5EF4-FFF2-40B4-BE49-F238E27FC236}">
                <a16:creationId xmlns:a16="http://schemas.microsoft.com/office/drawing/2014/main" id="{91DFE395-71C2-B48C-4625-4A2D60CFC9BE}"/>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64A80F0B-AB57-6CD8-BD65-80331CC7D399}"/>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BE81076E-DA87-3825-8349-D577BD61788D}"/>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F7D84460-CBA3-D31C-8D4D-22E438CEC923}"/>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89944" y="2807387"/>
            <a:ext cx="360000" cy="360000"/>
          </a:xfrm>
          <a:prstGeom prst="ellipse">
            <a:avLst/>
          </a:prstGeom>
          <a:solidFill>
            <a:srgbClr val="FFFFFF"/>
          </a:solidFill>
        </p:spPr>
      </p:pic>
      <p:pic>
        <p:nvPicPr>
          <p:cNvPr id="12" name="Picture 11">
            <a:extLst>
              <a:ext uri="{FF2B5EF4-FFF2-40B4-BE49-F238E27FC236}">
                <a16:creationId xmlns:a16="http://schemas.microsoft.com/office/drawing/2014/main" id="{FF2A4115-C773-51A2-D085-CD7F83AFA677}"/>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89944" y="5446322"/>
            <a:ext cx="360000" cy="360000"/>
          </a:xfrm>
          <a:prstGeom prst="ellipse">
            <a:avLst/>
          </a:prstGeom>
          <a:solidFill>
            <a:srgbClr val="FFFFFF"/>
          </a:solidFill>
        </p:spPr>
      </p:pic>
    </p:spTree>
    <p:extLst>
      <p:ext uri="{BB962C8B-B14F-4D97-AF65-F5344CB8AC3E}">
        <p14:creationId xmlns:p14="http://schemas.microsoft.com/office/powerpoint/2010/main" val="25977176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C1A8-00F2-89BC-35FF-A9204DA42E4E}"/>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D6D9A993-FD88-954B-DEA1-D970C214299D}"/>
              </a:ext>
            </a:extLst>
          </p:cNvPr>
          <p:cNvSpPr>
            <a:spLocks noGrp="1"/>
          </p:cNvSpPr>
          <p:nvPr>
            <p:ph type="title"/>
          </p:nvPr>
        </p:nvSpPr>
        <p:spPr>
          <a:xfrm>
            <a:off x="584199" y="387766"/>
            <a:ext cx="6835775" cy="263149"/>
          </a:xfrm>
        </p:spPr>
        <p:txBody>
          <a:bodyPr/>
          <a:lstStyle/>
          <a:p>
            <a:r>
              <a:rPr lang="en-US" noProof="0"/>
              <a:t>A day in the life of a person who is dyslexic (neurodivergent)</a:t>
            </a:r>
          </a:p>
        </p:txBody>
      </p:sp>
      <p:sp>
        <p:nvSpPr>
          <p:cNvPr id="125" name="Text Placeholder 124">
            <a:extLst>
              <a:ext uri="{FF2B5EF4-FFF2-40B4-BE49-F238E27FC236}">
                <a16:creationId xmlns:a16="http://schemas.microsoft.com/office/drawing/2014/main" id="{100085BD-236D-28F9-BE14-2C1B6CA1C8D5}"/>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5" name="Rectangle: Rounded Corners 6" descr="Benefits">
            <a:extLst>
              <a:ext uri="{FF2B5EF4-FFF2-40B4-BE49-F238E27FC236}">
                <a16:creationId xmlns:a16="http://schemas.microsoft.com/office/drawing/2014/main" id="{E3999CB5-E742-4CED-E0A1-D3A9BF262192}"/>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reading comprehension">
            <a:extLst>
              <a:ext uri="{FF2B5EF4-FFF2-40B4-BE49-F238E27FC236}">
                <a16:creationId xmlns:a16="http://schemas.microsoft.com/office/drawing/2014/main" id="{C614B46C-EA5D-C47B-DF35-B3FCB6E85093}"/>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Reading comprehension</a:t>
            </a:r>
          </a:p>
        </p:txBody>
      </p:sp>
      <p:sp>
        <p:nvSpPr>
          <p:cNvPr id="20" name="Rectangle: Rounded Corners 6" descr="Improve writing">
            <a:extLst>
              <a:ext uri="{FF2B5EF4-FFF2-40B4-BE49-F238E27FC236}">
                <a16:creationId xmlns:a16="http://schemas.microsoft.com/office/drawing/2014/main" id="{6E4996B8-3D31-5A1C-7C90-4BD40D25B43A}"/>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writing</a:t>
            </a:r>
          </a:p>
        </p:txBody>
      </p:sp>
      <p:pic>
        <p:nvPicPr>
          <p:cNvPr id="21" name="Graphic 20">
            <a:extLst>
              <a:ext uri="{FF2B5EF4-FFF2-40B4-BE49-F238E27FC236}">
                <a16:creationId xmlns:a16="http://schemas.microsoft.com/office/drawing/2014/main" id="{7312B1A3-72B5-297C-D5C8-D0E59B81696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9712" y="1170767"/>
            <a:ext cx="144000" cy="144000"/>
          </a:xfrm>
          <a:prstGeom prst="rect">
            <a:avLst/>
          </a:prstGeom>
        </p:spPr>
      </p:pic>
      <p:pic>
        <p:nvPicPr>
          <p:cNvPr id="25" name="Graphic 24">
            <a:extLst>
              <a:ext uri="{FF2B5EF4-FFF2-40B4-BE49-F238E27FC236}">
                <a16:creationId xmlns:a16="http://schemas.microsoft.com/office/drawing/2014/main" id="{B561A1D7-F2E5-68F5-2793-125E42151B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6152" y="1170767"/>
            <a:ext cx="144000" cy="144000"/>
          </a:xfrm>
          <a:prstGeom prst="rect">
            <a:avLst/>
          </a:prstGeom>
        </p:spPr>
      </p:pic>
      <p:sp>
        <p:nvSpPr>
          <p:cNvPr id="40" name="Text Placeholder 39">
            <a:extLst>
              <a:ext uri="{FF2B5EF4-FFF2-40B4-BE49-F238E27FC236}">
                <a16:creationId xmlns:a16="http://schemas.microsoft.com/office/drawing/2014/main" id="{04921D90-BAA1-698A-7FE3-8533E5664F5E}"/>
              </a:ext>
            </a:extLst>
          </p:cNvPr>
          <p:cNvSpPr>
            <a:spLocks noGrp="1"/>
          </p:cNvSpPr>
          <p:nvPr>
            <p:ph type="body" sz="quarter" idx="11"/>
          </p:nvPr>
        </p:nvSpPr>
        <p:spPr>
          <a:xfrm>
            <a:off x="584200" y="1593881"/>
            <a:ext cx="976461" cy="345600"/>
          </a:xfrm>
        </p:spPr>
        <p:txBody>
          <a:bodyPr/>
          <a:lstStyle/>
          <a:p>
            <a:r>
              <a:rPr lang="en-US" noProof="0"/>
              <a:t>9:00 am</a:t>
            </a:r>
          </a:p>
        </p:txBody>
      </p:sp>
      <p:sp>
        <p:nvSpPr>
          <p:cNvPr id="41" name="Text Placeholder 40">
            <a:extLst>
              <a:ext uri="{FF2B5EF4-FFF2-40B4-BE49-F238E27FC236}">
                <a16:creationId xmlns:a16="http://schemas.microsoft.com/office/drawing/2014/main" id="{6E3BCEB6-0B5B-E190-E58C-F75A9A468B7B}"/>
              </a:ext>
            </a:extLst>
          </p:cNvPr>
          <p:cNvSpPr>
            <a:spLocks noGrp="1"/>
          </p:cNvSpPr>
          <p:nvPr>
            <p:ph type="body" sz="quarter" idx="18"/>
          </p:nvPr>
        </p:nvSpPr>
        <p:spPr>
          <a:xfrm>
            <a:off x="584200" y="2032188"/>
            <a:ext cx="2808000" cy="626701"/>
          </a:xfrm>
        </p:spPr>
        <p:txBody>
          <a:bodyPr/>
          <a:lstStyle/>
          <a:p>
            <a:r>
              <a:rPr lang="en-US" noProof="0"/>
              <a:t>To prepare for her day, Ana asks Copilot to summarize all emails and chat over the past day.</a:t>
            </a:r>
          </a:p>
        </p:txBody>
      </p:sp>
      <p:sp>
        <p:nvSpPr>
          <p:cNvPr id="130" name="TextBox 129">
            <a:extLst>
              <a:ext uri="{FF2B5EF4-FFF2-40B4-BE49-F238E27FC236}">
                <a16:creationId xmlns:a16="http://schemas.microsoft.com/office/drawing/2014/main" id="{65017E7A-88E8-CA77-C939-37F781DCB92D}"/>
              </a:ext>
              <a:ext uri="{C183D7F6-B498-43B3-948B-1728B52AA6E4}">
                <adec:decorative xmlns:adec="http://schemas.microsoft.com/office/drawing/2017/decorative" val="0"/>
              </a:ext>
            </a:extLst>
          </p:cNvPr>
          <p:cNvSpPr txBox="1"/>
          <p:nvPr/>
        </p:nvSpPr>
        <p:spPr>
          <a:xfrm>
            <a:off x="1290173" y="290255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25598276-F015-1A5A-57D7-5F940C9912C5}"/>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all my emails and Teams chats</a:t>
            </a:r>
            <a:r>
              <a:rPr kumimoji="0" lang="en-US" sz="900" i="0" u="none" strike="noStrike" kern="0" cap="none" spc="0" normalizeH="0" baseline="0" noProof="0">
                <a:ln>
                  <a:noFill/>
                </a:ln>
                <a:solidFill>
                  <a:srgbClr val="1A1A1A"/>
                </a:solidFill>
                <a:effectLst/>
                <a:uLnTx/>
                <a:uFillTx/>
                <a:latin typeface="Segoe UI"/>
                <a:ea typeface="+mn-ea"/>
                <a:cs typeface="+mn-cs"/>
              </a:rPr>
              <a:t> in the past day</a:t>
            </a:r>
            <a:r>
              <a:rPr kumimoji="0" lang="en-US" sz="900" b="1" i="0" u="none" strike="noStrike" kern="0" cap="none" spc="0" normalizeH="0" baseline="0" noProof="0">
                <a:ln>
                  <a:noFill/>
                </a:ln>
                <a:solidFill>
                  <a:srgbClr val="1A1A1A"/>
                </a:solidFill>
                <a:effectLst/>
                <a:uLnTx/>
                <a:uFillTx/>
                <a:latin typeface="Segoe UI"/>
                <a:ea typeface="+mn-ea"/>
                <a:cs typeface="+mn-cs"/>
              </a:rPr>
              <a:t>. </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3346F0DB-9602-A62D-DFDD-AE658E1D5BB0}"/>
              </a:ext>
            </a:extLst>
          </p:cNvPr>
          <p:cNvSpPr>
            <a:spLocks noGrp="1"/>
          </p:cNvSpPr>
          <p:nvPr>
            <p:ph type="body" sz="quarter" idx="22"/>
          </p:nvPr>
        </p:nvSpPr>
        <p:spPr>
          <a:xfrm>
            <a:off x="3776898" y="1593881"/>
            <a:ext cx="976461" cy="345600"/>
          </a:xfrm>
        </p:spPr>
        <p:txBody>
          <a:bodyPr/>
          <a:lstStyle/>
          <a:p>
            <a:r>
              <a:rPr lang="en-US" noProof="0"/>
              <a:t>9:15 am</a:t>
            </a:r>
          </a:p>
        </p:txBody>
      </p:sp>
      <p:sp>
        <p:nvSpPr>
          <p:cNvPr id="77" name="Text Placeholder 76">
            <a:extLst>
              <a:ext uri="{FF2B5EF4-FFF2-40B4-BE49-F238E27FC236}">
                <a16:creationId xmlns:a16="http://schemas.microsoft.com/office/drawing/2014/main" id="{AE2709CA-46D5-26D7-8C1D-7602FC53D89E}"/>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She received a lengthy document with complex language from a customer. She asks Copilot in Word to summarize the document and simplify the language.</a:t>
            </a:r>
          </a:p>
        </p:txBody>
      </p:sp>
      <p:sp>
        <p:nvSpPr>
          <p:cNvPr id="13" name="TextBox 12">
            <a:extLst>
              <a:ext uri="{FF2B5EF4-FFF2-40B4-BE49-F238E27FC236}">
                <a16:creationId xmlns:a16="http://schemas.microsoft.com/office/drawing/2014/main" id="{8B7D5F29-494D-E6C8-780F-A38E4CD9CD7C}"/>
              </a:ext>
              <a:ext uri="{C183D7F6-B498-43B3-948B-1728B52AA6E4}">
                <adec:decorative xmlns:adec="http://schemas.microsoft.com/office/drawing/2017/decorative" val="0"/>
              </a:ext>
            </a:extLst>
          </p:cNvPr>
          <p:cNvSpPr txBox="1"/>
          <p:nvPr/>
        </p:nvSpPr>
        <p:spPr>
          <a:xfrm>
            <a:off x="4461037" y="292315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C543408F-CA72-AE0F-FCBD-1C95CD71B5BF}"/>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w="3175">
                  <a:noFill/>
                </a:ln>
                <a:effectLst/>
                <a:uLnTx/>
                <a:uFillTx/>
                <a:latin typeface="Segoe UI"/>
                <a:ea typeface="+mn-ea"/>
                <a:cs typeface="Segoe UI" pitchFamily="34" charset="0"/>
              </a:rPr>
              <a:t>Summarize this document </a:t>
            </a:r>
            <a:r>
              <a:rPr kumimoji="0" lang="en-US" sz="900" i="0" u="none" strike="noStrike" kern="1200" cap="none" spc="0" normalizeH="0" baseline="0" noProof="0">
                <a:ln w="3175">
                  <a:noFill/>
                </a:ln>
                <a:effectLst/>
                <a:uLnTx/>
                <a:uFillTx/>
                <a:latin typeface="Segoe UI"/>
                <a:ea typeface="+mn-ea"/>
                <a:cs typeface="Segoe UI" pitchFamily="34" charset="0"/>
              </a:rPr>
              <a:t>and simplify the language.</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70752962-8F8B-9E84-16EA-9392D098DB7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79" name="Text Placeholder 78">
            <a:extLst>
              <a:ext uri="{FF2B5EF4-FFF2-40B4-BE49-F238E27FC236}">
                <a16:creationId xmlns:a16="http://schemas.microsoft.com/office/drawing/2014/main" id="{48BB28AC-9A12-EE1E-5973-62A6B5C755FC}"/>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Ana also received a long video in Stream. She uses Copilot in Stream to get the main points of the video while reducing cognitive load.</a:t>
            </a:r>
          </a:p>
        </p:txBody>
      </p:sp>
      <p:sp>
        <p:nvSpPr>
          <p:cNvPr id="7" name="TextBox 6">
            <a:extLst>
              <a:ext uri="{FF2B5EF4-FFF2-40B4-BE49-F238E27FC236}">
                <a16:creationId xmlns:a16="http://schemas.microsoft.com/office/drawing/2014/main" id="{E67288AA-5EB6-552A-5FAA-DE54EA302BAA}"/>
              </a:ext>
              <a:ext uri="{C183D7F6-B498-43B3-948B-1728B52AA6E4}">
                <adec:decorative xmlns:adec="http://schemas.microsoft.com/office/drawing/2017/decorative" val="0"/>
              </a:ext>
            </a:extLst>
          </p:cNvPr>
          <p:cNvSpPr txBox="1"/>
          <p:nvPr/>
        </p:nvSpPr>
        <p:spPr>
          <a:xfrm>
            <a:off x="7671137" y="290787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Stream </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35B7E062-27F0-7693-5570-F52CA2795398}"/>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the video.</a:t>
            </a:r>
          </a:p>
        </p:txBody>
      </p:sp>
      <p:sp>
        <p:nvSpPr>
          <p:cNvPr id="55" name="Text Placeholder 54">
            <a:extLst>
              <a:ext uri="{FF2B5EF4-FFF2-40B4-BE49-F238E27FC236}">
                <a16:creationId xmlns:a16="http://schemas.microsoft.com/office/drawing/2014/main" id="{16FF2131-98B5-7BA9-2831-61FB9D412A3B}"/>
              </a:ext>
            </a:extLst>
          </p:cNvPr>
          <p:cNvSpPr>
            <a:spLocks noGrp="1"/>
          </p:cNvSpPr>
          <p:nvPr>
            <p:ph type="body" sz="quarter" idx="34"/>
          </p:nvPr>
        </p:nvSpPr>
        <p:spPr>
          <a:xfrm>
            <a:off x="6969595" y="4053821"/>
            <a:ext cx="976461" cy="345600"/>
          </a:xfrm>
        </p:spPr>
        <p:txBody>
          <a:bodyPr/>
          <a:lstStyle/>
          <a:p>
            <a:r>
              <a:rPr lang="en-US" noProof="0"/>
              <a:t>1:00 pm</a:t>
            </a:r>
          </a:p>
        </p:txBody>
      </p:sp>
      <p:sp>
        <p:nvSpPr>
          <p:cNvPr id="85" name="Text Placeholder 84">
            <a:extLst>
              <a:ext uri="{FF2B5EF4-FFF2-40B4-BE49-F238E27FC236}">
                <a16:creationId xmlns:a16="http://schemas.microsoft.com/office/drawing/2014/main" id="{E678AAF6-4A15-C362-B088-42A8DE400307}"/>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She needs to send an email back to her customer but struggles to get started from a blank email. She uses Draft with Copilot to create the first draft without worrying about grammar and spelling, then she can refine and send.</a:t>
            </a:r>
          </a:p>
        </p:txBody>
      </p:sp>
      <p:pic>
        <p:nvPicPr>
          <p:cNvPr id="9" name="Picture 8">
            <a:extLst>
              <a:ext uri="{FF2B5EF4-FFF2-40B4-BE49-F238E27FC236}">
                <a16:creationId xmlns:a16="http://schemas.microsoft.com/office/drawing/2014/main" id="{C6AF1751-5C6E-27A9-FB1A-EFD2FB1EEAE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6877" y="5446322"/>
            <a:ext cx="360000" cy="360000"/>
          </a:xfrm>
          <a:prstGeom prst="ellipse">
            <a:avLst/>
          </a:prstGeom>
          <a:solidFill>
            <a:srgbClr val="FFFFFF"/>
          </a:solidFill>
        </p:spPr>
      </p:pic>
      <p:sp>
        <p:nvSpPr>
          <p:cNvPr id="10" name="TextBox 9">
            <a:extLst>
              <a:ext uri="{FF2B5EF4-FFF2-40B4-BE49-F238E27FC236}">
                <a16:creationId xmlns:a16="http://schemas.microsoft.com/office/drawing/2014/main" id="{BB0D9A54-C1F5-BD98-D63B-64AABDF1F558}"/>
              </a:ext>
              <a:ext uri="{C183D7F6-B498-43B3-948B-1728B52AA6E4}">
                <adec:decorative xmlns:adec="http://schemas.microsoft.com/office/drawing/2017/decorative" val="0"/>
              </a:ext>
            </a:extLst>
          </p:cNvPr>
          <p:cNvSpPr txBox="1"/>
          <p:nvPr/>
        </p:nvSpPr>
        <p:spPr>
          <a:xfrm>
            <a:off x="7695828" y="5541684"/>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FAE6788D-DD83-3B65-A585-B2E9BC6B04B3}"/>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draft to [customer] </a:t>
            </a:r>
            <a:r>
              <a:rPr kumimoji="0" lang="en-US" sz="900" i="0" u="none" strike="noStrike" kern="1200" cap="none" spc="0" normalizeH="0" baseline="0" noProof="0">
                <a:ln>
                  <a:noFill/>
                </a:ln>
                <a:solidFill>
                  <a:srgbClr val="000000"/>
                </a:solidFill>
                <a:effectLst/>
                <a:uLnTx/>
                <a:uFillTx/>
                <a:latin typeface="Segoe UI"/>
                <a:ea typeface="+mn-ea"/>
                <a:cs typeface="+mn-cs"/>
              </a:rPr>
              <a:t>outlining our last meeting and provide suggested next steps.</a:t>
            </a:r>
          </a:p>
        </p:txBody>
      </p:sp>
      <p:sp>
        <p:nvSpPr>
          <p:cNvPr id="52" name="Text Placeholder 51">
            <a:extLst>
              <a:ext uri="{FF2B5EF4-FFF2-40B4-BE49-F238E27FC236}">
                <a16:creationId xmlns:a16="http://schemas.microsoft.com/office/drawing/2014/main" id="{F6E640D4-7A8F-206B-82AA-A2A92C6050A4}"/>
              </a:ext>
            </a:extLst>
          </p:cNvPr>
          <p:cNvSpPr>
            <a:spLocks noGrp="1"/>
          </p:cNvSpPr>
          <p:nvPr>
            <p:ph type="body" sz="quarter" idx="31"/>
          </p:nvPr>
        </p:nvSpPr>
        <p:spPr>
          <a:xfrm>
            <a:off x="3776898" y="4053821"/>
            <a:ext cx="976461" cy="345600"/>
          </a:xfrm>
        </p:spPr>
        <p:txBody>
          <a:bodyPr/>
          <a:lstStyle/>
          <a:p>
            <a:r>
              <a:rPr lang="en-US" noProof="0"/>
              <a:t>3:00 pm</a:t>
            </a:r>
          </a:p>
        </p:txBody>
      </p:sp>
      <p:sp>
        <p:nvSpPr>
          <p:cNvPr id="83" name="Text Placeholder 82">
            <a:extLst>
              <a:ext uri="{FF2B5EF4-FFF2-40B4-BE49-F238E27FC236}">
                <a16:creationId xmlns:a16="http://schemas.microsoft.com/office/drawing/2014/main" id="{F54A0CE5-96F6-36AB-EEE0-4A5526C4A688}"/>
              </a:ext>
            </a:extLst>
          </p:cNvPr>
          <p:cNvSpPr>
            <a:spLocks noGrp="1"/>
          </p:cNvSpPr>
          <p:nvPr>
            <p:ph type="body" sz="quarter" idx="32"/>
          </p:nvPr>
        </p:nvSpPr>
        <p:spPr/>
        <p:txBody>
          <a:bodyPr/>
          <a:lstStyle/>
          <a:p>
            <a:r>
              <a:rPr kumimoji="0" lang="en-US" sz="900" b="0" i="0" u="none" strike="noStrike" kern="0" cap="none" spc="0" normalizeH="0" baseline="0" noProof="0" dirty="0">
                <a:ln>
                  <a:noFill/>
                </a:ln>
                <a:solidFill>
                  <a:srgbClr val="1A1A1A"/>
                </a:solidFill>
                <a:effectLst/>
                <a:uLnTx/>
                <a:uFillTx/>
                <a:latin typeface="Segoe UI"/>
                <a:cs typeface="Segoe UI" pitchFamily="34" charset="0"/>
              </a:rPr>
              <a:t>Next, Ana is going to write a blog about a grant recipient for her organization website. She creates a first draft using Copilot in Word, then refines the content for the target audience.</a:t>
            </a:r>
          </a:p>
        </p:txBody>
      </p:sp>
      <p:sp>
        <p:nvSpPr>
          <p:cNvPr id="17" name="TextBox 16">
            <a:extLst>
              <a:ext uri="{FF2B5EF4-FFF2-40B4-BE49-F238E27FC236}">
                <a16:creationId xmlns:a16="http://schemas.microsoft.com/office/drawing/2014/main" id="{F6BD1672-856F-2B4E-1FEA-ADBCBA3DAAE1}"/>
              </a:ext>
              <a:ext uri="{C183D7F6-B498-43B3-948B-1728B52AA6E4}">
                <adec:decorative xmlns:adec="http://schemas.microsoft.com/office/drawing/2017/decorative" val="0"/>
              </a:ext>
            </a:extLst>
          </p:cNvPr>
          <p:cNvSpPr txBox="1"/>
          <p:nvPr/>
        </p:nvSpPr>
        <p:spPr>
          <a:xfrm>
            <a:off x="4464281" y="555155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A6794854-7748-3F13-6AF2-4B8FA7E0FA70}"/>
              </a:ext>
            </a:extLst>
          </p:cNvPr>
          <p:cNvSpPr>
            <a:spLocks noGrp="1"/>
          </p:cNvSpPr>
          <p:nvPr>
            <p:ph type="body" sz="quarter" idx="33"/>
          </p:nvPr>
        </p:nvSpPr>
        <p:spPr>
          <a:xfrm>
            <a:off x="3719286" y="5806322"/>
            <a:ext cx="2808000" cy="626701"/>
          </a:xfrm>
        </p:spPr>
        <p:txBody>
          <a:bodyPr>
            <a:normAutofit fontScale="92500"/>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draft </a:t>
            </a:r>
            <a:r>
              <a:rPr kumimoji="0" lang="en-US" sz="900" i="0" u="none" strike="noStrike" kern="1200" cap="none" spc="0" normalizeH="0" baseline="0" noProof="0">
                <a:ln>
                  <a:noFill/>
                </a:ln>
                <a:solidFill>
                  <a:srgbClr val="000000"/>
                </a:solidFill>
                <a:effectLst/>
                <a:uLnTx/>
                <a:uFillTx/>
                <a:latin typeface="Segoe UI"/>
                <a:ea typeface="+mn-ea"/>
                <a:cs typeface="+mn-cs"/>
              </a:rPr>
              <a:t>about [grantee] including [grantee] overview, project description, and project results.</a:t>
            </a:r>
          </a:p>
          <a:p>
            <a:r>
              <a:rPr kumimoji="0" lang="en-US" sz="900" b="1" i="0" u="none" strike="noStrike" kern="1200" cap="none" spc="0" normalizeH="0" baseline="0" noProof="0">
                <a:ln>
                  <a:noFill/>
                </a:ln>
                <a:solidFill>
                  <a:srgbClr val="000000"/>
                </a:solidFill>
                <a:effectLst/>
                <a:uLnTx/>
                <a:uFillTx/>
                <a:latin typeface="Segoe UI"/>
                <a:ea typeface="+mn-ea"/>
                <a:cs typeface="+mn-cs"/>
              </a:rPr>
              <a:t>Revise the tone</a:t>
            </a:r>
            <a:r>
              <a:rPr kumimoji="0" lang="en-US" sz="900" i="0" u="none" strike="noStrike" kern="1200" cap="none" spc="0" normalizeH="0" baseline="0" noProof="0">
                <a:ln>
                  <a:noFill/>
                </a:ln>
                <a:solidFill>
                  <a:srgbClr val="000000"/>
                </a:solidFill>
                <a:effectLst/>
                <a:uLnTx/>
                <a:uFillTx/>
                <a:latin typeface="Segoe UI"/>
                <a:ea typeface="+mn-ea"/>
                <a:cs typeface="+mn-cs"/>
              </a:rPr>
              <a:t> for an external corporate blog.</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pic>
        <p:nvPicPr>
          <p:cNvPr id="16" name="Picture 15">
            <a:extLst>
              <a:ext uri="{FF2B5EF4-FFF2-40B4-BE49-F238E27FC236}">
                <a16:creationId xmlns:a16="http://schemas.microsoft.com/office/drawing/2014/main" id="{8EB9B8FB-B3B6-383F-306E-674DC3B1175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5330" y="5456194"/>
            <a:ext cx="360000" cy="360000"/>
          </a:xfrm>
          <a:prstGeom prst="ellipse">
            <a:avLst/>
          </a:prstGeom>
          <a:solidFill>
            <a:srgbClr val="FFFFFF"/>
          </a:solidFill>
        </p:spPr>
      </p:pic>
      <p:sp>
        <p:nvSpPr>
          <p:cNvPr id="49" name="Text Placeholder 48">
            <a:extLst>
              <a:ext uri="{FF2B5EF4-FFF2-40B4-BE49-F238E27FC236}">
                <a16:creationId xmlns:a16="http://schemas.microsoft.com/office/drawing/2014/main" id="{5C0F34B5-2101-472A-10F6-8EA7AB177C2C}"/>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8D352D92-F5F2-A6A8-62B9-DE1F0469726E}"/>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Ana has missed a few chats during the day. She sees that her team has been discussing a new product launch and asks Copilot to summarize the conversation. </a:t>
            </a:r>
          </a:p>
        </p:txBody>
      </p:sp>
      <p:sp>
        <p:nvSpPr>
          <p:cNvPr id="145" name="TextBox 144">
            <a:extLst>
              <a:ext uri="{FF2B5EF4-FFF2-40B4-BE49-F238E27FC236}">
                <a16:creationId xmlns:a16="http://schemas.microsoft.com/office/drawing/2014/main" id="{1D615429-CBE0-5671-793F-11F3BF0D1EC5}"/>
              </a:ext>
              <a:ext uri="{C183D7F6-B498-43B3-948B-1728B52AA6E4}">
                <adec:decorative xmlns:adec="http://schemas.microsoft.com/office/drawing/2017/decorative" val="0"/>
              </a:ext>
            </a:extLst>
          </p:cNvPr>
          <p:cNvSpPr txBox="1"/>
          <p:nvPr/>
        </p:nvSpPr>
        <p:spPr>
          <a:xfrm>
            <a:off x="1293284" y="55569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DFFBC351-50ED-237E-C551-A34247C5B889}"/>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this chat</a:t>
            </a:r>
            <a:r>
              <a:rPr kumimoji="0" lang="en-US" sz="900" i="0" u="none" strike="noStrike" kern="1200" cap="none" spc="0" normalizeH="0" baseline="0" noProof="0">
                <a:ln>
                  <a:noFill/>
                </a:ln>
                <a:solidFill>
                  <a:srgbClr val="000000"/>
                </a:solidFill>
                <a:effectLst/>
                <a:uLnTx/>
                <a:uFillTx/>
                <a:latin typeface="Segoe UI"/>
                <a:ea typeface="+mn-ea"/>
                <a:cs typeface="+mn-cs"/>
              </a:rPr>
              <a:t> and include the key points and who made them.</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3" name="Text Placeholder 44">
            <a:extLst>
              <a:ext uri="{FF2B5EF4-FFF2-40B4-BE49-F238E27FC236}">
                <a16:creationId xmlns:a16="http://schemas.microsoft.com/office/drawing/2014/main" id="{6AC5FBDC-C823-D688-DC64-5168897E90BC}"/>
              </a:ext>
              <a:ext uri="{C183D7F6-B498-43B3-948B-1728B52AA6E4}">
                <adec:decorative xmlns:adec="http://schemas.microsoft.com/office/drawing/2017/decorative" val="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8"/>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8"/>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3" name="Text Placeholder 22">
            <a:extLst>
              <a:ext uri="{FF2B5EF4-FFF2-40B4-BE49-F238E27FC236}">
                <a16:creationId xmlns:a16="http://schemas.microsoft.com/office/drawing/2014/main" id="{135E69ED-08F5-362D-680C-CA333973417F}"/>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56" name="TextBox 55">
            <a:extLst>
              <a:ext uri="{FF2B5EF4-FFF2-40B4-BE49-F238E27FC236}">
                <a16:creationId xmlns:a16="http://schemas.microsoft.com/office/drawing/2014/main" id="{E7C2F10C-7726-4743-CEA0-B1231A75955F}"/>
              </a:ext>
            </a:extLst>
          </p:cNvPr>
          <p:cNvSpPr txBox="1"/>
          <p:nvPr/>
        </p:nvSpPr>
        <p:spPr>
          <a:xfrm>
            <a:off x="10190608" y="19877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uses technology to create and consume content.</a:t>
            </a:r>
          </a:p>
        </p:txBody>
      </p:sp>
      <p:pic>
        <p:nvPicPr>
          <p:cNvPr id="126" name="Graphic 125">
            <a:extLst>
              <a:ext uri="{FF2B5EF4-FFF2-40B4-BE49-F238E27FC236}">
                <a16:creationId xmlns:a16="http://schemas.microsoft.com/office/drawing/2014/main" id="{5D645E21-14FB-CE93-7ABD-B4F8E9D8CD1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313874" y="3246820"/>
            <a:ext cx="274790" cy="274790"/>
          </a:xfrm>
          <a:prstGeom prst="rect">
            <a:avLst/>
          </a:prstGeom>
        </p:spPr>
      </p:pic>
      <p:pic>
        <p:nvPicPr>
          <p:cNvPr id="129" name="Picture 128">
            <a:hlinkClick r:id="rId11"/>
            <a:extLst>
              <a:ext uri="{FF2B5EF4-FFF2-40B4-BE49-F238E27FC236}">
                <a16:creationId xmlns:a16="http://schemas.microsoft.com/office/drawing/2014/main" id="{1C937D22-CD36-8A8A-D0C7-283D9ADD2122}"/>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831223" y="2807192"/>
            <a:ext cx="360000" cy="360000"/>
          </a:xfrm>
          <a:prstGeom prst="ellipse">
            <a:avLst/>
          </a:prstGeom>
          <a:solidFill>
            <a:srgbClr val="FFFFFF"/>
          </a:solidFill>
        </p:spPr>
      </p:pic>
      <p:pic>
        <p:nvPicPr>
          <p:cNvPr id="144" name="Picture 143">
            <a:extLst>
              <a:ext uri="{FF2B5EF4-FFF2-40B4-BE49-F238E27FC236}">
                <a16:creationId xmlns:a16="http://schemas.microsoft.com/office/drawing/2014/main" id="{A07AFF9A-D54C-E693-0DFE-EFD825E1140C}"/>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4333" y="5461539"/>
            <a:ext cx="360000" cy="360000"/>
          </a:xfrm>
          <a:prstGeom prst="ellipse">
            <a:avLst/>
          </a:prstGeom>
          <a:solidFill>
            <a:srgbClr val="FFFFFF"/>
          </a:solidFill>
        </p:spPr>
      </p:pic>
      <p:sp>
        <p:nvSpPr>
          <p:cNvPr id="152" name="Text Placeholder 60">
            <a:extLst>
              <a:ext uri="{FF2B5EF4-FFF2-40B4-BE49-F238E27FC236}">
                <a16:creationId xmlns:a16="http://schemas.microsoft.com/office/drawing/2014/main" id="{F2A935FB-A284-2314-277C-9A8041EA8155}"/>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55A475C1-A415-001E-EEE4-46D4FF3F3F1A}"/>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64AB114E-72EF-D78C-C8FE-73ACD0B656EF}"/>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12" name="Picture 11">
            <a:extLst>
              <a:ext uri="{FF2B5EF4-FFF2-40B4-BE49-F238E27FC236}">
                <a16:creationId xmlns:a16="http://schemas.microsoft.com/office/drawing/2014/main" id="{EC6353A0-E774-15F4-085A-DB236CAA235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2086" y="2827796"/>
            <a:ext cx="360000" cy="360000"/>
          </a:xfrm>
          <a:prstGeom prst="ellipse">
            <a:avLst/>
          </a:prstGeom>
          <a:solidFill>
            <a:srgbClr val="FFFFFF"/>
          </a:solidFill>
        </p:spPr>
      </p:pic>
      <p:pic>
        <p:nvPicPr>
          <p:cNvPr id="4" name="Picture 3" descr="Portrait of Cassandra">
            <a:extLst>
              <a:ext uri="{FF2B5EF4-FFF2-40B4-BE49-F238E27FC236}">
                <a16:creationId xmlns:a16="http://schemas.microsoft.com/office/drawing/2014/main" id="{1DB250C9-00B4-9B80-A050-AB12CC4B9311}"/>
              </a:ext>
              <a:ext uri="{C183D7F6-B498-43B3-948B-1728B52AA6E4}">
                <adec:decorative xmlns:adec="http://schemas.microsoft.com/office/drawing/2017/decorative" val="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845230" y="3600450"/>
            <a:ext cx="1194396" cy="3257550"/>
          </a:xfrm>
          <a:prstGeom prst="rect">
            <a:avLst/>
          </a:prstGeom>
        </p:spPr>
      </p:pic>
      <p:pic>
        <p:nvPicPr>
          <p:cNvPr id="6" name="Picture 5">
            <a:extLst>
              <a:ext uri="{FF2B5EF4-FFF2-40B4-BE49-F238E27FC236}">
                <a16:creationId xmlns:a16="http://schemas.microsoft.com/office/drawing/2014/main" id="{04724193-1CBE-3067-6CB9-176DBE8AEDD8}"/>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12186" y="2812509"/>
            <a:ext cx="360000" cy="360000"/>
          </a:xfrm>
          <a:prstGeom prst="ellipse">
            <a:avLst/>
          </a:prstGeom>
          <a:solidFill>
            <a:schemeClr val="bg1"/>
          </a:solidFill>
        </p:spPr>
      </p:pic>
    </p:spTree>
    <p:extLst>
      <p:ext uri="{BB962C8B-B14F-4D97-AF65-F5344CB8AC3E}">
        <p14:creationId xmlns:p14="http://schemas.microsoft.com/office/powerpoint/2010/main" val="712785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2AD6-5139-4098-13CC-09033E8BB7F1}"/>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C0751207-0C6E-097D-7DE5-1A23EBBEBD84}"/>
              </a:ext>
            </a:extLst>
          </p:cNvPr>
          <p:cNvSpPr>
            <a:spLocks noGrp="1"/>
          </p:cNvSpPr>
          <p:nvPr>
            <p:ph type="title"/>
          </p:nvPr>
        </p:nvSpPr>
        <p:spPr>
          <a:xfrm>
            <a:off x="584199" y="387766"/>
            <a:ext cx="6835775" cy="263149"/>
          </a:xfrm>
        </p:spPr>
        <p:txBody>
          <a:bodyPr/>
          <a:lstStyle/>
          <a:p>
            <a:r>
              <a:rPr lang="en-US" noProof="0"/>
              <a:t>A day in the life of a person who is autistic (neurodivergent)</a:t>
            </a:r>
          </a:p>
        </p:txBody>
      </p:sp>
      <p:sp>
        <p:nvSpPr>
          <p:cNvPr id="125" name="Text Placeholder 124">
            <a:extLst>
              <a:ext uri="{FF2B5EF4-FFF2-40B4-BE49-F238E27FC236}">
                <a16:creationId xmlns:a16="http://schemas.microsoft.com/office/drawing/2014/main" id="{4B79C9BB-BF80-4F0C-8EBE-03319B4F0581}"/>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5" name="Rectangle: Rounded Corners 6" descr="Benefits">
            <a:extLst>
              <a:ext uri="{FF2B5EF4-FFF2-40B4-BE49-F238E27FC236}">
                <a16:creationId xmlns:a16="http://schemas.microsoft.com/office/drawing/2014/main" id="{48FF9344-9F38-5459-10F0-0B28302A6073}"/>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better understand tone">
            <a:extLst>
              <a:ext uri="{FF2B5EF4-FFF2-40B4-BE49-F238E27FC236}">
                <a16:creationId xmlns:a16="http://schemas.microsoft.com/office/drawing/2014/main" id="{36162D7E-0D09-033B-B553-237C7E92C84E}"/>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Better understand tone</a:t>
            </a:r>
          </a:p>
        </p:txBody>
      </p:sp>
      <p:sp>
        <p:nvSpPr>
          <p:cNvPr id="20" name="Rectangle: Rounded Corners 6" descr="Asking additional questions">
            <a:extLst>
              <a:ext uri="{FF2B5EF4-FFF2-40B4-BE49-F238E27FC236}">
                <a16:creationId xmlns:a16="http://schemas.microsoft.com/office/drawing/2014/main" id="{E6DB6457-CB5F-1A20-2060-283EB1838478}"/>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Asking additional questions</a:t>
            </a:r>
          </a:p>
        </p:txBody>
      </p:sp>
      <p:sp>
        <p:nvSpPr>
          <p:cNvPr id="4" name="Graphic 20">
            <a:extLst>
              <a:ext uri="{FF2B5EF4-FFF2-40B4-BE49-F238E27FC236}">
                <a16:creationId xmlns:a16="http://schemas.microsoft.com/office/drawing/2014/main" id="{E536AE2B-FA70-E8BB-0CC4-807FA50AA8A5}"/>
              </a:ext>
              <a:ext uri="{C183D7F6-B498-43B3-948B-1728B52AA6E4}">
                <adec:decorative xmlns:adec="http://schemas.microsoft.com/office/drawing/2017/decorative" val="1"/>
              </a:ext>
            </a:extLst>
          </p:cNvPr>
          <p:cNvSpPr/>
          <p:nvPr/>
        </p:nvSpPr>
        <p:spPr>
          <a:xfrm>
            <a:off x="4271711" y="1184866"/>
            <a:ext cx="119982" cy="114904"/>
          </a:xfrm>
          <a:custGeom>
            <a:avLst/>
            <a:gdLst>
              <a:gd name="connsiteX0" fmla="*/ 52728 w 119982"/>
              <a:gd name="connsiteY0" fmla="*/ 4518 h 114904"/>
              <a:gd name="connsiteX1" fmla="*/ 67254 w 119982"/>
              <a:gd name="connsiteY1" fmla="*/ 4518 h 114904"/>
              <a:gd name="connsiteX2" fmla="*/ 81402 w 119982"/>
              <a:gd name="connsiteY2" fmla="*/ 33180 h 114904"/>
              <a:gd name="connsiteX3" fmla="*/ 113040 w 119982"/>
              <a:gd name="connsiteY3" fmla="*/ 37776 h 114904"/>
              <a:gd name="connsiteX4" fmla="*/ 117528 w 119982"/>
              <a:gd name="connsiteY4" fmla="*/ 51594 h 114904"/>
              <a:gd name="connsiteX5" fmla="*/ 94632 w 119982"/>
              <a:gd name="connsiteY5" fmla="*/ 73914 h 114904"/>
              <a:gd name="connsiteX6" fmla="*/ 100038 w 119982"/>
              <a:gd name="connsiteY6" fmla="*/ 105414 h 114904"/>
              <a:gd name="connsiteX7" fmla="*/ 88284 w 119982"/>
              <a:gd name="connsiteY7" fmla="*/ 113958 h 114904"/>
              <a:gd name="connsiteX8" fmla="*/ 59988 w 119982"/>
              <a:gd name="connsiteY8" fmla="*/ 99078 h 114904"/>
              <a:gd name="connsiteX9" fmla="*/ 31698 w 119982"/>
              <a:gd name="connsiteY9" fmla="*/ 113958 h 114904"/>
              <a:gd name="connsiteX10" fmla="*/ 19938 w 119982"/>
              <a:gd name="connsiteY10" fmla="*/ 105414 h 114904"/>
              <a:gd name="connsiteX11" fmla="*/ 25344 w 119982"/>
              <a:gd name="connsiteY11" fmla="*/ 73914 h 114904"/>
              <a:gd name="connsiteX12" fmla="*/ 2454 w 119982"/>
              <a:gd name="connsiteY12" fmla="*/ 51594 h 114904"/>
              <a:gd name="connsiteX13" fmla="*/ 6942 w 119982"/>
              <a:gd name="connsiteY13" fmla="*/ 37776 h 114904"/>
              <a:gd name="connsiteX14" fmla="*/ 38580 w 119982"/>
              <a:gd name="connsiteY14" fmla="*/ 33180 h 114904"/>
              <a:gd name="connsiteX15" fmla="*/ 52728 w 119982"/>
              <a:gd name="connsiteY15" fmla="*/ 4518 h 1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82" h="114904">
                <a:moveTo>
                  <a:pt x="52728" y="4518"/>
                </a:moveTo>
                <a:cubicBezTo>
                  <a:pt x="55698" y="-1506"/>
                  <a:pt x="64284" y="-1506"/>
                  <a:pt x="67254" y="4518"/>
                </a:cubicBezTo>
                <a:lnTo>
                  <a:pt x="81402" y="33180"/>
                </a:lnTo>
                <a:lnTo>
                  <a:pt x="113040" y="37776"/>
                </a:lnTo>
                <a:cubicBezTo>
                  <a:pt x="119682" y="38742"/>
                  <a:pt x="122334" y="46908"/>
                  <a:pt x="117528" y="51594"/>
                </a:cubicBezTo>
                <a:lnTo>
                  <a:pt x="94632" y="73914"/>
                </a:lnTo>
                <a:lnTo>
                  <a:pt x="100038" y="105414"/>
                </a:lnTo>
                <a:cubicBezTo>
                  <a:pt x="101178" y="112032"/>
                  <a:pt x="94230" y="117078"/>
                  <a:pt x="88284" y="113958"/>
                </a:cubicBezTo>
                <a:lnTo>
                  <a:pt x="59988" y="99078"/>
                </a:lnTo>
                <a:lnTo>
                  <a:pt x="31698" y="113958"/>
                </a:lnTo>
                <a:cubicBezTo>
                  <a:pt x="25758" y="117078"/>
                  <a:pt x="18810" y="112038"/>
                  <a:pt x="19938" y="105414"/>
                </a:cubicBezTo>
                <a:lnTo>
                  <a:pt x="25344" y="73914"/>
                </a:lnTo>
                <a:lnTo>
                  <a:pt x="2454" y="51594"/>
                </a:lnTo>
                <a:cubicBezTo>
                  <a:pt x="-2352" y="46914"/>
                  <a:pt x="300" y="38742"/>
                  <a:pt x="6942" y="37776"/>
                </a:cubicBezTo>
                <a:lnTo>
                  <a:pt x="38580" y="33180"/>
                </a:lnTo>
                <a:lnTo>
                  <a:pt x="52728" y="4518"/>
                </a:lnTo>
                <a:close/>
              </a:path>
            </a:pathLst>
          </a:custGeom>
          <a:solidFill>
            <a:srgbClr val="FFA38B"/>
          </a:solidFill>
          <a:ln w="5953" cap="flat">
            <a:noFill/>
            <a:prstDash val="solid"/>
            <a:miter/>
          </a:ln>
        </p:spPr>
        <p:txBody>
          <a:bodyPr rtlCol="0" anchor="ctr"/>
          <a:lstStyle/>
          <a:p>
            <a:endParaRPr lang="en-US"/>
          </a:p>
        </p:txBody>
      </p:sp>
      <p:sp>
        <p:nvSpPr>
          <p:cNvPr id="5" name="Graphic 24">
            <a:extLst>
              <a:ext uri="{FF2B5EF4-FFF2-40B4-BE49-F238E27FC236}">
                <a16:creationId xmlns:a16="http://schemas.microsoft.com/office/drawing/2014/main" id="{53FD8A2C-A8DB-E1C1-EFEC-E8F7FE8EFC2E}"/>
              </a:ext>
              <a:ext uri="{C183D7F6-B498-43B3-948B-1728B52AA6E4}">
                <adec:decorative xmlns:adec="http://schemas.microsoft.com/office/drawing/2017/decorative" val="1"/>
              </a:ext>
            </a:extLst>
          </p:cNvPr>
          <p:cNvSpPr/>
          <p:nvPr/>
        </p:nvSpPr>
        <p:spPr>
          <a:xfrm>
            <a:off x="1444153" y="1173747"/>
            <a:ext cx="108001" cy="137945"/>
          </a:xfrm>
          <a:custGeom>
            <a:avLst/>
            <a:gdLst>
              <a:gd name="connsiteX0" fmla="*/ 78310 w 108001"/>
              <a:gd name="connsiteY0" fmla="*/ 27194 h 137945"/>
              <a:gd name="connsiteX1" fmla="*/ 79444 w 108001"/>
              <a:gd name="connsiteY1" fmla="*/ 35600 h 137945"/>
              <a:gd name="connsiteX2" fmla="*/ 87403 w 108001"/>
              <a:gd name="connsiteY2" fmla="*/ 94478 h 137945"/>
              <a:gd name="connsiteX3" fmla="*/ 60502 w 108001"/>
              <a:gd name="connsiteY3" fmla="*/ 110522 h 137945"/>
              <a:gd name="connsiteX4" fmla="*/ 64756 w 108001"/>
              <a:gd name="connsiteY4" fmla="*/ 106262 h 137945"/>
              <a:gd name="connsiteX5" fmla="*/ 64608 w 108001"/>
              <a:gd name="connsiteY5" fmla="*/ 97778 h 137945"/>
              <a:gd name="connsiteX6" fmla="*/ 56272 w 108001"/>
              <a:gd name="connsiteY6" fmla="*/ 97778 h 137945"/>
              <a:gd name="connsiteX7" fmla="*/ 41272 w 108001"/>
              <a:gd name="connsiteY7" fmla="*/ 112778 h 137945"/>
              <a:gd name="connsiteX8" fmla="*/ 41272 w 108001"/>
              <a:gd name="connsiteY8" fmla="*/ 121262 h 137945"/>
              <a:gd name="connsiteX9" fmla="*/ 56272 w 108001"/>
              <a:gd name="connsiteY9" fmla="*/ 136262 h 137945"/>
              <a:gd name="connsiteX10" fmla="*/ 64756 w 108001"/>
              <a:gd name="connsiteY10" fmla="*/ 136114 h 137945"/>
              <a:gd name="connsiteX11" fmla="*/ 64756 w 108001"/>
              <a:gd name="connsiteY11" fmla="*/ 127778 h 137945"/>
              <a:gd name="connsiteX12" fmla="*/ 59698 w 108001"/>
              <a:gd name="connsiteY12" fmla="*/ 122726 h 137945"/>
              <a:gd name="connsiteX13" fmla="*/ 107695 w 108001"/>
              <a:gd name="connsiteY13" fmla="*/ 63315 h 137945"/>
              <a:gd name="connsiteX14" fmla="*/ 86716 w 108001"/>
              <a:gd name="connsiteY14" fmla="*/ 26060 h 137945"/>
              <a:gd name="connsiteX15" fmla="*/ 78310 w 108001"/>
              <a:gd name="connsiteY15" fmla="*/ 27194 h 137945"/>
              <a:gd name="connsiteX16" fmla="*/ 66730 w 108001"/>
              <a:gd name="connsiteY16" fmla="*/ 16778 h 137945"/>
              <a:gd name="connsiteX17" fmla="*/ 51730 w 108001"/>
              <a:gd name="connsiteY17" fmla="*/ 1778 h 137945"/>
              <a:gd name="connsiteX18" fmla="*/ 43245 w 108001"/>
              <a:gd name="connsiteY18" fmla="*/ 1737 h 137945"/>
              <a:gd name="connsiteX19" fmla="*/ 42742 w 108001"/>
              <a:gd name="connsiteY19" fmla="*/ 9698 h 137945"/>
              <a:gd name="connsiteX20" fmla="*/ 43240 w 108001"/>
              <a:gd name="connsiteY20" fmla="*/ 10262 h 137945"/>
              <a:gd name="connsiteX21" fmla="*/ 48298 w 108001"/>
              <a:gd name="connsiteY21" fmla="*/ 15320 h 137945"/>
              <a:gd name="connsiteX22" fmla="*/ 307 w 108001"/>
              <a:gd name="connsiteY22" fmla="*/ 74735 h 137945"/>
              <a:gd name="connsiteX23" fmla="*/ 19630 w 108001"/>
              <a:gd name="connsiteY23" fmla="*/ 110672 h 137945"/>
              <a:gd name="connsiteX24" fmla="*/ 28058 w 108001"/>
              <a:gd name="connsiteY24" fmla="*/ 109690 h 137945"/>
              <a:gd name="connsiteX25" fmla="*/ 27268 w 108001"/>
              <a:gd name="connsiteY25" fmla="*/ 101420 h 137945"/>
              <a:gd name="connsiteX26" fmla="*/ 21624 w 108001"/>
              <a:gd name="connsiteY26" fmla="*/ 42274 h 137945"/>
              <a:gd name="connsiteX27" fmla="*/ 47488 w 108001"/>
              <a:gd name="connsiteY27" fmla="*/ 27524 h 137945"/>
              <a:gd name="connsiteX28" fmla="*/ 43240 w 108001"/>
              <a:gd name="connsiteY28" fmla="*/ 31778 h 137945"/>
              <a:gd name="connsiteX29" fmla="*/ 43254 w 108001"/>
              <a:gd name="connsiteY29" fmla="*/ 40263 h 137945"/>
              <a:gd name="connsiteX30" fmla="*/ 51160 w 108001"/>
              <a:gd name="connsiteY30" fmla="*/ 40760 h 137945"/>
              <a:gd name="connsiteX31" fmla="*/ 51724 w 108001"/>
              <a:gd name="connsiteY31" fmla="*/ 40262 h 137945"/>
              <a:gd name="connsiteX32" fmla="*/ 66724 w 108001"/>
              <a:gd name="connsiteY32" fmla="*/ 25262 h 137945"/>
              <a:gd name="connsiteX33" fmla="*/ 67222 w 108001"/>
              <a:gd name="connsiteY33" fmla="*/ 17342 h 137945"/>
              <a:gd name="connsiteX34" fmla="*/ 66724 w 108001"/>
              <a:gd name="connsiteY34" fmla="*/ 16778 h 1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001" h="137945">
                <a:moveTo>
                  <a:pt x="78310" y="27194"/>
                </a:moveTo>
                <a:cubicBezTo>
                  <a:pt x="76303" y="29828"/>
                  <a:pt x="76811" y="33591"/>
                  <a:pt x="79444" y="35600"/>
                </a:cubicBezTo>
                <a:cubicBezTo>
                  <a:pt x="97901" y="49661"/>
                  <a:pt x="101464" y="76022"/>
                  <a:pt x="87403" y="94478"/>
                </a:cubicBezTo>
                <a:cubicBezTo>
                  <a:pt x="80839" y="103094"/>
                  <a:pt x="71202" y="108841"/>
                  <a:pt x="60502" y="110522"/>
                </a:cubicBezTo>
                <a:lnTo>
                  <a:pt x="64756" y="106262"/>
                </a:lnTo>
                <a:cubicBezTo>
                  <a:pt x="67058" y="103878"/>
                  <a:pt x="66992" y="100080"/>
                  <a:pt x="64608" y="97778"/>
                </a:cubicBezTo>
                <a:cubicBezTo>
                  <a:pt x="62283" y="95532"/>
                  <a:pt x="58597" y="95532"/>
                  <a:pt x="56272" y="97778"/>
                </a:cubicBezTo>
                <a:lnTo>
                  <a:pt x="41272" y="112778"/>
                </a:lnTo>
                <a:cubicBezTo>
                  <a:pt x="38930" y="115121"/>
                  <a:pt x="38930" y="118919"/>
                  <a:pt x="41272" y="121262"/>
                </a:cubicBezTo>
                <a:lnTo>
                  <a:pt x="56272" y="136262"/>
                </a:lnTo>
                <a:cubicBezTo>
                  <a:pt x="58656" y="138564"/>
                  <a:pt x="62454" y="138498"/>
                  <a:pt x="64756" y="136114"/>
                </a:cubicBezTo>
                <a:cubicBezTo>
                  <a:pt x="67002" y="133789"/>
                  <a:pt x="67002" y="130103"/>
                  <a:pt x="64756" y="127778"/>
                </a:cubicBezTo>
                <a:lnTo>
                  <a:pt x="59698" y="122726"/>
                </a:lnTo>
                <a:cubicBezTo>
                  <a:pt x="89358" y="119574"/>
                  <a:pt x="110847" y="92975"/>
                  <a:pt x="107695" y="63315"/>
                </a:cubicBezTo>
                <a:cubicBezTo>
                  <a:pt x="106125" y="48540"/>
                  <a:pt x="98537" y="35063"/>
                  <a:pt x="86716" y="26060"/>
                </a:cubicBezTo>
                <a:cubicBezTo>
                  <a:pt x="84081" y="24053"/>
                  <a:pt x="80319" y="24560"/>
                  <a:pt x="78310" y="27194"/>
                </a:cubicBezTo>
                <a:close/>
                <a:moveTo>
                  <a:pt x="66730" y="16778"/>
                </a:moveTo>
                <a:lnTo>
                  <a:pt x="51730" y="1778"/>
                </a:lnTo>
                <a:cubicBezTo>
                  <a:pt x="49398" y="-577"/>
                  <a:pt x="45599" y="-595"/>
                  <a:pt x="43245" y="1737"/>
                </a:cubicBezTo>
                <a:cubicBezTo>
                  <a:pt x="41083" y="3879"/>
                  <a:pt x="40866" y="7301"/>
                  <a:pt x="42742" y="9698"/>
                </a:cubicBezTo>
                <a:lnTo>
                  <a:pt x="43240" y="10262"/>
                </a:lnTo>
                <a:lnTo>
                  <a:pt x="48298" y="15320"/>
                </a:lnTo>
                <a:cubicBezTo>
                  <a:pt x="18639" y="18474"/>
                  <a:pt x="-2847" y="45076"/>
                  <a:pt x="307" y="74735"/>
                </a:cubicBezTo>
                <a:cubicBezTo>
                  <a:pt x="1801" y="88780"/>
                  <a:pt x="8738" y="101680"/>
                  <a:pt x="19630" y="110672"/>
                </a:cubicBezTo>
                <a:cubicBezTo>
                  <a:pt x="22229" y="112728"/>
                  <a:pt x="26002" y="112289"/>
                  <a:pt x="28058" y="109690"/>
                </a:cubicBezTo>
                <a:cubicBezTo>
                  <a:pt x="30055" y="107167"/>
                  <a:pt x="29706" y="103518"/>
                  <a:pt x="27268" y="101420"/>
                </a:cubicBezTo>
                <a:cubicBezTo>
                  <a:pt x="9377" y="86646"/>
                  <a:pt x="6850" y="60165"/>
                  <a:pt x="21624" y="42274"/>
                </a:cubicBezTo>
                <a:cubicBezTo>
                  <a:pt x="28155" y="34365"/>
                  <a:pt x="37355" y="29118"/>
                  <a:pt x="47488" y="27524"/>
                </a:cubicBezTo>
                <a:lnTo>
                  <a:pt x="43240" y="31778"/>
                </a:lnTo>
                <a:cubicBezTo>
                  <a:pt x="40901" y="34125"/>
                  <a:pt x="40907" y="37924"/>
                  <a:pt x="43254" y="40263"/>
                </a:cubicBezTo>
                <a:cubicBezTo>
                  <a:pt x="45390" y="42392"/>
                  <a:pt x="48774" y="42604"/>
                  <a:pt x="51160" y="40760"/>
                </a:cubicBezTo>
                <a:lnTo>
                  <a:pt x="51724" y="40262"/>
                </a:lnTo>
                <a:lnTo>
                  <a:pt x="66724" y="25262"/>
                </a:lnTo>
                <a:cubicBezTo>
                  <a:pt x="68861" y="23124"/>
                  <a:pt x="69075" y="19730"/>
                  <a:pt x="67222" y="17342"/>
                </a:cubicBezTo>
                <a:lnTo>
                  <a:pt x="66724" y="16778"/>
                </a:lnTo>
                <a:close/>
              </a:path>
            </a:pathLst>
          </a:custGeom>
          <a:solidFill>
            <a:srgbClr val="FFA38B"/>
          </a:solidFill>
          <a:ln w="5953" cap="flat">
            <a:noFill/>
            <a:prstDash val="solid"/>
            <a:miter/>
          </a:ln>
        </p:spPr>
        <p:txBody>
          <a:bodyPr rtlCol="0" anchor="ctr"/>
          <a:lstStyle/>
          <a:p>
            <a:endParaRPr lang="en-US"/>
          </a:p>
        </p:txBody>
      </p:sp>
      <p:sp>
        <p:nvSpPr>
          <p:cNvPr id="40" name="Text Placeholder 39">
            <a:extLst>
              <a:ext uri="{FF2B5EF4-FFF2-40B4-BE49-F238E27FC236}">
                <a16:creationId xmlns:a16="http://schemas.microsoft.com/office/drawing/2014/main" id="{4E1281C6-3711-3E98-D6B3-6640DFB9A16F}"/>
              </a:ext>
            </a:extLst>
          </p:cNvPr>
          <p:cNvSpPr>
            <a:spLocks noGrp="1"/>
          </p:cNvSpPr>
          <p:nvPr>
            <p:ph type="body" sz="quarter" idx="11"/>
          </p:nvPr>
        </p:nvSpPr>
        <p:spPr>
          <a:xfrm>
            <a:off x="584200" y="1593881"/>
            <a:ext cx="976461" cy="345600"/>
          </a:xfrm>
        </p:spPr>
        <p:txBody>
          <a:bodyPr/>
          <a:lstStyle/>
          <a:p>
            <a:r>
              <a:rPr lang="en-US" noProof="0"/>
              <a:t>8:00 am</a:t>
            </a:r>
          </a:p>
        </p:txBody>
      </p:sp>
      <p:sp>
        <p:nvSpPr>
          <p:cNvPr id="41" name="Text Placeholder 40">
            <a:extLst>
              <a:ext uri="{FF2B5EF4-FFF2-40B4-BE49-F238E27FC236}">
                <a16:creationId xmlns:a16="http://schemas.microsoft.com/office/drawing/2014/main" id="{3261C11C-2BB6-5965-1AB8-BB8E87E83A18}"/>
              </a:ext>
            </a:extLst>
          </p:cNvPr>
          <p:cNvSpPr>
            <a:spLocks noGrp="1"/>
          </p:cNvSpPr>
          <p:nvPr>
            <p:ph type="body" sz="quarter" idx="18"/>
          </p:nvPr>
        </p:nvSpPr>
        <p:spPr>
          <a:xfrm>
            <a:off x="584200" y="2032188"/>
            <a:ext cx="2808000" cy="626701"/>
          </a:xfrm>
        </p:spPr>
        <p:txBody>
          <a:bodyPr/>
          <a:lstStyle/>
          <a:p>
            <a:r>
              <a:rPr lang="en-US" noProof="0"/>
              <a:t>Ricardo starts his day by asking Copilot to summarize his emails from the day and prioritize them.</a:t>
            </a:r>
          </a:p>
        </p:txBody>
      </p:sp>
      <p:sp>
        <p:nvSpPr>
          <p:cNvPr id="130" name="TextBox 129">
            <a:extLst>
              <a:ext uri="{FF2B5EF4-FFF2-40B4-BE49-F238E27FC236}">
                <a16:creationId xmlns:a16="http://schemas.microsoft.com/office/drawing/2014/main" id="{4F2DE890-3E97-1761-2111-859DD07962A9}"/>
              </a:ext>
              <a:ext uri="{C183D7F6-B498-43B3-948B-1728B52AA6E4}">
                <adec:decorative xmlns:adec="http://schemas.microsoft.com/office/drawing/2017/decorative" val="0"/>
              </a:ext>
            </a:extLst>
          </p:cNvPr>
          <p:cNvSpPr txBox="1"/>
          <p:nvPr/>
        </p:nvSpPr>
        <p:spPr>
          <a:xfrm>
            <a:off x="1290173" y="290255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52E199DA-E95C-9C27-512D-5CD74DDC4456}"/>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all my emails and Teams chats</a:t>
            </a:r>
            <a:r>
              <a:rPr kumimoji="0" lang="en-US" sz="900" i="0" u="none" strike="noStrike" kern="0" cap="none" spc="0" normalizeH="0" baseline="0" noProof="0">
                <a:ln>
                  <a:noFill/>
                </a:ln>
                <a:solidFill>
                  <a:srgbClr val="1A1A1A"/>
                </a:solidFill>
                <a:effectLst/>
                <a:uLnTx/>
                <a:uFillTx/>
                <a:latin typeface="Segoe UI"/>
                <a:ea typeface="+mn-ea"/>
                <a:cs typeface="+mn-cs"/>
              </a:rPr>
              <a:t> in the past day</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and help me prioritize.</a:t>
            </a:r>
            <a:endParaRPr kumimoji="0" lang="en-US" sz="900" b="1" i="0" u="none" strike="noStrike" kern="0" cap="none" spc="0" normalizeH="0" baseline="0" noProof="0">
              <a:ln>
                <a:noFill/>
              </a:ln>
              <a:solidFill>
                <a:srgbClr val="1A1A1A"/>
              </a:solidFill>
              <a:effectLst/>
              <a:uLnTx/>
              <a:uFillTx/>
              <a:latin typeface="Segoe UI"/>
              <a:ea typeface="+mn-ea"/>
              <a:cs typeface="+mn-cs"/>
            </a:endParaRP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9AAA75A9-454B-73DD-9CB4-E0AC0F4B3BB5}"/>
              </a:ext>
            </a:extLst>
          </p:cNvPr>
          <p:cNvSpPr>
            <a:spLocks noGrp="1"/>
          </p:cNvSpPr>
          <p:nvPr>
            <p:ph type="body" sz="quarter" idx="22"/>
          </p:nvPr>
        </p:nvSpPr>
        <p:spPr>
          <a:xfrm>
            <a:off x="3776898" y="1593881"/>
            <a:ext cx="976461" cy="345600"/>
          </a:xfrm>
        </p:spPr>
        <p:txBody>
          <a:bodyPr/>
          <a:lstStyle/>
          <a:p>
            <a:r>
              <a:rPr lang="en-US" noProof="0"/>
              <a:t>8:15 am</a:t>
            </a:r>
          </a:p>
        </p:txBody>
      </p:sp>
      <p:sp>
        <p:nvSpPr>
          <p:cNvPr id="77" name="Text Placeholder 76">
            <a:extLst>
              <a:ext uri="{FF2B5EF4-FFF2-40B4-BE49-F238E27FC236}">
                <a16:creationId xmlns:a16="http://schemas.microsoft.com/office/drawing/2014/main" id="{3BC293B1-4609-006D-BEF0-AD8B58D8E63D}"/>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Ricardo joins a call with several attendees, all actively participating in the conversation. He uses Copilot in Teams to assess the tone of the meeting. </a:t>
            </a:r>
          </a:p>
        </p:txBody>
      </p:sp>
      <p:sp>
        <p:nvSpPr>
          <p:cNvPr id="27" name="TextBox 26">
            <a:extLst>
              <a:ext uri="{FF2B5EF4-FFF2-40B4-BE49-F238E27FC236}">
                <a16:creationId xmlns:a16="http://schemas.microsoft.com/office/drawing/2014/main" id="{EFA090BA-699F-62C0-3706-E29C78E4FC80}"/>
              </a:ext>
              <a:ext uri="{C183D7F6-B498-43B3-948B-1728B52AA6E4}">
                <adec:decorative xmlns:adec="http://schemas.microsoft.com/office/drawing/2017/decorative" val="0"/>
              </a:ext>
            </a:extLst>
          </p:cNvPr>
          <p:cNvSpPr txBox="1"/>
          <p:nvPr/>
        </p:nvSpPr>
        <p:spPr>
          <a:xfrm>
            <a:off x="4464281" y="290787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D996D7DC-9A3B-2C88-65F5-F21EC8E19B97}"/>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w="3175">
                  <a:noFill/>
                </a:ln>
                <a:effectLst/>
                <a:uLnTx/>
                <a:uFillTx/>
                <a:latin typeface="Segoe UI"/>
                <a:ea typeface="+mn-ea"/>
                <a:cs typeface="Segoe UI" pitchFamily="34" charset="0"/>
              </a:rPr>
              <a:t>What is the tone</a:t>
            </a:r>
            <a:r>
              <a:rPr kumimoji="0" lang="en-US" sz="900" i="0" u="none" strike="noStrike" kern="1200" cap="none" spc="0" normalizeH="0" baseline="0" noProof="0">
                <a:ln w="3175">
                  <a:noFill/>
                </a:ln>
                <a:effectLst/>
                <a:uLnTx/>
                <a:uFillTx/>
                <a:latin typeface="Segoe UI"/>
                <a:ea typeface="+mn-ea"/>
                <a:cs typeface="Segoe UI" pitchFamily="34" charset="0"/>
              </a:rPr>
              <a:t> of this meeting? </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w="3175">
                  <a:noFill/>
                </a:ln>
                <a:effectLst/>
                <a:uLnTx/>
                <a:uFillTx/>
                <a:latin typeface="Segoe UI"/>
                <a:ea typeface="+mn-ea"/>
                <a:cs typeface="Segoe UI" pitchFamily="34" charset="0"/>
              </a:rPr>
              <a:t>How does [meeting participant} feel about this topic?</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D0E7D09B-BCFC-3E8A-9542-07B8C32943B1}"/>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95F7607C-3B78-FA77-D422-E619169CEC8B}"/>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As the meeting continues, Ricardo asks Copilot to list the questions asked during the call to ensure they are all answered.</a:t>
            </a:r>
          </a:p>
        </p:txBody>
      </p:sp>
      <p:sp>
        <p:nvSpPr>
          <p:cNvPr id="30" name="TextBox 29">
            <a:extLst>
              <a:ext uri="{FF2B5EF4-FFF2-40B4-BE49-F238E27FC236}">
                <a16:creationId xmlns:a16="http://schemas.microsoft.com/office/drawing/2014/main" id="{DC993A7F-B593-038C-3CC6-35E0674D4530}"/>
              </a:ext>
              <a:ext uri="{C183D7F6-B498-43B3-948B-1728B52AA6E4}">
                <adec:decorative xmlns:adec="http://schemas.microsoft.com/office/drawing/2017/decorative" val="0"/>
              </a:ext>
            </a:extLst>
          </p:cNvPr>
          <p:cNvSpPr txBox="1"/>
          <p:nvPr/>
        </p:nvSpPr>
        <p:spPr>
          <a:xfrm>
            <a:off x="7695828" y="2895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B8568AE5-0D80-38E8-4173-39A6135AFE46}"/>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What questions were asked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during the meeting that have not been answered?</a:t>
            </a:r>
          </a:p>
          <a:p>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6EF9A4EE-DA36-977E-7C24-20AA79A64F38}"/>
              </a:ext>
            </a:extLst>
          </p:cNvPr>
          <p:cNvSpPr>
            <a:spLocks noGrp="1"/>
          </p:cNvSpPr>
          <p:nvPr>
            <p:ph type="body" sz="quarter" idx="34"/>
          </p:nvPr>
        </p:nvSpPr>
        <p:spPr>
          <a:xfrm>
            <a:off x="6969595" y="4053821"/>
            <a:ext cx="976461" cy="345600"/>
          </a:xfrm>
        </p:spPr>
        <p:txBody>
          <a:bodyPr/>
          <a:lstStyle/>
          <a:p>
            <a:r>
              <a:rPr lang="en-US" noProof="0"/>
              <a:t>11:00 pm</a:t>
            </a:r>
          </a:p>
        </p:txBody>
      </p:sp>
      <p:sp>
        <p:nvSpPr>
          <p:cNvPr id="85" name="Text Placeholder 84">
            <a:extLst>
              <a:ext uri="{FF2B5EF4-FFF2-40B4-BE49-F238E27FC236}">
                <a16:creationId xmlns:a16="http://schemas.microsoft.com/office/drawing/2014/main" id="{C57E40CC-404C-6392-D473-67864C76AD58}"/>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Switching gears, Ricardo received the latest financial numbers from his business planning lead. He uses Copilot in Excel to analyze the complex data quickly.</a:t>
            </a:r>
          </a:p>
        </p:txBody>
      </p:sp>
      <p:sp>
        <p:nvSpPr>
          <p:cNvPr id="36" name="TextBox 35">
            <a:extLst>
              <a:ext uri="{FF2B5EF4-FFF2-40B4-BE49-F238E27FC236}">
                <a16:creationId xmlns:a16="http://schemas.microsoft.com/office/drawing/2014/main" id="{8D339273-CDB5-E366-A376-6963E208413D}"/>
              </a:ext>
              <a:ext uri="{C183D7F6-B498-43B3-948B-1728B52AA6E4}">
                <adec:decorative xmlns:adec="http://schemas.microsoft.com/office/drawing/2017/decorative" val="0"/>
              </a:ext>
            </a:extLst>
          </p:cNvPr>
          <p:cNvSpPr txBox="1"/>
          <p:nvPr/>
        </p:nvSpPr>
        <p:spPr>
          <a:xfrm>
            <a:off x="7706652" y="5494426"/>
            <a:ext cx="105167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41DBE43D-F41D-71F2-B7CC-F5DEF2E44E7B}"/>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i="0" u="none" strike="noStrike" kern="1200" cap="none" spc="0" normalizeH="0" baseline="0" noProof="0">
                <a:ln>
                  <a:noFill/>
                </a:ln>
                <a:solidFill>
                  <a:srgbClr val="000000"/>
                </a:solidFill>
                <a:effectLst/>
                <a:uLnTx/>
                <a:uFillTx/>
                <a:latin typeface="Segoe UI"/>
                <a:ea typeface="+mn-ea"/>
                <a:cs typeface="+mn-cs"/>
              </a:rPr>
              <a:t>What is the percentage of [total revenue from each region]?</a:t>
            </a:r>
          </a:p>
          <a:p>
            <a:r>
              <a:rPr kumimoji="0" lang="en-US" sz="900" i="0" u="none" strike="noStrike" kern="1200" cap="none" spc="0" normalizeH="0" baseline="0" noProof="0">
                <a:ln>
                  <a:noFill/>
                </a:ln>
                <a:solidFill>
                  <a:srgbClr val="000000"/>
                </a:solidFill>
                <a:effectLst/>
                <a:uLnTx/>
                <a:uFillTx/>
                <a:latin typeface="Segoe UI"/>
                <a:ea typeface="+mn-ea"/>
                <a:cs typeface="+mn-cs"/>
              </a:rPr>
              <a:t>Are there any trends in my data?</a:t>
            </a:r>
          </a:p>
        </p:txBody>
      </p:sp>
      <p:sp>
        <p:nvSpPr>
          <p:cNvPr id="52" name="Text Placeholder 51">
            <a:extLst>
              <a:ext uri="{FF2B5EF4-FFF2-40B4-BE49-F238E27FC236}">
                <a16:creationId xmlns:a16="http://schemas.microsoft.com/office/drawing/2014/main" id="{63AD82BC-A2CD-61D6-426D-82E1DD6B6235}"/>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3CCA1978-ADD6-B788-8042-59867389DFA2}"/>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As Ricardo prepares for a team meeting, he asks Copilot what questions he should raise to quickly create an agenda.</a:t>
            </a:r>
          </a:p>
        </p:txBody>
      </p:sp>
      <p:sp>
        <p:nvSpPr>
          <p:cNvPr id="33" name="TextBox 32">
            <a:extLst>
              <a:ext uri="{FF2B5EF4-FFF2-40B4-BE49-F238E27FC236}">
                <a16:creationId xmlns:a16="http://schemas.microsoft.com/office/drawing/2014/main" id="{B6363235-A696-46D1-1038-A6CF6B577456}"/>
              </a:ext>
              <a:ext uri="{C183D7F6-B498-43B3-948B-1728B52AA6E4}">
                <adec:decorative xmlns:adec="http://schemas.microsoft.com/office/drawing/2017/decorative" val="0"/>
              </a:ext>
            </a:extLst>
          </p:cNvPr>
          <p:cNvSpPr txBox="1"/>
          <p:nvPr/>
        </p:nvSpPr>
        <p:spPr>
          <a:xfrm>
            <a:off x="4511721" y="5494426"/>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66CD3A63-AC82-6EC7-7259-EB3BD54587BB}"/>
              </a:ext>
            </a:extLst>
          </p:cNvPr>
          <p:cNvSpPr>
            <a:spLocks noGrp="1"/>
          </p:cNvSpPr>
          <p:nvPr>
            <p:ph type="body" sz="quarter" idx="33"/>
          </p:nvPr>
        </p:nvSpPr>
        <p:spPr>
          <a:xfrm>
            <a:off x="3719286" y="5806322"/>
            <a:ext cx="2808000" cy="626701"/>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a:t>
            </a:r>
            <a:r>
              <a:rPr lang="en-US" sz="900" b="1" kern="0" noProof="0">
                <a:solidFill>
                  <a:srgbClr val="1A1A1A"/>
                </a:solidFill>
                <a:latin typeface="Segoe UI"/>
              </a:rPr>
              <a: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What questions should I ask</a:t>
            </a:r>
            <a:r>
              <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rPr>
              <a:t> about [project]?</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pic>
        <p:nvPicPr>
          <p:cNvPr id="32" name="Picture 31">
            <a:hlinkClick r:id="rId2"/>
            <a:extLst>
              <a:ext uri="{FF2B5EF4-FFF2-40B4-BE49-F238E27FC236}">
                <a16:creationId xmlns:a16="http://schemas.microsoft.com/office/drawing/2014/main" id="{F12FAD46-4B4A-F4A2-73F7-B98B7F5C2CCF}"/>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052771" y="5399064"/>
            <a:ext cx="360000" cy="360000"/>
          </a:xfrm>
          <a:prstGeom prst="ellipse">
            <a:avLst/>
          </a:prstGeom>
          <a:solidFill>
            <a:srgbClr val="FFFFFF"/>
          </a:solidFill>
        </p:spPr>
      </p:pic>
      <p:pic>
        <p:nvPicPr>
          <p:cNvPr id="35" name="Picture 34">
            <a:extLst>
              <a:ext uri="{FF2B5EF4-FFF2-40B4-BE49-F238E27FC236}">
                <a16:creationId xmlns:a16="http://schemas.microsoft.com/office/drawing/2014/main" id="{F4DFC076-FA91-A172-FB2A-16FCD6A3E38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877" y="5399064"/>
            <a:ext cx="360000" cy="360000"/>
          </a:xfrm>
          <a:prstGeom prst="ellipse">
            <a:avLst/>
          </a:prstGeom>
          <a:solidFill>
            <a:schemeClr val="bg1"/>
          </a:solidFill>
        </p:spPr>
      </p:pic>
      <p:sp>
        <p:nvSpPr>
          <p:cNvPr id="49" name="Text Placeholder 48">
            <a:extLst>
              <a:ext uri="{FF2B5EF4-FFF2-40B4-BE49-F238E27FC236}">
                <a16:creationId xmlns:a16="http://schemas.microsoft.com/office/drawing/2014/main" id="{39642079-335F-D4C4-DF50-A2F31D17167B}"/>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23C4A780-1150-BBF2-8916-7EBA44A1B09C}"/>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At the end of his day, Ricardo drafts an email in Copilot in Outlook, then uses Coaching by Copilot to assess and adjust the tone.</a:t>
            </a:r>
          </a:p>
        </p:txBody>
      </p:sp>
      <p:sp>
        <p:nvSpPr>
          <p:cNvPr id="10" name="TextBox 9">
            <a:extLst>
              <a:ext uri="{FF2B5EF4-FFF2-40B4-BE49-F238E27FC236}">
                <a16:creationId xmlns:a16="http://schemas.microsoft.com/office/drawing/2014/main" id="{2F0E76F4-2786-846C-F29C-4243749BF93A}"/>
              </a:ext>
              <a:ext uri="{C183D7F6-B498-43B3-948B-1728B52AA6E4}">
                <adec:decorative xmlns:adec="http://schemas.microsoft.com/office/drawing/2017/decorative" val="0"/>
              </a:ext>
            </a:extLst>
          </p:cNvPr>
          <p:cNvSpPr txBox="1"/>
          <p:nvPr/>
        </p:nvSpPr>
        <p:spPr>
          <a:xfrm>
            <a:off x="1299327" y="5494426"/>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8A688C99-BF8B-6393-9FD0-0A7987AE33E7}"/>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Coaching by Copilot</a:t>
            </a:r>
            <a:endParaRPr kumimoji="0" lang="en-US" sz="900" i="0" u="none" strike="noStrike" kern="1200" cap="none" spc="0" normalizeH="0" baseline="0" noProof="0">
              <a:ln>
                <a:noFill/>
              </a:ln>
              <a:solidFill>
                <a:srgbClr val="000000"/>
              </a:solidFill>
              <a:effectLst/>
              <a:uLnTx/>
              <a:uFillTx/>
              <a:latin typeface="Segoe UI"/>
              <a:ea typeface="+mn-ea"/>
              <a:cs typeface="+mn-cs"/>
            </a:endParaRP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23" name="Text Placeholder 22">
            <a:extLst>
              <a:ext uri="{FF2B5EF4-FFF2-40B4-BE49-F238E27FC236}">
                <a16:creationId xmlns:a16="http://schemas.microsoft.com/office/drawing/2014/main" id="{714374F1-0A5D-40DB-E6F3-C6A3687C845A}"/>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3" name="Text Placeholder 44">
            <a:extLst>
              <a:ext uri="{FF2B5EF4-FFF2-40B4-BE49-F238E27FC236}">
                <a16:creationId xmlns:a16="http://schemas.microsoft.com/office/drawing/2014/main" id="{2A762099-D06B-A77F-D611-BB22C6077F74}"/>
              </a:ext>
              <a:ext uri="{C183D7F6-B498-43B3-948B-1728B52AA6E4}">
                <adec:decorative xmlns:adec="http://schemas.microsoft.com/office/drawing/2017/decorative" val="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5"/>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5"/>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56" name="TextBox 55">
            <a:extLst>
              <a:ext uri="{FF2B5EF4-FFF2-40B4-BE49-F238E27FC236}">
                <a16:creationId xmlns:a16="http://schemas.microsoft.com/office/drawing/2014/main" id="{DEB1ADE6-6D40-8C3F-B272-C9408DFE3999}"/>
              </a:ext>
            </a:extLst>
          </p:cNvPr>
          <p:cNvSpPr txBox="1"/>
          <p:nvPr/>
        </p:nvSpPr>
        <p:spPr>
          <a:xfrm>
            <a:off x="10310421" y="3071831"/>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Ricardo</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uses Copilot in meetings and communications.</a:t>
            </a:r>
          </a:p>
        </p:txBody>
      </p:sp>
      <p:pic>
        <p:nvPicPr>
          <p:cNvPr id="126" name="Graphic 125">
            <a:extLst>
              <a:ext uri="{FF2B5EF4-FFF2-40B4-BE49-F238E27FC236}">
                <a16:creationId xmlns:a16="http://schemas.microsoft.com/office/drawing/2014/main" id="{524FE00B-677C-5F7E-0636-EB17EDAC18B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11433687" y="4292316"/>
            <a:ext cx="274790" cy="274790"/>
          </a:xfrm>
          <a:prstGeom prst="rect">
            <a:avLst/>
          </a:prstGeom>
        </p:spPr>
      </p:pic>
      <p:pic>
        <p:nvPicPr>
          <p:cNvPr id="129" name="Picture 128">
            <a:hlinkClick r:id="rId2"/>
            <a:extLst>
              <a:ext uri="{FF2B5EF4-FFF2-40B4-BE49-F238E27FC236}">
                <a16:creationId xmlns:a16="http://schemas.microsoft.com/office/drawing/2014/main" id="{7237D157-4D35-A142-543B-BBAEEC0DB88F}"/>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831223" y="2807192"/>
            <a:ext cx="360000" cy="360000"/>
          </a:xfrm>
          <a:prstGeom prst="ellipse">
            <a:avLst/>
          </a:prstGeom>
          <a:solidFill>
            <a:srgbClr val="FFFFFF"/>
          </a:solidFill>
        </p:spPr>
      </p:pic>
      <p:sp>
        <p:nvSpPr>
          <p:cNvPr id="152" name="Text Placeholder 60">
            <a:extLst>
              <a:ext uri="{FF2B5EF4-FFF2-40B4-BE49-F238E27FC236}">
                <a16:creationId xmlns:a16="http://schemas.microsoft.com/office/drawing/2014/main" id="{AEF1872B-24E3-5F4B-7720-C69886BE862D}"/>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5E29EEA3-1725-9313-CA57-B8DE8139B4FA}"/>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DEC1F63A-740F-C3B5-03FE-D861A1C4842E}"/>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1EB94C24-7602-E5A8-F3CA-C7361B21D58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0376" y="5399064"/>
            <a:ext cx="360000" cy="360000"/>
          </a:xfrm>
          <a:prstGeom prst="ellipse">
            <a:avLst/>
          </a:prstGeom>
          <a:solidFill>
            <a:srgbClr val="FFFFFF"/>
          </a:solidFill>
        </p:spPr>
      </p:pic>
      <p:pic>
        <p:nvPicPr>
          <p:cNvPr id="2" name="Picture 1" descr="A person wearing headphones and looking at a computer&#10;&#10;">
            <a:extLst>
              <a:ext uri="{FF2B5EF4-FFF2-40B4-BE49-F238E27FC236}">
                <a16:creationId xmlns:a16="http://schemas.microsoft.com/office/drawing/2014/main" id="{AB3E6CF9-D742-05F1-DF83-82F5CF6C7DCE}"/>
              </a:ext>
            </a:extLst>
          </p:cNvPr>
          <p:cNvPicPr>
            <a:picLocks noChangeAspect="1"/>
          </p:cNvPicPr>
          <p:nvPr/>
        </p:nvPicPr>
        <p:blipFill>
          <a:blip r:embed="rId9" cstate="screen">
            <a:extLst>
              <a:ext uri="{28A0092B-C50C-407E-A947-70E740481C1C}">
                <a14:useLocalDpi xmlns:a14="http://schemas.microsoft.com/office/drawing/2010/main"/>
              </a:ext>
            </a:extLst>
          </a:blip>
          <a:srcRect r="16748"/>
          <a:stretch/>
        </p:blipFill>
        <p:spPr>
          <a:xfrm>
            <a:off x="9777595" y="4902728"/>
            <a:ext cx="2414405" cy="1934288"/>
          </a:xfrm>
          <a:prstGeom prst="rect">
            <a:avLst/>
          </a:prstGeom>
        </p:spPr>
      </p:pic>
      <p:pic>
        <p:nvPicPr>
          <p:cNvPr id="26" name="Picture 25">
            <a:extLst>
              <a:ext uri="{FF2B5EF4-FFF2-40B4-BE49-F238E27FC236}">
                <a16:creationId xmlns:a16="http://schemas.microsoft.com/office/drawing/2014/main" id="{35E9EC0E-C6AF-D843-6BAB-40879BEE3128}"/>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5330" y="2812509"/>
            <a:ext cx="360000" cy="360000"/>
          </a:xfrm>
          <a:prstGeom prst="ellipse">
            <a:avLst/>
          </a:prstGeom>
          <a:solidFill>
            <a:srgbClr val="FFFFFF"/>
          </a:solidFill>
        </p:spPr>
      </p:pic>
      <p:pic>
        <p:nvPicPr>
          <p:cNvPr id="29" name="Picture 28">
            <a:extLst>
              <a:ext uri="{FF2B5EF4-FFF2-40B4-BE49-F238E27FC236}">
                <a16:creationId xmlns:a16="http://schemas.microsoft.com/office/drawing/2014/main" id="{217424E7-17E4-56F7-8415-2388CA7438D7}"/>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36877" y="2800580"/>
            <a:ext cx="360000" cy="360000"/>
          </a:xfrm>
          <a:prstGeom prst="ellipse">
            <a:avLst/>
          </a:prstGeom>
          <a:solidFill>
            <a:srgbClr val="FFFFFF"/>
          </a:solidFill>
        </p:spPr>
      </p:pic>
    </p:spTree>
    <p:extLst>
      <p:ext uri="{BB962C8B-B14F-4D97-AF65-F5344CB8AC3E}">
        <p14:creationId xmlns:p14="http://schemas.microsoft.com/office/powerpoint/2010/main" val="4409750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A83A1-189B-E7FC-F806-D71207B42A07}"/>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97162FBB-41DA-34BC-AFCD-2D0EA1583512}"/>
              </a:ext>
            </a:extLst>
          </p:cNvPr>
          <p:cNvSpPr>
            <a:spLocks noGrp="1"/>
          </p:cNvSpPr>
          <p:nvPr>
            <p:ph type="title"/>
          </p:nvPr>
        </p:nvSpPr>
        <p:spPr>
          <a:xfrm>
            <a:off x="584199" y="387766"/>
            <a:ext cx="6835775" cy="263149"/>
          </a:xfrm>
        </p:spPr>
        <p:txBody>
          <a:bodyPr/>
          <a:lstStyle/>
          <a:p>
            <a:r>
              <a:rPr lang="en-US" noProof="0"/>
              <a:t>A day in the life of a person focusing on mental well-being</a:t>
            </a:r>
          </a:p>
        </p:txBody>
      </p:sp>
      <p:sp>
        <p:nvSpPr>
          <p:cNvPr id="15" name="Rectangle: Rounded Corners 6" descr="Benefits">
            <a:extLst>
              <a:ext uri="{FF2B5EF4-FFF2-40B4-BE49-F238E27FC236}">
                <a16:creationId xmlns:a16="http://schemas.microsoft.com/office/drawing/2014/main" id="{A5AC1198-C4A4-436D-0A65-4D01579BCC8A}"/>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focus on important tasks">
            <a:extLst>
              <a:ext uri="{FF2B5EF4-FFF2-40B4-BE49-F238E27FC236}">
                <a16:creationId xmlns:a16="http://schemas.microsoft.com/office/drawing/2014/main" id="{AB4F8833-6DB7-D4E7-9AA2-99B47C0E004B}"/>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Focus on important tasks</a:t>
            </a:r>
          </a:p>
        </p:txBody>
      </p:sp>
      <p:sp>
        <p:nvSpPr>
          <p:cNvPr id="20" name="Rectangle: Rounded Corners 6" descr="Clear communications">
            <a:extLst>
              <a:ext uri="{FF2B5EF4-FFF2-40B4-BE49-F238E27FC236}">
                <a16:creationId xmlns:a16="http://schemas.microsoft.com/office/drawing/2014/main" id="{3E6BE570-9802-FBAB-C583-CEC10360C93A}"/>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Clear communications</a:t>
            </a:r>
          </a:p>
        </p:txBody>
      </p:sp>
      <p:sp>
        <p:nvSpPr>
          <p:cNvPr id="29" name="Graphic 20">
            <a:extLst>
              <a:ext uri="{FF2B5EF4-FFF2-40B4-BE49-F238E27FC236}">
                <a16:creationId xmlns:a16="http://schemas.microsoft.com/office/drawing/2014/main" id="{252A7EE8-E74A-4D75-6963-97F4AB62E746}"/>
              </a:ext>
              <a:ext uri="{C183D7F6-B498-43B3-948B-1728B52AA6E4}">
                <adec:decorative xmlns:adec="http://schemas.microsoft.com/office/drawing/2017/decorative" val="1"/>
              </a:ext>
            </a:extLst>
          </p:cNvPr>
          <p:cNvSpPr/>
          <p:nvPr/>
        </p:nvSpPr>
        <p:spPr>
          <a:xfrm>
            <a:off x="4271711" y="1184866"/>
            <a:ext cx="119982" cy="114904"/>
          </a:xfrm>
          <a:custGeom>
            <a:avLst/>
            <a:gdLst>
              <a:gd name="connsiteX0" fmla="*/ 52728 w 119982"/>
              <a:gd name="connsiteY0" fmla="*/ 4518 h 114904"/>
              <a:gd name="connsiteX1" fmla="*/ 67254 w 119982"/>
              <a:gd name="connsiteY1" fmla="*/ 4518 h 114904"/>
              <a:gd name="connsiteX2" fmla="*/ 81402 w 119982"/>
              <a:gd name="connsiteY2" fmla="*/ 33180 h 114904"/>
              <a:gd name="connsiteX3" fmla="*/ 113040 w 119982"/>
              <a:gd name="connsiteY3" fmla="*/ 37776 h 114904"/>
              <a:gd name="connsiteX4" fmla="*/ 117528 w 119982"/>
              <a:gd name="connsiteY4" fmla="*/ 51594 h 114904"/>
              <a:gd name="connsiteX5" fmla="*/ 94632 w 119982"/>
              <a:gd name="connsiteY5" fmla="*/ 73914 h 114904"/>
              <a:gd name="connsiteX6" fmla="*/ 100038 w 119982"/>
              <a:gd name="connsiteY6" fmla="*/ 105414 h 114904"/>
              <a:gd name="connsiteX7" fmla="*/ 88284 w 119982"/>
              <a:gd name="connsiteY7" fmla="*/ 113958 h 114904"/>
              <a:gd name="connsiteX8" fmla="*/ 59988 w 119982"/>
              <a:gd name="connsiteY8" fmla="*/ 99078 h 114904"/>
              <a:gd name="connsiteX9" fmla="*/ 31698 w 119982"/>
              <a:gd name="connsiteY9" fmla="*/ 113958 h 114904"/>
              <a:gd name="connsiteX10" fmla="*/ 19938 w 119982"/>
              <a:gd name="connsiteY10" fmla="*/ 105414 h 114904"/>
              <a:gd name="connsiteX11" fmla="*/ 25344 w 119982"/>
              <a:gd name="connsiteY11" fmla="*/ 73914 h 114904"/>
              <a:gd name="connsiteX12" fmla="*/ 2454 w 119982"/>
              <a:gd name="connsiteY12" fmla="*/ 51594 h 114904"/>
              <a:gd name="connsiteX13" fmla="*/ 6942 w 119982"/>
              <a:gd name="connsiteY13" fmla="*/ 37776 h 114904"/>
              <a:gd name="connsiteX14" fmla="*/ 38580 w 119982"/>
              <a:gd name="connsiteY14" fmla="*/ 33180 h 114904"/>
              <a:gd name="connsiteX15" fmla="*/ 52728 w 119982"/>
              <a:gd name="connsiteY15" fmla="*/ 4518 h 1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82" h="114904">
                <a:moveTo>
                  <a:pt x="52728" y="4518"/>
                </a:moveTo>
                <a:cubicBezTo>
                  <a:pt x="55698" y="-1506"/>
                  <a:pt x="64284" y="-1506"/>
                  <a:pt x="67254" y="4518"/>
                </a:cubicBezTo>
                <a:lnTo>
                  <a:pt x="81402" y="33180"/>
                </a:lnTo>
                <a:lnTo>
                  <a:pt x="113040" y="37776"/>
                </a:lnTo>
                <a:cubicBezTo>
                  <a:pt x="119682" y="38742"/>
                  <a:pt x="122334" y="46908"/>
                  <a:pt x="117528" y="51594"/>
                </a:cubicBezTo>
                <a:lnTo>
                  <a:pt x="94632" y="73914"/>
                </a:lnTo>
                <a:lnTo>
                  <a:pt x="100038" y="105414"/>
                </a:lnTo>
                <a:cubicBezTo>
                  <a:pt x="101178" y="112032"/>
                  <a:pt x="94230" y="117078"/>
                  <a:pt x="88284" y="113958"/>
                </a:cubicBezTo>
                <a:lnTo>
                  <a:pt x="59988" y="99078"/>
                </a:lnTo>
                <a:lnTo>
                  <a:pt x="31698" y="113958"/>
                </a:lnTo>
                <a:cubicBezTo>
                  <a:pt x="25758" y="117078"/>
                  <a:pt x="18810" y="112038"/>
                  <a:pt x="19938" y="105414"/>
                </a:cubicBezTo>
                <a:lnTo>
                  <a:pt x="25344" y="73914"/>
                </a:lnTo>
                <a:lnTo>
                  <a:pt x="2454" y="51594"/>
                </a:lnTo>
                <a:cubicBezTo>
                  <a:pt x="-2352" y="46914"/>
                  <a:pt x="300" y="38742"/>
                  <a:pt x="6942" y="37776"/>
                </a:cubicBezTo>
                <a:lnTo>
                  <a:pt x="38580" y="33180"/>
                </a:lnTo>
                <a:lnTo>
                  <a:pt x="52728" y="4518"/>
                </a:lnTo>
                <a:close/>
              </a:path>
            </a:pathLst>
          </a:custGeom>
          <a:solidFill>
            <a:srgbClr val="FFA38B"/>
          </a:solidFill>
          <a:ln w="5953" cap="flat">
            <a:noFill/>
            <a:prstDash val="solid"/>
            <a:miter/>
          </a:ln>
        </p:spPr>
        <p:txBody>
          <a:bodyPr rtlCol="0" anchor="ctr"/>
          <a:lstStyle/>
          <a:p>
            <a:endParaRPr lang="en-US"/>
          </a:p>
        </p:txBody>
      </p:sp>
      <p:sp>
        <p:nvSpPr>
          <p:cNvPr id="2" name="Graphic 24">
            <a:extLst>
              <a:ext uri="{FF2B5EF4-FFF2-40B4-BE49-F238E27FC236}">
                <a16:creationId xmlns:a16="http://schemas.microsoft.com/office/drawing/2014/main" id="{A4432517-3038-0E9D-F4CA-7D023FC2601D}"/>
              </a:ext>
              <a:ext uri="{C183D7F6-B498-43B3-948B-1728B52AA6E4}">
                <adec:decorative xmlns:adec="http://schemas.microsoft.com/office/drawing/2017/decorative" val="1"/>
              </a:ext>
            </a:extLst>
          </p:cNvPr>
          <p:cNvSpPr/>
          <p:nvPr/>
        </p:nvSpPr>
        <p:spPr>
          <a:xfrm>
            <a:off x="1444153" y="1173747"/>
            <a:ext cx="108001" cy="137945"/>
          </a:xfrm>
          <a:custGeom>
            <a:avLst/>
            <a:gdLst>
              <a:gd name="connsiteX0" fmla="*/ 78310 w 108001"/>
              <a:gd name="connsiteY0" fmla="*/ 27194 h 137945"/>
              <a:gd name="connsiteX1" fmla="*/ 79444 w 108001"/>
              <a:gd name="connsiteY1" fmla="*/ 35600 h 137945"/>
              <a:gd name="connsiteX2" fmla="*/ 87403 w 108001"/>
              <a:gd name="connsiteY2" fmla="*/ 94478 h 137945"/>
              <a:gd name="connsiteX3" fmla="*/ 60502 w 108001"/>
              <a:gd name="connsiteY3" fmla="*/ 110522 h 137945"/>
              <a:gd name="connsiteX4" fmla="*/ 64756 w 108001"/>
              <a:gd name="connsiteY4" fmla="*/ 106262 h 137945"/>
              <a:gd name="connsiteX5" fmla="*/ 64608 w 108001"/>
              <a:gd name="connsiteY5" fmla="*/ 97778 h 137945"/>
              <a:gd name="connsiteX6" fmla="*/ 56272 w 108001"/>
              <a:gd name="connsiteY6" fmla="*/ 97778 h 137945"/>
              <a:gd name="connsiteX7" fmla="*/ 41272 w 108001"/>
              <a:gd name="connsiteY7" fmla="*/ 112778 h 137945"/>
              <a:gd name="connsiteX8" fmla="*/ 41272 w 108001"/>
              <a:gd name="connsiteY8" fmla="*/ 121262 h 137945"/>
              <a:gd name="connsiteX9" fmla="*/ 56272 w 108001"/>
              <a:gd name="connsiteY9" fmla="*/ 136262 h 137945"/>
              <a:gd name="connsiteX10" fmla="*/ 64756 w 108001"/>
              <a:gd name="connsiteY10" fmla="*/ 136114 h 137945"/>
              <a:gd name="connsiteX11" fmla="*/ 64756 w 108001"/>
              <a:gd name="connsiteY11" fmla="*/ 127778 h 137945"/>
              <a:gd name="connsiteX12" fmla="*/ 59698 w 108001"/>
              <a:gd name="connsiteY12" fmla="*/ 122726 h 137945"/>
              <a:gd name="connsiteX13" fmla="*/ 107695 w 108001"/>
              <a:gd name="connsiteY13" fmla="*/ 63315 h 137945"/>
              <a:gd name="connsiteX14" fmla="*/ 86716 w 108001"/>
              <a:gd name="connsiteY14" fmla="*/ 26060 h 137945"/>
              <a:gd name="connsiteX15" fmla="*/ 78310 w 108001"/>
              <a:gd name="connsiteY15" fmla="*/ 27194 h 137945"/>
              <a:gd name="connsiteX16" fmla="*/ 66730 w 108001"/>
              <a:gd name="connsiteY16" fmla="*/ 16778 h 137945"/>
              <a:gd name="connsiteX17" fmla="*/ 51730 w 108001"/>
              <a:gd name="connsiteY17" fmla="*/ 1778 h 137945"/>
              <a:gd name="connsiteX18" fmla="*/ 43245 w 108001"/>
              <a:gd name="connsiteY18" fmla="*/ 1737 h 137945"/>
              <a:gd name="connsiteX19" fmla="*/ 42742 w 108001"/>
              <a:gd name="connsiteY19" fmla="*/ 9698 h 137945"/>
              <a:gd name="connsiteX20" fmla="*/ 43240 w 108001"/>
              <a:gd name="connsiteY20" fmla="*/ 10262 h 137945"/>
              <a:gd name="connsiteX21" fmla="*/ 48298 w 108001"/>
              <a:gd name="connsiteY21" fmla="*/ 15320 h 137945"/>
              <a:gd name="connsiteX22" fmla="*/ 307 w 108001"/>
              <a:gd name="connsiteY22" fmla="*/ 74735 h 137945"/>
              <a:gd name="connsiteX23" fmla="*/ 19630 w 108001"/>
              <a:gd name="connsiteY23" fmla="*/ 110672 h 137945"/>
              <a:gd name="connsiteX24" fmla="*/ 28058 w 108001"/>
              <a:gd name="connsiteY24" fmla="*/ 109690 h 137945"/>
              <a:gd name="connsiteX25" fmla="*/ 27268 w 108001"/>
              <a:gd name="connsiteY25" fmla="*/ 101420 h 137945"/>
              <a:gd name="connsiteX26" fmla="*/ 21624 w 108001"/>
              <a:gd name="connsiteY26" fmla="*/ 42274 h 137945"/>
              <a:gd name="connsiteX27" fmla="*/ 47488 w 108001"/>
              <a:gd name="connsiteY27" fmla="*/ 27524 h 137945"/>
              <a:gd name="connsiteX28" fmla="*/ 43240 w 108001"/>
              <a:gd name="connsiteY28" fmla="*/ 31778 h 137945"/>
              <a:gd name="connsiteX29" fmla="*/ 43254 w 108001"/>
              <a:gd name="connsiteY29" fmla="*/ 40263 h 137945"/>
              <a:gd name="connsiteX30" fmla="*/ 51160 w 108001"/>
              <a:gd name="connsiteY30" fmla="*/ 40760 h 137945"/>
              <a:gd name="connsiteX31" fmla="*/ 51724 w 108001"/>
              <a:gd name="connsiteY31" fmla="*/ 40262 h 137945"/>
              <a:gd name="connsiteX32" fmla="*/ 66724 w 108001"/>
              <a:gd name="connsiteY32" fmla="*/ 25262 h 137945"/>
              <a:gd name="connsiteX33" fmla="*/ 67222 w 108001"/>
              <a:gd name="connsiteY33" fmla="*/ 17342 h 137945"/>
              <a:gd name="connsiteX34" fmla="*/ 66724 w 108001"/>
              <a:gd name="connsiteY34" fmla="*/ 16778 h 1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001" h="137945">
                <a:moveTo>
                  <a:pt x="78310" y="27194"/>
                </a:moveTo>
                <a:cubicBezTo>
                  <a:pt x="76303" y="29828"/>
                  <a:pt x="76811" y="33591"/>
                  <a:pt x="79444" y="35600"/>
                </a:cubicBezTo>
                <a:cubicBezTo>
                  <a:pt x="97901" y="49661"/>
                  <a:pt x="101464" y="76022"/>
                  <a:pt x="87403" y="94478"/>
                </a:cubicBezTo>
                <a:cubicBezTo>
                  <a:pt x="80839" y="103094"/>
                  <a:pt x="71202" y="108841"/>
                  <a:pt x="60502" y="110522"/>
                </a:cubicBezTo>
                <a:lnTo>
                  <a:pt x="64756" y="106262"/>
                </a:lnTo>
                <a:cubicBezTo>
                  <a:pt x="67058" y="103878"/>
                  <a:pt x="66992" y="100080"/>
                  <a:pt x="64608" y="97778"/>
                </a:cubicBezTo>
                <a:cubicBezTo>
                  <a:pt x="62283" y="95532"/>
                  <a:pt x="58597" y="95532"/>
                  <a:pt x="56272" y="97778"/>
                </a:cubicBezTo>
                <a:lnTo>
                  <a:pt x="41272" y="112778"/>
                </a:lnTo>
                <a:cubicBezTo>
                  <a:pt x="38930" y="115121"/>
                  <a:pt x="38930" y="118919"/>
                  <a:pt x="41272" y="121262"/>
                </a:cubicBezTo>
                <a:lnTo>
                  <a:pt x="56272" y="136262"/>
                </a:lnTo>
                <a:cubicBezTo>
                  <a:pt x="58656" y="138564"/>
                  <a:pt x="62454" y="138498"/>
                  <a:pt x="64756" y="136114"/>
                </a:cubicBezTo>
                <a:cubicBezTo>
                  <a:pt x="67002" y="133789"/>
                  <a:pt x="67002" y="130103"/>
                  <a:pt x="64756" y="127778"/>
                </a:cubicBezTo>
                <a:lnTo>
                  <a:pt x="59698" y="122726"/>
                </a:lnTo>
                <a:cubicBezTo>
                  <a:pt x="89358" y="119574"/>
                  <a:pt x="110847" y="92975"/>
                  <a:pt x="107695" y="63315"/>
                </a:cubicBezTo>
                <a:cubicBezTo>
                  <a:pt x="106125" y="48540"/>
                  <a:pt x="98537" y="35063"/>
                  <a:pt x="86716" y="26060"/>
                </a:cubicBezTo>
                <a:cubicBezTo>
                  <a:pt x="84081" y="24053"/>
                  <a:pt x="80319" y="24560"/>
                  <a:pt x="78310" y="27194"/>
                </a:cubicBezTo>
                <a:close/>
                <a:moveTo>
                  <a:pt x="66730" y="16778"/>
                </a:moveTo>
                <a:lnTo>
                  <a:pt x="51730" y="1778"/>
                </a:lnTo>
                <a:cubicBezTo>
                  <a:pt x="49398" y="-577"/>
                  <a:pt x="45599" y="-595"/>
                  <a:pt x="43245" y="1737"/>
                </a:cubicBezTo>
                <a:cubicBezTo>
                  <a:pt x="41083" y="3879"/>
                  <a:pt x="40866" y="7301"/>
                  <a:pt x="42742" y="9698"/>
                </a:cubicBezTo>
                <a:lnTo>
                  <a:pt x="43240" y="10262"/>
                </a:lnTo>
                <a:lnTo>
                  <a:pt x="48298" y="15320"/>
                </a:lnTo>
                <a:cubicBezTo>
                  <a:pt x="18639" y="18474"/>
                  <a:pt x="-2847" y="45076"/>
                  <a:pt x="307" y="74735"/>
                </a:cubicBezTo>
                <a:cubicBezTo>
                  <a:pt x="1801" y="88780"/>
                  <a:pt x="8738" y="101680"/>
                  <a:pt x="19630" y="110672"/>
                </a:cubicBezTo>
                <a:cubicBezTo>
                  <a:pt x="22229" y="112728"/>
                  <a:pt x="26002" y="112289"/>
                  <a:pt x="28058" y="109690"/>
                </a:cubicBezTo>
                <a:cubicBezTo>
                  <a:pt x="30055" y="107167"/>
                  <a:pt x="29706" y="103518"/>
                  <a:pt x="27268" y="101420"/>
                </a:cubicBezTo>
                <a:cubicBezTo>
                  <a:pt x="9377" y="86646"/>
                  <a:pt x="6850" y="60165"/>
                  <a:pt x="21624" y="42274"/>
                </a:cubicBezTo>
                <a:cubicBezTo>
                  <a:pt x="28155" y="34365"/>
                  <a:pt x="37355" y="29118"/>
                  <a:pt x="47488" y="27524"/>
                </a:cubicBezTo>
                <a:lnTo>
                  <a:pt x="43240" y="31778"/>
                </a:lnTo>
                <a:cubicBezTo>
                  <a:pt x="40901" y="34125"/>
                  <a:pt x="40907" y="37924"/>
                  <a:pt x="43254" y="40263"/>
                </a:cubicBezTo>
                <a:cubicBezTo>
                  <a:pt x="45390" y="42392"/>
                  <a:pt x="48774" y="42604"/>
                  <a:pt x="51160" y="40760"/>
                </a:cubicBezTo>
                <a:lnTo>
                  <a:pt x="51724" y="40262"/>
                </a:lnTo>
                <a:lnTo>
                  <a:pt x="66724" y="25262"/>
                </a:lnTo>
                <a:cubicBezTo>
                  <a:pt x="68861" y="23124"/>
                  <a:pt x="69075" y="19730"/>
                  <a:pt x="67222" y="17342"/>
                </a:cubicBezTo>
                <a:lnTo>
                  <a:pt x="66724" y="16778"/>
                </a:lnTo>
                <a:close/>
              </a:path>
            </a:pathLst>
          </a:custGeom>
          <a:solidFill>
            <a:srgbClr val="FFA38B"/>
          </a:solidFill>
          <a:ln w="5953" cap="flat">
            <a:noFill/>
            <a:prstDash val="solid"/>
            <a:miter/>
          </a:ln>
        </p:spPr>
        <p:txBody>
          <a:bodyPr rtlCol="0" anchor="ctr"/>
          <a:lstStyle/>
          <a:p>
            <a:endParaRPr lang="en-US"/>
          </a:p>
        </p:txBody>
      </p:sp>
      <p:sp>
        <p:nvSpPr>
          <p:cNvPr id="125" name="Text Placeholder 124">
            <a:extLst>
              <a:ext uri="{FF2B5EF4-FFF2-40B4-BE49-F238E27FC236}">
                <a16:creationId xmlns:a16="http://schemas.microsoft.com/office/drawing/2014/main" id="{CE1B346C-A39F-DE94-87C7-B00F79B680B4}"/>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40" name="Text Placeholder 39">
            <a:extLst>
              <a:ext uri="{FF2B5EF4-FFF2-40B4-BE49-F238E27FC236}">
                <a16:creationId xmlns:a16="http://schemas.microsoft.com/office/drawing/2014/main" id="{C0FE2C3C-6A43-7E2E-7F43-85E83AAD8052}"/>
              </a:ext>
            </a:extLst>
          </p:cNvPr>
          <p:cNvSpPr>
            <a:spLocks noGrp="1"/>
          </p:cNvSpPr>
          <p:nvPr>
            <p:ph type="body" sz="quarter" idx="11"/>
          </p:nvPr>
        </p:nvSpPr>
        <p:spPr>
          <a:xfrm>
            <a:off x="584200" y="1593881"/>
            <a:ext cx="976461" cy="345600"/>
          </a:xfrm>
        </p:spPr>
        <p:txBody>
          <a:bodyPr/>
          <a:lstStyle/>
          <a:p>
            <a:r>
              <a:rPr lang="en-US" noProof="0"/>
              <a:t>8:00 am</a:t>
            </a:r>
          </a:p>
        </p:txBody>
      </p:sp>
      <p:sp>
        <p:nvSpPr>
          <p:cNvPr id="41" name="Text Placeholder 40">
            <a:extLst>
              <a:ext uri="{FF2B5EF4-FFF2-40B4-BE49-F238E27FC236}">
                <a16:creationId xmlns:a16="http://schemas.microsoft.com/office/drawing/2014/main" id="{EB34D139-E650-4740-55D1-37B61DAD5AEF}"/>
              </a:ext>
            </a:extLst>
          </p:cNvPr>
          <p:cNvSpPr>
            <a:spLocks noGrp="1"/>
          </p:cNvSpPr>
          <p:nvPr>
            <p:ph type="body" sz="quarter" idx="18"/>
          </p:nvPr>
        </p:nvSpPr>
        <p:spPr>
          <a:xfrm>
            <a:off x="584200" y="2032188"/>
            <a:ext cx="2808000" cy="801702"/>
          </a:xfrm>
        </p:spPr>
        <p:txBody>
          <a:bodyPr>
            <a:normAutofit/>
          </a:bodyPr>
          <a:lstStyle/>
          <a:p>
            <a:r>
              <a:rPr lang="en-US" noProof="0"/>
              <a:t>Kyle starts his day with a team meeting with many attendees. He uses Copilot in Teams  to recap what each person says, focus on key information, and gain a feeling of being informed instead of lost.</a:t>
            </a:r>
          </a:p>
        </p:txBody>
      </p:sp>
      <p:sp>
        <p:nvSpPr>
          <p:cNvPr id="27" name="TextBox 26">
            <a:extLst>
              <a:ext uri="{FF2B5EF4-FFF2-40B4-BE49-F238E27FC236}">
                <a16:creationId xmlns:a16="http://schemas.microsoft.com/office/drawing/2014/main" id="{D8919DCA-0C0B-B1FC-AB19-98E2DE57A5E5}"/>
              </a:ext>
              <a:ext uri="{C183D7F6-B498-43B3-948B-1728B52AA6E4}">
                <adec:decorative xmlns:adec="http://schemas.microsoft.com/office/drawing/2017/decorative" val="0"/>
              </a:ext>
            </a:extLst>
          </p:cNvPr>
          <p:cNvSpPr txBox="1"/>
          <p:nvPr/>
        </p:nvSpPr>
        <p:spPr>
          <a:xfrm>
            <a:off x="1212081" y="28991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7760EE6D-5C42-7D0B-6EAE-F0C93A2FABCF}"/>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Recap the meeting</a:t>
            </a:r>
            <a:r>
              <a:rPr kumimoji="0" lang="en-US" sz="900" i="0" u="none" strike="noStrike" kern="0" cap="none" spc="0" normalizeH="0" baseline="0" noProof="0">
                <a:ln>
                  <a:noFill/>
                </a:ln>
                <a:solidFill>
                  <a:srgbClr val="1A1A1A"/>
                </a:solidFill>
                <a:effectLst/>
                <a:uLnTx/>
                <a:uFillTx/>
                <a:latin typeface="Segoe UI"/>
                <a:ea typeface="+mn-ea"/>
                <a:cs typeface="+mn-cs"/>
              </a:rPr>
              <a:t> and summarize what each person said.</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E91928D7-85F1-728D-CAFB-8796A9347738}"/>
              </a:ext>
            </a:extLst>
          </p:cNvPr>
          <p:cNvSpPr>
            <a:spLocks noGrp="1"/>
          </p:cNvSpPr>
          <p:nvPr>
            <p:ph type="body" sz="quarter" idx="22"/>
          </p:nvPr>
        </p:nvSpPr>
        <p:spPr>
          <a:xfrm>
            <a:off x="3776898" y="1593881"/>
            <a:ext cx="976461" cy="345600"/>
          </a:xfrm>
        </p:spPr>
        <p:txBody>
          <a:bodyPr/>
          <a:lstStyle/>
          <a:p>
            <a:r>
              <a:rPr lang="en-US" noProof="0"/>
              <a:t>8:15 am</a:t>
            </a:r>
          </a:p>
        </p:txBody>
      </p:sp>
      <p:sp>
        <p:nvSpPr>
          <p:cNvPr id="77" name="Text Placeholder 76">
            <a:extLst>
              <a:ext uri="{FF2B5EF4-FFF2-40B4-BE49-F238E27FC236}">
                <a16:creationId xmlns:a16="http://schemas.microsoft.com/office/drawing/2014/main" id="{DCA53911-0355-BADF-5152-494762EC3EC6}"/>
              </a:ext>
            </a:extLst>
          </p:cNvPr>
          <p:cNvSpPr>
            <a:spLocks noGrp="1"/>
          </p:cNvSpPr>
          <p:nvPr>
            <p:ph type="body" sz="quarter" idx="23"/>
          </p:nvPr>
        </p:nvSpPr>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Kyle needs to create a draft project proposal and refine it leveraging Copilot in Word to get him 70% along the way and use Inspire Me to alleviate writer’s block and stay in flow. </a:t>
            </a:r>
          </a:p>
        </p:txBody>
      </p:sp>
      <p:sp>
        <p:nvSpPr>
          <p:cNvPr id="7" name="TextBox 6">
            <a:extLst>
              <a:ext uri="{FF2B5EF4-FFF2-40B4-BE49-F238E27FC236}">
                <a16:creationId xmlns:a16="http://schemas.microsoft.com/office/drawing/2014/main" id="{9E3219D1-2D1B-FA5D-9A77-C1D780571CFB}"/>
              </a:ext>
              <a:ext uri="{C183D7F6-B498-43B3-948B-1728B52AA6E4}">
                <adec:decorative xmlns:adec="http://schemas.microsoft.com/office/drawing/2017/decorative" val="0"/>
              </a:ext>
            </a:extLst>
          </p:cNvPr>
          <p:cNvSpPr txBox="1"/>
          <p:nvPr/>
        </p:nvSpPr>
        <p:spPr>
          <a:xfrm>
            <a:off x="4461037" y="292315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ECE9C732-7B83-0B54-0C03-E2D60840ACEE}"/>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w="3175">
                  <a:noFill/>
                </a:ln>
                <a:effectLst/>
                <a:uLnTx/>
                <a:uFillTx/>
                <a:latin typeface="Segoe UI"/>
                <a:ea typeface="+mn-ea"/>
                <a:cs typeface="Segoe UI" pitchFamily="34" charset="0"/>
              </a:rPr>
              <a:t>Draft a proposal</a:t>
            </a:r>
            <a:r>
              <a:rPr kumimoji="0" lang="en-US" sz="900" i="0" u="none" strike="noStrike" kern="1200" cap="none" spc="0" normalizeH="0" baseline="0" noProof="0">
                <a:ln w="3175">
                  <a:noFill/>
                </a:ln>
                <a:effectLst/>
                <a:uLnTx/>
                <a:uFillTx/>
                <a:latin typeface="Segoe UI"/>
                <a:ea typeface="+mn-ea"/>
                <a:cs typeface="Segoe UI" pitchFamily="34" charset="0"/>
              </a:rPr>
              <a:t> for [project] including project goals, timeline, and budget.</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w="3175">
                  <a:noFill/>
                </a:ln>
                <a:effectLst/>
                <a:uLnTx/>
                <a:uFillTx/>
                <a:latin typeface="Segoe UI"/>
                <a:ea typeface="+mn-ea"/>
                <a:cs typeface="Segoe UI" pitchFamily="34" charset="0"/>
              </a:rPr>
              <a:t>Use Inspire me to create the next paragraph.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4E155406-F226-7935-419B-E874C21AD8DB}"/>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28ABC4B9-2085-C097-34E3-D96E7CC6CC6C}"/>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Kyle needs to write an email to his leadership team about the project and refine the email to ensure he is clear and understood.</a:t>
            </a:r>
          </a:p>
        </p:txBody>
      </p:sp>
      <p:sp>
        <p:nvSpPr>
          <p:cNvPr id="10" name="TextBox 9">
            <a:extLst>
              <a:ext uri="{FF2B5EF4-FFF2-40B4-BE49-F238E27FC236}">
                <a16:creationId xmlns:a16="http://schemas.microsoft.com/office/drawing/2014/main" id="{A9AEE1DD-ED65-C45E-810C-47DED732BFC2}"/>
              </a:ext>
              <a:ext uri="{C183D7F6-B498-43B3-948B-1728B52AA6E4}">
                <adec:decorative xmlns:adec="http://schemas.microsoft.com/office/drawing/2017/decorative" val="0"/>
              </a:ext>
            </a:extLst>
          </p:cNvPr>
          <p:cNvSpPr txBox="1"/>
          <p:nvPr/>
        </p:nvSpPr>
        <p:spPr>
          <a:xfrm>
            <a:off x="7829514" y="2899150"/>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50187B4C-4C84-C35A-740F-8CDC360C2E9B}"/>
              </a:ext>
            </a:extLst>
          </p:cNvPr>
          <p:cNvSpPr>
            <a:spLocks noGrp="1"/>
          </p:cNvSpPr>
          <p:nvPr>
            <p:ph type="body" sz="quarter" idx="27"/>
          </p:nvPr>
        </p:nvSpPr>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an email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with an overview of [project]. Use Coaching with Copilot to assess tone and  improve clarity.</a:t>
            </a:r>
          </a:p>
          <a:p>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D5346A64-0156-7956-4261-D40EB3033EBB}"/>
              </a:ext>
            </a:extLst>
          </p:cNvPr>
          <p:cNvSpPr>
            <a:spLocks noGrp="1"/>
          </p:cNvSpPr>
          <p:nvPr>
            <p:ph type="body" sz="quarter" idx="34"/>
          </p:nvPr>
        </p:nvSpPr>
        <p:spPr>
          <a:xfrm>
            <a:off x="6969595" y="4053821"/>
            <a:ext cx="976461" cy="345600"/>
          </a:xfrm>
        </p:spPr>
        <p:txBody>
          <a:bodyPr/>
          <a:lstStyle/>
          <a:p>
            <a:r>
              <a:rPr lang="en-US" noProof="0"/>
              <a:t>11:00 pm</a:t>
            </a:r>
          </a:p>
        </p:txBody>
      </p:sp>
      <p:sp>
        <p:nvSpPr>
          <p:cNvPr id="85" name="Text Placeholder 84">
            <a:extLst>
              <a:ext uri="{FF2B5EF4-FFF2-40B4-BE49-F238E27FC236}">
                <a16:creationId xmlns:a16="http://schemas.microsoft.com/office/drawing/2014/main" id="{D4A213E4-41A1-524B-C5C8-E7EDF36EBB1C}"/>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Kyle receives feedback from the team on the project. He uses Copilot to summarize conversations on [project] to surface emails that he missed or needs to revisit.</a:t>
            </a:r>
          </a:p>
        </p:txBody>
      </p:sp>
      <p:sp>
        <p:nvSpPr>
          <p:cNvPr id="13" name="TextBox 12">
            <a:extLst>
              <a:ext uri="{FF2B5EF4-FFF2-40B4-BE49-F238E27FC236}">
                <a16:creationId xmlns:a16="http://schemas.microsoft.com/office/drawing/2014/main" id="{DEC28B21-94E7-24CD-BE0D-60EB2F7818B9}"/>
              </a:ext>
              <a:ext uri="{C183D7F6-B498-43B3-948B-1728B52AA6E4}">
                <adec:decorative xmlns:adec="http://schemas.microsoft.com/office/drawing/2017/decorative" val="0"/>
              </a:ext>
            </a:extLst>
          </p:cNvPr>
          <p:cNvSpPr txBox="1"/>
          <p:nvPr/>
        </p:nvSpPr>
        <p:spPr>
          <a:xfrm>
            <a:off x="7862865" y="554168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94B741FB-5EDE-E5F2-DF00-0EF9BD6A8C0E}"/>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all my conversations</a:t>
            </a:r>
            <a:r>
              <a:rPr kumimoji="0" lang="en-US" sz="900" i="0" u="none" strike="noStrike" kern="1200" cap="none" spc="0" normalizeH="0" baseline="0" noProof="0">
                <a:ln>
                  <a:noFill/>
                </a:ln>
                <a:solidFill>
                  <a:srgbClr val="000000"/>
                </a:solidFill>
                <a:effectLst/>
                <a:uLnTx/>
                <a:uFillTx/>
                <a:latin typeface="Segoe UI"/>
                <a:ea typeface="+mn-ea"/>
                <a:cs typeface="+mn-cs"/>
              </a:rPr>
              <a:t> about [project].</a:t>
            </a:r>
          </a:p>
        </p:txBody>
      </p:sp>
      <p:sp>
        <p:nvSpPr>
          <p:cNvPr id="52" name="Text Placeholder 51">
            <a:extLst>
              <a:ext uri="{FF2B5EF4-FFF2-40B4-BE49-F238E27FC236}">
                <a16:creationId xmlns:a16="http://schemas.microsoft.com/office/drawing/2014/main" id="{EBB1505B-6E15-17C2-3A9F-B90130C3A161}"/>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E9B4DBAA-2588-6FFE-FE7E-9D46123A3617}"/>
              </a:ext>
            </a:extLst>
          </p:cNvPr>
          <p:cNvSpPr>
            <a:spLocks noGrp="1"/>
          </p:cNvSpPr>
          <p:nvPr>
            <p:ph type="body" sz="quarter" idx="32"/>
          </p:nvPr>
        </p:nvSpPr>
        <p:spPr/>
        <p:txBody>
          <a:bodyPr>
            <a:normAutofit fontScale="92500"/>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reading feedback from his colleagues, Kyle needs to do additional research to continue building out a project plan. He uses Copilot to research which supports his way of thinking and writing better than other tools.</a:t>
            </a:r>
          </a:p>
        </p:txBody>
      </p:sp>
      <p:sp>
        <p:nvSpPr>
          <p:cNvPr id="33" name="TextBox 32">
            <a:extLst>
              <a:ext uri="{FF2B5EF4-FFF2-40B4-BE49-F238E27FC236}">
                <a16:creationId xmlns:a16="http://schemas.microsoft.com/office/drawing/2014/main" id="{11634B3D-317C-F698-6717-C96965F20821}"/>
              </a:ext>
              <a:ext uri="{C183D7F6-B498-43B3-948B-1728B52AA6E4}">
                <adec:decorative xmlns:adec="http://schemas.microsoft.com/office/drawing/2017/decorative" val="0"/>
              </a:ext>
            </a:extLst>
          </p:cNvPr>
          <p:cNvSpPr txBox="1"/>
          <p:nvPr/>
        </p:nvSpPr>
        <p:spPr>
          <a:xfrm>
            <a:off x="4511262" y="5556901"/>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A025B230-3F83-C374-FB61-E9368A6F33B6}"/>
              </a:ext>
            </a:extLst>
          </p:cNvPr>
          <p:cNvSpPr>
            <a:spLocks noGrp="1"/>
          </p:cNvSpPr>
          <p:nvPr>
            <p:ph type="body" sz="quarter" idx="33"/>
          </p:nvPr>
        </p:nvSpPr>
        <p:spPr>
          <a:xfrm>
            <a:off x="3719286" y="5806322"/>
            <a:ext cx="2808000" cy="626701"/>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a:t>
            </a:r>
            <a:r>
              <a:rPr lang="en-US" sz="900" b="1" kern="0" noProof="0">
                <a:solidFill>
                  <a:srgbClr val="1A1A1A"/>
                </a:solidFill>
                <a:latin typeface="Segoe UI"/>
              </a:rPr>
              <a:t>Prompt: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Give me a concise summary </a:t>
            </a:r>
            <a:r>
              <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rPr>
              <a:t>of recent news about [project topic].</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pic>
        <p:nvPicPr>
          <p:cNvPr id="32" name="Picture 31">
            <a:hlinkClick r:id="rId2"/>
            <a:extLst>
              <a:ext uri="{FF2B5EF4-FFF2-40B4-BE49-F238E27FC236}">
                <a16:creationId xmlns:a16="http://schemas.microsoft.com/office/drawing/2014/main" id="{4589DECB-3688-33E9-FB30-3110B877F71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052312" y="5461539"/>
            <a:ext cx="360000" cy="360000"/>
          </a:xfrm>
          <a:prstGeom prst="ellipse">
            <a:avLst/>
          </a:prstGeom>
          <a:solidFill>
            <a:srgbClr val="FFFFFF"/>
          </a:solidFill>
        </p:spPr>
      </p:pic>
      <p:pic>
        <p:nvPicPr>
          <p:cNvPr id="12" name="Picture 11">
            <a:hlinkClick r:id="rId2"/>
            <a:extLst>
              <a:ext uri="{FF2B5EF4-FFF2-40B4-BE49-F238E27FC236}">
                <a16:creationId xmlns:a16="http://schemas.microsoft.com/office/drawing/2014/main" id="{B303AB2B-25B5-A49E-5DC1-391D6A68FF48}"/>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7403915" y="5446322"/>
            <a:ext cx="360000" cy="360000"/>
          </a:xfrm>
          <a:prstGeom prst="ellipse">
            <a:avLst/>
          </a:prstGeom>
          <a:solidFill>
            <a:srgbClr val="FFFFFF"/>
          </a:solidFill>
        </p:spPr>
      </p:pic>
      <p:sp>
        <p:nvSpPr>
          <p:cNvPr id="49" name="Text Placeholder 48">
            <a:extLst>
              <a:ext uri="{FF2B5EF4-FFF2-40B4-BE49-F238E27FC236}">
                <a16:creationId xmlns:a16="http://schemas.microsoft.com/office/drawing/2014/main" id="{B847FC77-C8F1-A84C-F96E-B18CEBB34EA1}"/>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0405BDEA-30D6-3EE0-92D7-FD71E039DA26}"/>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Kyle is working on a stretch project to develop his coding skills. He uses GitHub Copilot to complete the simple tasks that give him more time/space to focus on the important code.</a:t>
            </a:r>
          </a:p>
        </p:txBody>
      </p:sp>
      <p:sp>
        <p:nvSpPr>
          <p:cNvPr id="16" name="TextBox 15">
            <a:extLst>
              <a:ext uri="{FF2B5EF4-FFF2-40B4-BE49-F238E27FC236}">
                <a16:creationId xmlns:a16="http://schemas.microsoft.com/office/drawing/2014/main" id="{8E6E9C7F-C4E2-9E55-F46F-216249B71B9D}"/>
              </a:ext>
              <a:ext uri="{C183D7F6-B498-43B3-948B-1728B52AA6E4}">
                <adec:decorative xmlns:adec="http://schemas.microsoft.com/office/drawing/2017/decorative" val="0"/>
              </a:ext>
            </a:extLst>
          </p:cNvPr>
          <p:cNvSpPr txBox="1"/>
          <p:nvPr/>
        </p:nvSpPr>
        <p:spPr>
          <a:xfrm>
            <a:off x="1280049" y="558860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GitHub Copilot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07A02EAC-B6D2-BA0C-CA4F-A6B0ADD0D9DD}"/>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Refactor this function</a:t>
            </a:r>
            <a:r>
              <a:rPr kumimoji="0" lang="en-US" sz="900" i="0" u="none" strike="noStrike" kern="1200" cap="none" spc="0" normalizeH="0" baseline="0" noProof="0">
                <a:ln>
                  <a:noFill/>
                </a:ln>
                <a:solidFill>
                  <a:srgbClr val="000000"/>
                </a:solidFill>
                <a:effectLst/>
                <a:uLnTx/>
                <a:uFillTx/>
                <a:latin typeface="Segoe UI"/>
                <a:ea typeface="+mn-ea"/>
                <a:cs typeface="+mn-cs"/>
              </a:rPr>
              <a:t> to improve its readability and performance.</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3" name="Text Placeholder 44">
            <a:extLst>
              <a:ext uri="{FF2B5EF4-FFF2-40B4-BE49-F238E27FC236}">
                <a16:creationId xmlns:a16="http://schemas.microsoft.com/office/drawing/2014/main" id="{A20E39D3-8587-1052-7B4F-A35E136ACC0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3" name="Text Placeholder 22">
            <a:extLst>
              <a:ext uri="{FF2B5EF4-FFF2-40B4-BE49-F238E27FC236}">
                <a16:creationId xmlns:a16="http://schemas.microsoft.com/office/drawing/2014/main" id="{25834B5B-A64C-777E-B75A-000D08E74217}"/>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56" name="TextBox 55">
            <a:extLst>
              <a:ext uri="{FF2B5EF4-FFF2-40B4-BE49-F238E27FC236}">
                <a16:creationId xmlns:a16="http://schemas.microsoft.com/office/drawing/2014/main" id="{F12916A2-FECC-0379-9659-7BA9F3A443E3}"/>
              </a:ext>
            </a:extLst>
          </p:cNvPr>
          <p:cNvSpPr txBox="1"/>
          <p:nvPr/>
        </p:nvSpPr>
        <p:spPr>
          <a:xfrm>
            <a:off x="10310421" y="2379962"/>
            <a:ext cx="1696592" cy="184665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Kyle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leverages technology to create clear communications and create work/life balance.</a:t>
            </a:r>
          </a:p>
        </p:txBody>
      </p:sp>
      <p:sp>
        <p:nvSpPr>
          <p:cNvPr id="28" name="Graphic 125">
            <a:extLst>
              <a:ext uri="{FF2B5EF4-FFF2-40B4-BE49-F238E27FC236}">
                <a16:creationId xmlns:a16="http://schemas.microsoft.com/office/drawing/2014/main" id="{808B74C4-C84D-A623-A7E4-23747F5D26EF}"/>
              </a:ext>
              <a:ext uri="{C183D7F6-B498-43B3-948B-1728B52AA6E4}">
                <adec:decorative xmlns:adec="http://schemas.microsoft.com/office/drawing/2017/decorative" val="1"/>
              </a:ext>
            </a:extLst>
          </p:cNvPr>
          <p:cNvSpPr/>
          <p:nvPr/>
        </p:nvSpPr>
        <p:spPr>
          <a:xfrm rot="10800000">
            <a:off x="11446196" y="4355772"/>
            <a:ext cx="228991" cy="228991"/>
          </a:xfrm>
          <a:custGeom>
            <a:avLst/>
            <a:gdLst>
              <a:gd name="connsiteX0" fmla="*/ 228992 w 228991"/>
              <a:gd name="connsiteY0" fmla="*/ 114496 h 228991"/>
              <a:gd name="connsiteX1" fmla="*/ 114496 w 228991"/>
              <a:gd name="connsiteY1" fmla="*/ 0 h 228991"/>
              <a:gd name="connsiteX2" fmla="*/ 0 w 228991"/>
              <a:gd name="connsiteY2" fmla="*/ 114496 h 228991"/>
              <a:gd name="connsiteX3" fmla="*/ 114496 w 228991"/>
              <a:gd name="connsiteY3" fmla="*/ 228992 h 228991"/>
              <a:gd name="connsiteX4" fmla="*/ 228992 w 228991"/>
              <a:gd name="connsiteY4" fmla="*/ 114496 h 228991"/>
              <a:gd name="connsiteX5" fmla="*/ 62629 w 228991"/>
              <a:gd name="connsiteY5" fmla="*/ 117702 h 228991"/>
              <a:gd name="connsiteX6" fmla="*/ 61793 w 228991"/>
              <a:gd name="connsiteY6" fmla="*/ 106527 h 228991"/>
              <a:gd name="connsiteX7" fmla="*/ 62629 w 228991"/>
              <a:gd name="connsiteY7" fmla="*/ 105554 h 228991"/>
              <a:gd name="connsiteX8" fmla="*/ 108428 w 228991"/>
              <a:gd name="connsiteY8" fmla="*/ 59755 h 228991"/>
              <a:gd name="connsiteX9" fmla="*/ 119614 w 228991"/>
              <a:gd name="connsiteY9" fmla="*/ 58920 h 228991"/>
              <a:gd name="connsiteX10" fmla="*/ 120587 w 228991"/>
              <a:gd name="connsiteY10" fmla="*/ 59755 h 228991"/>
              <a:gd name="connsiteX11" fmla="*/ 166385 w 228991"/>
              <a:gd name="connsiteY11" fmla="*/ 105565 h 228991"/>
              <a:gd name="connsiteX12" fmla="*/ 166403 w 228991"/>
              <a:gd name="connsiteY12" fmla="*/ 117710 h 228991"/>
              <a:gd name="connsiteX13" fmla="*/ 155199 w 228991"/>
              <a:gd name="connsiteY13" fmla="*/ 118538 h 228991"/>
              <a:gd name="connsiteX14" fmla="*/ 154237 w 228991"/>
              <a:gd name="connsiteY14" fmla="*/ 117713 h 228991"/>
              <a:gd name="connsiteX15" fmla="*/ 123094 w 228991"/>
              <a:gd name="connsiteY15" fmla="*/ 86547 h 228991"/>
              <a:gd name="connsiteX16" fmla="*/ 123094 w 228991"/>
              <a:gd name="connsiteY16" fmla="*/ 163157 h 228991"/>
              <a:gd name="connsiteX17" fmla="*/ 115664 w 228991"/>
              <a:gd name="connsiteY17" fmla="*/ 171675 h 228991"/>
              <a:gd name="connsiteX18" fmla="*/ 114496 w 228991"/>
              <a:gd name="connsiteY18" fmla="*/ 171732 h 228991"/>
              <a:gd name="connsiteX19" fmla="*/ 105989 w 228991"/>
              <a:gd name="connsiteY19" fmla="*/ 164313 h 228991"/>
              <a:gd name="connsiteX20" fmla="*/ 105909 w 228991"/>
              <a:gd name="connsiteY20" fmla="*/ 163145 h 228991"/>
              <a:gd name="connsiteX21" fmla="*/ 105909 w 228991"/>
              <a:gd name="connsiteY21" fmla="*/ 86547 h 228991"/>
              <a:gd name="connsiteX22" fmla="*/ 74766 w 228991"/>
              <a:gd name="connsiteY22" fmla="*/ 117690 h 228991"/>
              <a:gd name="connsiteX23" fmla="*/ 63591 w 228991"/>
              <a:gd name="connsiteY23" fmla="*/ 118526 h 228991"/>
              <a:gd name="connsiteX24" fmla="*/ 62629 w 228991"/>
              <a:gd name="connsiteY24" fmla="*/ 117690 h 22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991" h="228991">
                <a:moveTo>
                  <a:pt x="228992" y="114496"/>
                </a:moveTo>
                <a:cubicBezTo>
                  <a:pt x="228992" y="51260"/>
                  <a:pt x="177743" y="0"/>
                  <a:pt x="114496" y="0"/>
                </a:cubicBezTo>
                <a:cubicBezTo>
                  <a:pt x="51271" y="0"/>
                  <a:pt x="0" y="51260"/>
                  <a:pt x="0" y="114496"/>
                </a:cubicBezTo>
                <a:cubicBezTo>
                  <a:pt x="0" y="177732"/>
                  <a:pt x="51271" y="228992"/>
                  <a:pt x="114496" y="228992"/>
                </a:cubicBezTo>
                <a:cubicBezTo>
                  <a:pt x="177743" y="228992"/>
                  <a:pt x="228992" y="177732"/>
                  <a:pt x="228992" y="114496"/>
                </a:cubicBezTo>
                <a:close/>
                <a:moveTo>
                  <a:pt x="62629" y="117702"/>
                </a:moveTo>
                <a:cubicBezTo>
                  <a:pt x="59624" y="114697"/>
                  <a:pt x="59268" y="109946"/>
                  <a:pt x="61793" y="106527"/>
                </a:cubicBezTo>
                <a:lnTo>
                  <a:pt x="62629" y="105554"/>
                </a:lnTo>
                <a:lnTo>
                  <a:pt x="108428" y="59755"/>
                </a:lnTo>
                <a:cubicBezTo>
                  <a:pt x="111434" y="56743"/>
                  <a:pt x="116193" y="56388"/>
                  <a:pt x="119614" y="58920"/>
                </a:cubicBezTo>
                <a:lnTo>
                  <a:pt x="120587" y="59755"/>
                </a:lnTo>
                <a:lnTo>
                  <a:pt x="166385" y="105565"/>
                </a:lnTo>
                <a:cubicBezTo>
                  <a:pt x="169744" y="108914"/>
                  <a:pt x="169750" y="114352"/>
                  <a:pt x="166403" y="117710"/>
                </a:cubicBezTo>
                <a:cubicBezTo>
                  <a:pt x="163391" y="120728"/>
                  <a:pt x="158621" y="121080"/>
                  <a:pt x="155199" y="118538"/>
                </a:cubicBezTo>
                <a:lnTo>
                  <a:pt x="154237" y="117713"/>
                </a:lnTo>
                <a:lnTo>
                  <a:pt x="123094" y="86547"/>
                </a:lnTo>
                <a:lnTo>
                  <a:pt x="123094" y="163157"/>
                </a:lnTo>
                <a:cubicBezTo>
                  <a:pt x="123099" y="167456"/>
                  <a:pt x="119924" y="171096"/>
                  <a:pt x="115664" y="171675"/>
                </a:cubicBezTo>
                <a:lnTo>
                  <a:pt x="114496" y="171732"/>
                </a:lnTo>
                <a:cubicBezTo>
                  <a:pt x="110205" y="171732"/>
                  <a:pt x="106573" y="168564"/>
                  <a:pt x="105989" y="164313"/>
                </a:cubicBezTo>
                <a:lnTo>
                  <a:pt x="105909" y="163145"/>
                </a:lnTo>
                <a:lnTo>
                  <a:pt x="105909" y="86547"/>
                </a:lnTo>
                <a:lnTo>
                  <a:pt x="74766" y="117690"/>
                </a:lnTo>
                <a:cubicBezTo>
                  <a:pt x="71761" y="120696"/>
                  <a:pt x="67009" y="121051"/>
                  <a:pt x="63591" y="118526"/>
                </a:cubicBezTo>
                <a:lnTo>
                  <a:pt x="62629" y="117690"/>
                </a:lnTo>
                <a:close/>
              </a:path>
            </a:pathLst>
          </a:custGeom>
          <a:solidFill>
            <a:schemeClr val="accent3"/>
          </a:solidFill>
          <a:ln w="11113" cap="flat">
            <a:noFill/>
            <a:prstDash val="solid"/>
            <a:miter/>
          </a:ln>
        </p:spPr>
        <p:txBody>
          <a:bodyPr rtlCol="0" anchor="ctr"/>
          <a:lstStyle/>
          <a:p>
            <a:endParaRPr lang="en-US"/>
          </a:p>
        </p:txBody>
      </p:sp>
      <p:sp>
        <p:nvSpPr>
          <p:cNvPr id="152" name="Text Placeholder 60">
            <a:extLst>
              <a:ext uri="{FF2B5EF4-FFF2-40B4-BE49-F238E27FC236}">
                <a16:creationId xmlns:a16="http://schemas.microsoft.com/office/drawing/2014/main" id="{35AA6324-1830-1510-0416-C3786AD982E9}"/>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76D32900-C366-2910-5886-0A125009156D}"/>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C3030109-9FFA-D43A-59E6-3F53E6DD3F49}"/>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4C44ABFD-898D-6939-3DE7-F15607790DB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0563" y="2803788"/>
            <a:ext cx="360000" cy="360000"/>
          </a:xfrm>
          <a:prstGeom prst="ellipse">
            <a:avLst/>
          </a:prstGeom>
          <a:solidFill>
            <a:srgbClr val="FFFFFF"/>
          </a:solidFill>
        </p:spPr>
      </p:pic>
      <p:pic>
        <p:nvPicPr>
          <p:cNvPr id="26" name="Picture 25">
            <a:extLst>
              <a:ext uri="{FF2B5EF4-FFF2-40B4-BE49-F238E27FC236}">
                <a16:creationId xmlns:a16="http://schemas.microsoft.com/office/drawing/2014/main" id="{AC99A35E-CFFD-B1B6-A9C8-793CF7E6B82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130" y="2803788"/>
            <a:ext cx="360000" cy="360000"/>
          </a:xfrm>
          <a:prstGeom prst="ellipse">
            <a:avLst/>
          </a:prstGeom>
          <a:solidFill>
            <a:srgbClr val="FFFFFF"/>
          </a:solidFill>
        </p:spPr>
      </p:pic>
      <p:pic>
        <p:nvPicPr>
          <p:cNvPr id="4" name="Picture 3" descr="A person sitting at a desk with a computer talking to a colleague&#10;&#10;">
            <a:extLst>
              <a:ext uri="{FF2B5EF4-FFF2-40B4-BE49-F238E27FC236}">
                <a16:creationId xmlns:a16="http://schemas.microsoft.com/office/drawing/2014/main" id="{0DF3971A-CA3E-2972-0D94-DBE1FC4D0D62}"/>
              </a:ext>
            </a:extLst>
          </p:cNvPr>
          <p:cNvPicPr>
            <a:picLocks noChangeAspect="1"/>
          </p:cNvPicPr>
          <p:nvPr/>
        </p:nvPicPr>
        <p:blipFill>
          <a:blip r:embed="rId7" cstate="screen">
            <a:extLst>
              <a:ext uri="{28A0092B-C50C-407E-A947-70E740481C1C}">
                <a14:useLocalDpi xmlns:a14="http://schemas.microsoft.com/office/drawing/2010/main"/>
              </a:ext>
            </a:extLst>
          </a:blip>
          <a:srcRect l="9577" r="10188"/>
          <a:stretch/>
        </p:blipFill>
        <p:spPr>
          <a:xfrm>
            <a:off x="9887370" y="4942907"/>
            <a:ext cx="2304630" cy="1915093"/>
          </a:xfrm>
          <a:prstGeom prst="rect">
            <a:avLst/>
          </a:prstGeom>
        </p:spPr>
      </p:pic>
      <p:pic>
        <p:nvPicPr>
          <p:cNvPr id="6" name="Picture 5">
            <a:extLst>
              <a:ext uri="{FF2B5EF4-FFF2-40B4-BE49-F238E27FC236}">
                <a16:creationId xmlns:a16="http://schemas.microsoft.com/office/drawing/2014/main" id="{E64BBDA8-025E-ACC1-0017-67F756818E59}"/>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2086" y="2827796"/>
            <a:ext cx="360000" cy="360000"/>
          </a:xfrm>
          <a:prstGeom prst="ellipse">
            <a:avLst/>
          </a:prstGeom>
          <a:solidFill>
            <a:srgbClr val="FFFFFF"/>
          </a:solidFill>
        </p:spPr>
      </p:pic>
      <p:pic>
        <p:nvPicPr>
          <p:cNvPr id="17" name="Graphic 31">
            <a:extLst>
              <a:ext uri="{FF2B5EF4-FFF2-40B4-BE49-F238E27FC236}">
                <a16:creationId xmlns:a16="http://schemas.microsoft.com/office/drawing/2014/main" id="{960F4AAA-76D9-B74C-7CBE-CD2CF329DDCD}"/>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t="985" b="985"/>
          <a:stretch/>
        </p:blipFill>
        <p:spPr>
          <a:xfrm>
            <a:off x="878871" y="5564270"/>
            <a:ext cx="209307" cy="182880"/>
          </a:xfrm>
          <a:prstGeom prst="rect">
            <a:avLst/>
          </a:prstGeom>
        </p:spPr>
      </p:pic>
    </p:spTree>
    <p:extLst>
      <p:ext uri="{BB962C8B-B14F-4D97-AF65-F5344CB8AC3E}">
        <p14:creationId xmlns:p14="http://schemas.microsoft.com/office/powerpoint/2010/main" val="40332773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1A9E-AAD2-0347-9A2C-BB585DEA32A0}"/>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6779A71D-6D50-B291-3566-EF96CEAA2DEF}"/>
              </a:ext>
            </a:extLst>
          </p:cNvPr>
          <p:cNvSpPr>
            <a:spLocks noGrp="1"/>
          </p:cNvSpPr>
          <p:nvPr>
            <p:ph type="title"/>
          </p:nvPr>
        </p:nvSpPr>
        <p:spPr>
          <a:xfrm>
            <a:off x="584199" y="387766"/>
            <a:ext cx="6835775" cy="263149"/>
          </a:xfrm>
        </p:spPr>
        <p:txBody>
          <a:bodyPr/>
          <a:lstStyle/>
          <a:p>
            <a:r>
              <a:rPr lang="en-US" noProof="0"/>
              <a:t>A day in the life of a </a:t>
            </a:r>
            <a:r>
              <a:rPr lang="en-US"/>
              <a:t>non-</a:t>
            </a:r>
            <a:r>
              <a:rPr lang="en-US" noProof="0"/>
              <a:t>native English speaker</a:t>
            </a:r>
          </a:p>
        </p:txBody>
      </p:sp>
      <p:sp>
        <p:nvSpPr>
          <p:cNvPr id="15" name="Rectangle: Rounded Corners 6" descr="Benefits">
            <a:extLst>
              <a:ext uri="{FF2B5EF4-FFF2-40B4-BE49-F238E27FC236}">
                <a16:creationId xmlns:a16="http://schemas.microsoft.com/office/drawing/2014/main" id="{2D0A9BAB-9AE8-F1C7-5E86-12B10D16C01B}"/>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focus on important tasks">
            <a:extLst>
              <a:ext uri="{FF2B5EF4-FFF2-40B4-BE49-F238E27FC236}">
                <a16:creationId xmlns:a16="http://schemas.microsoft.com/office/drawing/2014/main" id="{8C4E2A26-E6F3-88F1-890F-4B42688DDFD4}"/>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Reduce cognitive load</a:t>
            </a:r>
          </a:p>
        </p:txBody>
      </p:sp>
      <p:sp>
        <p:nvSpPr>
          <p:cNvPr id="20" name="Rectangle: Rounded Corners 6" descr="Clear communications">
            <a:extLst>
              <a:ext uri="{FF2B5EF4-FFF2-40B4-BE49-F238E27FC236}">
                <a16:creationId xmlns:a16="http://schemas.microsoft.com/office/drawing/2014/main" id="{5A540CC3-0A95-16FB-E7C6-3522DCFF9B63}"/>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Clear communications</a:t>
            </a:r>
          </a:p>
        </p:txBody>
      </p:sp>
      <p:sp>
        <p:nvSpPr>
          <p:cNvPr id="29" name="Graphic 20">
            <a:extLst>
              <a:ext uri="{FF2B5EF4-FFF2-40B4-BE49-F238E27FC236}">
                <a16:creationId xmlns:a16="http://schemas.microsoft.com/office/drawing/2014/main" id="{734093E4-C683-00F2-BD07-6DD5B59B8DF1}"/>
              </a:ext>
              <a:ext uri="{C183D7F6-B498-43B3-948B-1728B52AA6E4}">
                <adec:decorative xmlns:adec="http://schemas.microsoft.com/office/drawing/2017/decorative" val="1"/>
              </a:ext>
            </a:extLst>
          </p:cNvPr>
          <p:cNvSpPr/>
          <p:nvPr/>
        </p:nvSpPr>
        <p:spPr>
          <a:xfrm>
            <a:off x="4271711" y="1184866"/>
            <a:ext cx="119982" cy="114904"/>
          </a:xfrm>
          <a:custGeom>
            <a:avLst/>
            <a:gdLst>
              <a:gd name="connsiteX0" fmla="*/ 52728 w 119982"/>
              <a:gd name="connsiteY0" fmla="*/ 4518 h 114904"/>
              <a:gd name="connsiteX1" fmla="*/ 67254 w 119982"/>
              <a:gd name="connsiteY1" fmla="*/ 4518 h 114904"/>
              <a:gd name="connsiteX2" fmla="*/ 81402 w 119982"/>
              <a:gd name="connsiteY2" fmla="*/ 33180 h 114904"/>
              <a:gd name="connsiteX3" fmla="*/ 113040 w 119982"/>
              <a:gd name="connsiteY3" fmla="*/ 37776 h 114904"/>
              <a:gd name="connsiteX4" fmla="*/ 117528 w 119982"/>
              <a:gd name="connsiteY4" fmla="*/ 51594 h 114904"/>
              <a:gd name="connsiteX5" fmla="*/ 94632 w 119982"/>
              <a:gd name="connsiteY5" fmla="*/ 73914 h 114904"/>
              <a:gd name="connsiteX6" fmla="*/ 100038 w 119982"/>
              <a:gd name="connsiteY6" fmla="*/ 105414 h 114904"/>
              <a:gd name="connsiteX7" fmla="*/ 88284 w 119982"/>
              <a:gd name="connsiteY7" fmla="*/ 113958 h 114904"/>
              <a:gd name="connsiteX8" fmla="*/ 59988 w 119982"/>
              <a:gd name="connsiteY8" fmla="*/ 99078 h 114904"/>
              <a:gd name="connsiteX9" fmla="*/ 31698 w 119982"/>
              <a:gd name="connsiteY9" fmla="*/ 113958 h 114904"/>
              <a:gd name="connsiteX10" fmla="*/ 19938 w 119982"/>
              <a:gd name="connsiteY10" fmla="*/ 105414 h 114904"/>
              <a:gd name="connsiteX11" fmla="*/ 25344 w 119982"/>
              <a:gd name="connsiteY11" fmla="*/ 73914 h 114904"/>
              <a:gd name="connsiteX12" fmla="*/ 2454 w 119982"/>
              <a:gd name="connsiteY12" fmla="*/ 51594 h 114904"/>
              <a:gd name="connsiteX13" fmla="*/ 6942 w 119982"/>
              <a:gd name="connsiteY13" fmla="*/ 37776 h 114904"/>
              <a:gd name="connsiteX14" fmla="*/ 38580 w 119982"/>
              <a:gd name="connsiteY14" fmla="*/ 33180 h 114904"/>
              <a:gd name="connsiteX15" fmla="*/ 52728 w 119982"/>
              <a:gd name="connsiteY15" fmla="*/ 4518 h 1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82" h="114904">
                <a:moveTo>
                  <a:pt x="52728" y="4518"/>
                </a:moveTo>
                <a:cubicBezTo>
                  <a:pt x="55698" y="-1506"/>
                  <a:pt x="64284" y="-1506"/>
                  <a:pt x="67254" y="4518"/>
                </a:cubicBezTo>
                <a:lnTo>
                  <a:pt x="81402" y="33180"/>
                </a:lnTo>
                <a:lnTo>
                  <a:pt x="113040" y="37776"/>
                </a:lnTo>
                <a:cubicBezTo>
                  <a:pt x="119682" y="38742"/>
                  <a:pt x="122334" y="46908"/>
                  <a:pt x="117528" y="51594"/>
                </a:cubicBezTo>
                <a:lnTo>
                  <a:pt x="94632" y="73914"/>
                </a:lnTo>
                <a:lnTo>
                  <a:pt x="100038" y="105414"/>
                </a:lnTo>
                <a:cubicBezTo>
                  <a:pt x="101178" y="112032"/>
                  <a:pt x="94230" y="117078"/>
                  <a:pt x="88284" y="113958"/>
                </a:cubicBezTo>
                <a:lnTo>
                  <a:pt x="59988" y="99078"/>
                </a:lnTo>
                <a:lnTo>
                  <a:pt x="31698" y="113958"/>
                </a:lnTo>
                <a:cubicBezTo>
                  <a:pt x="25758" y="117078"/>
                  <a:pt x="18810" y="112038"/>
                  <a:pt x="19938" y="105414"/>
                </a:cubicBezTo>
                <a:lnTo>
                  <a:pt x="25344" y="73914"/>
                </a:lnTo>
                <a:lnTo>
                  <a:pt x="2454" y="51594"/>
                </a:lnTo>
                <a:cubicBezTo>
                  <a:pt x="-2352" y="46914"/>
                  <a:pt x="300" y="38742"/>
                  <a:pt x="6942" y="37776"/>
                </a:cubicBezTo>
                <a:lnTo>
                  <a:pt x="38580" y="33180"/>
                </a:lnTo>
                <a:lnTo>
                  <a:pt x="52728" y="4518"/>
                </a:lnTo>
                <a:close/>
              </a:path>
            </a:pathLst>
          </a:custGeom>
          <a:solidFill>
            <a:srgbClr val="FFA38B"/>
          </a:solidFill>
          <a:ln w="5953" cap="flat">
            <a:noFill/>
            <a:prstDash val="solid"/>
            <a:miter/>
          </a:ln>
        </p:spPr>
        <p:txBody>
          <a:bodyPr rtlCol="0" anchor="ctr"/>
          <a:lstStyle/>
          <a:p>
            <a:endParaRPr lang="en-US"/>
          </a:p>
        </p:txBody>
      </p:sp>
      <p:sp>
        <p:nvSpPr>
          <p:cNvPr id="2" name="Graphic 24">
            <a:extLst>
              <a:ext uri="{FF2B5EF4-FFF2-40B4-BE49-F238E27FC236}">
                <a16:creationId xmlns:a16="http://schemas.microsoft.com/office/drawing/2014/main" id="{C9C180B1-8B09-EE5E-F916-6E89F31E03B3}"/>
              </a:ext>
              <a:ext uri="{C183D7F6-B498-43B3-948B-1728B52AA6E4}">
                <adec:decorative xmlns:adec="http://schemas.microsoft.com/office/drawing/2017/decorative" val="1"/>
              </a:ext>
            </a:extLst>
          </p:cNvPr>
          <p:cNvSpPr/>
          <p:nvPr/>
        </p:nvSpPr>
        <p:spPr>
          <a:xfrm>
            <a:off x="1444153" y="1173747"/>
            <a:ext cx="108001" cy="137945"/>
          </a:xfrm>
          <a:custGeom>
            <a:avLst/>
            <a:gdLst>
              <a:gd name="connsiteX0" fmla="*/ 78310 w 108001"/>
              <a:gd name="connsiteY0" fmla="*/ 27194 h 137945"/>
              <a:gd name="connsiteX1" fmla="*/ 79444 w 108001"/>
              <a:gd name="connsiteY1" fmla="*/ 35600 h 137945"/>
              <a:gd name="connsiteX2" fmla="*/ 87403 w 108001"/>
              <a:gd name="connsiteY2" fmla="*/ 94478 h 137945"/>
              <a:gd name="connsiteX3" fmla="*/ 60502 w 108001"/>
              <a:gd name="connsiteY3" fmla="*/ 110522 h 137945"/>
              <a:gd name="connsiteX4" fmla="*/ 64756 w 108001"/>
              <a:gd name="connsiteY4" fmla="*/ 106262 h 137945"/>
              <a:gd name="connsiteX5" fmla="*/ 64608 w 108001"/>
              <a:gd name="connsiteY5" fmla="*/ 97778 h 137945"/>
              <a:gd name="connsiteX6" fmla="*/ 56272 w 108001"/>
              <a:gd name="connsiteY6" fmla="*/ 97778 h 137945"/>
              <a:gd name="connsiteX7" fmla="*/ 41272 w 108001"/>
              <a:gd name="connsiteY7" fmla="*/ 112778 h 137945"/>
              <a:gd name="connsiteX8" fmla="*/ 41272 w 108001"/>
              <a:gd name="connsiteY8" fmla="*/ 121262 h 137945"/>
              <a:gd name="connsiteX9" fmla="*/ 56272 w 108001"/>
              <a:gd name="connsiteY9" fmla="*/ 136262 h 137945"/>
              <a:gd name="connsiteX10" fmla="*/ 64756 w 108001"/>
              <a:gd name="connsiteY10" fmla="*/ 136114 h 137945"/>
              <a:gd name="connsiteX11" fmla="*/ 64756 w 108001"/>
              <a:gd name="connsiteY11" fmla="*/ 127778 h 137945"/>
              <a:gd name="connsiteX12" fmla="*/ 59698 w 108001"/>
              <a:gd name="connsiteY12" fmla="*/ 122726 h 137945"/>
              <a:gd name="connsiteX13" fmla="*/ 107695 w 108001"/>
              <a:gd name="connsiteY13" fmla="*/ 63315 h 137945"/>
              <a:gd name="connsiteX14" fmla="*/ 86716 w 108001"/>
              <a:gd name="connsiteY14" fmla="*/ 26060 h 137945"/>
              <a:gd name="connsiteX15" fmla="*/ 78310 w 108001"/>
              <a:gd name="connsiteY15" fmla="*/ 27194 h 137945"/>
              <a:gd name="connsiteX16" fmla="*/ 66730 w 108001"/>
              <a:gd name="connsiteY16" fmla="*/ 16778 h 137945"/>
              <a:gd name="connsiteX17" fmla="*/ 51730 w 108001"/>
              <a:gd name="connsiteY17" fmla="*/ 1778 h 137945"/>
              <a:gd name="connsiteX18" fmla="*/ 43245 w 108001"/>
              <a:gd name="connsiteY18" fmla="*/ 1737 h 137945"/>
              <a:gd name="connsiteX19" fmla="*/ 42742 w 108001"/>
              <a:gd name="connsiteY19" fmla="*/ 9698 h 137945"/>
              <a:gd name="connsiteX20" fmla="*/ 43240 w 108001"/>
              <a:gd name="connsiteY20" fmla="*/ 10262 h 137945"/>
              <a:gd name="connsiteX21" fmla="*/ 48298 w 108001"/>
              <a:gd name="connsiteY21" fmla="*/ 15320 h 137945"/>
              <a:gd name="connsiteX22" fmla="*/ 307 w 108001"/>
              <a:gd name="connsiteY22" fmla="*/ 74735 h 137945"/>
              <a:gd name="connsiteX23" fmla="*/ 19630 w 108001"/>
              <a:gd name="connsiteY23" fmla="*/ 110672 h 137945"/>
              <a:gd name="connsiteX24" fmla="*/ 28058 w 108001"/>
              <a:gd name="connsiteY24" fmla="*/ 109690 h 137945"/>
              <a:gd name="connsiteX25" fmla="*/ 27268 w 108001"/>
              <a:gd name="connsiteY25" fmla="*/ 101420 h 137945"/>
              <a:gd name="connsiteX26" fmla="*/ 21624 w 108001"/>
              <a:gd name="connsiteY26" fmla="*/ 42274 h 137945"/>
              <a:gd name="connsiteX27" fmla="*/ 47488 w 108001"/>
              <a:gd name="connsiteY27" fmla="*/ 27524 h 137945"/>
              <a:gd name="connsiteX28" fmla="*/ 43240 w 108001"/>
              <a:gd name="connsiteY28" fmla="*/ 31778 h 137945"/>
              <a:gd name="connsiteX29" fmla="*/ 43254 w 108001"/>
              <a:gd name="connsiteY29" fmla="*/ 40263 h 137945"/>
              <a:gd name="connsiteX30" fmla="*/ 51160 w 108001"/>
              <a:gd name="connsiteY30" fmla="*/ 40760 h 137945"/>
              <a:gd name="connsiteX31" fmla="*/ 51724 w 108001"/>
              <a:gd name="connsiteY31" fmla="*/ 40262 h 137945"/>
              <a:gd name="connsiteX32" fmla="*/ 66724 w 108001"/>
              <a:gd name="connsiteY32" fmla="*/ 25262 h 137945"/>
              <a:gd name="connsiteX33" fmla="*/ 67222 w 108001"/>
              <a:gd name="connsiteY33" fmla="*/ 17342 h 137945"/>
              <a:gd name="connsiteX34" fmla="*/ 66724 w 108001"/>
              <a:gd name="connsiteY34" fmla="*/ 16778 h 1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001" h="137945">
                <a:moveTo>
                  <a:pt x="78310" y="27194"/>
                </a:moveTo>
                <a:cubicBezTo>
                  <a:pt x="76303" y="29828"/>
                  <a:pt x="76811" y="33591"/>
                  <a:pt x="79444" y="35600"/>
                </a:cubicBezTo>
                <a:cubicBezTo>
                  <a:pt x="97901" y="49661"/>
                  <a:pt x="101464" y="76022"/>
                  <a:pt x="87403" y="94478"/>
                </a:cubicBezTo>
                <a:cubicBezTo>
                  <a:pt x="80839" y="103094"/>
                  <a:pt x="71202" y="108841"/>
                  <a:pt x="60502" y="110522"/>
                </a:cubicBezTo>
                <a:lnTo>
                  <a:pt x="64756" y="106262"/>
                </a:lnTo>
                <a:cubicBezTo>
                  <a:pt x="67058" y="103878"/>
                  <a:pt x="66992" y="100080"/>
                  <a:pt x="64608" y="97778"/>
                </a:cubicBezTo>
                <a:cubicBezTo>
                  <a:pt x="62283" y="95532"/>
                  <a:pt x="58597" y="95532"/>
                  <a:pt x="56272" y="97778"/>
                </a:cubicBezTo>
                <a:lnTo>
                  <a:pt x="41272" y="112778"/>
                </a:lnTo>
                <a:cubicBezTo>
                  <a:pt x="38930" y="115121"/>
                  <a:pt x="38930" y="118919"/>
                  <a:pt x="41272" y="121262"/>
                </a:cubicBezTo>
                <a:lnTo>
                  <a:pt x="56272" y="136262"/>
                </a:lnTo>
                <a:cubicBezTo>
                  <a:pt x="58656" y="138564"/>
                  <a:pt x="62454" y="138498"/>
                  <a:pt x="64756" y="136114"/>
                </a:cubicBezTo>
                <a:cubicBezTo>
                  <a:pt x="67002" y="133789"/>
                  <a:pt x="67002" y="130103"/>
                  <a:pt x="64756" y="127778"/>
                </a:cubicBezTo>
                <a:lnTo>
                  <a:pt x="59698" y="122726"/>
                </a:lnTo>
                <a:cubicBezTo>
                  <a:pt x="89358" y="119574"/>
                  <a:pt x="110847" y="92975"/>
                  <a:pt x="107695" y="63315"/>
                </a:cubicBezTo>
                <a:cubicBezTo>
                  <a:pt x="106125" y="48540"/>
                  <a:pt x="98537" y="35063"/>
                  <a:pt x="86716" y="26060"/>
                </a:cubicBezTo>
                <a:cubicBezTo>
                  <a:pt x="84081" y="24053"/>
                  <a:pt x="80319" y="24560"/>
                  <a:pt x="78310" y="27194"/>
                </a:cubicBezTo>
                <a:close/>
                <a:moveTo>
                  <a:pt x="66730" y="16778"/>
                </a:moveTo>
                <a:lnTo>
                  <a:pt x="51730" y="1778"/>
                </a:lnTo>
                <a:cubicBezTo>
                  <a:pt x="49398" y="-577"/>
                  <a:pt x="45599" y="-595"/>
                  <a:pt x="43245" y="1737"/>
                </a:cubicBezTo>
                <a:cubicBezTo>
                  <a:pt x="41083" y="3879"/>
                  <a:pt x="40866" y="7301"/>
                  <a:pt x="42742" y="9698"/>
                </a:cubicBezTo>
                <a:lnTo>
                  <a:pt x="43240" y="10262"/>
                </a:lnTo>
                <a:lnTo>
                  <a:pt x="48298" y="15320"/>
                </a:lnTo>
                <a:cubicBezTo>
                  <a:pt x="18639" y="18474"/>
                  <a:pt x="-2847" y="45076"/>
                  <a:pt x="307" y="74735"/>
                </a:cubicBezTo>
                <a:cubicBezTo>
                  <a:pt x="1801" y="88780"/>
                  <a:pt x="8738" y="101680"/>
                  <a:pt x="19630" y="110672"/>
                </a:cubicBezTo>
                <a:cubicBezTo>
                  <a:pt x="22229" y="112728"/>
                  <a:pt x="26002" y="112289"/>
                  <a:pt x="28058" y="109690"/>
                </a:cubicBezTo>
                <a:cubicBezTo>
                  <a:pt x="30055" y="107167"/>
                  <a:pt x="29706" y="103518"/>
                  <a:pt x="27268" y="101420"/>
                </a:cubicBezTo>
                <a:cubicBezTo>
                  <a:pt x="9377" y="86646"/>
                  <a:pt x="6850" y="60165"/>
                  <a:pt x="21624" y="42274"/>
                </a:cubicBezTo>
                <a:cubicBezTo>
                  <a:pt x="28155" y="34365"/>
                  <a:pt x="37355" y="29118"/>
                  <a:pt x="47488" y="27524"/>
                </a:cubicBezTo>
                <a:lnTo>
                  <a:pt x="43240" y="31778"/>
                </a:lnTo>
                <a:cubicBezTo>
                  <a:pt x="40901" y="34125"/>
                  <a:pt x="40907" y="37924"/>
                  <a:pt x="43254" y="40263"/>
                </a:cubicBezTo>
                <a:cubicBezTo>
                  <a:pt x="45390" y="42392"/>
                  <a:pt x="48774" y="42604"/>
                  <a:pt x="51160" y="40760"/>
                </a:cubicBezTo>
                <a:lnTo>
                  <a:pt x="51724" y="40262"/>
                </a:lnTo>
                <a:lnTo>
                  <a:pt x="66724" y="25262"/>
                </a:lnTo>
                <a:cubicBezTo>
                  <a:pt x="68861" y="23124"/>
                  <a:pt x="69075" y="19730"/>
                  <a:pt x="67222" y="17342"/>
                </a:cubicBezTo>
                <a:lnTo>
                  <a:pt x="66724" y="16778"/>
                </a:lnTo>
                <a:close/>
              </a:path>
            </a:pathLst>
          </a:custGeom>
          <a:solidFill>
            <a:srgbClr val="FFA38B"/>
          </a:solidFill>
          <a:ln w="5953" cap="flat">
            <a:noFill/>
            <a:prstDash val="solid"/>
            <a:miter/>
          </a:ln>
        </p:spPr>
        <p:txBody>
          <a:bodyPr rtlCol="0" anchor="ctr"/>
          <a:lstStyle/>
          <a:p>
            <a:endParaRPr lang="en-US"/>
          </a:p>
        </p:txBody>
      </p:sp>
      <p:sp>
        <p:nvSpPr>
          <p:cNvPr id="125" name="Text Placeholder 124">
            <a:extLst>
              <a:ext uri="{FF2B5EF4-FFF2-40B4-BE49-F238E27FC236}">
                <a16:creationId xmlns:a16="http://schemas.microsoft.com/office/drawing/2014/main" id="{7A356CC7-473B-39BA-A827-16483C56D7A9}"/>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40" name="Text Placeholder 39">
            <a:extLst>
              <a:ext uri="{FF2B5EF4-FFF2-40B4-BE49-F238E27FC236}">
                <a16:creationId xmlns:a16="http://schemas.microsoft.com/office/drawing/2014/main" id="{6860F8AF-4186-D396-CB54-FB8C69C9F983}"/>
              </a:ext>
            </a:extLst>
          </p:cNvPr>
          <p:cNvSpPr>
            <a:spLocks noGrp="1"/>
          </p:cNvSpPr>
          <p:nvPr>
            <p:ph type="body" sz="quarter" idx="11"/>
          </p:nvPr>
        </p:nvSpPr>
        <p:spPr>
          <a:xfrm>
            <a:off x="584200" y="1593881"/>
            <a:ext cx="976461" cy="345600"/>
          </a:xfrm>
        </p:spPr>
        <p:txBody>
          <a:bodyPr/>
          <a:lstStyle/>
          <a:p>
            <a:r>
              <a:rPr lang="en-US" noProof="0"/>
              <a:t>8:00 am</a:t>
            </a:r>
          </a:p>
        </p:txBody>
      </p:sp>
      <p:sp>
        <p:nvSpPr>
          <p:cNvPr id="41" name="Text Placeholder 40">
            <a:extLst>
              <a:ext uri="{FF2B5EF4-FFF2-40B4-BE49-F238E27FC236}">
                <a16:creationId xmlns:a16="http://schemas.microsoft.com/office/drawing/2014/main" id="{EF188A89-3D93-9675-9557-86EADCC47806}"/>
              </a:ext>
            </a:extLst>
          </p:cNvPr>
          <p:cNvSpPr>
            <a:spLocks noGrp="1"/>
          </p:cNvSpPr>
          <p:nvPr>
            <p:ph type="body" sz="quarter" idx="18"/>
          </p:nvPr>
        </p:nvSpPr>
        <p:spPr>
          <a:xfrm>
            <a:off x="576356" y="2032188"/>
            <a:ext cx="2808000" cy="801702"/>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900" i="0" u="none" strike="noStrike" kern="1200" cap="none" spc="0" normalizeH="0" baseline="0" noProof="0">
                <a:ln>
                  <a:noFill/>
                </a:ln>
                <a:effectLst/>
                <a:uLnTx/>
                <a:uFillTx/>
                <a:latin typeface="Segoe UI"/>
                <a:ea typeface="+mn-ea"/>
                <a:cs typeface="Segoe UI Semibold"/>
              </a:rPr>
              <a:t>Elena starts her day by checking her Teams messages on her mobile. She sees a message mentioning that Johnny is "being laid back." Unsure how to interpret this, she uses Copilot to </a:t>
            </a:r>
            <a:r>
              <a:rPr lang="en-GB" sz="900">
                <a:latin typeface="Segoe UI"/>
                <a:cs typeface="Segoe UI Semibold"/>
              </a:rPr>
              <a:t>interpret</a:t>
            </a:r>
            <a:r>
              <a:rPr kumimoji="0" lang="en-GB" sz="900" i="0" u="none" strike="noStrike" kern="1200" cap="none" spc="0" normalizeH="0" baseline="0" noProof="0">
                <a:ln>
                  <a:noFill/>
                </a:ln>
                <a:effectLst/>
                <a:uLnTx/>
                <a:uFillTx/>
                <a:latin typeface="Segoe UI"/>
                <a:ea typeface="+mn-ea"/>
                <a:cs typeface="Segoe UI Semibold"/>
              </a:rPr>
              <a:t> the message and understand the Intention.</a:t>
            </a:r>
            <a:endParaRPr kumimoji="0" lang="en-US" sz="900" i="0" u="none" strike="noStrike" kern="1200" cap="none" spc="0" normalizeH="0" baseline="0" noProof="0">
              <a:ln>
                <a:noFill/>
              </a:ln>
              <a:effectLst/>
              <a:uLnTx/>
              <a:uFillTx/>
              <a:latin typeface="Segoe UI"/>
              <a:ea typeface="+mn-ea"/>
              <a:cs typeface="Segoe UI Semibold"/>
            </a:endParaRPr>
          </a:p>
        </p:txBody>
      </p:sp>
      <p:sp>
        <p:nvSpPr>
          <p:cNvPr id="11" name="TextBox 10">
            <a:extLst>
              <a:ext uri="{FF2B5EF4-FFF2-40B4-BE49-F238E27FC236}">
                <a16:creationId xmlns:a16="http://schemas.microsoft.com/office/drawing/2014/main" id="{FC1E97E1-353F-2151-466F-6D7AAE18B020}"/>
              </a:ext>
              <a:ext uri="{C183D7F6-B498-43B3-948B-1728B52AA6E4}">
                <adec:decorative xmlns:adec="http://schemas.microsoft.com/office/drawing/2017/decorative" val="0"/>
              </a:ext>
            </a:extLst>
          </p:cNvPr>
          <p:cNvSpPr txBox="1"/>
          <p:nvPr/>
        </p:nvSpPr>
        <p:spPr>
          <a:xfrm>
            <a:off x="1331143" y="3016082"/>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1FD212EA-EF7F-29D7-EC72-1A8531130ED4}"/>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a:t>
            </a:r>
            <a:r>
              <a:rPr lang="en-US" sz="900" b="1" kern="0" noProof="0">
                <a:solidFill>
                  <a:srgbClr val="1A1A1A"/>
                </a:solidFill>
                <a:latin typeface="Segoe UI"/>
              </a:rPr>
              <a:t>:</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 What does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“being laid back” mean? Is it positive or negative?</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C32B7E16-03E4-0E70-EBBA-27EE15374842}"/>
              </a:ext>
            </a:extLst>
          </p:cNvPr>
          <p:cNvSpPr>
            <a:spLocks noGrp="1"/>
          </p:cNvSpPr>
          <p:nvPr>
            <p:ph type="body" sz="quarter" idx="22"/>
          </p:nvPr>
        </p:nvSpPr>
        <p:spPr>
          <a:xfrm>
            <a:off x="3776898" y="1593881"/>
            <a:ext cx="976461" cy="345600"/>
          </a:xfrm>
        </p:spPr>
        <p:txBody>
          <a:bodyPr/>
          <a:lstStyle/>
          <a:p>
            <a:r>
              <a:rPr lang="en-US" noProof="0"/>
              <a:t>8:15 am</a:t>
            </a:r>
          </a:p>
        </p:txBody>
      </p:sp>
      <p:sp>
        <p:nvSpPr>
          <p:cNvPr id="77" name="Text Placeholder 76">
            <a:extLst>
              <a:ext uri="{FF2B5EF4-FFF2-40B4-BE49-F238E27FC236}">
                <a16:creationId xmlns:a16="http://schemas.microsoft.com/office/drawing/2014/main" id="{50CF3034-CE6D-A69A-B4BA-DE1D6B1BD3F3}"/>
              </a:ext>
            </a:extLst>
          </p:cNvPr>
          <p:cNvSpPr>
            <a:spLocks noGrp="1"/>
          </p:cNvSpPr>
          <p:nvPr>
            <p:ph type="body" sz="quarter" idx="23"/>
          </p:nvPr>
        </p:nvSpPr>
        <p:spPr>
          <a:xfrm>
            <a:off x="3776898" y="2032188"/>
            <a:ext cx="2808000" cy="626701"/>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i="0" u="none" strike="noStrike" kern="1200" cap="none" spc="0" normalizeH="0" baseline="0" noProof="0">
                <a:ln>
                  <a:noFill/>
                </a:ln>
                <a:effectLst/>
                <a:uLnTx/>
                <a:uFillTx/>
                <a:latin typeface="Segoe UI"/>
                <a:ea typeface="+mn-ea"/>
                <a:cs typeface="Segoe UI Semibold"/>
              </a:rPr>
              <a:t>Elena joins a call with several attendees, all actively participating in the conversation. Due to different accents, she uses Copilot in Teams to verify that she is correctly following the content of the meeting.</a:t>
            </a:r>
            <a:endParaRPr kumimoji="0" lang="en-US" i="0" u="none" strike="noStrike" kern="1200" cap="none" spc="0" normalizeH="0" baseline="0" noProof="0">
              <a:ln>
                <a:noFill/>
              </a:ln>
              <a:effectLst/>
              <a:uLnTx/>
              <a:uFillTx/>
              <a:latin typeface="Segoe UI"/>
              <a:ea typeface="+mn-ea"/>
              <a:cs typeface="Segoe UI Semibold"/>
            </a:endParaRPr>
          </a:p>
        </p:txBody>
      </p:sp>
      <p:sp>
        <p:nvSpPr>
          <p:cNvPr id="5" name="TextBox 4">
            <a:extLst>
              <a:ext uri="{FF2B5EF4-FFF2-40B4-BE49-F238E27FC236}">
                <a16:creationId xmlns:a16="http://schemas.microsoft.com/office/drawing/2014/main" id="{39946CE3-6FBE-5325-22DE-86844BCC69B7}"/>
              </a:ext>
              <a:ext uri="{C183D7F6-B498-43B3-948B-1728B52AA6E4}">
                <adec:decorative xmlns:adec="http://schemas.microsoft.com/office/drawing/2017/decorative" val="0"/>
              </a:ext>
            </a:extLst>
          </p:cNvPr>
          <p:cNvSpPr txBox="1"/>
          <p:nvPr/>
        </p:nvSpPr>
        <p:spPr>
          <a:xfrm>
            <a:off x="4511262" y="301848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C95419EE-F905-200C-DC7B-CA717B81EFCE}"/>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 </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Summarize what was said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about our new metrics.</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EB1E3A45-F907-431D-F51A-D34E3F945981}"/>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F1D27C5C-7B81-4CDB-7086-87AD0BA98018}"/>
              </a:ext>
            </a:extLst>
          </p:cNvPr>
          <p:cNvSpPr>
            <a:spLocks noGrp="1"/>
          </p:cNvSpPr>
          <p:nvPr>
            <p:ph type="body" sz="quarter" idx="26"/>
          </p:nvPr>
        </p:nvSpPr>
        <p:spPr>
          <a:xfrm>
            <a:off x="6969595" y="2032188"/>
            <a:ext cx="2808000" cy="626701"/>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i="0" u="none" strike="noStrike" kern="1200" cap="none" spc="0" normalizeH="0" baseline="0" noProof="0">
                <a:ln>
                  <a:noFill/>
                </a:ln>
                <a:effectLst/>
                <a:uLnTx/>
                <a:uFillTx/>
                <a:latin typeface="Segoe UI"/>
                <a:ea typeface="+mn-ea"/>
                <a:cs typeface="Segoe UI Semibold"/>
              </a:rPr>
              <a:t>Elena finds </a:t>
            </a:r>
            <a:r>
              <a:rPr lang="en-GB">
                <a:latin typeface="Segoe UI"/>
                <a:cs typeface="Segoe UI Semibold"/>
              </a:rPr>
              <a:t>following</a:t>
            </a:r>
            <a:r>
              <a:rPr kumimoji="0" lang="en-GB" i="0" u="none" strike="noStrike" kern="1200" cap="none" spc="0" normalizeH="0" baseline="0" noProof="0">
                <a:ln>
                  <a:noFill/>
                </a:ln>
                <a:effectLst/>
                <a:uLnTx/>
                <a:uFillTx/>
                <a:latin typeface="Segoe UI"/>
                <a:ea typeface="+mn-ea"/>
                <a:cs typeface="Segoe UI Semibold"/>
              </a:rPr>
              <a:t> the meeting and the chat conversation simultaneously stressful and is distracted by the chat. She uses Copilot in Teams to get a summary of the chat and the meeting in separate sections at the end of the call.</a:t>
            </a:r>
            <a:r>
              <a:rPr kumimoji="0" lang="en-US" i="0" u="none" strike="noStrike" kern="1200" cap="none" spc="0" normalizeH="0" baseline="0" noProof="0">
                <a:ln>
                  <a:noFill/>
                </a:ln>
                <a:effectLst/>
                <a:uLnTx/>
                <a:uFillTx/>
                <a:latin typeface="Segoe UI"/>
                <a:ea typeface="+mn-ea"/>
                <a:cs typeface="Segoe UI Semibold"/>
              </a:rPr>
              <a:t>.</a:t>
            </a:r>
          </a:p>
        </p:txBody>
      </p:sp>
      <p:sp>
        <p:nvSpPr>
          <p:cNvPr id="18" name="TextBox 17">
            <a:extLst>
              <a:ext uri="{FF2B5EF4-FFF2-40B4-BE49-F238E27FC236}">
                <a16:creationId xmlns:a16="http://schemas.microsoft.com/office/drawing/2014/main" id="{DFF985C6-1FA6-99F8-EF8F-D4EEC52C09AB}"/>
              </a:ext>
              <a:ext uri="{C183D7F6-B498-43B3-948B-1728B52AA6E4}">
                <adec:decorative xmlns:adec="http://schemas.microsoft.com/office/drawing/2017/decorative" val="0"/>
              </a:ext>
            </a:extLst>
          </p:cNvPr>
          <p:cNvSpPr txBox="1"/>
          <p:nvPr/>
        </p:nvSpPr>
        <p:spPr>
          <a:xfrm>
            <a:off x="7862865" y="299451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10" name="TextBox 9">
            <a:extLst>
              <a:ext uri="{FF2B5EF4-FFF2-40B4-BE49-F238E27FC236}">
                <a16:creationId xmlns:a16="http://schemas.microsoft.com/office/drawing/2014/main" id="{4631E2BB-EC3E-2853-C0FA-06BE27F64EC4}"/>
              </a:ext>
              <a:ext uri="{C183D7F6-B498-43B3-948B-1728B52AA6E4}">
                <adec:decorative xmlns:adec="http://schemas.microsoft.com/office/drawing/2017/decorative" val="0"/>
              </a:ext>
            </a:extLst>
          </p:cNvPr>
          <p:cNvSpPr txBox="1"/>
          <p:nvPr/>
        </p:nvSpPr>
        <p:spPr>
          <a:xfrm>
            <a:off x="9887370" y="991629"/>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D76A05AC-687B-85A2-D643-FA3F36158AE0}"/>
              </a:ext>
            </a:extLst>
          </p:cNvPr>
          <p:cNvSpPr>
            <a:spLocks noGrp="1"/>
          </p:cNvSpPr>
          <p:nvPr>
            <p:ph type="body" sz="quarter" idx="27"/>
          </p:nvPr>
        </p:nvSpPr>
        <p:spPr>
          <a:xfrm>
            <a:off x="6969595" y="3279349"/>
            <a:ext cx="2808000" cy="626701"/>
          </a:xfrm>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the chat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in the meeting in separate sections.</a:t>
            </a:r>
          </a:p>
          <a:p>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6C1FC654-2B90-8B58-D5E5-0F89444CF3D4}"/>
              </a:ext>
            </a:extLst>
          </p:cNvPr>
          <p:cNvSpPr>
            <a:spLocks noGrp="1"/>
          </p:cNvSpPr>
          <p:nvPr>
            <p:ph type="body" sz="quarter" idx="34"/>
          </p:nvPr>
        </p:nvSpPr>
        <p:spPr>
          <a:xfrm>
            <a:off x="6969595" y="4053821"/>
            <a:ext cx="976461" cy="345600"/>
          </a:xfrm>
        </p:spPr>
        <p:txBody>
          <a:bodyPr/>
          <a:lstStyle/>
          <a:p>
            <a:r>
              <a:rPr lang="en-US" noProof="0"/>
              <a:t>11:00 pm</a:t>
            </a:r>
          </a:p>
        </p:txBody>
      </p:sp>
      <p:sp>
        <p:nvSpPr>
          <p:cNvPr id="85" name="Text Placeholder 84">
            <a:extLst>
              <a:ext uri="{FF2B5EF4-FFF2-40B4-BE49-F238E27FC236}">
                <a16:creationId xmlns:a16="http://schemas.microsoft.com/office/drawing/2014/main" id="{0299C0C5-6460-12A5-10FF-F0ED623A499D}"/>
              </a:ext>
            </a:extLst>
          </p:cNvPr>
          <p:cNvSpPr>
            <a:spLocks noGrp="1"/>
          </p:cNvSpPr>
          <p:nvPr>
            <p:ph type="body" sz="quarter" idx="35"/>
          </p:nvPr>
        </p:nvSpPr>
        <p:spPr>
          <a:xfrm>
            <a:off x="6969595" y="4488366"/>
            <a:ext cx="2808000" cy="1153173"/>
          </a:xfrm>
        </p:spPr>
        <p:txBody>
          <a:bodyPr>
            <a:norm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Segoe UI Semibold"/>
              </a:rPr>
              <a:t>Switching gears, </a:t>
            </a:r>
            <a:r>
              <a:rPr kumimoji="0" lang="en-GB" sz="900" b="0" i="0" u="none" strike="noStrike" kern="1200" cap="none" spc="0" normalizeH="0" baseline="0" noProof="0">
                <a:ln>
                  <a:noFill/>
                </a:ln>
                <a:solidFill>
                  <a:prstClr val="black"/>
                </a:solidFill>
                <a:effectLst/>
                <a:uLnTx/>
                <a:uFillTx/>
                <a:latin typeface="Segoe UI"/>
                <a:ea typeface="+mn-ea"/>
                <a:cs typeface="Segoe UI Semibold"/>
              </a:rPr>
              <a:t>Elena receives her FY25 adoption targets and her customer’s portfolio. There is a lot of new data , so she uses </a:t>
            </a:r>
            <a:r>
              <a:rPr kumimoji="0" lang="en-US" sz="900" i="0" u="none" strike="noStrike" kern="1200" cap="none" spc="0" normalizeH="0" baseline="0" noProof="0">
                <a:ln w="3175">
                  <a:noFill/>
                </a:ln>
                <a:effectLst/>
                <a:uLnTx/>
                <a:uFillTx/>
                <a:latin typeface="Segoe Sans Display"/>
                <a:ea typeface="+mn-ea"/>
                <a:cs typeface="Segoe Sans Display"/>
              </a:rPr>
              <a:t>Copilot in Excel </a:t>
            </a:r>
            <a:r>
              <a:rPr kumimoji="0" lang="en-GB" sz="900" b="0" i="0" u="none" strike="noStrike" kern="1200" cap="none" spc="0" normalizeH="0" baseline="0" noProof="0">
                <a:ln>
                  <a:noFill/>
                </a:ln>
                <a:solidFill>
                  <a:prstClr val="black"/>
                </a:solidFill>
                <a:effectLst/>
                <a:uLnTx/>
                <a:uFillTx/>
                <a:latin typeface="Segoe UI"/>
                <a:ea typeface="+mn-ea"/>
                <a:cs typeface="Segoe UI Semibold"/>
              </a:rPr>
              <a:t>to summarise it using pivot tables to quickly identify key metrics and trends.</a:t>
            </a:r>
            <a:endParaRPr kumimoji="0" lang="en-US" sz="9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6" name="TextBox 5">
            <a:extLst>
              <a:ext uri="{FF2B5EF4-FFF2-40B4-BE49-F238E27FC236}">
                <a16:creationId xmlns:a16="http://schemas.microsoft.com/office/drawing/2014/main" id="{CC9CA093-BFD8-592A-C6EC-07B76BA28AE0}"/>
              </a:ext>
              <a:ext uri="{C183D7F6-B498-43B3-948B-1728B52AA6E4}">
                <adec:decorative xmlns:adec="http://schemas.microsoft.com/office/drawing/2017/decorative" val="0"/>
              </a:ext>
            </a:extLst>
          </p:cNvPr>
          <p:cNvSpPr txBox="1"/>
          <p:nvPr/>
        </p:nvSpPr>
        <p:spPr>
          <a:xfrm>
            <a:off x="7873689" y="5543931"/>
            <a:ext cx="105167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BE51F772-A7F8-88B4-2B58-6A6192CDACD1}"/>
              </a:ext>
            </a:extLst>
          </p:cNvPr>
          <p:cNvSpPr>
            <a:spLocks noGrp="1"/>
          </p:cNvSpPr>
          <p:nvPr>
            <p:ph type="body" sz="quarter" idx="36"/>
          </p:nvPr>
        </p:nvSpPr>
        <p:spPr>
          <a:xfrm>
            <a:off x="6969595" y="5806322"/>
            <a:ext cx="2808000" cy="626701"/>
          </a:xfrm>
        </p:spPr>
        <p:txBody>
          <a:bodyPr anchor="t"/>
          <a:lstStyle/>
          <a:p>
            <a:r>
              <a:rPr lang="en-US" sz="900" kern="0" noProof="0">
                <a:solidFill>
                  <a:srgbClr val="1A1A1A"/>
                </a:solidFill>
                <a:latin typeface="Segoe UI"/>
              </a:rPr>
              <a:t>Sample Prompt: </a:t>
            </a:r>
            <a:r>
              <a:rPr lang="en-GB" b="1">
                <a:ln w="3175">
                  <a:noFill/>
                </a:ln>
                <a:solidFill>
                  <a:prstClr val="black"/>
                </a:solidFill>
                <a:latin typeface="Segoe UI"/>
              </a:rPr>
              <a:t>S</a:t>
            </a:r>
            <a:r>
              <a:rPr kumimoji="0" lang="en-GB" sz="900" b="1" i="0" u="none" strike="noStrike" kern="1200" cap="none" spc="0" normalizeH="0" baseline="0" noProof="0" err="1">
                <a:ln w="3175">
                  <a:noFill/>
                </a:ln>
                <a:solidFill>
                  <a:prstClr val="black"/>
                </a:solidFill>
                <a:effectLst/>
                <a:uLnTx/>
                <a:uFillTx/>
                <a:latin typeface="Segoe UI"/>
                <a:ea typeface="+mn-ea"/>
                <a:cs typeface="Segoe UI" pitchFamily="34" charset="0"/>
              </a:rPr>
              <a:t>ummarize</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 this data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using pivot tables.</a:t>
            </a:r>
            <a:endParaRPr kumimoji="0" lang="en-US" sz="900" i="0" u="none" strike="noStrike" kern="1200" cap="none" spc="0" normalizeH="0" baseline="0" noProof="0">
              <a:ln>
                <a:noFill/>
              </a:ln>
              <a:solidFill>
                <a:srgbClr val="000000"/>
              </a:solidFill>
              <a:effectLst/>
              <a:uLnTx/>
              <a:uFillTx/>
              <a:latin typeface="Segoe UI"/>
              <a:ea typeface="+mn-ea"/>
              <a:cs typeface="+mn-cs"/>
            </a:endParaRPr>
          </a:p>
        </p:txBody>
      </p:sp>
      <p:sp>
        <p:nvSpPr>
          <p:cNvPr id="52" name="Text Placeholder 51">
            <a:extLst>
              <a:ext uri="{FF2B5EF4-FFF2-40B4-BE49-F238E27FC236}">
                <a16:creationId xmlns:a16="http://schemas.microsoft.com/office/drawing/2014/main" id="{34B49A62-9F1B-44CB-B211-F5F86F014453}"/>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86C32C0F-62F4-C034-3A5C-9145E17138CD}"/>
              </a:ext>
            </a:extLst>
          </p:cNvPr>
          <p:cNvSpPr>
            <a:spLocks noGrp="1"/>
          </p:cNvSpPr>
          <p:nvPr>
            <p:ph type="body" sz="quarter" idx="32"/>
          </p:nvPr>
        </p:nvSpPr>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Elena uses </a:t>
            </a:r>
            <a:r>
              <a:rPr kumimoji="0" lang="en-GB" b="0" i="0" u="none" strike="noStrike" kern="1200" cap="none" spc="0" normalizeH="0" baseline="0" noProof="0">
                <a:ln>
                  <a:noFill/>
                </a:ln>
                <a:solidFill>
                  <a:prstClr val="black"/>
                </a:solidFill>
                <a:effectLst/>
                <a:uLnTx/>
                <a:uFillTx/>
                <a:latin typeface="Segoe UI" panose="020B0502040204020203" pitchFamily="34" charset="0"/>
                <a:ea typeface="+mn-ea"/>
                <a:cs typeface="+mn-cs"/>
              </a:rPr>
              <a:t>the</a:t>
            </a:r>
            <a:r>
              <a:rPr kumimoji="0" lang="en-GB" b="0" i="0" u="none" strike="noStrike" kern="1200" cap="none" spc="0" normalizeH="0" baseline="0" noProof="0">
                <a:ln>
                  <a:noFill/>
                </a:ln>
                <a:solidFill>
                  <a:srgbClr val="0066FF"/>
                </a:solidFill>
                <a:effectLst/>
                <a:uLnTx/>
                <a:uFillTx/>
                <a:latin typeface="Segoe UI" panose="020B0502040204020203" pitchFamily="34" charset="0"/>
                <a:ea typeface="+mn-ea"/>
                <a:cs typeface="+mn-cs"/>
              </a:rPr>
              <a:t> </a:t>
            </a:r>
            <a:r>
              <a:rPr kumimoji="0" lang="en-GB" i="0" u="none" strike="noStrike" kern="1200" cap="none" spc="0" normalizeH="0" baseline="0" noProof="0">
                <a:ln>
                  <a:noFill/>
                </a:ln>
                <a:effectLst/>
                <a:uLnTx/>
                <a:uFillTx/>
                <a:latin typeface="Segoe UI" panose="020B0502040204020203" pitchFamily="34" charset="0"/>
                <a:ea typeface="+mn-ea"/>
                <a:cs typeface="+mn-cs"/>
              </a:rPr>
              <a:t>narrative builder in PowerPoint </a:t>
            </a: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to help her structure her monthly review based on the insights she got from Excel. This reduces her cognitive load, helps her recharge, and boosts her confidence.</a:t>
            </a:r>
            <a:endParaRPr kumimoji="0" lang="en-US"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84" name="Text Placeholder 83">
            <a:extLst>
              <a:ext uri="{FF2B5EF4-FFF2-40B4-BE49-F238E27FC236}">
                <a16:creationId xmlns:a16="http://schemas.microsoft.com/office/drawing/2014/main" id="{E37BC591-E3E4-AF01-0158-39E92E75137F}"/>
              </a:ext>
            </a:extLst>
          </p:cNvPr>
          <p:cNvSpPr>
            <a:spLocks noGrp="1"/>
          </p:cNvSpPr>
          <p:nvPr>
            <p:ph type="body" sz="quarter" idx="33"/>
          </p:nvPr>
        </p:nvSpPr>
        <p:spPr>
          <a:xfrm>
            <a:off x="3719286" y="5806322"/>
            <a:ext cx="2808000" cy="626701"/>
          </a:xfrm>
        </p:spPr>
        <p:txBody>
          <a:bodyPr anchor="t">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lang="en-US" sz="900" b="1" kern="0" noProof="0">
                <a:solidFill>
                  <a:srgbClr val="1A1A1A"/>
                </a:solidFill>
                <a:latin typeface="Segoe UI"/>
              </a:rPr>
              <a:t>Help </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me structure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my PowerPoint presentation based on </a:t>
            </a:r>
            <a:r>
              <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rPr>
              <a:t>[Excel file].</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3F66282D-DEC5-ED57-E8F8-E1FE32B7AC2B}"/>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FD3E1D4A-6303-8FE5-6F8D-EBFCD46836E2}"/>
              </a:ext>
            </a:extLst>
          </p:cNvPr>
          <p:cNvSpPr>
            <a:spLocks noGrp="1"/>
          </p:cNvSpPr>
          <p:nvPr>
            <p:ph type="body" sz="quarter" idx="29"/>
          </p:nvPr>
        </p:nvSpPr>
        <p:spPr/>
        <p:txBody>
          <a:bodyPr>
            <a:noAutofit/>
          </a:bodyPr>
          <a:lstStyle/>
          <a:p>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Elena is struggling to find the right words for an email she needs to send to her customer. She uses </a:t>
            </a:r>
            <a:r>
              <a:rPr kumimoji="0" lang="en-GB" i="0" u="none" strike="noStrike" kern="1200" cap="none" spc="0" normalizeH="0" baseline="0" noProof="0">
                <a:ln>
                  <a:noFill/>
                </a:ln>
                <a:effectLst/>
                <a:uLnTx/>
                <a:uFillTx/>
                <a:latin typeface="Segoe UI" panose="020B0502040204020203" pitchFamily="34" charset="0"/>
                <a:ea typeface="+mn-ea"/>
                <a:cs typeface="+mn-cs"/>
              </a:rPr>
              <a:t>Copilot in Outlook to draft</a:t>
            </a: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 an email and Coaching by Copilot to  ensure her communication is clear, professional, and not misunderstood.</a:t>
            </a:r>
            <a:endParaRPr kumimoji="0" lang="en-US" b="0" i="0" u="none" strike="noStrike" kern="0" cap="none" spc="0" normalizeH="0" baseline="0" noProof="0">
              <a:ln>
                <a:noFill/>
              </a:ln>
              <a:solidFill>
                <a:srgbClr val="1A1A1A"/>
              </a:solidFill>
              <a:effectLst/>
              <a:uLnTx/>
              <a:uFillTx/>
              <a:latin typeface="Segoe UI"/>
              <a:cs typeface="Segoe UI" pitchFamily="34" charset="0"/>
            </a:endParaRPr>
          </a:p>
        </p:txBody>
      </p:sp>
      <p:sp>
        <p:nvSpPr>
          <p:cNvPr id="25" name="TextBox 24">
            <a:extLst>
              <a:ext uri="{FF2B5EF4-FFF2-40B4-BE49-F238E27FC236}">
                <a16:creationId xmlns:a16="http://schemas.microsoft.com/office/drawing/2014/main" id="{46F320C9-75B2-6845-E85E-AE61B960B34E}"/>
              </a:ext>
              <a:ext uri="{C183D7F6-B498-43B3-948B-1728B52AA6E4}">
                <adec:decorative xmlns:adec="http://schemas.microsoft.com/office/drawing/2017/decorative" val="0"/>
              </a:ext>
            </a:extLst>
          </p:cNvPr>
          <p:cNvSpPr txBox="1"/>
          <p:nvPr/>
        </p:nvSpPr>
        <p:spPr>
          <a:xfrm>
            <a:off x="1336843" y="5533920"/>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21" name="TextBox 20">
            <a:extLst>
              <a:ext uri="{FF2B5EF4-FFF2-40B4-BE49-F238E27FC236}">
                <a16:creationId xmlns:a16="http://schemas.microsoft.com/office/drawing/2014/main" id="{1E00D743-99AC-C6DD-9B8E-68901986E07E}"/>
              </a:ext>
              <a:ext uri="{C183D7F6-B498-43B3-948B-1728B52AA6E4}">
                <adec:decorative xmlns:adec="http://schemas.microsoft.com/office/drawing/2017/decorative" val="0"/>
              </a:ext>
            </a:extLst>
          </p:cNvPr>
          <p:cNvSpPr txBox="1"/>
          <p:nvPr/>
        </p:nvSpPr>
        <p:spPr>
          <a:xfrm>
            <a:off x="4511262" y="5537000"/>
            <a:ext cx="18523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6D8EAE62-1AEC-1DE3-7F67-25FA52BC041A}"/>
              </a:ext>
            </a:extLst>
          </p:cNvPr>
          <p:cNvSpPr>
            <a:spLocks noGrp="1"/>
          </p:cNvSpPr>
          <p:nvPr>
            <p:ph type="body" sz="quarter" idx="30"/>
          </p:nvPr>
        </p:nvSpPr>
        <p:spPr>
          <a:xfrm>
            <a:off x="584200" y="5806322"/>
            <a:ext cx="2808000" cy="626701"/>
          </a:xfrm>
        </p:spPr>
        <p:txBody>
          <a:bodyPr anchor="t"/>
          <a:lstStyle/>
          <a:p>
            <a:r>
              <a:rPr lang="en-US" sz="900" kern="0" noProof="0">
                <a:solidFill>
                  <a:srgbClr val="1A1A1A"/>
                </a:solidFill>
                <a:latin typeface="Segoe UI"/>
              </a:rPr>
              <a:t>Sample Prompt:</a:t>
            </a:r>
            <a:r>
              <a:rPr kumimoji="0" lang="en-US" sz="900"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a:t>
            </a:r>
            <a:r>
              <a:rPr kumimoji="0" lang="en-US" sz="900" i="0" u="none" strike="noStrike" kern="1200" cap="none" spc="0" normalizeH="0" baseline="0" noProof="0">
                <a:ln>
                  <a:noFill/>
                </a:ln>
                <a:solidFill>
                  <a:srgbClr val="000000"/>
                </a:solidFill>
                <a:effectLst/>
                <a:uLnTx/>
                <a:uFillTx/>
                <a:latin typeface="Segoe UI"/>
                <a:ea typeface="+mn-ea"/>
                <a:cs typeface="+mn-cs"/>
              </a:rPr>
              <a:t>with current project status.. Use </a:t>
            </a:r>
            <a:r>
              <a:rPr kumimoji="0" lang="en-US" sz="900" b="1" i="0" u="none" strike="noStrike" kern="1200" cap="none" spc="0" normalizeH="0" baseline="0" noProof="0">
                <a:ln>
                  <a:noFill/>
                </a:ln>
                <a:solidFill>
                  <a:srgbClr val="000000"/>
                </a:solidFill>
                <a:effectLst/>
                <a:uLnTx/>
                <a:uFillTx/>
                <a:latin typeface="Segoe UI"/>
                <a:ea typeface="+mn-ea"/>
                <a:cs typeface="+mn-cs"/>
              </a:rPr>
              <a:t>Coaching</a:t>
            </a:r>
            <a:r>
              <a:rPr kumimoji="0" lang="en-US" sz="900" i="0" u="none" strike="noStrike" kern="1200" cap="none" spc="0" normalizeH="0" baseline="0" noProof="0">
                <a:ln>
                  <a:noFill/>
                </a:ln>
                <a:solidFill>
                  <a:srgbClr val="000000"/>
                </a:solidFill>
                <a:effectLst/>
                <a:uLnTx/>
                <a:uFillTx/>
                <a:latin typeface="Segoe UI"/>
                <a:ea typeface="+mn-ea"/>
                <a:cs typeface="+mn-cs"/>
              </a:rPr>
              <a:t> to verify clarity.</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3" name="Text Placeholder 44">
            <a:extLst>
              <a:ext uri="{FF2B5EF4-FFF2-40B4-BE49-F238E27FC236}">
                <a16:creationId xmlns:a16="http://schemas.microsoft.com/office/drawing/2014/main" id="{C8F157A9-D982-B46E-A73A-F0C46D47A3C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3" name="Text Placeholder 22">
            <a:extLst>
              <a:ext uri="{FF2B5EF4-FFF2-40B4-BE49-F238E27FC236}">
                <a16:creationId xmlns:a16="http://schemas.microsoft.com/office/drawing/2014/main" id="{5DDB88E6-A325-8FE8-A473-8EE08E478F78}"/>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56" name="TextBox 55">
            <a:extLst>
              <a:ext uri="{FF2B5EF4-FFF2-40B4-BE49-F238E27FC236}">
                <a16:creationId xmlns:a16="http://schemas.microsoft.com/office/drawing/2014/main" id="{DE2EBD19-58D3-0EC1-78FA-699D998AC964}"/>
              </a:ext>
            </a:extLst>
          </p:cNvPr>
          <p:cNvSpPr txBox="1"/>
          <p:nvPr/>
        </p:nvSpPr>
        <p:spPr>
          <a:xfrm>
            <a:off x="10310421" y="2379962"/>
            <a:ext cx="1696592" cy="160043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Elena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non-native English speaker and uses M365 Copilot as her personal translator</a:t>
            </a:r>
          </a:p>
        </p:txBody>
      </p:sp>
      <p:sp>
        <p:nvSpPr>
          <p:cNvPr id="28" name="Graphic 125">
            <a:extLst>
              <a:ext uri="{FF2B5EF4-FFF2-40B4-BE49-F238E27FC236}">
                <a16:creationId xmlns:a16="http://schemas.microsoft.com/office/drawing/2014/main" id="{1FB0D374-3C31-F797-B200-CACCE45BA3F2}"/>
              </a:ext>
              <a:ext uri="{C183D7F6-B498-43B3-948B-1728B52AA6E4}">
                <adec:decorative xmlns:adec="http://schemas.microsoft.com/office/drawing/2017/decorative" val="1"/>
              </a:ext>
            </a:extLst>
          </p:cNvPr>
          <p:cNvSpPr/>
          <p:nvPr/>
        </p:nvSpPr>
        <p:spPr>
          <a:xfrm rot="10800000">
            <a:off x="11456586" y="4315226"/>
            <a:ext cx="228991" cy="228991"/>
          </a:xfrm>
          <a:custGeom>
            <a:avLst/>
            <a:gdLst>
              <a:gd name="connsiteX0" fmla="*/ 228992 w 228991"/>
              <a:gd name="connsiteY0" fmla="*/ 114496 h 228991"/>
              <a:gd name="connsiteX1" fmla="*/ 114496 w 228991"/>
              <a:gd name="connsiteY1" fmla="*/ 0 h 228991"/>
              <a:gd name="connsiteX2" fmla="*/ 0 w 228991"/>
              <a:gd name="connsiteY2" fmla="*/ 114496 h 228991"/>
              <a:gd name="connsiteX3" fmla="*/ 114496 w 228991"/>
              <a:gd name="connsiteY3" fmla="*/ 228992 h 228991"/>
              <a:gd name="connsiteX4" fmla="*/ 228992 w 228991"/>
              <a:gd name="connsiteY4" fmla="*/ 114496 h 228991"/>
              <a:gd name="connsiteX5" fmla="*/ 62629 w 228991"/>
              <a:gd name="connsiteY5" fmla="*/ 117702 h 228991"/>
              <a:gd name="connsiteX6" fmla="*/ 61793 w 228991"/>
              <a:gd name="connsiteY6" fmla="*/ 106527 h 228991"/>
              <a:gd name="connsiteX7" fmla="*/ 62629 w 228991"/>
              <a:gd name="connsiteY7" fmla="*/ 105554 h 228991"/>
              <a:gd name="connsiteX8" fmla="*/ 108428 w 228991"/>
              <a:gd name="connsiteY8" fmla="*/ 59755 h 228991"/>
              <a:gd name="connsiteX9" fmla="*/ 119614 w 228991"/>
              <a:gd name="connsiteY9" fmla="*/ 58920 h 228991"/>
              <a:gd name="connsiteX10" fmla="*/ 120587 w 228991"/>
              <a:gd name="connsiteY10" fmla="*/ 59755 h 228991"/>
              <a:gd name="connsiteX11" fmla="*/ 166385 w 228991"/>
              <a:gd name="connsiteY11" fmla="*/ 105565 h 228991"/>
              <a:gd name="connsiteX12" fmla="*/ 166403 w 228991"/>
              <a:gd name="connsiteY12" fmla="*/ 117710 h 228991"/>
              <a:gd name="connsiteX13" fmla="*/ 155199 w 228991"/>
              <a:gd name="connsiteY13" fmla="*/ 118538 h 228991"/>
              <a:gd name="connsiteX14" fmla="*/ 154237 w 228991"/>
              <a:gd name="connsiteY14" fmla="*/ 117713 h 228991"/>
              <a:gd name="connsiteX15" fmla="*/ 123094 w 228991"/>
              <a:gd name="connsiteY15" fmla="*/ 86547 h 228991"/>
              <a:gd name="connsiteX16" fmla="*/ 123094 w 228991"/>
              <a:gd name="connsiteY16" fmla="*/ 163157 h 228991"/>
              <a:gd name="connsiteX17" fmla="*/ 115664 w 228991"/>
              <a:gd name="connsiteY17" fmla="*/ 171675 h 228991"/>
              <a:gd name="connsiteX18" fmla="*/ 114496 w 228991"/>
              <a:gd name="connsiteY18" fmla="*/ 171732 h 228991"/>
              <a:gd name="connsiteX19" fmla="*/ 105989 w 228991"/>
              <a:gd name="connsiteY19" fmla="*/ 164313 h 228991"/>
              <a:gd name="connsiteX20" fmla="*/ 105909 w 228991"/>
              <a:gd name="connsiteY20" fmla="*/ 163145 h 228991"/>
              <a:gd name="connsiteX21" fmla="*/ 105909 w 228991"/>
              <a:gd name="connsiteY21" fmla="*/ 86547 h 228991"/>
              <a:gd name="connsiteX22" fmla="*/ 74766 w 228991"/>
              <a:gd name="connsiteY22" fmla="*/ 117690 h 228991"/>
              <a:gd name="connsiteX23" fmla="*/ 63591 w 228991"/>
              <a:gd name="connsiteY23" fmla="*/ 118526 h 228991"/>
              <a:gd name="connsiteX24" fmla="*/ 62629 w 228991"/>
              <a:gd name="connsiteY24" fmla="*/ 117690 h 22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991" h="228991">
                <a:moveTo>
                  <a:pt x="228992" y="114496"/>
                </a:moveTo>
                <a:cubicBezTo>
                  <a:pt x="228992" y="51260"/>
                  <a:pt x="177743" y="0"/>
                  <a:pt x="114496" y="0"/>
                </a:cubicBezTo>
                <a:cubicBezTo>
                  <a:pt x="51271" y="0"/>
                  <a:pt x="0" y="51260"/>
                  <a:pt x="0" y="114496"/>
                </a:cubicBezTo>
                <a:cubicBezTo>
                  <a:pt x="0" y="177732"/>
                  <a:pt x="51271" y="228992"/>
                  <a:pt x="114496" y="228992"/>
                </a:cubicBezTo>
                <a:cubicBezTo>
                  <a:pt x="177743" y="228992"/>
                  <a:pt x="228992" y="177732"/>
                  <a:pt x="228992" y="114496"/>
                </a:cubicBezTo>
                <a:close/>
                <a:moveTo>
                  <a:pt x="62629" y="117702"/>
                </a:moveTo>
                <a:cubicBezTo>
                  <a:pt x="59624" y="114697"/>
                  <a:pt x="59268" y="109946"/>
                  <a:pt x="61793" y="106527"/>
                </a:cubicBezTo>
                <a:lnTo>
                  <a:pt x="62629" y="105554"/>
                </a:lnTo>
                <a:lnTo>
                  <a:pt x="108428" y="59755"/>
                </a:lnTo>
                <a:cubicBezTo>
                  <a:pt x="111434" y="56743"/>
                  <a:pt x="116193" y="56388"/>
                  <a:pt x="119614" y="58920"/>
                </a:cubicBezTo>
                <a:lnTo>
                  <a:pt x="120587" y="59755"/>
                </a:lnTo>
                <a:lnTo>
                  <a:pt x="166385" y="105565"/>
                </a:lnTo>
                <a:cubicBezTo>
                  <a:pt x="169744" y="108914"/>
                  <a:pt x="169750" y="114352"/>
                  <a:pt x="166403" y="117710"/>
                </a:cubicBezTo>
                <a:cubicBezTo>
                  <a:pt x="163391" y="120728"/>
                  <a:pt x="158621" y="121080"/>
                  <a:pt x="155199" y="118538"/>
                </a:cubicBezTo>
                <a:lnTo>
                  <a:pt x="154237" y="117713"/>
                </a:lnTo>
                <a:lnTo>
                  <a:pt x="123094" y="86547"/>
                </a:lnTo>
                <a:lnTo>
                  <a:pt x="123094" y="163157"/>
                </a:lnTo>
                <a:cubicBezTo>
                  <a:pt x="123099" y="167456"/>
                  <a:pt x="119924" y="171096"/>
                  <a:pt x="115664" y="171675"/>
                </a:cubicBezTo>
                <a:lnTo>
                  <a:pt x="114496" y="171732"/>
                </a:lnTo>
                <a:cubicBezTo>
                  <a:pt x="110205" y="171732"/>
                  <a:pt x="106573" y="168564"/>
                  <a:pt x="105989" y="164313"/>
                </a:cubicBezTo>
                <a:lnTo>
                  <a:pt x="105909" y="163145"/>
                </a:lnTo>
                <a:lnTo>
                  <a:pt x="105909" y="86547"/>
                </a:lnTo>
                <a:lnTo>
                  <a:pt x="74766" y="117690"/>
                </a:lnTo>
                <a:cubicBezTo>
                  <a:pt x="71761" y="120696"/>
                  <a:pt x="67009" y="121051"/>
                  <a:pt x="63591" y="118526"/>
                </a:cubicBezTo>
                <a:lnTo>
                  <a:pt x="62629" y="117690"/>
                </a:lnTo>
                <a:close/>
              </a:path>
            </a:pathLst>
          </a:custGeom>
          <a:solidFill>
            <a:schemeClr val="accent3"/>
          </a:solidFill>
          <a:ln w="11113" cap="flat">
            <a:noFill/>
            <a:prstDash val="solid"/>
            <a:miter/>
          </a:ln>
        </p:spPr>
        <p:txBody>
          <a:bodyPr rtlCol="0" anchor="ctr"/>
          <a:lstStyle/>
          <a:p>
            <a:endParaRPr lang="en-US"/>
          </a:p>
        </p:txBody>
      </p:sp>
      <p:sp>
        <p:nvSpPr>
          <p:cNvPr id="152" name="Text Placeholder 60">
            <a:extLst>
              <a:ext uri="{FF2B5EF4-FFF2-40B4-BE49-F238E27FC236}">
                <a16:creationId xmlns:a16="http://schemas.microsoft.com/office/drawing/2014/main" id="{62EEC982-B44E-F91B-3064-E2586602C694}"/>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335A05B2-6E1E-8206-9672-4368BA0BB7D6}"/>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A9427190-BBBC-0AB6-4C0A-C46AFCD5A43E}"/>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59C436B6-CB83-ABB7-7F38-DB32C177862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8419" y="896267"/>
            <a:ext cx="360000" cy="360000"/>
          </a:xfrm>
          <a:prstGeom prst="ellipse">
            <a:avLst/>
          </a:prstGeom>
          <a:solidFill>
            <a:srgbClr val="FFFFFF"/>
          </a:solidFill>
        </p:spPr>
      </p:pic>
      <p:pic>
        <p:nvPicPr>
          <p:cNvPr id="8" name="Picture 7">
            <a:extLst>
              <a:ext uri="{FF2B5EF4-FFF2-40B4-BE49-F238E27FC236}">
                <a16:creationId xmlns:a16="http://schemas.microsoft.com/office/drawing/2014/main" id="{8EB619CA-B63C-A4B6-46E8-269135B4E1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2311" y="2923119"/>
            <a:ext cx="360000" cy="360000"/>
          </a:xfrm>
          <a:prstGeom prst="ellipse">
            <a:avLst/>
          </a:prstGeom>
          <a:solidFill>
            <a:srgbClr val="FFFFFF"/>
          </a:solidFill>
        </p:spPr>
      </p:pic>
      <p:pic>
        <p:nvPicPr>
          <p:cNvPr id="14" name="Picture 13">
            <a:hlinkClick r:id="rId5"/>
            <a:extLst>
              <a:ext uri="{FF2B5EF4-FFF2-40B4-BE49-F238E27FC236}">
                <a16:creationId xmlns:a16="http://schemas.microsoft.com/office/drawing/2014/main" id="{1CB4A6E1-1188-7B95-BA61-B0D01A5EE0BA}"/>
              </a:ext>
              <a:ext uri="{C183D7F6-B498-43B3-948B-1728B52AA6E4}">
                <adec:decorative xmlns:adec="http://schemas.microsoft.com/office/drawing/2017/decorative" val="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872193" y="2920720"/>
            <a:ext cx="360000" cy="360000"/>
          </a:xfrm>
          <a:prstGeom prst="ellipse">
            <a:avLst/>
          </a:prstGeom>
          <a:solidFill>
            <a:srgbClr val="FFFFFF"/>
          </a:solidFill>
        </p:spPr>
      </p:pic>
      <p:pic>
        <p:nvPicPr>
          <p:cNvPr id="19" name="Picture 18">
            <a:extLst>
              <a:ext uri="{FF2B5EF4-FFF2-40B4-BE49-F238E27FC236}">
                <a16:creationId xmlns:a16="http://schemas.microsoft.com/office/drawing/2014/main" id="{8582D916-4602-F660-8E8A-91FD4B4608E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3914" y="2899149"/>
            <a:ext cx="360000" cy="360000"/>
          </a:xfrm>
          <a:prstGeom prst="ellipse">
            <a:avLst/>
          </a:prstGeom>
          <a:solidFill>
            <a:srgbClr val="FFFFFF"/>
          </a:solidFill>
        </p:spPr>
      </p:pic>
      <p:pic>
        <p:nvPicPr>
          <p:cNvPr id="7" name="Picture 6">
            <a:extLst>
              <a:ext uri="{FF2B5EF4-FFF2-40B4-BE49-F238E27FC236}">
                <a16:creationId xmlns:a16="http://schemas.microsoft.com/office/drawing/2014/main" id="{9BF7D952-3596-5B7A-325A-9117B2119E4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3914" y="5448569"/>
            <a:ext cx="360000" cy="360000"/>
          </a:xfrm>
          <a:prstGeom prst="ellipse">
            <a:avLst/>
          </a:prstGeom>
          <a:solidFill>
            <a:schemeClr val="bg1"/>
          </a:solidFill>
        </p:spPr>
      </p:pic>
      <p:pic>
        <p:nvPicPr>
          <p:cNvPr id="22" name="Picture 21">
            <a:extLst>
              <a:ext uri="{FF2B5EF4-FFF2-40B4-BE49-F238E27FC236}">
                <a16:creationId xmlns:a16="http://schemas.microsoft.com/office/drawing/2014/main" id="{F37A5138-A1AC-A1F1-C91F-03050DD4E7C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2312" y="5441638"/>
            <a:ext cx="360000" cy="360000"/>
          </a:xfrm>
          <a:prstGeom prst="ellipse">
            <a:avLst/>
          </a:prstGeom>
          <a:solidFill>
            <a:srgbClr val="FFFFFF"/>
          </a:solidFill>
        </p:spPr>
      </p:pic>
      <p:pic>
        <p:nvPicPr>
          <p:cNvPr id="26" name="Picture 25">
            <a:extLst>
              <a:ext uri="{FF2B5EF4-FFF2-40B4-BE49-F238E27FC236}">
                <a16:creationId xmlns:a16="http://schemas.microsoft.com/office/drawing/2014/main" id="{0DA0ABC1-D49D-2D26-97C3-14A39DF9D2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892" y="5438558"/>
            <a:ext cx="360000" cy="360000"/>
          </a:xfrm>
          <a:prstGeom prst="ellipse">
            <a:avLst/>
          </a:prstGeom>
          <a:solidFill>
            <a:srgbClr val="FFFFFF"/>
          </a:solidFill>
        </p:spPr>
      </p:pic>
      <p:pic>
        <p:nvPicPr>
          <p:cNvPr id="16" name="Picture 15" descr="Elena in tiger pattern dress and red shoes sitting in a comfy chair smiling.">
            <a:extLst>
              <a:ext uri="{FF2B5EF4-FFF2-40B4-BE49-F238E27FC236}">
                <a16:creationId xmlns:a16="http://schemas.microsoft.com/office/drawing/2014/main" id="{1A89D705-1CD9-8219-D171-3CB34221D080}"/>
              </a:ext>
            </a:extLst>
          </p:cNvPr>
          <p:cNvPicPr>
            <a:picLocks noChangeAspect="1"/>
          </p:cNvPicPr>
          <p:nvPr/>
        </p:nvPicPr>
        <p:blipFill>
          <a:blip r:embed="rId9"/>
          <a:srcRect t="3959" b="20392"/>
          <a:stretch/>
        </p:blipFill>
        <p:spPr>
          <a:xfrm>
            <a:off x="10495244" y="4624663"/>
            <a:ext cx="1711307" cy="2238703"/>
          </a:xfrm>
          <a:prstGeom prst="rect">
            <a:avLst/>
          </a:prstGeom>
        </p:spPr>
      </p:pic>
    </p:spTree>
    <p:extLst>
      <p:ext uri="{BB962C8B-B14F-4D97-AF65-F5344CB8AC3E}">
        <p14:creationId xmlns:p14="http://schemas.microsoft.com/office/powerpoint/2010/main" val="28704402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3FA62FD-4E59-62A2-BE3C-9CA7933CE45C}"/>
              </a:ext>
              <a:ext uri="{C183D7F6-B498-43B3-948B-1728B52AA6E4}">
                <adec:decorative xmlns:adec="http://schemas.microsoft.com/office/drawing/2017/decorative" val="1"/>
              </a:ext>
            </a:extLst>
          </p:cNvPr>
          <p:cNvCxnSpPr>
            <a:cxnSpLocks/>
          </p:cNvCxnSpPr>
          <p:nvPr/>
        </p:nvCxnSpPr>
        <p:spPr>
          <a:xfrm>
            <a:off x="195209" y="4188971"/>
            <a:ext cx="11168009" cy="0"/>
          </a:xfrm>
          <a:prstGeom prst="line">
            <a:avLst/>
          </a:prstGeom>
          <a:ln>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599145"/>
            <a:ext cx="5786812" cy="923330"/>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mn-cs"/>
              </a:rPr>
              <a:t>Role-based agents</a:t>
            </a:r>
          </a:p>
          <a:p>
            <a:pPr>
              <a:defRPr/>
            </a:pPr>
            <a:r>
              <a:rPr kumimoji="0" lang="en-US" sz="2000" b="0" i="0" u="none" strike="noStrike" kern="0" cap="none" spc="0" normalizeH="0" baseline="0" noProof="0">
                <a:ln>
                  <a:noFill/>
                </a:ln>
                <a:solidFill>
                  <a:srgbClr val="1A1A1A"/>
                </a:solidFill>
                <a:effectLst/>
                <a:uLnTx/>
                <a:uFillTx/>
                <a:latin typeface="Segoe UI"/>
                <a:ea typeface="+mn-ea"/>
                <a:cs typeface="+mn-cs"/>
              </a:rPr>
              <a:t>Copilot Studio</a:t>
            </a:r>
          </a:p>
          <a:p>
            <a:pPr>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1" y="3855409"/>
            <a:ext cx="5257423" cy="666849"/>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a:ln>
                  <a:noFill/>
                </a:ln>
                <a:solidFill>
                  <a:srgbClr val="1A1A1A"/>
                </a:solidFill>
                <a:effectLst/>
                <a:uLnTx/>
                <a:uFillTx/>
                <a:latin typeface="Segoe UI"/>
                <a:ea typeface="+mn-ea"/>
                <a:cs typeface="+mn-cs"/>
              </a:rPr>
              <a:t>Copilot Studio agent builder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5010370"/>
            <a:ext cx="5257423"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universal prompts (Meeting Recap, Summarize an email, etc.) </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
        <p:nvSpPr>
          <p:cNvPr id="3" name="Arrow: Up 2">
            <a:extLst>
              <a:ext uri="{FF2B5EF4-FFF2-40B4-BE49-F238E27FC236}">
                <a16:creationId xmlns:a16="http://schemas.microsoft.com/office/drawing/2014/main" id="{43CC1427-06E5-B757-9BEF-E17FFC509301}"/>
              </a:ext>
              <a:ext uri="{C183D7F6-B498-43B3-948B-1728B52AA6E4}">
                <adec:decorative xmlns:adec="http://schemas.microsoft.com/office/drawing/2017/decorative" val="0"/>
              </a:ext>
            </a:extLst>
          </p:cNvPr>
          <p:cNvSpPr/>
          <p:nvPr/>
        </p:nvSpPr>
        <p:spPr bwMode="auto">
          <a:xfrm>
            <a:off x="2468012" y="2432839"/>
            <a:ext cx="426282" cy="3357407"/>
          </a:xfrm>
          <a:prstGeom prst="upArrow">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 name="TextBox 4">
            <a:extLst>
              <a:ext uri="{FF2B5EF4-FFF2-40B4-BE49-F238E27FC236}">
                <a16:creationId xmlns:a16="http://schemas.microsoft.com/office/drawing/2014/main" id="{30A4760D-266A-FE2D-0BF8-6A2270909F1A}"/>
              </a:ext>
            </a:extLst>
          </p:cNvPr>
          <p:cNvSpPr txBox="1"/>
          <p:nvPr/>
        </p:nvSpPr>
        <p:spPr>
          <a:xfrm>
            <a:off x="1572074" y="4569039"/>
            <a:ext cx="748603" cy="553998"/>
          </a:xfrm>
          <a:prstGeom prst="rect">
            <a:avLst/>
          </a:prstGeom>
          <a:noFill/>
        </p:spPr>
        <p:txBody>
          <a:bodyPr wrap="none" lIns="0" tIns="0" rIns="0" bIns="0" rtlCol="0">
            <a:spAutoFit/>
          </a:bodyPr>
          <a:lstStyle/>
          <a:p>
            <a:pPr algn="l"/>
            <a:r>
              <a:rPr lang="en-US" sz="3600" noProof="0"/>
              <a:t>Buy</a:t>
            </a:r>
          </a:p>
        </p:txBody>
      </p:sp>
      <p:sp>
        <p:nvSpPr>
          <p:cNvPr id="6" name="TextBox 5">
            <a:extLst>
              <a:ext uri="{FF2B5EF4-FFF2-40B4-BE49-F238E27FC236}">
                <a16:creationId xmlns:a16="http://schemas.microsoft.com/office/drawing/2014/main" id="{28443121-4923-9337-D8DF-6050CBC4B87A}"/>
              </a:ext>
            </a:extLst>
          </p:cNvPr>
          <p:cNvSpPr txBox="1"/>
          <p:nvPr/>
        </p:nvSpPr>
        <p:spPr>
          <a:xfrm>
            <a:off x="1070288" y="3009392"/>
            <a:ext cx="1374992" cy="553998"/>
          </a:xfrm>
          <a:prstGeom prst="rect">
            <a:avLst/>
          </a:prstGeom>
          <a:noFill/>
        </p:spPr>
        <p:txBody>
          <a:bodyPr wrap="none" lIns="0" tIns="0" rIns="0" bIns="0" rtlCol="0">
            <a:spAutoFit/>
          </a:bodyPr>
          <a:lstStyle/>
          <a:p>
            <a:pPr algn="l"/>
            <a:r>
              <a:rPr lang="en-US" sz="3600" noProof="0"/>
              <a:t>Extend</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a:t>
            </a:r>
            <a:r>
              <a:rPr lang="en-US" sz="1800" b="1" kern="100" noProof="0" err="1">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promtps</a:t>
            </a:r>
            <a:endPar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a:ln>
                  <a:noFill/>
                </a:ln>
                <a:solidFill>
                  <a:srgbClr val="000000"/>
                </a:solidFill>
                <a:effectLst/>
                <a:uLnTx/>
                <a:uFillTx/>
                <a:latin typeface="Segoe UI"/>
                <a:ea typeface="+mn-ea"/>
                <a:cs typeface="+mn-cs"/>
              </a:rPr>
              <a:t>Microsoft Copilot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56B2-12F9-9022-132F-E150A53AE6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9236E94-45FE-502E-99E6-E1D948E44BA6}"/>
              </a:ext>
            </a:extLst>
          </p:cNvPr>
          <p:cNvSpPr>
            <a:spLocks noGrp="1"/>
          </p:cNvSpPr>
          <p:nvPr>
            <p:ph type="title"/>
          </p:nvPr>
        </p:nvSpPr>
        <p:spPr>
          <a:xfrm>
            <a:off x="588264" y="3243302"/>
            <a:ext cx="4733036" cy="1107996"/>
          </a:xfrm>
        </p:spPr>
        <p:txBody>
          <a:bodyPr/>
          <a:lstStyle/>
          <a:p>
            <a:r>
              <a:rPr lang="en-US" noProof="0" dirty="0"/>
              <a:t>Copilot scenarios for</a:t>
            </a:r>
            <a:br>
              <a:rPr lang="en-US" noProof="0" dirty="0"/>
            </a:br>
            <a:r>
              <a:rPr lang="en-US" noProof="0" dirty="0">
                <a:gradFill>
                  <a:gsLst>
                    <a:gs pos="35000">
                      <a:srgbClr val="0078D4"/>
                    </a:gs>
                    <a:gs pos="0">
                      <a:srgbClr val="C03BC4"/>
                    </a:gs>
                  </a:gsLst>
                  <a:path path="circle">
                    <a:fillToRect l="100000" t="100000"/>
                  </a:path>
                </a:gradFill>
              </a:rPr>
              <a:t>Accessibility</a:t>
            </a:r>
          </a:p>
        </p:txBody>
      </p:sp>
      <p:pic>
        <p:nvPicPr>
          <p:cNvPr id="6" name="Picture 5" descr="A rainbow colored logo on a black background&#10;&#10;Description automatically generated">
            <a:extLst>
              <a:ext uri="{FF2B5EF4-FFF2-40B4-BE49-F238E27FC236}">
                <a16:creationId xmlns:a16="http://schemas.microsoft.com/office/drawing/2014/main" id="{18237370-968B-763F-66B8-00E77CCBBB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74DE5D4B-2149-A699-A1C3-B0F3B9E8A2A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34184568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E7C0-C3E6-F84B-79C0-5FB365592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C9D63-FCB1-AD74-894E-B76445E0F4CD}"/>
              </a:ext>
            </a:extLst>
          </p:cNvPr>
          <p:cNvSpPr>
            <a:spLocks noGrp="1"/>
          </p:cNvSpPr>
          <p:nvPr>
            <p:ph type="title"/>
          </p:nvPr>
        </p:nvSpPr>
        <p:spPr>
          <a:xfrm>
            <a:off x="571501" y="472190"/>
            <a:ext cx="11049000" cy="1107996"/>
          </a:xfrm>
        </p:spPr>
        <p:txBody>
          <a:bodyPr/>
          <a:lstStyle/>
          <a:p>
            <a:pPr algn="ctr"/>
            <a:r>
              <a:rPr lang="en-US"/>
              <a:t>Copilot </a:t>
            </a:r>
            <a:r>
              <a:rPr lang="en-US">
                <a:gradFill>
                  <a:gsLst>
                    <a:gs pos="44000">
                      <a:srgbClr val="0078D4"/>
                    </a:gs>
                    <a:gs pos="0">
                      <a:srgbClr val="C03BC4"/>
                    </a:gs>
                  </a:gsLst>
                  <a:path path="circle">
                    <a:fillToRect l="100000" t="100000"/>
                  </a:path>
                </a:gradFill>
              </a:rPr>
              <a:t>Accessibility </a:t>
            </a:r>
            <a:r>
              <a:rPr lang="en-US"/>
              <a:t>scenarios</a:t>
            </a:r>
            <a:br>
              <a:rPr lang="en-US"/>
            </a:br>
            <a:endParaRPr lang="en-US">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72B12BED-D25D-54EE-9503-E27DB534274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F54D0C2E-FA9E-57E3-9A0E-D51683FA2751}"/>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6A5AAB62-C350-3FEC-8C52-B67FF242F5E4}"/>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E5973893-4D19-BC0D-985D-EF896985E3C0}"/>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04857090-8511-008F-B341-AB83305D88DD}"/>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6584F8CF-F63A-B122-B150-15392B6C00F8}"/>
              </a:ext>
            </a:extLst>
          </p:cNvPr>
          <p:cNvSpPr txBox="1"/>
          <p:nvPr/>
        </p:nvSpPr>
        <p:spPr>
          <a:xfrm>
            <a:off x="1183712" y="4234841"/>
            <a:ext cx="2805143"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measuring progress. Let's dive into KPIs for Accessibility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F2DC451C-E0B0-F1DA-8BD0-D0BF1FFD7987}"/>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cases</a:t>
            </a:r>
          </a:p>
        </p:txBody>
      </p:sp>
      <p:sp>
        <p:nvSpPr>
          <p:cNvPr id="22" name="TextBox 26">
            <a:extLst>
              <a:ext uri="{FF2B5EF4-FFF2-40B4-BE49-F238E27FC236}">
                <a16:creationId xmlns:a16="http://schemas.microsoft.com/office/drawing/2014/main" id="{CB152E45-860F-0CB2-6F68-E8E03C254E57}"/>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required to change processes and measure success. Look at key use cases and how Copilot can be your AI assistant along the way.</a:t>
            </a:r>
          </a:p>
        </p:txBody>
      </p:sp>
      <p:sp>
        <p:nvSpPr>
          <p:cNvPr id="23" name="TextBox 28">
            <a:extLst>
              <a:ext uri="{FF2B5EF4-FFF2-40B4-BE49-F238E27FC236}">
                <a16:creationId xmlns:a16="http://schemas.microsoft.com/office/drawing/2014/main" id="{37DC494D-07FD-7903-46FF-164AA038618F}"/>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5170057C-2B0E-6595-55CB-155D27113D29}"/>
              </a:ext>
            </a:extLst>
          </p:cNvPr>
          <p:cNvSpPr txBox="1"/>
          <p:nvPr/>
        </p:nvSpPr>
        <p:spPr>
          <a:xfrm>
            <a:off x="8329782" y="4234841"/>
            <a:ext cx="2542836"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Accessibility pros are using Copilot in their day-to-day.</a:t>
            </a:r>
          </a:p>
        </p:txBody>
      </p:sp>
    </p:spTree>
    <p:extLst>
      <p:ext uri="{BB962C8B-B14F-4D97-AF65-F5344CB8AC3E}">
        <p14:creationId xmlns:p14="http://schemas.microsoft.com/office/powerpoint/2010/main" val="28137573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B19EB-63CA-B34C-3C6B-E49D1312943B}"/>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8202524F-0347-8B57-7468-4A1C08F0098F}"/>
              </a:ext>
              <a:ext uri="{C183D7F6-B498-43B3-948B-1728B52AA6E4}">
                <adec:decorative xmlns:adec="http://schemas.microsoft.com/office/drawing/2017/decorative" val="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C08B0D80-C3C0-5AF4-22F2-ABE8BF87EBBC}"/>
              </a:ext>
              <a:ext uri="{C183D7F6-B498-43B3-948B-1728B52AA6E4}">
                <adec:decorative xmlns:adec="http://schemas.microsoft.com/office/drawing/2017/decorative" val="1"/>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F8C88904-6158-54E8-ADCE-2BD53701CD5D}"/>
              </a:ext>
            </a:extLst>
          </p:cNvPr>
          <p:cNvSpPr>
            <a:spLocks noGrp="1"/>
          </p:cNvSpPr>
          <p:nvPr>
            <p:ph type="title"/>
          </p:nvPr>
        </p:nvSpPr>
        <p:spPr/>
        <p:txBody>
          <a:bodyPr/>
          <a:lstStyle/>
          <a:p>
            <a:r>
              <a:rPr lang="en-US"/>
              <a:t>Using Copilot to support </a:t>
            </a:r>
            <a:r>
              <a:rPr lang="en-US">
                <a:gradFill>
                  <a:gsLst>
                    <a:gs pos="26000">
                      <a:srgbClr val="0078D4"/>
                    </a:gs>
                    <a:gs pos="0">
                      <a:srgbClr val="C03BC4"/>
                    </a:gs>
                  </a:gsLst>
                  <a:path path="circle">
                    <a:fillToRect l="100000" t="100000"/>
                  </a:path>
                </a:gradFill>
              </a:rPr>
              <a:t>Accessibility</a:t>
            </a:r>
          </a:p>
        </p:txBody>
      </p:sp>
      <p:sp>
        <p:nvSpPr>
          <p:cNvPr id="4" name="Freeform 27">
            <a:extLst>
              <a:ext uri="{FF2B5EF4-FFF2-40B4-BE49-F238E27FC236}">
                <a16:creationId xmlns:a16="http://schemas.microsoft.com/office/drawing/2014/main" id="{2F371ACE-D215-4FBD-F146-41E92667483F}"/>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2AFB9519-EDC2-BE76-E748-3DA2E049A6A4}"/>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26DC84B9-61E1-74F2-C91A-FED0621583E5}"/>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96DD644A-8FBD-11FC-E086-B8518DB4C79A}"/>
              </a:ext>
            </a:extLst>
          </p:cNvPr>
          <p:cNvSpPr txBox="1">
            <a:spLocks/>
          </p:cNvSpPr>
          <p:nvPr/>
        </p:nvSpPr>
        <p:spPr>
          <a:xfrm>
            <a:off x="1906456" y="1272799"/>
            <a:ext cx="4282705" cy="123020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300"/>
              </a:spcAft>
              <a:buSzTx/>
              <a:buNone/>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Copilot helps organizations achieve their strategic goals for accessibility and disability inclusion, transforming everyday work practices. By simplifying tasks and taking inputs from a variety of sources, Copilot enhances digital accessibility. It empowers employees with disabilities to independently create professional documents and presentations and to consume content efficiently by summarizing lengthy documents, pages, or videos.</a:t>
            </a:r>
          </a:p>
        </p:txBody>
      </p:sp>
      <p:sp>
        <p:nvSpPr>
          <p:cNvPr id="57" name="Rounded Rectangle 56">
            <a:extLst>
              <a:ext uri="{FF2B5EF4-FFF2-40B4-BE49-F238E27FC236}">
                <a16:creationId xmlns:a16="http://schemas.microsoft.com/office/drawing/2014/main" id="{352175F0-8565-43E0-7B95-867BEA042639}"/>
              </a:ext>
              <a:ext uri="{C183D7F6-B498-43B3-948B-1728B52AA6E4}">
                <adec:decorative xmlns:adec="http://schemas.microsoft.com/office/drawing/2017/decorative" val="1"/>
              </a:ext>
            </a:extLst>
          </p:cNvPr>
          <p:cNvSpPr/>
          <p:nvPr/>
        </p:nvSpPr>
        <p:spPr bwMode="auto">
          <a:xfrm>
            <a:off x="393348" y="2492826"/>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35D6DC65-3B89-3872-44A0-69C34B01AD77}"/>
              </a:ext>
            </a:extLst>
          </p:cNvPr>
          <p:cNvSpPr txBox="1">
            <a:spLocks/>
          </p:cNvSpPr>
          <p:nvPr/>
        </p:nvSpPr>
        <p:spPr>
          <a:xfrm>
            <a:off x="596167" y="2772739"/>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functional KPIs</a:t>
            </a:r>
          </a:p>
        </p:txBody>
      </p:sp>
      <p:sp>
        <p:nvSpPr>
          <p:cNvPr id="27" name="TextBox 26">
            <a:extLst>
              <a:ext uri="{FF2B5EF4-FFF2-40B4-BE49-F238E27FC236}">
                <a16:creationId xmlns:a16="http://schemas.microsoft.com/office/drawing/2014/main" id="{ED011324-A1D9-BA7D-E83A-87923E55770B}"/>
              </a:ext>
            </a:extLst>
          </p:cNvPr>
          <p:cNvSpPr txBox="1"/>
          <p:nvPr/>
        </p:nvSpPr>
        <p:spPr>
          <a:xfrm>
            <a:off x="929046" y="3194611"/>
            <a:ext cx="1124049"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mj-lt"/>
                <a:ea typeface="+mn-ea"/>
                <a:cs typeface="Segoe UI Semibold"/>
              </a:rPr>
              <a:t>Enhanced productivity and innovation</a:t>
            </a:r>
          </a:p>
        </p:txBody>
      </p:sp>
      <p:sp>
        <p:nvSpPr>
          <p:cNvPr id="37" name="Freeform: Shape 124">
            <a:extLst>
              <a:ext uri="{FF2B5EF4-FFF2-40B4-BE49-F238E27FC236}">
                <a16:creationId xmlns:a16="http://schemas.microsoft.com/office/drawing/2014/main" id="{5CEB1510-0D77-710A-A563-59E8B7BA0292}"/>
              </a:ext>
              <a:ext uri="{C183D7F6-B498-43B3-948B-1728B52AA6E4}">
                <adec:decorative xmlns:adec="http://schemas.microsoft.com/office/drawing/2017/decorative" val="1"/>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B7F3A25C-2F87-707D-770B-6DC56CAA66DF}"/>
              </a:ext>
            </a:extLst>
          </p:cNvPr>
          <p:cNvSpPr txBox="1"/>
          <p:nvPr/>
        </p:nvSpPr>
        <p:spPr>
          <a:xfrm>
            <a:off x="2128426" y="3135786"/>
            <a:ext cx="3873457"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a:effectLst/>
              </a:rPr>
              <a:t>Integrate accessible technology to empower all employees, including those with disabilities, to work efficiently. This boosts productivity and drives innovation by embracing diverse perspectives.</a:t>
            </a:r>
            <a:endParaRPr kumimoji="0" lang="en-US" b="0" i="0" u="none" strike="noStrike" kern="1200" cap="none" spc="0" normalizeH="0" baseline="0" noProof="0">
              <a:ln>
                <a:noFill/>
              </a:ln>
              <a:solidFill>
                <a:srgbClr val="000000"/>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B8F581DE-2BA5-D584-4C46-0C7B08124075}"/>
              </a:ext>
            </a:extLst>
          </p:cNvPr>
          <p:cNvSpPr txBox="1"/>
          <p:nvPr/>
        </p:nvSpPr>
        <p:spPr>
          <a:xfrm>
            <a:off x="929046" y="4033726"/>
            <a:ext cx="962315"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mj-lt"/>
                <a:ea typeface="+mn-ea"/>
                <a:cs typeface="Segoe UI Semibold"/>
              </a:rPr>
              <a:t>Expand market reach</a:t>
            </a:r>
          </a:p>
        </p:txBody>
      </p:sp>
      <p:sp>
        <p:nvSpPr>
          <p:cNvPr id="31" name="TextBox 30">
            <a:extLst>
              <a:ext uri="{FF2B5EF4-FFF2-40B4-BE49-F238E27FC236}">
                <a16:creationId xmlns:a16="http://schemas.microsoft.com/office/drawing/2014/main" id="{B0EFCB3C-490F-BFE4-87D0-2BA75976FB2A}"/>
              </a:ext>
            </a:extLst>
          </p:cNvPr>
          <p:cNvSpPr txBox="1"/>
          <p:nvPr/>
        </p:nvSpPr>
        <p:spPr>
          <a:xfrm>
            <a:off x="2113332" y="3947196"/>
            <a:ext cx="3988669" cy="49834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a:effectLst/>
              </a:rPr>
              <a:t>Utilize the lived experiences of disabled and neurodivergent employees in product design to appeal to a wider audience, fostering greater customer loyalty and expanding market share.</a:t>
            </a:r>
            <a:endParaRPr kumimoji="0" lang="en-US" b="0" i="0" u="none" strike="noStrike" kern="1200" cap="none" spc="0" normalizeH="0" baseline="0" noProof="0">
              <a:ln>
                <a:noFill/>
              </a:ln>
              <a:solidFill>
                <a:srgbClr val="000000"/>
              </a:solidFill>
              <a:effectLst/>
              <a:uLnTx/>
              <a:uFillTx/>
              <a:ea typeface="+mn-ea"/>
              <a:cs typeface="Segoe UI" panose="020B0502040204020203" pitchFamily="34" charset="0"/>
            </a:endParaRPr>
          </a:p>
        </p:txBody>
      </p:sp>
      <p:sp>
        <p:nvSpPr>
          <p:cNvPr id="40" name="TextBox 39">
            <a:extLst>
              <a:ext uri="{FF2B5EF4-FFF2-40B4-BE49-F238E27FC236}">
                <a16:creationId xmlns:a16="http://schemas.microsoft.com/office/drawing/2014/main" id="{65675FF7-F316-7128-855D-C62F800D3402}"/>
              </a:ext>
            </a:extLst>
          </p:cNvPr>
          <p:cNvSpPr txBox="1"/>
          <p:nvPr/>
        </p:nvSpPr>
        <p:spPr>
          <a:xfrm>
            <a:off x="929046" y="4736687"/>
            <a:ext cx="86186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a:rPr>
              <a:t>Compliance and risk management</a:t>
            </a:r>
          </a:p>
        </p:txBody>
      </p:sp>
      <p:sp>
        <p:nvSpPr>
          <p:cNvPr id="41" name="TextBox 40">
            <a:extLst>
              <a:ext uri="{FF2B5EF4-FFF2-40B4-BE49-F238E27FC236}">
                <a16:creationId xmlns:a16="http://schemas.microsoft.com/office/drawing/2014/main" id="{55B917D9-A193-0FE4-3AEB-3F5B91A72ECA}"/>
              </a:ext>
            </a:extLst>
          </p:cNvPr>
          <p:cNvSpPr txBox="1"/>
          <p:nvPr/>
        </p:nvSpPr>
        <p:spPr>
          <a:xfrm>
            <a:off x="2128637" y="4736687"/>
            <a:ext cx="3988669"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a:effectLst/>
                <a:cs typeface="Segoe UI"/>
              </a:rPr>
              <a:t>Learn about accessibility standards to address</a:t>
            </a:r>
            <a:r>
              <a:rPr lang="en-US">
                <a:solidFill>
                  <a:srgbClr val="FF0000"/>
                </a:solidFill>
                <a:effectLst/>
                <a:cs typeface="Segoe UI"/>
              </a:rPr>
              <a:t> </a:t>
            </a:r>
            <a:r>
              <a:rPr lang="en-US">
                <a:effectLst/>
                <a:cs typeface="Segoe UI"/>
              </a:rPr>
              <a:t>legal compliance, minimize the risk of lawsuits and penalties, and strengthen your reputation as a socially responsible organization.</a:t>
            </a:r>
            <a:endParaRPr kumimoji="0" lang="en-US" b="0" i="0" u="none" strike="noStrike" kern="1200" cap="none" spc="0" normalizeH="0" baseline="0" noProof="0">
              <a:ln>
                <a:noFill/>
              </a:ln>
              <a:solidFill>
                <a:srgbClr val="000000"/>
              </a:solidFill>
              <a:effectLst/>
              <a:uLnTx/>
              <a:uFillTx/>
              <a:ea typeface="+mn-ea"/>
              <a:cs typeface="Segoe UI"/>
            </a:endParaRPr>
          </a:p>
        </p:txBody>
      </p:sp>
      <p:sp>
        <p:nvSpPr>
          <p:cNvPr id="24" name="TextBox 23">
            <a:extLst>
              <a:ext uri="{FF2B5EF4-FFF2-40B4-BE49-F238E27FC236}">
                <a16:creationId xmlns:a16="http://schemas.microsoft.com/office/drawing/2014/main" id="{313641CC-0458-43ED-2D10-EC65EBB3EF28}"/>
              </a:ext>
            </a:extLst>
          </p:cNvPr>
          <p:cNvSpPr txBox="1"/>
          <p:nvPr/>
        </p:nvSpPr>
        <p:spPr>
          <a:xfrm>
            <a:off x="929046" y="5469051"/>
            <a:ext cx="86186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a:rPr>
              <a:t>Employee  engagement and retention</a:t>
            </a:r>
          </a:p>
        </p:txBody>
      </p:sp>
      <p:sp>
        <p:nvSpPr>
          <p:cNvPr id="45" name="TextBox 44">
            <a:extLst>
              <a:ext uri="{FF2B5EF4-FFF2-40B4-BE49-F238E27FC236}">
                <a16:creationId xmlns:a16="http://schemas.microsoft.com/office/drawing/2014/main" id="{C4975B01-EB72-B76D-6090-881445908B33}"/>
              </a:ext>
            </a:extLst>
          </p:cNvPr>
          <p:cNvSpPr txBox="1"/>
          <p:nvPr/>
        </p:nvSpPr>
        <p:spPr>
          <a:xfrm>
            <a:off x="2128637" y="5469051"/>
            <a:ext cx="3988669"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a:effectLst/>
              </a:rPr>
              <a:t>Foster an inclusive workplace where all employees feel valued and supported, driving higher engagement, improved retention, and the ability to attract top talent.</a:t>
            </a:r>
            <a:endParaRPr kumimoji="0" lang="en-US" b="0" i="0" u="none" strike="noStrike" kern="1200" cap="none" spc="0" normalizeH="0" baseline="0" noProof="0">
              <a:ln>
                <a:noFill/>
              </a:ln>
              <a:solidFill>
                <a:srgbClr val="000000"/>
              </a:solidFill>
              <a:effectLst/>
              <a:uLnTx/>
              <a:uFillTx/>
              <a:ea typeface="+mn-ea"/>
              <a:cs typeface="Segoe UI" panose="020B0502040204020203" pitchFamily="34" charset="0"/>
            </a:endParaRPr>
          </a:p>
        </p:txBody>
      </p:sp>
      <p:sp>
        <p:nvSpPr>
          <p:cNvPr id="8" name="Freeform 27">
            <a:extLst>
              <a:ext uri="{FF2B5EF4-FFF2-40B4-BE49-F238E27FC236}">
                <a16:creationId xmlns:a16="http://schemas.microsoft.com/office/drawing/2014/main" id="{AD81B5DA-C91E-D310-5ED8-24907406E12C}"/>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2CAA9AC0-D067-8FFE-40AD-8B2BDF2231A9}"/>
              </a:ext>
              <a:ext uri="{C183D7F6-B498-43B3-948B-1728B52AA6E4}">
                <adec:decorative xmlns:adec="http://schemas.microsoft.com/office/drawing/2017/decorative" val="1"/>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7916A257-51BA-A219-F4C9-606BEBAC3B2B}"/>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8" name="Round Same Side Corner Rectangle 57">
            <a:extLst>
              <a:ext uri="{FF2B5EF4-FFF2-40B4-BE49-F238E27FC236}">
                <a16:creationId xmlns:a16="http://schemas.microsoft.com/office/drawing/2014/main" id="{E9765E6E-00BA-E1C3-3691-645893B3C130}"/>
              </a:ext>
              <a:ext uri="{C183D7F6-B498-43B3-948B-1728B52AA6E4}">
                <adec:decorative xmlns:adec="http://schemas.microsoft.com/office/drawing/2017/decorative" val="1"/>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1E54DA37-18F7-A77B-B13F-E75D786030EC}"/>
              </a:ext>
              <a:ext uri="{C183D7F6-B498-43B3-948B-1728B52AA6E4}">
                <adec:decorative xmlns:adec="http://schemas.microsoft.com/office/drawing/2017/decorative" val="0"/>
              </a:ext>
            </a:extLst>
          </p:cNvPr>
          <p:cNvSpPr txBox="1"/>
          <p:nvPr/>
        </p:nvSpPr>
        <p:spPr>
          <a:xfrm>
            <a:off x="1026591" y="6227613"/>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5D1553E9-FBF1-4B35-A9FE-A54A9B07005B}"/>
              </a:ext>
            </a:extLst>
          </p:cNvPr>
          <p:cNvSpPr txBox="1"/>
          <p:nvPr/>
        </p:nvSpPr>
        <p:spPr>
          <a:xfrm>
            <a:off x="2654245" y="6227613"/>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2215A58D-2908-00AE-3621-9048B873A911}"/>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14" name="Graphic 74" descr="Icon of a person with a checkmark">
            <a:extLst>
              <a:ext uri="{FF2B5EF4-FFF2-40B4-BE49-F238E27FC236}">
                <a16:creationId xmlns:a16="http://schemas.microsoft.com/office/drawing/2014/main" id="{82CCBFE0-174A-9216-8869-9E2A945937B9}"/>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AAC857FC-BE60-D10C-82F8-05AB98236E1F}"/>
              </a:ext>
            </a:extLst>
          </p:cNvPr>
          <p:cNvSpPr txBox="1"/>
          <p:nvPr/>
        </p:nvSpPr>
        <p:spPr>
          <a:xfrm>
            <a:off x="6751585" y="1848837"/>
            <a:ext cx="99319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Accessibility roles</a:t>
            </a:r>
          </a:p>
        </p:txBody>
      </p:sp>
      <p:pic>
        <p:nvPicPr>
          <p:cNvPr id="17" name="Picture 16" descr="Man with beard wearing glasses and a series">
            <a:extLst>
              <a:ext uri="{FF2B5EF4-FFF2-40B4-BE49-F238E27FC236}">
                <a16:creationId xmlns:a16="http://schemas.microsoft.com/office/drawing/2014/main" id="{4F6C8EAB-008C-674F-59CC-BA16A87AEE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780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3" name="Text Placeholder 10">
            <a:extLst>
              <a:ext uri="{FF2B5EF4-FFF2-40B4-BE49-F238E27FC236}">
                <a16:creationId xmlns:a16="http://schemas.microsoft.com/office/drawing/2014/main" id="{9588BD95-21ED-16D7-9B68-2BCEDF1EBF18}"/>
              </a:ext>
            </a:extLst>
          </p:cNvPr>
          <p:cNvSpPr txBox="1">
            <a:spLocks/>
          </p:cNvSpPr>
          <p:nvPr/>
        </p:nvSpPr>
        <p:spPr>
          <a:xfrm>
            <a:off x="7977328" y="2146109"/>
            <a:ext cx="84675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Chief Diversity Officer</a:t>
            </a:r>
          </a:p>
        </p:txBody>
      </p:sp>
      <p:pic>
        <p:nvPicPr>
          <p:cNvPr id="18" name="Picture 17" descr="Woman wearing a white shirt and black jacket">
            <a:extLst>
              <a:ext uri="{FF2B5EF4-FFF2-40B4-BE49-F238E27FC236}">
                <a16:creationId xmlns:a16="http://schemas.microsoft.com/office/drawing/2014/main" id="{E7613232-A19B-34AC-CCB4-33EFD8B505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2457"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1" name="Text Placeholder 10">
            <a:extLst>
              <a:ext uri="{FF2B5EF4-FFF2-40B4-BE49-F238E27FC236}">
                <a16:creationId xmlns:a16="http://schemas.microsoft.com/office/drawing/2014/main" id="{2DF8120A-E6E3-32AB-4B39-8AB4ADD718BF}"/>
              </a:ext>
            </a:extLst>
          </p:cNvPr>
          <p:cNvSpPr txBox="1">
            <a:spLocks/>
          </p:cNvSpPr>
          <p:nvPr/>
        </p:nvSpPr>
        <p:spPr>
          <a:xfrm>
            <a:off x="8907922" y="2223053"/>
            <a:ext cx="814871" cy="153888"/>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IT Manager</a:t>
            </a:r>
          </a:p>
        </p:txBody>
      </p:sp>
      <p:pic>
        <p:nvPicPr>
          <p:cNvPr id="16" name="Picture 15" descr="Woman with gray hair wearing glasses with a black shirt and orange scarf">
            <a:extLst>
              <a:ext uri="{FF2B5EF4-FFF2-40B4-BE49-F238E27FC236}">
                <a16:creationId xmlns:a16="http://schemas.microsoft.com/office/drawing/2014/main" id="{934F78DF-4BA1-2F9D-BDD6-33C9B2B253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87109"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Text Placeholder 10">
            <a:extLst>
              <a:ext uri="{FF2B5EF4-FFF2-40B4-BE49-F238E27FC236}">
                <a16:creationId xmlns:a16="http://schemas.microsoft.com/office/drawing/2014/main" id="{4F4B4497-A918-560D-5646-746979805918}"/>
              </a:ext>
              <a:ext uri="{C183D7F6-B498-43B3-948B-1728B52AA6E4}">
                <adec:decorative xmlns:adec="http://schemas.microsoft.com/office/drawing/2017/decorative" val="0"/>
              </a:ext>
            </a:extLst>
          </p:cNvPr>
          <p:cNvSpPr txBox="1">
            <a:spLocks/>
          </p:cNvSpPr>
          <p:nvPr/>
        </p:nvSpPr>
        <p:spPr>
          <a:xfrm>
            <a:off x="9872771" y="2146109"/>
            <a:ext cx="692282"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HR Specialist</a:t>
            </a:r>
          </a:p>
        </p:txBody>
      </p:sp>
      <p:pic>
        <p:nvPicPr>
          <p:cNvPr id="19" name="Picture 18" descr="Man wearing a gray shirt">
            <a:extLst>
              <a:ext uri="{FF2B5EF4-FFF2-40B4-BE49-F238E27FC236}">
                <a16:creationId xmlns:a16="http://schemas.microsoft.com/office/drawing/2014/main" id="{12A525A1-307E-5659-D63B-C3C776F4A0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01761" y="140128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2" name="Text Placeholder 10">
            <a:extLst>
              <a:ext uri="{FF2B5EF4-FFF2-40B4-BE49-F238E27FC236}">
                <a16:creationId xmlns:a16="http://schemas.microsoft.com/office/drawing/2014/main" id="{CDD529C8-9431-C0A3-B3EC-67EDD7BC01C8}"/>
              </a:ext>
            </a:extLst>
          </p:cNvPr>
          <p:cNvSpPr txBox="1">
            <a:spLocks/>
          </p:cNvSpPr>
          <p:nvPr/>
        </p:nvSpPr>
        <p:spPr>
          <a:xfrm>
            <a:off x="10621254" y="2146109"/>
            <a:ext cx="1058249" cy="307777"/>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Accessibility Program Manager</a:t>
            </a:r>
          </a:p>
        </p:txBody>
      </p:sp>
      <p:sp>
        <p:nvSpPr>
          <p:cNvPr id="35" name="Graphic 47">
            <a:extLst>
              <a:ext uri="{FF2B5EF4-FFF2-40B4-BE49-F238E27FC236}">
                <a16:creationId xmlns:a16="http://schemas.microsoft.com/office/drawing/2014/main" id="{83389011-D866-31AB-15F5-4933310B90D6}"/>
              </a:ext>
              <a:ext uri="{C183D7F6-B498-43B3-948B-1728B52AA6E4}">
                <adec:decorative xmlns:adec="http://schemas.microsoft.com/office/drawing/2017/decorative" val="1"/>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a:extLst>
              <a:ext uri="{FF2B5EF4-FFF2-40B4-BE49-F238E27FC236}">
                <a16:creationId xmlns:a16="http://schemas.microsoft.com/office/drawing/2014/main" id="{D8FAB732-4C71-E4B4-7E5E-F90979BA43B6}"/>
              </a:ext>
              <a:ext uri="{C183D7F6-B498-43B3-948B-1728B52AA6E4}">
                <adec:decorative xmlns:adec="http://schemas.microsoft.com/office/drawing/2017/decorative" val="1"/>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5DEA26D1-B52A-41D7-9775-851AF1921D1D}"/>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BF7A4696-A764-3648-65F3-590105012FE1}"/>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26DE7F50-209A-3EBB-5AEE-5B2E98B4041D}"/>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0" name="Text Placeholder 4">
            <a:extLst>
              <a:ext uri="{FF2B5EF4-FFF2-40B4-BE49-F238E27FC236}">
                <a16:creationId xmlns:a16="http://schemas.microsoft.com/office/drawing/2014/main" id="{9A5A89AD-462F-D73B-EEAE-DE971A74F185}"/>
              </a:ext>
            </a:extLst>
          </p:cNvPr>
          <p:cNvSpPr txBox="1">
            <a:spLocks/>
          </p:cNvSpPr>
          <p:nvPr/>
        </p:nvSpPr>
        <p:spPr>
          <a:xfrm>
            <a:off x="8047003" y="3162140"/>
            <a:ext cx="3510233" cy="3695820"/>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Generate drafts quickly by using prompts to create initial content, refine style, and add images with alt text (text descriptions of images that help blind/low vision users.). </a:t>
            </a:r>
          </a:p>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Seamlessly transform content from one format to another. </a:t>
            </a:r>
          </a:p>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Summarize lengthy documents, emails, and reports into concise overviews with key points that users with learning disabilities can leverage.</a:t>
            </a:r>
          </a:p>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Efficiently prioritize emails, identify key chats, prepare for meetings, and search for information across all sources - a great tool for users with mobility disabilities. </a:t>
            </a:r>
          </a:p>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Transcribe, summarize, and generate action items from meetings –features deaf/hard of hearing users love for Teams calls.</a:t>
            </a:r>
            <a:endParaRPr lang="en-US" sz="1200">
              <a:solidFill>
                <a:schemeClr val="tx1"/>
              </a:solidFill>
              <a:latin typeface="Segoe UI"/>
              <a:cs typeface="Segoe UI"/>
            </a:endParaRPr>
          </a:p>
          <a:p>
            <a:pPr marL="171450" indent="-171450" defTabSz="932472" fontAlgn="base">
              <a:spcBef>
                <a:spcPct val="0"/>
              </a:spcBef>
              <a:spcAft>
                <a:spcPct val="0"/>
              </a:spcAft>
              <a:buFont typeface="Arial" panose="020B0604020202020204" pitchFamily="34" charset="0"/>
              <a:buChar char="•"/>
              <a:defRPr/>
            </a:pPr>
            <a:r>
              <a:rPr lang="en-US" sz="1200">
                <a:solidFill>
                  <a:schemeClr val="tx1"/>
                </a:solidFill>
                <a:latin typeface="Segoe UI"/>
              </a:rPr>
              <a:t>Analyze and format data in complex spreadsheets with ease.</a:t>
            </a:r>
            <a:endParaRPr kumimoji="0" lang="en-US" sz="12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171450" indent="-171450" defTabSz="932472" fontAlgn="base">
              <a:spcBef>
                <a:spcPct val="0"/>
              </a:spcBef>
              <a:spcAft>
                <a:spcPct val="0"/>
              </a:spcAft>
              <a:buFont typeface="Arial" panose="020B0604020202020204" pitchFamily="34" charset="0"/>
              <a:buChar char="•"/>
              <a:defRPr/>
            </a:pPr>
            <a:endParaRPr lang="en-US" sz="1200">
              <a:solidFill>
                <a:schemeClr val="tx1"/>
              </a:solidFill>
              <a:latin typeface="Segoe UI"/>
              <a:cs typeface="Segoe UI"/>
            </a:endParaRP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20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cxnSp>
        <p:nvCxnSpPr>
          <p:cNvPr id="21" name="Straight Connector 20">
            <a:extLst>
              <a:ext uri="{FF2B5EF4-FFF2-40B4-BE49-F238E27FC236}">
                <a16:creationId xmlns:a16="http://schemas.microsoft.com/office/drawing/2014/main" id="{2FF213CF-5D02-344F-3E07-FA4E389A04F6}"/>
              </a:ext>
              <a:ext uri="{C183D7F6-B498-43B3-948B-1728B52AA6E4}">
                <adec:decorative xmlns:adec="http://schemas.microsoft.com/office/drawing/2017/decorative" val="1"/>
              </a:ext>
            </a:extLst>
          </p:cNvPr>
          <p:cNvCxnSpPr>
            <a:cxnSpLocks/>
          </p:cNvCxnSpPr>
          <p:nvPr/>
        </p:nvCxnSpPr>
        <p:spPr>
          <a:xfrm>
            <a:off x="333325" y="375606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6E0122-46F4-8974-045B-466C32E3AE84}"/>
              </a:ext>
              <a:ext uri="{C183D7F6-B498-43B3-948B-1728B52AA6E4}">
                <adec:decorative xmlns:adec="http://schemas.microsoft.com/office/drawing/2017/decorative" val="1"/>
              </a:ext>
            </a:extLst>
          </p:cNvPr>
          <p:cNvCxnSpPr>
            <a:cxnSpLocks/>
          </p:cNvCxnSpPr>
          <p:nvPr/>
        </p:nvCxnSpPr>
        <p:spPr>
          <a:xfrm>
            <a:off x="333536" y="462911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2" name="Freeform: Shape 124">
            <a:extLst>
              <a:ext uri="{FF2B5EF4-FFF2-40B4-BE49-F238E27FC236}">
                <a16:creationId xmlns:a16="http://schemas.microsoft.com/office/drawing/2014/main" id="{DD9C4125-0068-621F-A3D7-2EEE564D319F}"/>
              </a:ext>
              <a:ext uri="{C183D7F6-B498-43B3-948B-1728B52AA6E4}">
                <adec:decorative xmlns:adec="http://schemas.microsoft.com/office/drawing/2017/decorative" val="1"/>
              </a:ext>
            </a:extLst>
          </p:cNvPr>
          <p:cNvSpPr/>
          <p:nvPr/>
        </p:nvSpPr>
        <p:spPr>
          <a:xfrm>
            <a:off x="596167" y="5639740"/>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22" name="Straight Connector 21">
            <a:extLst>
              <a:ext uri="{FF2B5EF4-FFF2-40B4-BE49-F238E27FC236}">
                <a16:creationId xmlns:a16="http://schemas.microsoft.com/office/drawing/2014/main" id="{0D99944C-A587-DE0D-2C46-640472BAA98D}"/>
              </a:ext>
              <a:ext uri="{C183D7F6-B498-43B3-948B-1728B52AA6E4}">
                <adec:decorative xmlns:adec="http://schemas.microsoft.com/office/drawing/2017/decorative" val="1"/>
              </a:ext>
            </a:extLst>
          </p:cNvPr>
          <p:cNvCxnSpPr>
            <a:cxnSpLocks/>
          </p:cNvCxnSpPr>
          <p:nvPr/>
        </p:nvCxnSpPr>
        <p:spPr>
          <a:xfrm>
            <a:off x="348631" y="530892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 name="Freeform: Shape 124">
            <a:extLst>
              <a:ext uri="{FF2B5EF4-FFF2-40B4-BE49-F238E27FC236}">
                <a16:creationId xmlns:a16="http://schemas.microsoft.com/office/drawing/2014/main" id="{7C53A8C1-BCB9-CE7B-C86E-F9B0860A1E24}"/>
              </a:ext>
              <a:ext uri="{C183D7F6-B498-43B3-948B-1728B52AA6E4}">
                <adec:decorative xmlns:adec="http://schemas.microsoft.com/office/drawing/2017/decorative" val="1"/>
              </a:ext>
            </a:extLst>
          </p:cNvPr>
          <p:cNvSpPr/>
          <p:nvPr/>
        </p:nvSpPr>
        <p:spPr>
          <a:xfrm>
            <a:off x="590414" y="4103949"/>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7" name="Freeform: Shape 124">
            <a:extLst>
              <a:ext uri="{FF2B5EF4-FFF2-40B4-BE49-F238E27FC236}">
                <a16:creationId xmlns:a16="http://schemas.microsoft.com/office/drawing/2014/main" id="{C17C0401-FCCD-7A2D-EE45-5FE0AA074A3D}"/>
              </a:ext>
              <a:ext uri="{C183D7F6-B498-43B3-948B-1728B52AA6E4}">
                <adec:decorative xmlns:adec="http://schemas.microsoft.com/office/drawing/2017/decorative" val="1"/>
              </a:ext>
            </a:extLst>
          </p:cNvPr>
          <p:cNvSpPr/>
          <p:nvPr/>
        </p:nvSpPr>
        <p:spPr>
          <a:xfrm>
            <a:off x="588263" y="495674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8" name="Freeform: Shape 124">
            <a:extLst>
              <a:ext uri="{FF2B5EF4-FFF2-40B4-BE49-F238E27FC236}">
                <a16:creationId xmlns:a16="http://schemas.microsoft.com/office/drawing/2014/main" id="{FBB0988C-1C98-F6C7-E507-DFB563EF2013}"/>
              </a:ext>
              <a:ext uri="{C183D7F6-B498-43B3-948B-1728B52AA6E4}">
                <adec:decorative xmlns:adec="http://schemas.microsoft.com/office/drawing/2017/decorative" val="1"/>
              </a:ext>
            </a:extLst>
          </p:cNvPr>
          <p:cNvSpPr/>
          <p:nvPr/>
        </p:nvSpPr>
        <p:spPr>
          <a:xfrm>
            <a:off x="555173" y="3369782"/>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4499424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5933-8B6A-04AA-9F4E-8F55C594174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5BD97E9-51D0-DBDE-0BAD-D5CD51070F67}"/>
              </a:ext>
              <a:ext uri="{C183D7F6-B498-43B3-948B-1728B52AA6E4}">
                <adec:decorative xmlns:adec="http://schemas.microsoft.com/office/drawing/2017/decorative" val="1"/>
              </a:ext>
            </a:extLst>
          </p:cNvPr>
          <p:cNvSpPr/>
          <p:nvPr/>
        </p:nvSpPr>
        <p:spPr bwMode="auto">
          <a:xfrm>
            <a:off x="3695821" y="268153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AE7F489D-B446-F11E-2D39-F73BAE4064C0}"/>
              </a:ext>
              <a:ext uri="{C183D7F6-B498-43B3-948B-1728B52AA6E4}">
                <adec:decorative xmlns:adec="http://schemas.microsoft.com/office/drawing/2017/decorative" val="1"/>
              </a:ext>
            </a:extLst>
          </p:cNvPr>
          <p:cNvSpPr/>
          <p:nvPr/>
        </p:nvSpPr>
        <p:spPr bwMode="auto">
          <a:xfrm>
            <a:off x="3695821" y="3985260"/>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7825C5A1-945B-F794-D7C4-FDD83B026709}"/>
              </a:ext>
              <a:ext uri="{C183D7F6-B498-43B3-948B-1728B52AA6E4}">
                <adec:decorative xmlns:adec="http://schemas.microsoft.com/office/drawing/2017/decorative" val="1"/>
              </a:ext>
            </a:extLst>
          </p:cNvPr>
          <p:cNvSpPr/>
          <p:nvPr/>
        </p:nvSpPr>
        <p:spPr bwMode="auto">
          <a:xfrm>
            <a:off x="4601780" y="2172962"/>
            <a:ext cx="6541532" cy="126939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Generate drafts quickly by using prompts to create initial content, refine style, and add images with alt text (text descriptions of images that help blind/low vision users.). </a:t>
            </a:r>
          </a:p>
          <a:p>
            <a:pPr defTabSz="932472" fontAlgn="base">
              <a:spcBef>
                <a:spcPct val="0"/>
              </a:spcBef>
              <a:spcAft>
                <a:spcPct val="0"/>
              </a:spcAft>
              <a:defRPr/>
            </a:pPr>
            <a:endParaRPr lang="en-US" sz="1000">
              <a:solidFill>
                <a:schemeClr val="tx1"/>
              </a:solidFill>
              <a:latin typeface="Segoe UI"/>
            </a:endParaRPr>
          </a:p>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Seamlessly transform content from one format to another. </a:t>
            </a:r>
          </a:p>
          <a:p>
            <a:pPr defTabSz="932472" fontAlgn="base">
              <a:spcBef>
                <a:spcPct val="0"/>
              </a:spcBef>
              <a:spcAft>
                <a:spcPct val="0"/>
              </a:spcAft>
              <a:defRPr/>
            </a:pPr>
            <a:endParaRPr lang="en-US" sz="1000">
              <a:solidFill>
                <a:schemeClr val="tx1"/>
              </a:solidFill>
              <a:latin typeface="Segoe UI"/>
            </a:endParaRPr>
          </a:p>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Summarize lengthy documents, emails, and reports into concise overviews with key points that users with learning disabilities can leverage.</a:t>
            </a:r>
            <a:endParaRPr lang="en-US" sz="1000">
              <a:solidFill>
                <a:schemeClr val="tx1"/>
              </a:solidFill>
              <a:latin typeface="Segoe UI"/>
              <a:cs typeface="Segoe UI"/>
            </a:endParaRPr>
          </a:p>
        </p:txBody>
      </p:sp>
      <p:sp>
        <p:nvSpPr>
          <p:cNvPr id="50" name="Rounded Rectangle 27">
            <a:extLst>
              <a:ext uri="{FF2B5EF4-FFF2-40B4-BE49-F238E27FC236}">
                <a16:creationId xmlns:a16="http://schemas.microsoft.com/office/drawing/2014/main" id="{A611F399-0C3C-60F3-4704-5B5D2F92BBC5}"/>
              </a:ext>
              <a:ext uri="{C183D7F6-B498-43B3-948B-1728B52AA6E4}">
                <adec:decorative xmlns:adec="http://schemas.microsoft.com/office/drawing/2017/decorative" val="1"/>
              </a:ext>
            </a:extLst>
          </p:cNvPr>
          <p:cNvSpPr/>
          <p:nvPr/>
        </p:nvSpPr>
        <p:spPr bwMode="auto">
          <a:xfrm>
            <a:off x="4601780" y="3496238"/>
            <a:ext cx="6541532" cy="128979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Efficiently prioritize emails, identify key chats, prepare for meetings, and search for information across all sources - a great tool for users with mobility disabilities. </a:t>
            </a:r>
          </a:p>
          <a:p>
            <a:pPr marL="171450" indent="-171450" defTabSz="932472" fontAlgn="base">
              <a:spcBef>
                <a:spcPct val="0"/>
              </a:spcBef>
              <a:spcAft>
                <a:spcPct val="0"/>
              </a:spcAft>
              <a:buFont typeface="Arial" panose="020B0604020202020204" pitchFamily="34" charset="0"/>
              <a:buChar char="•"/>
              <a:defRPr/>
            </a:pPr>
            <a:endParaRPr lang="en-US" sz="1000">
              <a:solidFill>
                <a:schemeClr val="tx1"/>
              </a:solidFill>
              <a:latin typeface="Segoe UI"/>
            </a:endParaRPr>
          </a:p>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Transcribe, summarize, and generate action items from meetings –features deaf/hard of hearing users love for Teams calls.</a:t>
            </a:r>
            <a:endParaRPr lang="en-US" sz="1000">
              <a:solidFill>
                <a:schemeClr val="tx1"/>
              </a:solidFill>
              <a:latin typeface="Segoe UI"/>
              <a:cs typeface="Segoe UI"/>
            </a:endParaRPr>
          </a:p>
          <a:p>
            <a:pPr defTabSz="932472" fontAlgn="base">
              <a:spcBef>
                <a:spcPct val="0"/>
              </a:spcBef>
              <a:spcAft>
                <a:spcPct val="0"/>
              </a:spcAft>
              <a:defRPr/>
            </a:pPr>
            <a:endParaRPr lang="en-US" sz="1000">
              <a:solidFill>
                <a:schemeClr val="tx1"/>
              </a:solidFill>
              <a:latin typeface="Segoe UI"/>
            </a:endParaRPr>
          </a:p>
          <a:p>
            <a:pPr marL="171450" indent="-171450" defTabSz="932472" fontAlgn="base">
              <a:spcBef>
                <a:spcPct val="0"/>
              </a:spcBef>
              <a:spcAft>
                <a:spcPct val="0"/>
              </a:spcAft>
              <a:buFont typeface="Arial" panose="020B0604020202020204" pitchFamily="34" charset="0"/>
              <a:buChar char="•"/>
              <a:defRPr/>
            </a:pPr>
            <a:r>
              <a:rPr lang="en-US" sz="1000">
                <a:solidFill>
                  <a:schemeClr val="tx1"/>
                </a:solidFill>
                <a:latin typeface="Segoe UI"/>
              </a:rPr>
              <a:t> Analyze and format data in complex spreadsheets with ease.</a:t>
            </a:r>
            <a:endParaRPr kumimoji="0" lang="en-US" sz="1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ECCF061A-4DC7-4280-38AF-076407FE1988}"/>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0F7BD002-7E9E-4CA4-1246-FC2DF606B75D}"/>
              </a:ext>
              <a:ext uri="{C183D7F6-B498-43B3-948B-1728B52AA6E4}">
                <adec:decorative xmlns:adec="http://schemas.microsoft.com/office/drawing/2017/decorative" val="1"/>
              </a:ext>
            </a:extLst>
          </p:cNvPr>
          <p:cNvSpPr/>
          <p:nvPr/>
        </p:nvSpPr>
        <p:spPr bwMode="auto">
          <a:xfrm>
            <a:off x="4418124" y="192105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5D74A9A9-F0DC-872C-E498-790F46E30CDE}"/>
              </a:ext>
              <a:ext uri="{C183D7F6-B498-43B3-948B-1728B52AA6E4}">
                <adec:decorative xmlns:adec="http://schemas.microsoft.com/office/drawing/2017/decorative" val="1"/>
              </a:ext>
            </a:extLst>
          </p:cNvPr>
          <p:cNvSpPr/>
          <p:nvPr/>
        </p:nvSpPr>
        <p:spPr bwMode="auto">
          <a:xfrm>
            <a:off x="306732" y="2170864"/>
            <a:ext cx="3495724" cy="131086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A2BB6985-2F27-FB32-481B-7421B65528B3}"/>
              </a:ext>
            </a:extLst>
          </p:cNvPr>
          <p:cNvSpPr>
            <a:spLocks noGrp="1"/>
          </p:cNvSpPr>
          <p:nvPr>
            <p:ph type="title"/>
          </p:nvPr>
        </p:nvSpPr>
        <p:spPr>
          <a:xfrm>
            <a:off x="588263" y="457200"/>
            <a:ext cx="11018520" cy="492443"/>
          </a:xfrm>
        </p:spPr>
        <p:txBody>
          <a:bodyPr/>
          <a:lstStyle/>
          <a:p>
            <a:r>
              <a:rPr lang="en-US" sz="3200" spc="-70"/>
              <a:t>Improve quality of Accessibility initiatives</a:t>
            </a:r>
            <a:endParaRPr lang="en-US" sz="3200" spc="-70">
              <a:solidFill>
                <a:srgbClr val="0070C0"/>
              </a:solidFill>
            </a:endParaRPr>
          </a:p>
        </p:txBody>
      </p:sp>
      <p:sp>
        <p:nvSpPr>
          <p:cNvPr id="7" name="Rectangle: Rounded Corners 10">
            <a:extLst>
              <a:ext uri="{FF2B5EF4-FFF2-40B4-BE49-F238E27FC236}">
                <a16:creationId xmlns:a16="http://schemas.microsoft.com/office/drawing/2014/main" id="{5F6DF7F4-A028-A3A1-49C7-A3584184CC70}"/>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983C6E99-979A-2B9E-3D7B-910D3384539A}"/>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7474FBCD-4E33-9AA8-31D0-BC248E7FBB76}"/>
              </a:ext>
            </a:extLst>
          </p:cNvPr>
          <p:cNvSpPr txBox="1"/>
          <p:nvPr/>
        </p:nvSpPr>
        <p:spPr>
          <a:xfrm>
            <a:off x="432106" y="2544694"/>
            <a:ext cx="109848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Create content</a:t>
            </a:r>
          </a:p>
        </p:txBody>
      </p:sp>
      <p:sp>
        <p:nvSpPr>
          <p:cNvPr id="36" name="TextBox 35">
            <a:extLst>
              <a:ext uri="{FF2B5EF4-FFF2-40B4-BE49-F238E27FC236}">
                <a16:creationId xmlns:a16="http://schemas.microsoft.com/office/drawing/2014/main" id="{8779F88C-8AAE-C23E-A140-641036E65AF4}"/>
              </a:ext>
            </a:extLst>
          </p:cNvPr>
          <p:cNvSpPr txBox="1"/>
          <p:nvPr/>
        </p:nvSpPr>
        <p:spPr>
          <a:xfrm>
            <a:off x="1608342" y="2489775"/>
            <a:ext cx="2129836" cy="663836"/>
          </a:xfrm>
          <a:prstGeom prst="rect">
            <a:avLst/>
          </a:prstGeom>
          <a:noFill/>
        </p:spPr>
        <p:txBody>
          <a:bodyPr wrap="square" lIns="0" tIns="0" rIns="0" bIns="0" rtlCol="0">
            <a:spAutoFit/>
          </a:bodyPr>
          <a:lstStyle/>
          <a:p>
            <a:pPr lvl="0">
              <a:lnSpc>
                <a:spcPct val="110000"/>
              </a:lnSpc>
              <a:spcBef>
                <a:spcPts val="300"/>
              </a:spcBef>
              <a:defRPr/>
            </a:pPr>
            <a:r>
              <a:rPr lang="en-US" sz="1000">
                <a:solidFill>
                  <a:srgbClr val="000000"/>
                </a:solidFill>
                <a:latin typeface="Segoe UI" panose="020B0502040204020203" pitchFamily="34" charset="0"/>
                <a:cs typeface="Segoe UI" panose="020B0502040204020203" pitchFamily="34" charset="0"/>
              </a:rPr>
              <a:t>Manually creating presentations and documents by gathering information, structuring content, and formatting is time-consuming and repetitive.</a:t>
            </a:r>
            <a:endParaRPr kumimoji="0" 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3B2BB05E-0E68-DC36-5981-179EF27B778B}"/>
              </a:ext>
              <a:ext uri="{C183D7F6-B498-43B3-948B-1728B52AA6E4}">
                <adec:decorative xmlns:adec="http://schemas.microsoft.com/office/drawing/2017/decorative" val="1"/>
              </a:ext>
            </a:extLst>
          </p:cNvPr>
          <p:cNvSpPr/>
          <p:nvPr/>
        </p:nvSpPr>
        <p:spPr bwMode="auto">
          <a:xfrm>
            <a:off x="306732" y="3556162"/>
            <a:ext cx="3495724" cy="125733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56D35928-1146-B499-D132-938C90823DC5}"/>
              </a:ext>
            </a:extLst>
          </p:cNvPr>
          <p:cNvSpPr txBox="1"/>
          <p:nvPr/>
        </p:nvSpPr>
        <p:spPr>
          <a:xfrm>
            <a:off x="471611" y="4042842"/>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Consume content</a:t>
            </a:r>
          </a:p>
        </p:txBody>
      </p:sp>
      <p:sp>
        <p:nvSpPr>
          <p:cNvPr id="37" name="TextBox 36">
            <a:extLst>
              <a:ext uri="{FF2B5EF4-FFF2-40B4-BE49-F238E27FC236}">
                <a16:creationId xmlns:a16="http://schemas.microsoft.com/office/drawing/2014/main" id="{F4EBC5B1-8B28-B0A9-9105-B2A010A5FAED}"/>
              </a:ext>
            </a:extLst>
          </p:cNvPr>
          <p:cNvSpPr txBox="1"/>
          <p:nvPr/>
        </p:nvSpPr>
        <p:spPr>
          <a:xfrm>
            <a:off x="1560751" y="3895590"/>
            <a:ext cx="2093393" cy="663836"/>
          </a:xfrm>
          <a:prstGeom prst="rect">
            <a:avLst/>
          </a:prstGeom>
          <a:noFill/>
        </p:spPr>
        <p:txBody>
          <a:bodyPr wrap="square" lIns="0" tIns="0" rIns="0" bIns="0" rtlCol="0">
            <a:spAutoFit/>
          </a:bodyPr>
          <a:lstStyle/>
          <a:p>
            <a:pPr lvl="0">
              <a:lnSpc>
                <a:spcPct val="110000"/>
              </a:lnSpc>
              <a:spcBef>
                <a:spcPts val="300"/>
              </a:spcBef>
              <a:defRPr/>
            </a:pPr>
            <a:r>
              <a:rPr lang="en-US" sz="1000">
                <a:solidFill>
                  <a:srgbClr val="000000"/>
                </a:solidFill>
                <a:latin typeface="Segoe UI" panose="020B0502040204020203" pitchFamily="34" charset="0"/>
                <a:cs typeface="Segoe UI" panose="020B0502040204020203" pitchFamily="34" charset="0"/>
              </a:rPr>
              <a:t>Reading through extensive documents, emails, and reports to extract relevant information is time-consuming and overwhelming.</a:t>
            </a:r>
            <a:endParaRPr kumimoji="0" 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E6DFD472-6AE9-BE44-5FFB-5A8F20515E63}"/>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pic>
        <p:nvPicPr>
          <p:cNvPr id="21" name="Picture 20">
            <a:extLst>
              <a:ext uri="{FF2B5EF4-FFF2-40B4-BE49-F238E27FC236}">
                <a16:creationId xmlns:a16="http://schemas.microsoft.com/office/drawing/2014/main" id="{44943D4E-DB11-4C62-4464-A37C131F7E24}"/>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Tree>
    <p:extLst>
      <p:ext uri="{BB962C8B-B14F-4D97-AF65-F5344CB8AC3E}">
        <p14:creationId xmlns:p14="http://schemas.microsoft.com/office/powerpoint/2010/main" val="714565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74FD-7B78-7490-4650-426158B2C59A}"/>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0A690B95-7A33-A415-006B-F261B4483692}"/>
              </a:ext>
            </a:extLst>
          </p:cNvPr>
          <p:cNvSpPr>
            <a:spLocks noGrp="1"/>
          </p:cNvSpPr>
          <p:nvPr>
            <p:ph type="title"/>
          </p:nvPr>
        </p:nvSpPr>
        <p:spPr>
          <a:xfrm>
            <a:off x="584200" y="387766"/>
            <a:ext cx="5672544" cy="263149"/>
          </a:xfrm>
        </p:spPr>
        <p:txBody>
          <a:bodyPr/>
          <a:lstStyle/>
          <a:p>
            <a:r>
              <a:rPr lang="en-US" noProof="0"/>
              <a:t>A day in the life of a person who is blind</a:t>
            </a:r>
          </a:p>
        </p:txBody>
      </p:sp>
      <p:sp>
        <p:nvSpPr>
          <p:cNvPr id="125" name="Text Placeholder 124">
            <a:extLst>
              <a:ext uri="{FF2B5EF4-FFF2-40B4-BE49-F238E27FC236}">
                <a16:creationId xmlns:a16="http://schemas.microsoft.com/office/drawing/2014/main" id="{5ECF3ED1-A2A6-7A01-1864-9898F4AC7A5D}"/>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5" name="Rectangle: Rounded Corners 6" descr="Benefits">
            <a:extLst>
              <a:ext uri="{FF2B5EF4-FFF2-40B4-BE49-F238E27FC236}">
                <a16:creationId xmlns:a16="http://schemas.microsoft.com/office/drawing/2014/main" id="{2981F0BB-673D-6BF4-E493-4C6A6D3B25CE}"/>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content creation">
            <a:extLst>
              <a:ext uri="{FF2B5EF4-FFF2-40B4-BE49-F238E27FC236}">
                <a16:creationId xmlns:a16="http://schemas.microsoft.com/office/drawing/2014/main" id="{F715AD12-747D-F3E0-AEF9-E961B7DE80ED}"/>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Content creation</a:t>
            </a:r>
          </a:p>
        </p:txBody>
      </p:sp>
      <p:sp>
        <p:nvSpPr>
          <p:cNvPr id="20" name="Rectangle: Rounded Corners 6" descr="Meeting preparation">
            <a:extLst>
              <a:ext uri="{FF2B5EF4-FFF2-40B4-BE49-F238E27FC236}">
                <a16:creationId xmlns:a16="http://schemas.microsoft.com/office/drawing/2014/main" id="{62F62AA7-2019-011E-8F88-3E45E290A19B}"/>
              </a:ext>
              <a:ext uri="{C183D7F6-B498-43B3-948B-1728B52AA6E4}">
                <adec:decorative xmlns:adec="http://schemas.microsoft.com/office/drawing/2017/decorative" val="0"/>
              </a:ext>
            </a:extLst>
          </p:cNvPr>
          <p:cNvSpPr/>
          <p:nvPr/>
        </p:nvSpPr>
        <p:spPr bwMode="auto">
          <a:xfrm>
            <a:off x="4202208" y="1148324"/>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Meeting preparation</a:t>
            </a:r>
          </a:p>
        </p:txBody>
      </p:sp>
      <p:pic>
        <p:nvPicPr>
          <p:cNvPr id="21" name="Graphic 20">
            <a:extLst>
              <a:ext uri="{FF2B5EF4-FFF2-40B4-BE49-F238E27FC236}">
                <a16:creationId xmlns:a16="http://schemas.microsoft.com/office/drawing/2014/main" id="{719149FD-17D6-4DC8-FEEE-B1979830FC7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9712" y="1170767"/>
            <a:ext cx="144000" cy="144000"/>
          </a:xfrm>
          <a:prstGeom prst="rect">
            <a:avLst/>
          </a:prstGeom>
        </p:spPr>
      </p:pic>
      <p:pic>
        <p:nvPicPr>
          <p:cNvPr id="25" name="Graphic 24">
            <a:extLst>
              <a:ext uri="{FF2B5EF4-FFF2-40B4-BE49-F238E27FC236}">
                <a16:creationId xmlns:a16="http://schemas.microsoft.com/office/drawing/2014/main" id="{FE4E7D9F-12DF-6451-6DA8-835A43A652D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6152" y="1170767"/>
            <a:ext cx="144000" cy="144000"/>
          </a:xfrm>
          <a:prstGeom prst="rect">
            <a:avLst/>
          </a:prstGeom>
        </p:spPr>
      </p:pic>
      <p:sp>
        <p:nvSpPr>
          <p:cNvPr id="40" name="Text Placeholder 39">
            <a:extLst>
              <a:ext uri="{FF2B5EF4-FFF2-40B4-BE49-F238E27FC236}">
                <a16:creationId xmlns:a16="http://schemas.microsoft.com/office/drawing/2014/main" id="{E4DC6699-5D4E-DDCA-4172-A39386C07DAD}"/>
              </a:ext>
            </a:extLst>
          </p:cNvPr>
          <p:cNvSpPr>
            <a:spLocks noGrp="1"/>
          </p:cNvSpPr>
          <p:nvPr>
            <p:ph type="body" sz="quarter" idx="11"/>
          </p:nvPr>
        </p:nvSpPr>
        <p:spPr>
          <a:xfrm>
            <a:off x="584200" y="1593881"/>
            <a:ext cx="976461" cy="345600"/>
          </a:xfrm>
        </p:spPr>
        <p:txBody>
          <a:bodyPr/>
          <a:lstStyle/>
          <a:p>
            <a:r>
              <a:rPr lang="en-US" noProof="0"/>
              <a:t>8:30 am</a:t>
            </a:r>
          </a:p>
        </p:txBody>
      </p:sp>
      <p:sp>
        <p:nvSpPr>
          <p:cNvPr id="41" name="Text Placeholder 40">
            <a:extLst>
              <a:ext uri="{FF2B5EF4-FFF2-40B4-BE49-F238E27FC236}">
                <a16:creationId xmlns:a16="http://schemas.microsoft.com/office/drawing/2014/main" id="{C92A93E4-3856-474B-8684-B059165B2769}"/>
              </a:ext>
            </a:extLst>
          </p:cNvPr>
          <p:cNvSpPr>
            <a:spLocks noGrp="1"/>
          </p:cNvSpPr>
          <p:nvPr>
            <p:ph type="body" sz="quarter" idx="18"/>
          </p:nvPr>
        </p:nvSpPr>
        <p:spPr>
          <a:xfrm>
            <a:off x="584200" y="2032188"/>
            <a:ext cx="2808000" cy="626701"/>
          </a:xfrm>
        </p:spPr>
        <p:txBody>
          <a:bodyPr/>
          <a:lstStyle/>
          <a:p>
            <a:r>
              <a:rPr lang="en-US" noProof="0"/>
              <a:t>Lena starts working from her home-office and asks Copilot to summarize her emails and chats for any customer requests. </a:t>
            </a:r>
          </a:p>
        </p:txBody>
      </p:sp>
      <p:sp>
        <p:nvSpPr>
          <p:cNvPr id="130" name="TextBox 129">
            <a:extLst>
              <a:ext uri="{FF2B5EF4-FFF2-40B4-BE49-F238E27FC236}">
                <a16:creationId xmlns:a16="http://schemas.microsoft.com/office/drawing/2014/main" id="{CCCA1203-AAEF-C4F7-ECE2-CC343E8677ED}"/>
              </a:ext>
              <a:ext uri="{C183D7F6-B498-43B3-948B-1728B52AA6E4}">
                <adec:decorative xmlns:adec="http://schemas.microsoft.com/office/drawing/2017/decorative" val="0"/>
              </a:ext>
            </a:extLst>
          </p:cNvPr>
          <p:cNvSpPr txBox="1"/>
          <p:nvPr/>
        </p:nvSpPr>
        <p:spPr>
          <a:xfrm>
            <a:off x="1271583" y="2816614"/>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E966E3D3-7630-5891-8476-C7D5EB7A9D7C}"/>
              </a:ext>
            </a:extLst>
          </p:cNvPr>
          <p:cNvSpPr>
            <a:spLocks noGrp="1"/>
          </p:cNvSpPr>
          <p:nvPr>
            <p:ph type="body" sz="quarter" idx="21"/>
          </p:nvPr>
        </p:nvSpPr>
        <p:spPr/>
        <p:txBody>
          <a:bodyPr>
            <a:normAutofit lnSpcReduction="100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lang="en-US" sz="900" spc="0">
                <a:solidFill>
                  <a:prstClr val="black"/>
                </a:solidFill>
                <a:latin typeface="Segoe UI"/>
              </a:rPr>
              <a:t>questions from customers</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sent yesterday from my email and chat messages and</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 prioritize my top 3 action items for today</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t>
            </a:r>
          </a:p>
        </p:txBody>
      </p:sp>
      <p:sp>
        <p:nvSpPr>
          <p:cNvPr id="43" name="Text Placeholder 42">
            <a:extLst>
              <a:ext uri="{FF2B5EF4-FFF2-40B4-BE49-F238E27FC236}">
                <a16:creationId xmlns:a16="http://schemas.microsoft.com/office/drawing/2014/main" id="{4A3A9E3C-0732-C87A-9233-5ADB193D4F80}"/>
              </a:ext>
            </a:extLst>
          </p:cNvPr>
          <p:cNvSpPr>
            <a:spLocks noGrp="1"/>
          </p:cNvSpPr>
          <p:nvPr>
            <p:ph type="body" sz="quarter" idx="22"/>
          </p:nvPr>
        </p:nvSpPr>
        <p:spPr>
          <a:xfrm>
            <a:off x="3776898" y="1593881"/>
            <a:ext cx="976461" cy="345600"/>
          </a:xfrm>
        </p:spPr>
        <p:txBody>
          <a:bodyPr/>
          <a:lstStyle/>
          <a:p>
            <a:r>
              <a:rPr lang="en-US" noProof="0"/>
              <a:t>9:00 am</a:t>
            </a:r>
          </a:p>
        </p:txBody>
      </p:sp>
      <p:sp>
        <p:nvSpPr>
          <p:cNvPr id="77" name="Text Placeholder 76">
            <a:extLst>
              <a:ext uri="{FF2B5EF4-FFF2-40B4-BE49-F238E27FC236}">
                <a16:creationId xmlns:a16="http://schemas.microsoft.com/office/drawing/2014/main" id="{BC03EB28-6963-F4D0-333D-50817663F1F4}"/>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She receives a Word document that is inaccessible with her screen reader. She asks Copilot in Word to summarize the document resulting in an accessible summary.</a:t>
            </a:r>
          </a:p>
        </p:txBody>
      </p:sp>
      <p:sp>
        <p:nvSpPr>
          <p:cNvPr id="136" name="TextBox 135">
            <a:extLst>
              <a:ext uri="{FF2B5EF4-FFF2-40B4-BE49-F238E27FC236}">
                <a16:creationId xmlns:a16="http://schemas.microsoft.com/office/drawing/2014/main" id="{B4FA63F2-DA24-C2D5-0DF2-DC3C1F7E82C6}"/>
              </a:ext>
              <a:ext uri="{C183D7F6-B498-43B3-948B-1728B52AA6E4}">
                <adec:decorative xmlns:adec="http://schemas.microsoft.com/office/drawing/2017/decorative" val="0"/>
              </a:ext>
            </a:extLst>
          </p:cNvPr>
          <p:cNvSpPr txBox="1"/>
          <p:nvPr/>
        </p:nvSpPr>
        <p:spPr>
          <a:xfrm>
            <a:off x="4620861" y="2854677"/>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995C3999-63CC-E4B6-5F84-05D4D34E0E18}"/>
              </a:ext>
            </a:extLst>
          </p:cNvPr>
          <p:cNvSpPr>
            <a:spLocks noGrp="1"/>
          </p:cNvSpPr>
          <p:nvPr>
            <p:ph type="body" sz="quarter" idx="24"/>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i="0" u="none" strike="noStrike" kern="0" cap="none" spc="0" normalizeH="0" baseline="0" noProof="0">
                <a:ln>
                  <a:noFill/>
                </a:ln>
                <a:solidFill>
                  <a:srgbClr val="1A1A1A"/>
                </a:solidFill>
                <a:effectLst/>
                <a:uLnTx/>
                <a:uFillTx/>
                <a:latin typeface="Segoe UI"/>
                <a:ea typeface="+mn-ea"/>
                <a:cs typeface="+mn-cs"/>
              </a:rPr>
              <a:t>this document.</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D8BD209F-A02F-86FC-592E-7D79C4A094B4}"/>
              </a:ext>
            </a:extLst>
          </p:cNvPr>
          <p:cNvSpPr>
            <a:spLocks noGrp="1"/>
          </p:cNvSpPr>
          <p:nvPr>
            <p:ph type="body" sz="quarter" idx="25"/>
          </p:nvPr>
        </p:nvSpPr>
        <p:spPr>
          <a:xfrm>
            <a:off x="6969595" y="1593881"/>
            <a:ext cx="976461" cy="345600"/>
          </a:xfrm>
        </p:spPr>
        <p:txBody>
          <a:bodyPr/>
          <a:lstStyle/>
          <a:p>
            <a:r>
              <a:rPr lang="en-US" noProof="0"/>
              <a:t>9:30 am</a:t>
            </a:r>
          </a:p>
        </p:txBody>
      </p:sp>
      <p:sp>
        <p:nvSpPr>
          <p:cNvPr id="79" name="Text Placeholder 78">
            <a:extLst>
              <a:ext uri="{FF2B5EF4-FFF2-40B4-BE49-F238E27FC236}">
                <a16:creationId xmlns:a16="http://schemas.microsoft.com/office/drawing/2014/main" id="{4B91D9BC-9522-0630-FF2D-4A5E7572B029}"/>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Lena has an upcoming meeting in the afternoon and needs to get prepared. She uses Copilot to get prepared. </a:t>
            </a:r>
          </a:p>
        </p:txBody>
      </p:sp>
      <p:sp>
        <p:nvSpPr>
          <p:cNvPr id="6" name="TextBox 5">
            <a:extLst>
              <a:ext uri="{FF2B5EF4-FFF2-40B4-BE49-F238E27FC236}">
                <a16:creationId xmlns:a16="http://schemas.microsoft.com/office/drawing/2014/main" id="{C8F93875-7009-27B1-DC60-F99E6CEB6859}"/>
              </a:ext>
              <a:ext uri="{C183D7F6-B498-43B3-948B-1728B52AA6E4}">
                <adec:decorative xmlns:adec="http://schemas.microsoft.com/office/drawing/2017/decorative" val="0"/>
              </a:ext>
            </a:extLst>
          </p:cNvPr>
          <p:cNvSpPr txBox="1"/>
          <p:nvPr/>
        </p:nvSpPr>
        <p:spPr>
          <a:xfrm>
            <a:off x="7874835" y="2863808"/>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3679D480-E454-593E-2B82-3BAF523A78CB}"/>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Help me prepare</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 for [Review Meeting]</a:t>
            </a:r>
          </a:p>
          <a:p>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25BD09A8-5CEB-B1AD-8868-42FF61678443}"/>
              </a:ext>
            </a:extLst>
          </p:cNvPr>
          <p:cNvSpPr>
            <a:spLocks noGrp="1"/>
          </p:cNvSpPr>
          <p:nvPr>
            <p:ph type="body" sz="quarter" idx="34"/>
          </p:nvPr>
        </p:nvSpPr>
        <p:spPr>
          <a:xfrm>
            <a:off x="6969595" y="4053821"/>
            <a:ext cx="976461" cy="345600"/>
          </a:xfrm>
        </p:spPr>
        <p:txBody>
          <a:bodyPr/>
          <a:lstStyle/>
          <a:p>
            <a:r>
              <a:rPr lang="en-US" noProof="0"/>
              <a:t>10:30 am</a:t>
            </a:r>
          </a:p>
        </p:txBody>
      </p:sp>
      <p:sp>
        <p:nvSpPr>
          <p:cNvPr id="85" name="Text Placeholder 84">
            <a:extLst>
              <a:ext uri="{FF2B5EF4-FFF2-40B4-BE49-F238E27FC236}">
                <a16:creationId xmlns:a16="http://schemas.microsoft.com/office/drawing/2014/main" id="{128FEEEB-C382-28D2-5E9D-0450977D0951}"/>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Lena needs to prepare a slide deck for the upcoming meeting. She already has her notes created in Word. She asks Copilot to create a presentation from that document, which she can do without sighted assistance. </a:t>
            </a:r>
          </a:p>
        </p:txBody>
      </p:sp>
      <p:sp>
        <p:nvSpPr>
          <p:cNvPr id="151" name="TextBox 150">
            <a:extLst>
              <a:ext uri="{FF2B5EF4-FFF2-40B4-BE49-F238E27FC236}">
                <a16:creationId xmlns:a16="http://schemas.microsoft.com/office/drawing/2014/main" id="{A2357631-FEEB-20EC-EC0C-BCA830F5782D}"/>
              </a:ext>
              <a:ext uri="{C183D7F6-B498-43B3-948B-1728B52AA6E4}">
                <adec:decorative xmlns:adec="http://schemas.microsoft.com/office/drawing/2017/decorative" val="0"/>
              </a:ext>
            </a:extLst>
          </p:cNvPr>
          <p:cNvSpPr txBox="1"/>
          <p:nvPr/>
        </p:nvSpPr>
        <p:spPr>
          <a:xfrm>
            <a:off x="7748894" y="5434976"/>
            <a:ext cx="18523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86996DB0-31DA-F5E2-D5BA-1B32F81034B0}"/>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a:t>
            </a:r>
            <a:r>
              <a:rPr kumimoji="0" lang="en-US" sz="900" i="0" u="none" strike="noStrike" kern="1200" cap="none" spc="0" normalizeH="0" baseline="0" noProof="0">
                <a:ln>
                  <a:noFill/>
                </a:ln>
                <a:solidFill>
                  <a:srgbClr val="000000"/>
                </a:solidFill>
                <a:effectLst/>
                <a:uLnTx/>
                <a:uFillTx/>
                <a:latin typeface="Segoe UI"/>
                <a:ea typeface="+mn-ea"/>
                <a:cs typeface="+mn-cs"/>
              </a:rPr>
              <a:t> from /[file]</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2" name="Text Placeholder 51">
            <a:extLst>
              <a:ext uri="{FF2B5EF4-FFF2-40B4-BE49-F238E27FC236}">
                <a16:creationId xmlns:a16="http://schemas.microsoft.com/office/drawing/2014/main" id="{5070F476-FC28-9237-4F6D-BA3C758AE1AB}"/>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B6C964FE-0C45-8748-E074-9BDDC26DBF9C}"/>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She attends a large meeting which takes place every week. She needs to find a message from the chat from last month. To save a lot of clicks, she uses Copilot in Teams.</a:t>
            </a:r>
          </a:p>
        </p:txBody>
      </p:sp>
      <p:sp>
        <p:nvSpPr>
          <p:cNvPr id="145" name="TextBox 144">
            <a:extLst>
              <a:ext uri="{FF2B5EF4-FFF2-40B4-BE49-F238E27FC236}">
                <a16:creationId xmlns:a16="http://schemas.microsoft.com/office/drawing/2014/main" id="{46FD77FF-E912-A284-2ECE-36C761B61AC2}"/>
              </a:ext>
              <a:ext uri="{C183D7F6-B498-43B3-948B-1728B52AA6E4}">
                <adec:decorative xmlns:adec="http://schemas.microsoft.com/office/drawing/2017/decorative" val="0"/>
              </a:ext>
            </a:extLst>
          </p:cNvPr>
          <p:cNvSpPr txBox="1"/>
          <p:nvPr/>
        </p:nvSpPr>
        <p:spPr>
          <a:xfrm>
            <a:off x="4406670" y="541643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4" name="Text Placeholder 83">
            <a:extLst>
              <a:ext uri="{FF2B5EF4-FFF2-40B4-BE49-F238E27FC236}">
                <a16:creationId xmlns:a16="http://schemas.microsoft.com/office/drawing/2014/main" id="{8435771D-14A4-0CCF-3D21-05C9E95C5050}"/>
              </a:ext>
            </a:extLst>
          </p:cNvPr>
          <p:cNvSpPr>
            <a:spLocks noGrp="1"/>
          </p:cNvSpPr>
          <p:nvPr>
            <p:ph type="body" sz="quarter" idx="33"/>
          </p:nvPr>
        </p:nvSpPr>
        <p:spPr>
          <a:xfrm>
            <a:off x="3719286"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did /Anna ask</a:t>
            </a:r>
            <a:r>
              <a:rPr kumimoji="0" lang="en-US" sz="900" i="0" u="none" strike="noStrike" kern="1200" cap="none" spc="0" normalizeH="0" baseline="0" noProof="0">
                <a:ln>
                  <a:noFill/>
                </a:ln>
                <a:solidFill>
                  <a:srgbClr val="000000"/>
                </a:solidFill>
                <a:effectLst/>
                <a:uLnTx/>
                <a:uFillTx/>
                <a:latin typeface="Segoe UI"/>
                <a:ea typeface="+mn-ea"/>
                <a:cs typeface="+mn-cs"/>
              </a:rPr>
              <a:t> in last week`s meeting? </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CA96E233-1B0D-E46E-2DCA-5E01BDF72494}"/>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30619DAE-F3BD-E09C-A69F-5ED61083A999}"/>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Lena receives an email which includes an image that does not have any alternative text. She asks Copilot what the image shows.</a:t>
            </a:r>
          </a:p>
        </p:txBody>
      </p:sp>
      <p:sp>
        <p:nvSpPr>
          <p:cNvPr id="142" name="TextBox 141">
            <a:extLst>
              <a:ext uri="{FF2B5EF4-FFF2-40B4-BE49-F238E27FC236}">
                <a16:creationId xmlns:a16="http://schemas.microsoft.com/office/drawing/2014/main" id="{9A927E08-8691-1700-18FB-919DC10690ED}"/>
              </a:ext>
              <a:ext uri="{C183D7F6-B498-43B3-948B-1728B52AA6E4}">
                <adec:decorative xmlns:adec="http://schemas.microsoft.com/office/drawing/2017/decorative" val="0"/>
              </a:ext>
            </a:extLst>
          </p:cNvPr>
          <p:cNvSpPr txBox="1"/>
          <p:nvPr/>
        </p:nvSpPr>
        <p:spPr>
          <a:xfrm>
            <a:off x="1271584" y="541643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1631C042-495A-873C-A884-13BC00C4EEBD}"/>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Please describe this image?</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23" name="Text Placeholder 22">
            <a:extLst>
              <a:ext uri="{FF2B5EF4-FFF2-40B4-BE49-F238E27FC236}">
                <a16:creationId xmlns:a16="http://schemas.microsoft.com/office/drawing/2014/main" id="{207F9006-8428-BDFC-2BF4-04BA363E4CF7}"/>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pic>
        <p:nvPicPr>
          <p:cNvPr id="126" name="Graphic 125">
            <a:extLst>
              <a:ext uri="{FF2B5EF4-FFF2-40B4-BE49-F238E27FC236}">
                <a16:creationId xmlns:a16="http://schemas.microsoft.com/office/drawing/2014/main" id="{1973C266-26EB-BBC3-A8A5-6008817B7C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11558349" y="3819678"/>
            <a:ext cx="274790" cy="274790"/>
          </a:xfrm>
          <a:prstGeom prst="rect">
            <a:avLst/>
          </a:prstGeom>
        </p:spPr>
      </p:pic>
      <p:pic>
        <p:nvPicPr>
          <p:cNvPr id="129" name="Picture 128">
            <a:hlinkClick r:id="rId8"/>
            <a:extLst>
              <a:ext uri="{FF2B5EF4-FFF2-40B4-BE49-F238E27FC236}">
                <a16:creationId xmlns:a16="http://schemas.microsoft.com/office/drawing/2014/main" id="{AF6C5DBC-2F3A-9B39-2A04-4959182F1900}"/>
              </a:ext>
              <a:ext uri="{C183D7F6-B498-43B3-948B-1728B52AA6E4}">
                <adec:decorative xmlns:adec="http://schemas.microsoft.com/office/drawing/2017/decorative" val="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812633" y="2721252"/>
            <a:ext cx="360000" cy="360000"/>
          </a:xfrm>
          <a:prstGeom prst="ellipse">
            <a:avLst/>
          </a:prstGeom>
          <a:solidFill>
            <a:srgbClr val="FFFFFF"/>
          </a:solidFill>
        </p:spPr>
      </p:pic>
      <p:pic>
        <p:nvPicPr>
          <p:cNvPr id="135" name="Picture 134">
            <a:extLst>
              <a:ext uri="{FF2B5EF4-FFF2-40B4-BE49-F238E27FC236}">
                <a16:creationId xmlns:a16="http://schemas.microsoft.com/office/drawing/2014/main" id="{FE664D3E-C2AB-CDC2-4C3D-59AC94624153}"/>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61910" y="2759315"/>
            <a:ext cx="360000" cy="360000"/>
          </a:xfrm>
          <a:prstGeom prst="ellipse">
            <a:avLst/>
          </a:prstGeom>
          <a:solidFill>
            <a:srgbClr val="FFFFFF"/>
          </a:solidFill>
        </p:spPr>
      </p:pic>
      <p:pic>
        <p:nvPicPr>
          <p:cNvPr id="141" name="Picture 140">
            <a:hlinkClick r:id="rId8"/>
            <a:extLst>
              <a:ext uri="{FF2B5EF4-FFF2-40B4-BE49-F238E27FC236}">
                <a16:creationId xmlns:a16="http://schemas.microsoft.com/office/drawing/2014/main" id="{2821978E-0D8A-8192-5C36-0189F16DC494}"/>
              </a:ext>
              <a:ext uri="{C183D7F6-B498-43B3-948B-1728B52AA6E4}">
                <adec:decorative xmlns:adec="http://schemas.microsoft.com/office/drawing/2017/decorative" val="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812633" y="5321072"/>
            <a:ext cx="360000" cy="360000"/>
          </a:xfrm>
          <a:prstGeom prst="ellipse">
            <a:avLst/>
          </a:prstGeom>
          <a:solidFill>
            <a:srgbClr val="FFFFFF"/>
          </a:solidFill>
        </p:spPr>
      </p:pic>
      <p:pic>
        <p:nvPicPr>
          <p:cNvPr id="144" name="Picture 143">
            <a:extLst>
              <a:ext uri="{FF2B5EF4-FFF2-40B4-BE49-F238E27FC236}">
                <a16:creationId xmlns:a16="http://schemas.microsoft.com/office/drawing/2014/main" id="{4723165B-B7D8-9328-F47E-71E6E2BA70D7}"/>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47719" y="5321072"/>
            <a:ext cx="360000" cy="360000"/>
          </a:xfrm>
          <a:prstGeom prst="ellipse">
            <a:avLst/>
          </a:prstGeom>
          <a:solidFill>
            <a:srgbClr val="FFFFFF"/>
          </a:solidFill>
        </p:spPr>
      </p:pic>
      <p:pic>
        <p:nvPicPr>
          <p:cNvPr id="150" name="Picture 149">
            <a:extLst>
              <a:ext uri="{FF2B5EF4-FFF2-40B4-BE49-F238E27FC236}">
                <a16:creationId xmlns:a16="http://schemas.microsoft.com/office/drawing/2014/main" id="{7A18CB15-6B9B-D202-5B23-F32CCAA102F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89944" y="5339614"/>
            <a:ext cx="360000" cy="360000"/>
          </a:xfrm>
          <a:prstGeom prst="ellipse">
            <a:avLst/>
          </a:prstGeom>
          <a:solidFill>
            <a:srgbClr val="FFFFFF"/>
          </a:solidFill>
        </p:spPr>
      </p:pic>
      <p:sp>
        <p:nvSpPr>
          <p:cNvPr id="152" name="Text Placeholder 60">
            <a:extLst>
              <a:ext uri="{FF2B5EF4-FFF2-40B4-BE49-F238E27FC236}">
                <a16:creationId xmlns:a16="http://schemas.microsoft.com/office/drawing/2014/main" id="{90C83D98-5108-DA79-14EC-90947D7ED918}"/>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05948195-ED4D-4FFF-9FFB-1FA04DE71239}"/>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807455FD-8E5D-AB9E-2224-72D05B556BDC}"/>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sp>
        <p:nvSpPr>
          <p:cNvPr id="3" name="Text Placeholder 44">
            <a:extLst>
              <a:ext uri="{FF2B5EF4-FFF2-40B4-BE49-F238E27FC236}">
                <a16:creationId xmlns:a16="http://schemas.microsoft.com/office/drawing/2014/main" id="{43E0666E-6727-6E65-9100-EC7E666A5D92}"/>
              </a:ext>
              <a:ext uri="{C183D7F6-B498-43B3-948B-1728B52AA6E4}">
                <adec:decorative xmlns:adec="http://schemas.microsoft.com/office/drawing/2017/decorative" val="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3"/>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3"/>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pic>
        <p:nvPicPr>
          <p:cNvPr id="5" name="Picture 4">
            <a:hlinkClick r:id="rId8"/>
            <a:extLst>
              <a:ext uri="{FF2B5EF4-FFF2-40B4-BE49-F238E27FC236}">
                <a16:creationId xmlns:a16="http://schemas.microsoft.com/office/drawing/2014/main" id="{373022DF-2B18-606B-F23B-95B7ACA330CA}"/>
              </a:ext>
              <a:ext uri="{C183D7F6-B498-43B3-948B-1728B52AA6E4}">
                <adec:decorative xmlns:adec="http://schemas.microsoft.com/office/drawing/2017/decorative" val="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7415885" y="2768446"/>
            <a:ext cx="360000" cy="360000"/>
          </a:xfrm>
          <a:prstGeom prst="ellipse">
            <a:avLst/>
          </a:prstGeom>
          <a:solidFill>
            <a:srgbClr val="FFFFFF"/>
          </a:solidFill>
        </p:spPr>
      </p:pic>
      <p:sp>
        <p:nvSpPr>
          <p:cNvPr id="56" name="TextBox 55">
            <a:extLst>
              <a:ext uri="{FF2B5EF4-FFF2-40B4-BE49-F238E27FC236}">
                <a16:creationId xmlns:a16="http://schemas.microsoft.com/office/drawing/2014/main" id="{BCA6BDC9-0A59-7761-DFCE-3E57646014C6}"/>
              </a:ext>
            </a:extLst>
          </p:cNvPr>
          <p:cNvSpPr txBox="1"/>
          <p:nvPr/>
        </p:nvSpPr>
        <p:spPr>
          <a:xfrm>
            <a:off x="10190608" y="1987775"/>
            <a:ext cx="1696592" cy="160043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Lena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uses a screen reader and braille keyboard to consume and create content.</a:t>
            </a:r>
          </a:p>
        </p:txBody>
      </p:sp>
      <p:pic>
        <p:nvPicPr>
          <p:cNvPr id="7" name="Picture 6" descr="A woman typing on a Braille keyboard and an open laptop sitting on a table">
            <a:extLst>
              <a:ext uri="{FF2B5EF4-FFF2-40B4-BE49-F238E27FC236}">
                <a16:creationId xmlns:a16="http://schemas.microsoft.com/office/drawing/2014/main" id="{437E643B-6767-2920-1133-05721B2D048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49076" y="4353975"/>
            <a:ext cx="2459056" cy="1844292"/>
          </a:xfrm>
          <a:prstGeom prst="rect">
            <a:avLst/>
          </a:prstGeom>
        </p:spPr>
      </p:pic>
    </p:spTree>
    <p:extLst>
      <p:ext uri="{BB962C8B-B14F-4D97-AF65-F5344CB8AC3E}">
        <p14:creationId xmlns:p14="http://schemas.microsoft.com/office/powerpoint/2010/main" val="81443078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http://purl.org/dc/dcmitype/"/>
    <ds:schemaRef ds:uri="http://schemas.microsoft.com/office/2006/documentManagement/types"/>
    <ds:schemaRef ds:uri="http://schemas.microsoft.com/office/infopath/2007/PartnerControls"/>
    <ds:schemaRef ds:uri="http://purl.org/dc/elements/1.1/"/>
    <ds:schemaRef ds:uri="c12c9beb-9115-4dd4-b4b0-98592a7680e2"/>
    <ds:schemaRef ds:uri="http://schemas.openxmlformats.org/package/2006/metadata/core-properties"/>
    <ds:schemaRef ds:uri="http://schemas.microsoft.com/office/2006/metadata/properties"/>
    <ds:schemaRef ds:uri="http://schemas.microsoft.com/sharepoint/v3"/>
    <ds:schemaRef ds:uri="http://www.w3.org/XML/1998/namespace"/>
    <ds:schemaRef ds:uri="http://purl.org/dc/terms/"/>
    <ds:schemaRef ds:uri="9b9b331a-5640-4f50-a010-6cc4266aa39c"/>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3866</Words>
  <Application>Microsoft Office PowerPoint</Application>
  <PresentationFormat>Widescreen</PresentationFormat>
  <Paragraphs>347</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Segoe Sans Display</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Accessibility</vt:lpstr>
      <vt:lpstr>Copilot Accessibility scenarios </vt:lpstr>
      <vt:lpstr>Using Copilot to support Accessibility</vt:lpstr>
      <vt:lpstr>Improve quality of Accessibility initiatives</vt:lpstr>
      <vt:lpstr>A day in the life of a person who is blind</vt:lpstr>
      <vt:lpstr>A day in the life of a person with a mobility disability</vt:lpstr>
      <vt:lpstr>A day in the life of a person who is dyslexic (neurodivergent)</vt:lpstr>
      <vt:lpstr>A day in the life of a person who is autistic (neurodivergent)</vt:lpstr>
      <vt:lpstr>A day in the life of a person focusing on mental well-being</vt:lpstr>
      <vt:lpstr>A day in the life of a non-native English speaker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2024-09-25T15:39:48Z</dcterms:created>
  <dcterms:modified xsi:type="dcterms:W3CDTF">2024-12-05T03:46:25Z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