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63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361513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B0F6-C056-163D-58DC-ACD42038C64F}"/>
            </a:ext>
          </a:extLst>
        </p:cNvPr>
        <p:cNvGrpSpPr/>
        <p:nvPr/>
      </p:nvGrpSpPr>
      <p:grpSpPr>
        <a:xfrm>
          <a:off x="0" y="0"/>
          <a:ext cx="0" cy="0"/>
          <a:chOff x="0" y="0"/>
          <a:chExt cx="0" cy="0"/>
        </a:xfrm>
      </p:grpSpPr>
      <p:sp>
        <p:nvSpPr>
          <p:cNvPr id="140" name="Text Placeholder 139">
            <a:extLst>
              <a:ext uri="{FF2B5EF4-FFF2-40B4-BE49-F238E27FC236}">
                <a16:creationId xmlns:a16="http://schemas.microsoft.com/office/drawing/2014/main" id="{7A2C986A-3BB9-C217-8021-1F28C0A6C63E}"/>
              </a:ext>
            </a:extLst>
          </p:cNvPr>
          <p:cNvSpPr>
            <a:spLocks noGrp="1"/>
          </p:cNvSpPr>
          <p:nvPr>
            <p:ph type="body" sz="quarter" idx="42"/>
          </p:nvPr>
        </p:nvSpPr>
        <p:spPr>
          <a:xfrm>
            <a:off x="311388" y="1026303"/>
            <a:ext cx="2292112" cy="1131079"/>
          </a:xfrm>
        </p:spPr>
        <p:txBody>
          <a:bodyPr/>
          <a:lstStyle/>
          <a:p>
            <a:r>
              <a:rPr lang="en-US"/>
              <a:t>Microsoft 365 Copilot empowers media and entertainment organizations to personalize audience experience and optimize monetization strategies at scale by transforming engagement data into actionable insights and streamlined workflows. </a:t>
            </a:r>
            <a:endParaRPr lang="en-US" noProof="0"/>
          </a:p>
        </p:txBody>
      </p:sp>
      <p:sp>
        <p:nvSpPr>
          <p:cNvPr id="22" name="Text Placeholder 21">
            <a:extLst>
              <a:ext uri="{FF2B5EF4-FFF2-40B4-BE49-F238E27FC236}">
                <a16:creationId xmlns:a16="http://schemas.microsoft.com/office/drawing/2014/main" id="{15B18ECC-085D-17C8-1026-286D4C69AAE5}"/>
              </a:ext>
            </a:extLst>
          </p:cNvPr>
          <p:cNvSpPr>
            <a:spLocks noGrp="1"/>
          </p:cNvSpPr>
          <p:nvPr>
            <p:ph type="body" sz="quarter" idx="43"/>
          </p:nvPr>
        </p:nvSpPr>
        <p:spPr>
          <a:xfrm>
            <a:off x="10430351" y="521099"/>
            <a:ext cx="1456966" cy="175614"/>
          </a:xfrm>
        </p:spPr>
        <p:txBody>
          <a:bodyPr/>
          <a:lstStyle/>
          <a:p>
            <a:r>
              <a:rPr lang="en-US" noProof="0"/>
              <a:t>Buy</a:t>
            </a:r>
          </a:p>
        </p:txBody>
      </p:sp>
      <p:sp>
        <p:nvSpPr>
          <p:cNvPr id="23" name="Text Placeholder 22">
            <a:extLst>
              <a:ext uri="{FF2B5EF4-FFF2-40B4-BE49-F238E27FC236}">
                <a16:creationId xmlns:a16="http://schemas.microsoft.com/office/drawing/2014/main" id="{59350CB8-8E84-FA39-06E2-AC418C52C085}"/>
              </a:ext>
            </a:extLst>
          </p:cNvPr>
          <p:cNvSpPr>
            <a:spLocks noGrp="1"/>
          </p:cNvSpPr>
          <p:nvPr>
            <p:ph type="body" sz="quarter" idx="44"/>
          </p:nvPr>
        </p:nvSpPr>
        <p:spPr>
          <a:xfrm>
            <a:off x="7149557" y="521100"/>
            <a:ext cx="2969488" cy="169277"/>
          </a:xfrm>
        </p:spPr>
        <p:txBody>
          <a:bodyPr/>
          <a:lstStyle/>
          <a:p>
            <a:r>
              <a:rPr lang="en-US" noProof="0"/>
              <a:t>Microsoft 365 Copilot</a:t>
            </a:r>
          </a:p>
        </p:txBody>
      </p:sp>
      <p:sp>
        <p:nvSpPr>
          <p:cNvPr id="53" name="Text Placeholder 52">
            <a:extLst>
              <a:ext uri="{FF2B5EF4-FFF2-40B4-BE49-F238E27FC236}">
                <a16:creationId xmlns:a16="http://schemas.microsoft.com/office/drawing/2014/main" id="{D2AB3A46-EBF3-E8ED-53DA-81234E53091D}"/>
              </a:ext>
            </a:extLst>
          </p:cNvPr>
          <p:cNvSpPr>
            <a:spLocks noGrp="1"/>
          </p:cNvSpPr>
          <p:nvPr>
            <p:ph type="body" sz="quarter" idx="46"/>
          </p:nvPr>
        </p:nvSpPr>
        <p:spPr>
          <a:xfrm>
            <a:off x="3182889" y="2725494"/>
            <a:ext cx="2572262" cy="712876"/>
          </a:xfrm>
        </p:spPr>
        <p:txBody>
          <a:bodyPr/>
          <a:lstStyle/>
          <a:p>
            <a:r>
              <a:rPr lang="en-US" dirty="0"/>
              <a:t>Sample prompt: </a:t>
            </a:r>
            <a:r>
              <a:rPr lang="en-US" i="1" dirty="0"/>
              <a:t>Act as my backstage coordinator for today’s live streaming event. Monitor the chat for urgent updates from the technical crew and talent. Alert me to any critical issues in real time.</a:t>
            </a:r>
            <a:endParaRPr lang="en-US" dirty="0"/>
          </a:p>
        </p:txBody>
      </p:sp>
      <p:sp>
        <p:nvSpPr>
          <p:cNvPr id="25" name="Text Placeholder 24">
            <a:extLst>
              <a:ext uri="{FF2B5EF4-FFF2-40B4-BE49-F238E27FC236}">
                <a16:creationId xmlns:a16="http://schemas.microsoft.com/office/drawing/2014/main" id="{CE1AF206-C9B2-ABCD-269D-7B221C97C753}"/>
              </a:ext>
            </a:extLst>
          </p:cNvPr>
          <p:cNvSpPr>
            <a:spLocks noGrp="1"/>
          </p:cNvSpPr>
          <p:nvPr>
            <p:ph type="body" sz="quarter" idx="47"/>
          </p:nvPr>
        </p:nvSpPr>
        <p:spPr>
          <a:xfrm>
            <a:off x="3182890" y="1112478"/>
            <a:ext cx="2572262" cy="153888"/>
          </a:xfrm>
        </p:spPr>
        <p:txBody>
          <a:bodyPr/>
          <a:lstStyle/>
          <a:p>
            <a:r>
              <a:rPr lang="en-US"/>
              <a:t>Interactive live event engagement</a:t>
            </a:r>
          </a:p>
        </p:txBody>
      </p:sp>
      <p:sp>
        <p:nvSpPr>
          <p:cNvPr id="26" name="Text Placeholder 25">
            <a:extLst>
              <a:ext uri="{FF2B5EF4-FFF2-40B4-BE49-F238E27FC236}">
                <a16:creationId xmlns:a16="http://schemas.microsoft.com/office/drawing/2014/main" id="{20B5BA4C-A1D3-2501-26B5-2E51B66306D1}"/>
              </a:ext>
            </a:extLst>
          </p:cNvPr>
          <p:cNvSpPr>
            <a:spLocks noGrp="1"/>
          </p:cNvSpPr>
          <p:nvPr>
            <p:ph type="body" sz="quarter" idx="48"/>
          </p:nvPr>
        </p:nvSpPr>
        <p:spPr>
          <a:xfrm>
            <a:off x="3182890" y="1438715"/>
            <a:ext cx="2698798" cy="626701"/>
          </a:xfrm>
        </p:spPr>
        <p:txBody>
          <a:bodyPr/>
          <a:lstStyle/>
          <a:p>
            <a:r>
              <a:rPr lang="en-US" dirty="0"/>
              <a:t>During a major live streaming event, the event producer users Copilot in Teams to coordinate backstage communication and manage interactive audience features. </a:t>
            </a:r>
          </a:p>
        </p:txBody>
      </p:sp>
      <p:sp>
        <p:nvSpPr>
          <p:cNvPr id="27" name="Text Placeholder 26">
            <a:extLst>
              <a:ext uri="{FF2B5EF4-FFF2-40B4-BE49-F238E27FC236}">
                <a16:creationId xmlns:a16="http://schemas.microsoft.com/office/drawing/2014/main" id="{7793C9A8-9390-5F98-DECB-1EE7924C2E7C}"/>
              </a:ext>
            </a:extLst>
          </p:cNvPr>
          <p:cNvSpPr>
            <a:spLocks noGrp="1"/>
          </p:cNvSpPr>
          <p:nvPr>
            <p:ph type="body" sz="quarter" idx="49"/>
          </p:nvPr>
        </p:nvSpPr>
        <p:spPr>
          <a:xfrm>
            <a:off x="6066682" y="1112478"/>
            <a:ext cx="2572262" cy="153888"/>
          </a:xfrm>
        </p:spPr>
        <p:txBody>
          <a:bodyPr/>
          <a:lstStyle/>
          <a:p>
            <a:r>
              <a:rPr lang="en-US" noProof="0"/>
              <a:t>Gamified content ecosystems</a:t>
            </a:r>
          </a:p>
        </p:txBody>
      </p:sp>
      <p:sp>
        <p:nvSpPr>
          <p:cNvPr id="28" name="Text Placeholder 27">
            <a:extLst>
              <a:ext uri="{FF2B5EF4-FFF2-40B4-BE49-F238E27FC236}">
                <a16:creationId xmlns:a16="http://schemas.microsoft.com/office/drawing/2014/main" id="{507972CA-3B23-F715-CEB8-A0A74BBFDEF9}"/>
              </a:ext>
            </a:extLst>
          </p:cNvPr>
          <p:cNvSpPr>
            <a:spLocks noGrp="1"/>
          </p:cNvSpPr>
          <p:nvPr>
            <p:ph type="body" sz="quarter" idx="50"/>
          </p:nvPr>
        </p:nvSpPr>
        <p:spPr>
          <a:xfrm>
            <a:off x="6066682" y="1438715"/>
            <a:ext cx="2672506" cy="626701"/>
          </a:xfrm>
        </p:spPr>
        <p:txBody>
          <a:bodyPr/>
          <a:lstStyle/>
          <a:p>
            <a:r>
              <a:rPr lang="en-US" dirty="0"/>
              <a:t>Using Copilot in Excel, the event producer can model the effectiveness of gamification features, quickly visualizing audience engagement to understand which incentives drive the greatest impact and assist planning new gamification features.</a:t>
            </a:r>
          </a:p>
        </p:txBody>
      </p:sp>
      <p:sp>
        <p:nvSpPr>
          <p:cNvPr id="32" name="Text Placeholder 31">
            <a:extLst>
              <a:ext uri="{FF2B5EF4-FFF2-40B4-BE49-F238E27FC236}">
                <a16:creationId xmlns:a16="http://schemas.microsoft.com/office/drawing/2014/main" id="{E72414C9-3185-9B43-49AE-CB93A7CEF590}"/>
              </a:ext>
            </a:extLst>
          </p:cNvPr>
          <p:cNvSpPr>
            <a:spLocks noGrp="1"/>
          </p:cNvSpPr>
          <p:nvPr>
            <p:ph type="body" sz="quarter" idx="67"/>
          </p:nvPr>
        </p:nvSpPr>
        <p:spPr>
          <a:xfrm>
            <a:off x="8950475" y="2725494"/>
            <a:ext cx="2572262" cy="712876"/>
          </a:xfrm>
        </p:spPr>
        <p:txBody>
          <a:bodyPr/>
          <a:lstStyle/>
          <a:p>
            <a:r>
              <a:rPr lang="en-US" dirty="0"/>
              <a:t>Sample prompt</a:t>
            </a:r>
            <a:r>
              <a:rPr lang="en-US"/>
              <a:t>: </a:t>
            </a:r>
            <a:r>
              <a:rPr lang="en-US" i="1" dirty="0"/>
              <a:t>Recommend strategies to increase </a:t>
            </a:r>
            <a:br>
              <a:rPr lang="en-US" i="1" dirty="0"/>
            </a:br>
            <a:r>
              <a:rPr lang="en-US" i="1" dirty="0"/>
              <a:t>campaign ROI.</a:t>
            </a:r>
          </a:p>
        </p:txBody>
      </p:sp>
      <p:sp>
        <p:nvSpPr>
          <p:cNvPr id="30" name="Text Placeholder 29">
            <a:extLst>
              <a:ext uri="{FF2B5EF4-FFF2-40B4-BE49-F238E27FC236}">
                <a16:creationId xmlns:a16="http://schemas.microsoft.com/office/drawing/2014/main" id="{E52DCA49-8C4C-635B-7E7F-3BE77A101E9B}"/>
              </a:ext>
            </a:extLst>
          </p:cNvPr>
          <p:cNvSpPr>
            <a:spLocks noGrp="1"/>
          </p:cNvSpPr>
          <p:nvPr>
            <p:ph type="body" sz="quarter" idx="52"/>
          </p:nvPr>
        </p:nvSpPr>
        <p:spPr>
          <a:xfrm>
            <a:off x="8950475" y="1112478"/>
            <a:ext cx="2572262" cy="153888"/>
          </a:xfrm>
        </p:spPr>
        <p:txBody>
          <a:bodyPr/>
          <a:lstStyle/>
          <a:p>
            <a:r>
              <a:rPr lang="en-US"/>
              <a:t>Data-driven ad monetization optimization</a:t>
            </a:r>
            <a:endParaRPr lang="en-US" noProof="0"/>
          </a:p>
        </p:txBody>
      </p:sp>
      <p:sp>
        <p:nvSpPr>
          <p:cNvPr id="31" name="Text Placeholder 30">
            <a:extLst>
              <a:ext uri="{FF2B5EF4-FFF2-40B4-BE49-F238E27FC236}">
                <a16:creationId xmlns:a16="http://schemas.microsoft.com/office/drawing/2014/main" id="{D81CEE70-7232-9680-79FC-1AF371B4751A}"/>
              </a:ext>
            </a:extLst>
          </p:cNvPr>
          <p:cNvSpPr>
            <a:spLocks noGrp="1"/>
          </p:cNvSpPr>
          <p:nvPr>
            <p:ph type="body" sz="quarter" idx="53"/>
          </p:nvPr>
        </p:nvSpPr>
        <p:spPr>
          <a:xfrm>
            <a:off x="8950324" y="1438715"/>
            <a:ext cx="2708275" cy="626701"/>
          </a:xfrm>
        </p:spPr>
        <p:txBody>
          <a:bodyPr/>
          <a:lstStyle/>
          <a:p>
            <a:r>
              <a:rPr lang="en-US"/>
              <a:t>Next, ad operations use Copilot to identify which audience segments are most responsive to specific incentives, allowing for precise targeting and dynamic ad optimization. </a:t>
            </a:r>
            <a:r>
              <a:rPr lang="en-US" dirty="0"/>
              <a:t>Marketing teams can quickly act on engagement trends and maximize campaign ROI through data-driven decisions</a:t>
            </a:r>
            <a:endParaRPr lang="en-US" noProof="0" dirty="0"/>
          </a:p>
        </p:txBody>
      </p:sp>
      <p:sp>
        <p:nvSpPr>
          <p:cNvPr id="29" name="Text Placeholder 28">
            <a:extLst>
              <a:ext uri="{FF2B5EF4-FFF2-40B4-BE49-F238E27FC236}">
                <a16:creationId xmlns:a16="http://schemas.microsoft.com/office/drawing/2014/main" id="{EA8AC994-B70C-7221-827D-4DD4CD2F5A5A}"/>
              </a:ext>
            </a:extLst>
          </p:cNvPr>
          <p:cNvSpPr>
            <a:spLocks noGrp="1"/>
          </p:cNvSpPr>
          <p:nvPr>
            <p:ph type="body" sz="quarter" idx="66"/>
          </p:nvPr>
        </p:nvSpPr>
        <p:spPr>
          <a:xfrm>
            <a:off x="6066682" y="2725494"/>
            <a:ext cx="2572262" cy="712876"/>
          </a:xfrm>
        </p:spPr>
        <p:txBody>
          <a:bodyPr/>
          <a:lstStyle/>
          <a:p>
            <a:r>
              <a:rPr lang="en-US" noProof="0" dirty="0"/>
              <a:t>Sample prompt: </a:t>
            </a:r>
            <a:r>
              <a:rPr lang="en-US" i="1" dirty="0"/>
              <a:t>Analyze the impact of different gamification incentives an audience engaged with using our latest event data. Visualize which features drive the highest participation rates.</a:t>
            </a:r>
            <a:endParaRPr lang="en-US" i="1" noProof="0" dirty="0"/>
          </a:p>
        </p:txBody>
      </p:sp>
      <p:sp>
        <p:nvSpPr>
          <p:cNvPr id="33" name="Text Placeholder 32">
            <a:extLst>
              <a:ext uri="{FF2B5EF4-FFF2-40B4-BE49-F238E27FC236}">
                <a16:creationId xmlns:a16="http://schemas.microsoft.com/office/drawing/2014/main" id="{9752AEC9-EB62-553C-2CE9-127B53667A94}"/>
              </a:ext>
            </a:extLst>
          </p:cNvPr>
          <p:cNvSpPr>
            <a:spLocks noGrp="1"/>
          </p:cNvSpPr>
          <p:nvPr>
            <p:ph type="body" sz="quarter" idx="58"/>
          </p:nvPr>
        </p:nvSpPr>
        <p:spPr>
          <a:xfrm>
            <a:off x="4036409" y="3725103"/>
            <a:ext cx="3161734" cy="153888"/>
          </a:xfrm>
        </p:spPr>
        <p:txBody>
          <a:bodyPr/>
          <a:lstStyle/>
          <a:p>
            <a:r>
              <a:rPr lang="en-US" noProof="0" dirty="0"/>
              <a:t>Marketplace and merchandising integration</a:t>
            </a:r>
          </a:p>
        </p:txBody>
      </p:sp>
      <p:sp>
        <p:nvSpPr>
          <p:cNvPr id="34" name="Text Placeholder 33">
            <a:extLst>
              <a:ext uri="{FF2B5EF4-FFF2-40B4-BE49-F238E27FC236}">
                <a16:creationId xmlns:a16="http://schemas.microsoft.com/office/drawing/2014/main" id="{C8EA6630-289A-037F-8DF0-AF85B1A16ED5}"/>
              </a:ext>
            </a:extLst>
          </p:cNvPr>
          <p:cNvSpPr>
            <a:spLocks noGrp="1"/>
          </p:cNvSpPr>
          <p:nvPr>
            <p:ph type="body" sz="quarter" idx="59"/>
          </p:nvPr>
        </p:nvSpPr>
        <p:spPr>
          <a:xfrm>
            <a:off x="4036409" y="4050957"/>
            <a:ext cx="3212116" cy="626701"/>
          </a:xfrm>
        </p:spPr>
        <p:txBody>
          <a:bodyPr/>
          <a:lstStyle/>
          <a:p>
            <a:r>
              <a:rPr lang="en-US"/>
              <a:t>A commercial strategist uses Copilot to analyze user interactions to recommend exclusive merch drops, virtual goods, and experiences. </a:t>
            </a:r>
            <a:r>
              <a:rPr lang="en-US" dirty="0"/>
              <a:t>This unlocks new monetization opportunities by leveraging Copilot to analyze user interactions and experiences tailored to audience preferences. </a:t>
            </a:r>
            <a:endParaRPr lang="en-US" noProof="0" dirty="0"/>
          </a:p>
        </p:txBody>
      </p:sp>
      <p:sp>
        <p:nvSpPr>
          <p:cNvPr id="38" name="Text Placeholder 37">
            <a:extLst>
              <a:ext uri="{FF2B5EF4-FFF2-40B4-BE49-F238E27FC236}">
                <a16:creationId xmlns:a16="http://schemas.microsoft.com/office/drawing/2014/main" id="{7752EA13-21CB-EC14-90A2-5404D12048F8}"/>
              </a:ext>
            </a:extLst>
          </p:cNvPr>
          <p:cNvSpPr>
            <a:spLocks noGrp="1"/>
          </p:cNvSpPr>
          <p:nvPr>
            <p:ph type="body" sz="quarter" idx="69"/>
          </p:nvPr>
        </p:nvSpPr>
        <p:spPr>
          <a:xfrm>
            <a:off x="7507483" y="5338502"/>
            <a:ext cx="3161734" cy="712876"/>
          </a:xfrm>
        </p:spPr>
        <p:txBody>
          <a:bodyPr/>
          <a:lstStyle/>
          <a:p>
            <a:r>
              <a:rPr lang="en-US" dirty="0"/>
              <a:t>Sample prompt: </a:t>
            </a:r>
            <a:r>
              <a:rPr lang="en-US" i="1" dirty="0"/>
              <a:t>Create a segment of customers who have engaged with our last two campaigns and reside in California or New York. For each segment, recommend personalized content journeys that align with their previous engagement history and preferred content types.</a:t>
            </a:r>
          </a:p>
        </p:txBody>
      </p:sp>
      <p:sp>
        <p:nvSpPr>
          <p:cNvPr id="36" name="Text Placeholder 35">
            <a:extLst>
              <a:ext uri="{FF2B5EF4-FFF2-40B4-BE49-F238E27FC236}">
                <a16:creationId xmlns:a16="http://schemas.microsoft.com/office/drawing/2014/main" id="{36132D9D-7D44-9EBF-F2ED-74567A428405}"/>
              </a:ext>
            </a:extLst>
          </p:cNvPr>
          <p:cNvSpPr>
            <a:spLocks noGrp="1"/>
          </p:cNvSpPr>
          <p:nvPr>
            <p:ph type="body" sz="quarter" idx="61"/>
          </p:nvPr>
        </p:nvSpPr>
        <p:spPr>
          <a:xfrm>
            <a:off x="7507482" y="3725103"/>
            <a:ext cx="3795517" cy="153888"/>
          </a:xfrm>
        </p:spPr>
        <p:txBody>
          <a:bodyPr/>
          <a:lstStyle/>
          <a:p>
            <a:r>
              <a:rPr lang="en-US" noProof="0"/>
              <a:t>Audience segmentation and personalization at scale</a:t>
            </a:r>
          </a:p>
        </p:txBody>
      </p:sp>
      <p:sp>
        <p:nvSpPr>
          <p:cNvPr id="37" name="Text Placeholder 36">
            <a:extLst>
              <a:ext uri="{FF2B5EF4-FFF2-40B4-BE49-F238E27FC236}">
                <a16:creationId xmlns:a16="http://schemas.microsoft.com/office/drawing/2014/main" id="{AD794268-51AF-6208-2774-21C701BD2A31}"/>
              </a:ext>
            </a:extLst>
          </p:cNvPr>
          <p:cNvSpPr>
            <a:spLocks noGrp="1"/>
          </p:cNvSpPr>
          <p:nvPr>
            <p:ph type="body" sz="quarter" idx="62"/>
          </p:nvPr>
        </p:nvSpPr>
        <p:spPr>
          <a:xfrm>
            <a:off x="7507482" y="4050957"/>
            <a:ext cx="3243067" cy="626701"/>
          </a:xfrm>
        </p:spPr>
        <p:txBody>
          <a:bodyPr/>
          <a:lstStyle/>
          <a:p>
            <a:r>
              <a:rPr lang="en-US" dirty="0"/>
              <a:t>After receiving the audience incentive report, content strategists can now use Copilot to further segment users and help build targeted content journeys, empowering teams to optimize campaign performance, increase ROI, and foster lasting connections with diverse audience groups. </a:t>
            </a:r>
            <a:endParaRPr lang="en-US" noProof="0" dirty="0"/>
          </a:p>
        </p:txBody>
      </p:sp>
      <p:sp>
        <p:nvSpPr>
          <p:cNvPr id="35" name="Text Placeholder 34">
            <a:extLst>
              <a:ext uri="{FF2B5EF4-FFF2-40B4-BE49-F238E27FC236}">
                <a16:creationId xmlns:a16="http://schemas.microsoft.com/office/drawing/2014/main" id="{524CE5C4-9792-1A0E-9C85-2322783404CF}"/>
              </a:ext>
            </a:extLst>
          </p:cNvPr>
          <p:cNvSpPr>
            <a:spLocks noGrp="1"/>
          </p:cNvSpPr>
          <p:nvPr>
            <p:ph type="body" sz="quarter" idx="68"/>
          </p:nvPr>
        </p:nvSpPr>
        <p:spPr>
          <a:xfrm>
            <a:off x="4036409" y="5338502"/>
            <a:ext cx="3161734" cy="712876"/>
          </a:xfrm>
        </p:spPr>
        <p:txBody>
          <a:bodyPr/>
          <a:lstStyle/>
          <a:p>
            <a:r>
              <a:rPr lang="en-US" dirty="0"/>
              <a:t>Sample prompt</a:t>
            </a:r>
            <a:r>
              <a:rPr lang="en-US"/>
              <a:t>: </a:t>
            </a:r>
            <a:r>
              <a:rPr lang="en-US" i="1" dirty="0"/>
              <a:t>Suggest two new monetization strategies and three engagement tactics tailored for our top audience segments.</a:t>
            </a:r>
          </a:p>
        </p:txBody>
      </p:sp>
      <p:sp>
        <p:nvSpPr>
          <p:cNvPr id="19" name="Title 18">
            <a:extLst>
              <a:ext uri="{FF2B5EF4-FFF2-40B4-BE49-F238E27FC236}">
                <a16:creationId xmlns:a16="http://schemas.microsoft.com/office/drawing/2014/main" id="{58AB1BC2-C94F-2A4A-47ED-EFC67B5C8223}"/>
              </a:ext>
            </a:extLst>
          </p:cNvPr>
          <p:cNvSpPr>
            <a:spLocks noGrp="1"/>
          </p:cNvSpPr>
          <p:nvPr>
            <p:ph type="title"/>
          </p:nvPr>
        </p:nvSpPr>
        <p:spPr>
          <a:xfrm>
            <a:off x="2521874" y="286944"/>
            <a:ext cx="4090403" cy="553998"/>
          </a:xfrm>
        </p:spPr>
        <p:txBody>
          <a:bodyPr>
            <a:spAutoFit/>
          </a:bodyPr>
          <a:lstStyle/>
          <a:p>
            <a:r>
              <a:rPr lang="en-US" dirty="0"/>
              <a:t>Use analytics to improve audience experiences and revenue</a:t>
            </a:r>
            <a:endParaRPr lang="en-US" noProof="0" dirty="0"/>
          </a:p>
        </p:txBody>
      </p:sp>
      <p:sp>
        <p:nvSpPr>
          <p:cNvPr id="147" name="Text Placeholder 98">
            <a:extLst>
              <a:ext uri="{FF2B5EF4-FFF2-40B4-BE49-F238E27FC236}">
                <a16:creationId xmlns:a16="http://schemas.microsoft.com/office/drawing/2014/main" id="{0B5ACED2-4F79-89FE-EEAA-23177648CB97}"/>
              </a:ext>
            </a:extLst>
          </p:cNvPr>
          <p:cNvSpPr txBox="1">
            <a:spLocks/>
          </p:cNvSpPr>
          <p:nvPr/>
        </p:nvSpPr>
        <p:spPr>
          <a:xfrm>
            <a:off x="320722" y="4709474"/>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Value benefit</a:t>
            </a:r>
          </a:p>
        </p:txBody>
      </p:sp>
      <p:sp>
        <p:nvSpPr>
          <p:cNvPr id="148" name="Text Placeholder 99">
            <a:extLst>
              <a:ext uri="{FF2B5EF4-FFF2-40B4-BE49-F238E27FC236}">
                <a16:creationId xmlns:a16="http://schemas.microsoft.com/office/drawing/2014/main" id="{FB714362-48BA-6023-68D6-DF2A6C54CB05}"/>
              </a:ext>
            </a:extLst>
          </p:cNvPr>
          <p:cNvSpPr txBox="1">
            <a:spLocks/>
          </p:cNvSpPr>
          <p:nvPr/>
        </p:nvSpPr>
        <p:spPr>
          <a:xfrm>
            <a:off x="320722" y="3467652"/>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KPIs impacted</a:t>
            </a:r>
          </a:p>
        </p:txBody>
      </p:sp>
      <p:sp>
        <p:nvSpPr>
          <p:cNvPr id="149" name="Rectangle: Rounded Corners 6">
            <a:extLst>
              <a:ext uri="{FF2B5EF4-FFF2-40B4-BE49-F238E27FC236}">
                <a16:creationId xmlns:a16="http://schemas.microsoft.com/office/drawing/2014/main" id="{6CBD10AE-E5A1-D137-560D-7A6667E6A0DE}"/>
              </a:ext>
              <a:ext uri="{C183D7F6-B498-43B3-948B-1728B52AA6E4}">
                <adec:decorative xmlns:adec="http://schemas.microsoft.com/office/drawing/2017/decorative" val="1"/>
              </a:ext>
            </a:extLst>
          </p:cNvPr>
          <p:cNvSpPr/>
          <p:nvPr/>
        </p:nvSpPr>
        <p:spPr bwMode="auto">
          <a:xfrm>
            <a:off x="320720" y="3778548"/>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0078D4"/>
                </a:solidFill>
                <a:latin typeface="Segoe UI Semibold"/>
                <a:cs typeface="Segoe UI Semibold" panose="020B0702040204020203" pitchFamily="34" charset="0"/>
              </a:rPr>
              <a:t>Audience engagement rate</a:t>
            </a:r>
            <a:endParaRPr kumimoji="0" lang="en-US" sz="900" b="0" i="0" u="none" strike="noStrike" kern="1200" cap="none" spc="0" normalizeH="0" baseline="0" noProof="0">
              <a:ln>
                <a:noFill/>
              </a:ln>
              <a:solidFill>
                <a:srgbClr val="0078D4"/>
              </a:solidFill>
              <a:effectLst/>
              <a:uLnTx/>
              <a:uFillTx/>
              <a:latin typeface="Segoe UI Semibold"/>
              <a:cs typeface="Segoe UI Semibold" panose="020B0702040204020203" pitchFamily="34" charset="0"/>
            </a:endParaRPr>
          </a:p>
        </p:txBody>
      </p:sp>
      <p:pic>
        <p:nvPicPr>
          <p:cNvPr id="150" name="Graphic 149">
            <a:extLst>
              <a:ext uri="{FF2B5EF4-FFF2-40B4-BE49-F238E27FC236}">
                <a16:creationId xmlns:a16="http://schemas.microsoft.com/office/drawing/2014/main" id="{DFF71B93-A4EE-9F5A-DB2B-A40D837F37C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7" y="3813982"/>
            <a:ext cx="144000" cy="141732"/>
          </a:xfrm>
          <a:prstGeom prst="rect">
            <a:avLst/>
          </a:prstGeom>
        </p:spPr>
      </p:pic>
      <p:sp>
        <p:nvSpPr>
          <p:cNvPr id="151" name="Rectangle: Rounded Corners 6">
            <a:extLst>
              <a:ext uri="{FF2B5EF4-FFF2-40B4-BE49-F238E27FC236}">
                <a16:creationId xmlns:a16="http://schemas.microsoft.com/office/drawing/2014/main" id="{C1006F29-BAF7-B2C1-7DF5-B11012059253}"/>
              </a:ext>
              <a:ext uri="{C183D7F6-B498-43B3-948B-1728B52AA6E4}">
                <adec:decorative xmlns:adec="http://schemas.microsoft.com/office/drawing/2017/decorative" val="1"/>
              </a:ext>
            </a:extLst>
          </p:cNvPr>
          <p:cNvSpPr>
            <a:spLocks/>
          </p:cNvSpPr>
          <p:nvPr/>
        </p:nvSpPr>
        <p:spPr bwMode="auto">
          <a:xfrm>
            <a:off x="320722" y="4067170"/>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0078D4"/>
                </a:solidFill>
                <a:latin typeface="Segoe UI Semibold"/>
                <a:cs typeface="Segoe UI Semibold"/>
              </a:rPr>
              <a:t>Employee satisfaction</a:t>
            </a:r>
            <a:endParaRPr kumimoji="0" lang="en-US" sz="900" b="0" i="0" u="none" strike="noStrike" kern="1200" cap="none" spc="0" normalizeH="0" baseline="0" noProof="0">
              <a:ln>
                <a:noFill/>
              </a:ln>
              <a:solidFill>
                <a:srgbClr val="0078D4"/>
              </a:solidFill>
              <a:effectLst/>
              <a:uLnTx/>
              <a:uFillTx/>
              <a:latin typeface="Segoe UI Semibold"/>
              <a:cs typeface="Segoe UI Semibold"/>
            </a:endParaRPr>
          </a:p>
        </p:txBody>
      </p:sp>
      <p:pic>
        <p:nvPicPr>
          <p:cNvPr id="152" name="Graphic 151">
            <a:extLst>
              <a:ext uri="{FF2B5EF4-FFF2-40B4-BE49-F238E27FC236}">
                <a16:creationId xmlns:a16="http://schemas.microsoft.com/office/drawing/2014/main" id="{AAE99599-2D8F-1492-F843-E23D3531E2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8" y="4102604"/>
            <a:ext cx="144000" cy="141732"/>
          </a:xfrm>
          <a:prstGeom prst="rect">
            <a:avLst/>
          </a:prstGeom>
        </p:spPr>
      </p:pic>
      <p:sp>
        <p:nvSpPr>
          <p:cNvPr id="153" name="Rectangle: Rounded Corners 6">
            <a:extLst>
              <a:ext uri="{FF2B5EF4-FFF2-40B4-BE49-F238E27FC236}">
                <a16:creationId xmlns:a16="http://schemas.microsoft.com/office/drawing/2014/main" id="{0F2A0546-2CD8-A142-FDE2-3911819B6936}"/>
              </a:ext>
              <a:ext uri="{C183D7F6-B498-43B3-948B-1728B52AA6E4}">
                <adec:decorative xmlns:adec="http://schemas.microsoft.com/office/drawing/2017/decorative" val="1"/>
              </a:ext>
            </a:extLst>
          </p:cNvPr>
          <p:cNvSpPr>
            <a:spLocks/>
          </p:cNvSpPr>
          <p:nvPr/>
        </p:nvSpPr>
        <p:spPr bwMode="auto">
          <a:xfrm>
            <a:off x="320720" y="5020370"/>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Monetization strategy</a:t>
            </a:r>
          </a:p>
        </p:txBody>
      </p:sp>
      <p:pic>
        <p:nvPicPr>
          <p:cNvPr id="154" name="Graphic 153">
            <a:extLst>
              <a:ext uri="{FF2B5EF4-FFF2-40B4-BE49-F238E27FC236}">
                <a16:creationId xmlns:a16="http://schemas.microsoft.com/office/drawing/2014/main" id="{5D828B3E-5803-09D0-B7D2-982117B3D0A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5056370"/>
            <a:ext cx="144000" cy="144000"/>
          </a:xfrm>
          <a:prstGeom prst="rect">
            <a:avLst/>
          </a:prstGeom>
        </p:spPr>
      </p:pic>
      <p:sp>
        <p:nvSpPr>
          <p:cNvPr id="155" name="Rectangle: Rounded Corners 6">
            <a:extLst>
              <a:ext uri="{FF2B5EF4-FFF2-40B4-BE49-F238E27FC236}">
                <a16:creationId xmlns:a16="http://schemas.microsoft.com/office/drawing/2014/main" id="{AA8C9939-8287-3F24-536E-3A1D4ECA26F2}"/>
              </a:ext>
              <a:ext uri="{C183D7F6-B498-43B3-948B-1728B52AA6E4}">
                <adec:decorative xmlns:adec="http://schemas.microsoft.com/office/drawing/2017/decorative" val="1"/>
              </a:ext>
            </a:extLst>
          </p:cNvPr>
          <p:cNvSpPr>
            <a:spLocks/>
          </p:cNvSpPr>
          <p:nvPr/>
        </p:nvSpPr>
        <p:spPr bwMode="auto">
          <a:xfrm>
            <a:off x="320720" y="530643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Creative optimization</a:t>
            </a:r>
          </a:p>
        </p:txBody>
      </p:sp>
      <p:pic>
        <p:nvPicPr>
          <p:cNvPr id="156" name="Graphic 155">
            <a:extLst>
              <a:ext uri="{FF2B5EF4-FFF2-40B4-BE49-F238E27FC236}">
                <a16:creationId xmlns:a16="http://schemas.microsoft.com/office/drawing/2014/main" id="{B566826D-BA0C-4658-7F6A-4081F8051F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5342438"/>
            <a:ext cx="144000" cy="144000"/>
          </a:xfrm>
          <a:prstGeom prst="rect">
            <a:avLst/>
          </a:prstGeom>
        </p:spPr>
      </p:pic>
      <p:sp>
        <p:nvSpPr>
          <p:cNvPr id="4" name="TextBox 3">
            <a:extLst>
              <a:ext uri="{FF2B5EF4-FFF2-40B4-BE49-F238E27FC236}">
                <a16:creationId xmlns:a16="http://schemas.microsoft.com/office/drawing/2014/main" id="{48850FA7-DD8A-7FCD-E217-4AA8F0FF4EB8}"/>
              </a:ext>
              <a:ext uri="{C183D7F6-B498-43B3-948B-1728B52AA6E4}">
                <adec:decorative xmlns:adec="http://schemas.microsoft.com/office/drawing/2017/decorative" val="0"/>
              </a:ext>
            </a:extLst>
          </p:cNvPr>
          <p:cNvSpPr txBox="1"/>
          <p:nvPr/>
        </p:nvSpPr>
        <p:spPr>
          <a:xfrm>
            <a:off x="3538283" y="2379847"/>
            <a:ext cx="2177576"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rPr>
              <a:t>Copilot</a:t>
            </a:r>
            <a:r>
              <a:rPr lang="en-US" sz="1000">
                <a:solidFill>
                  <a:srgbClr val="000000"/>
                </a:solidFill>
                <a:latin typeface="Segoe UI Semibold"/>
              </a:rPr>
              <a:t> </a:t>
            </a:r>
            <a:r>
              <a:rPr kumimoji="0" lang="en-US" sz="1000" b="0" i="0" u="none" strike="noStrike" kern="1200" cap="none" spc="0" normalizeH="0" baseline="0" noProof="0">
                <a:ln>
                  <a:noFill/>
                </a:ln>
                <a:solidFill>
                  <a:srgbClr val="000000"/>
                </a:solidFill>
                <a:effectLst/>
                <a:uLnTx/>
                <a:uFillTx/>
                <a:latin typeface="Segoe UI Semibold"/>
              </a:rPr>
              <a:t>in Teams</a:t>
            </a:r>
          </a:p>
        </p:txBody>
      </p:sp>
      <p:sp>
        <p:nvSpPr>
          <p:cNvPr id="8" name="TextBox 7">
            <a:extLst>
              <a:ext uri="{FF2B5EF4-FFF2-40B4-BE49-F238E27FC236}">
                <a16:creationId xmlns:a16="http://schemas.microsoft.com/office/drawing/2014/main" id="{4452F7E6-E8CE-645F-AC86-5BF28861F558}"/>
              </a:ext>
              <a:ext uri="{C183D7F6-B498-43B3-948B-1728B52AA6E4}">
                <adec:decorative xmlns:adec="http://schemas.microsoft.com/office/drawing/2017/decorative" val="0"/>
              </a:ext>
            </a:extLst>
          </p:cNvPr>
          <p:cNvSpPr txBox="1"/>
          <p:nvPr/>
        </p:nvSpPr>
        <p:spPr>
          <a:xfrm>
            <a:off x="6407011" y="2379847"/>
            <a:ext cx="1490793"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Agent Mode in Excel</a:t>
            </a:r>
          </a:p>
        </p:txBody>
      </p:sp>
      <p:sp>
        <p:nvSpPr>
          <p:cNvPr id="11" name="Text Placeholder 80">
            <a:extLst>
              <a:ext uri="{FF2B5EF4-FFF2-40B4-BE49-F238E27FC236}">
                <a16:creationId xmlns:a16="http://schemas.microsoft.com/office/drawing/2014/main" id="{02F66528-FD93-1467-1C83-6678176DE9B2}"/>
              </a:ext>
            </a:extLst>
          </p:cNvPr>
          <p:cNvSpPr>
            <a:spLocks noGrp="1"/>
          </p:cNvSpPr>
          <p:nvPr>
            <p:ph type="body" sz="quarter" idx="33"/>
          </p:nvPr>
        </p:nvSpPr>
        <p:spPr>
          <a:xfrm>
            <a:off x="304797" y="445215"/>
            <a:ext cx="2025653" cy="246221"/>
          </a:xfrm>
        </p:spPr>
        <p:txBody>
          <a:bodyPr vert="horz" wrap="square" lIns="0" tIns="0" rIns="0" bIns="0" rtlCol="0" anchor="ctr">
            <a:spAutoFit/>
          </a:bodyPr>
          <a:lstStyle/>
          <a:p>
            <a:r>
              <a:rPr lang="en-US" sz="1600"/>
              <a:t>Media &amp; Entertainment</a:t>
            </a:r>
          </a:p>
        </p:txBody>
      </p:sp>
      <p:sp>
        <p:nvSpPr>
          <p:cNvPr id="48" name="TextBox 47">
            <a:extLst>
              <a:ext uri="{FF2B5EF4-FFF2-40B4-BE49-F238E27FC236}">
                <a16:creationId xmlns:a16="http://schemas.microsoft.com/office/drawing/2014/main" id="{4D9CEFC9-D73C-EDA0-BB6F-C179BA3DF594}"/>
              </a:ext>
              <a:ext uri="{C183D7F6-B498-43B3-948B-1728B52AA6E4}">
                <adec:decorative xmlns:adec="http://schemas.microsoft.com/office/drawing/2017/decorative" val="0"/>
              </a:ext>
            </a:extLst>
          </p:cNvPr>
          <p:cNvSpPr txBox="1"/>
          <p:nvPr/>
        </p:nvSpPr>
        <p:spPr>
          <a:xfrm>
            <a:off x="9297200" y="2379847"/>
            <a:ext cx="1568513"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Analyst</a:t>
            </a:r>
          </a:p>
        </p:txBody>
      </p:sp>
      <p:pic>
        <p:nvPicPr>
          <p:cNvPr id="9" name="Picture 8">
            <a:extLst>
              <a:ext uri="{FF2B5EF4-FFF2-40B4-BE49-F238E27FC236}">
                <a16:creationId xmlns:a16="http://schemas.microsoft.com/office/drawing/2014/main" id="{0F8BC7A9-F4F7-68A4-2814-E914CB2E13C1}"/>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8879005" y="2321673"/>
            <a:ext cx="346240" cy="270236"/>
          </a:xfrm>
          <a:prstGeom prst="rect">
            <a:avLst/>
          </a:prstGeom>
        </p:spPr>
      </p:pic>
      <p:pic>
        <p:nvPicPr>
          <p:cNvPr id="2" name="Picture 50">
            <a:hlinkClick r:id="rId8"/>
            <a:extLst>
              <a:ext uri="{FF2B5EF4-FFF2-40B4-BE49-F238E27FC236}">
                <a16:creationId xmlns:a16="http://schemas.microsoft.com/office/drawing/2014/main" id="{1E827452-3469-6B6F-F3F5-537BA76734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1184" y="490688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DCF68B-23B0-63C1-2019-4816EEE4AF4F}"/>
              </a:ext>
              <a:ext uri="{C183D7F6-B498-43B3-948B-1728B52AA6E4}">
                <adec:decorative xmlns:adec="http://schemas.microsoft.com/office/drawing/2017/decorative" val="0"/>
              </a:ext>
            </a:extLst>
          </p:cNvPr>
          <p:cNvSpPr txBox="1">
            <a:spLocks/>
          </p:cNvSpPr>
          <p:nvPr/>
        </p:nvSpPr>
        <p:spPr>
          <a:xfrm>
            <a:off x="7868016" y="4951129"/>
            <a:ext cx="2156668" cy="153888"/>
          </a:xfrm>
          <a:prstGeom prst="rect">
            <a:avLst/>
          </a:prstGeom>
          <a:noFill/>
        </p:spPr>
        <p:txBody>
          <a:bodyPr wrap="square" lIns="0" tIns="0" rIns="0" bIns="0" rtlCol="0" anchor="ctr">
            <a:spAutoFit/>
          </a:bodyPr>
          <a:lstStyle/>
          <a:p>
            <a:pPr lvl="0" defTabSz="914367">
              <a:defRPr/>
            </a:pPr>
            <a:r>
              <a:rPr lang="en-US" sz="1000" dirty="0">
                <a:solidFill>
                  <a:srgbClr val="000000"/>
                </a:solidFill>
                <a:latin typeface="Segoe UI Semibold"/>
              </a:rPr>
              <a:t>Copilot in Dynamics 365 </a:t>
            </a:r>
            <a:endParaRPr lang="en-US" sz="1000" baseline="30000" dirty="0">
              <a:solidFill>
                <a:srgbClr val="000000"/>
              </a:solidFill>
              <a:latin typeface="Segoe UI Semibold"/>
            </a:endParaRPr>
          </a:p>
        </p:txBody>
      </p:sp>
      <p:pic>
        <p:nvPicPr>
          <p:cNvPr id="12" name="Picture 50">
            <a:hlinkClick r:id="rId8"/>
            <a:extLst>
              <a:ext uri="{FF2B5EF4-FFF2-40B4-BE49-F238E27FC236}">
                <a16:creationId xmlns:a16="http://schemas.microsoft.com/office/drawing/2014/main" id="{16E4212E-55B5-7835-2F76-0AE401834A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6409" y="490688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B791E40-2BA8-6906-B162-787542A81E52}"/>
              </a:ext>
              <a:ext uri="{C183D7F6-B498-43B3-948B-1728B52AA6E4}">
                <adec:decorative xmlns:adec="http://schemas.microsoft.com/office/drawing/2017/decorative" val="0"/>
              </a:ext>
            </a:extLst>
          </p:cNvPr>
          <p:cNvSpPr txBox="1">
            <a:spLocks/>
          </p:cNvSpPr>
          <p:nvPr/>
        </p:nvSpPr>
        <p:spPr>
          <a:xfrm>
            <a:off x="4413241" y="4951129"/>
            <a:ext cx="2156668" cy="153888"/>
          </a:xfrm>
          <a:prstGeom prst="rect">
            <a:avLst/>
          </a:prstGeom>
          <a:noFill/>
        </p:spPr>
        <p:txBody>
          <a:bodyPr wrap="square" lIns="0" tIns="0" rIns="0" bIns="0" rtlCol="0" anchor="ctr">
            <a:spAutoFit/>
          </a:bodyPr>
          <a:lstStyle/>
          <a:p>
            <a:pPr lvl="0" defTabSz="914367">
              <a:defRPr/>
            </a:pPr>
            <a:r>
              <a:rPr lang="en-US" sz="1000" dirty="0">
                <a:solidFill>
                  <a:srgbClr val="000000"/>
                </a:solidFill>
                <a:latin typeface="Segoe UI Semibold"/>
              </a:rPr>
              <a:t>Copilot in Dynamics 365 </a:t>
            </a:r>
            <a:endParaRPr lang="en-US" sz="1000" baseline="30000" dirty="0">
              <a:solidFill>
                <a:srgbClr val="000000"/>
              </a:solidFill>
              <a:latin typeface="Segoe UI Semibold"/>
            </a:endParaRPr>
          </a:p>
        </p:txBody>
      </p:sp>
      <p:pic>
        <p:nvPicPr>
          <p:cNvPr id="14" name="Picture 13">
            <a:extLst>
              <a:ext uri="{FF2B5EF4-FFF2-40B4-BE49-F238E27FC236}">
                <a16:creationId xmlns:a16="http://schemas.microsoft.com/office/drawing/2014/main" id="{4F4806F6-5812-9C3F-20CC-85B5E933B152}"/>
              </a:ext>
            </a:extLst>
          </p:cNvPr>
          <p:cNvPicPr>
            <a:picLocks noChangeAspect="1"/>
          </p:cNvPicPr>
          <p:nvPr/>
        </p:nvPicPr>
        <p:blipFill>
          <a:blip r:embed="rId10"/>
          <a:stretch>
            <a:fillRect/>
          </a:stretch>
        </p:blipFill>
        <p:spPr>
          <a:xfrm>
            <a:off x="3150232" y="2324203"/>
            <a:ext cx="265176" cy="265176"/>
          </a:xfrm>
          <a:prstGeom prst="rect">
            <a:avLst/>
          </a:prstGeom>
        </p:spPr>
      </p:pic>
      <p:pic>
        <p:nvPicPr>
          <p:cNvPr id="17" name="Picture 16">
            <a:extLst>
              <a:ext uri="{FF2B5EF4-FFF2-40B4-BE49-F238E27FC236}">
                <a16:creationId xmlns:a16="http://schemas.microsoft.com/office/drawing/2014/main" id="{EE7B23AC-9F67-45DA-D862-307553A478DA}"/>
              </a:ext>
            </a:extLst>
          </p:cNvPr>
          <p:cNvPicPr>
            <a:picLocks noChangeAspect="1"/>
          </p:cNvPicPr>
          <p:nvPr/>
        </p:nvPicPr>
        <p:blipFill>
          <a:blip r:embed="rId11"/>
          <a:stretch>
            <a:fillRect/>
          </a:stretch>
        </p:blipFill>
        <p:spPr>
          <a:xfrm>
            <a:off x="6034024" y="2324203"/>
            <a:ext cx="265176" cy="265176"/>
          </a:xfrm>
          <a:prstGeom prst="rect">
            <a:avLst/>
          </a:prstGeom>
        </p:spPr>
      </p:pic>
    </p:spTree>
    <p:extLst>
      <p:ext uri="{BB962C8B-B14F-4D97-AF65-F5344CB8AC3E}">
        <p14:creationId xmlns:p14="http://schemas.microsoft.com/office/powerpoint/2010/main" val="2622121531"/>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419</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Use analytics to improve audience experiences and revenue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2025-11-21T03:28:33Z</dcterms:modified>
</cp:coreProperties>
</file>