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214748363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s" id="{CA6C5564-70FE-4F06-A1D4-26344BC20223}">
          <p14:sldIdLst>
            <p14:sldId id="2147483634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D20E775B-B30C-2397-2CC0-1091A8A4692D}" name="Blake Norton (SYNAXIS CORPORATION)" initials="BN" userId="S::v-blnort@microsoft.com::c7b2b92d-57f0-4b9f-a279-7f61fcd2e32f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B"/>
    <a:srgbClr val="FFFFFF"/>
    <a:srgbClr val="DDEEF8"/>
    <a:srgbClr val="B63EC5"/>
    <a:srgbClr val="0078D4"/>
    <a:srgbClr val="B1B3B3"/>
    <a:srgbClr val="49C5B1"/>
    <a:srgbClr val="F5EBE9"/>
    <a:srgbClr val="593794"/>
    <a:srgbClr val="E4D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A10CE-D95A-A45B-FEB6-04DE6442D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0F6381-4A67-674B-4FAF-8E6A55B417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317B4E-4F61-03DC-CBF7-2189E8031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23A3F-F15E-0B8F-8117-5926265D7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98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3486389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458303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387834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909" r:id="rId7"/>
    <p:sldLayoutId id="2147483911" r:id="rId8"/>
    <p:sldLayoutId id="2147483816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D0E7D-97D6-F8A7-E0A4-F7E5CE87E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CFA0F716-6597-14DC-9F0F-24466F9178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3" progId="TCLayout.ActiveDocument.1">
                  <p:embed/>
                </p:oleObj>
              </mc:Choice>
              <mc:Fallback>
                <p:oleObj name="think-cell Slide" r:id="rId4" imgW="532" imgH="533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FA0F716-6597-14DC-9F0F-24466F9178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06BC3991-CCB4-C86D-378E-3BA8BF127DA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194560" cy="1131079"/>
          </a:xfrm>
        </p:spPr>
        <p:txBody>
          <a:bodyPr/>
          <a:lstStyle/>
          <a:p>
            <a:r>
              <a:rPr lang="en-US" noProof="0" dirty="0"/>
              <a:t>Seamlessly aggregate trending themes and segment audiences to build predictive models—maximizing monetization of content </a:t>
            </a:r>
            <a:r>
              <a:rPr lang="en-US" dirty="0"/>
              <a:t>gated behind a paywall </a:t>
            </a:r>
            <a:r>
              <a:rPr lang="en-US" noProof="0" dirty="0"/>
              <a:t>through data-driven decisions. </a:t>
            </a:r>
          </a:p>
        </p:txBody>
      </p:sp>
      <p:sp>
        <p:nvSpPr>
          <p:cNvPr id="158" name="Title 157">
            <a:extLst>
              <a:ext uri="{FF2B5EF4-FFF2-40B4-BE49-F238E27FC236}">
                <a16:creationId xmlns:a16="http://schemas.microsoft.com/office/drawing/2014/main" id="{D3664ED5-BB2E-FF1E-5DC2-D6D45751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74" y="315696"/>
            <a:ext cx="4316377" cy="530804"/>
          </a:xfrm>
        </p:spPr>
        <p:txBody>
          <a:bodyPr vert="horz">
            <a:noAutofit/>
          </a:bodyPr>
          <a:lstStyle/>
          <a:p>
            <a:r>
              <a:rPr lang="en-US" dirty="0"/>
              <a:t>Predictive analytics for </a:t>
            </a:r>
            <a:br>
              <a:rPr lang="en-US" dirty="0"/>
            </a:br>
            <a:r>
              <a:rPr lang="en-US" dirty="0"/>
              <a:t>content monetization</a:t>
            </a:r>
          </a:p>
        </p:txBody>
      </p: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9B5B33AF-A1AD-8A8A-2F6D-795A7856F20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>
            <a:normAutofit/>
          </a:bodyPr>
          <a:lstStyle/>
          <a:p>
            <a:r>
              <a:rPr lang="en-US" noProof="0"/>
              <a:t>Build</a:t>
            </a:r>
          </a:p>
        </p:txBody>
      </p:sp>
      <p:sp>
        <p:nvSpPr>
          <p:cNvPr id="160" name="Text Placeholder 159">
            <a:extLst>
              <a:ext uri="{FF2B5EF4-FFF2-40B4-BE49-F238E27FC236}">
                <a16:creationId xmlns:a16="http://schemas.microsoft.com/office/drawing/2014/main" id="{21B3ED46-DE25-82B3-E3B6-49F4371A84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>
            <a:normAutofit/>
          </a:bodyPr>
          <a:lstStyle/>
          <a:p>
            <a:r>
              <a:rPr lang="en-US" dirty="0"/>
              <a:t>Microsoft 365 Copilot and Azure AI Foundry</a:t>
            </a:r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1BCAF080-E151-38CE-0749-11E979CFD75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7" y="445215"/>
            <a:ext cx="2089153" cy="246221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1600"/>
              <a:t>Media &amp; Entertainment</a:t>
            </a:r>
          </a:p>
        </p:txBody>
      </p: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4EF5F455-8A5F-0991-FFFA-A6A50E981A23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</p:spPr>
        <p:txBody>
          <a:bodyPr/>
          <a:lstStyle/>
          <a:p>
            <a:r>
              <a:rPr lang="en-US" noProof="0" dirty="0"/>
              <a:t>Sample Prompt: </a:t>
            </a:r>
            <a:r>
              <a:rPr lang="en-US" dirty="0"/>
              <a:t>From the </a:t>
            </a:r>
            <a:r>
              <a:rPr lang="en-US" b="1" dirty="0" err="1"/>
              <a:t>CohortModel</a:t>
            </a:r>
            <a:r>
              <a:rPr lang="en-US" dirty="0"/>
              <a:t> dataset, create a LTV by acquisition month visual and a decomposition tree of top churn drivers. </a:t>
            </a:r>
            <a:endParaRPr lang="en-US" noProof="0" dirty="0"/>
          </a:p>
        </p:txBody>
      </p:sp>
      <p:sp>
        <p:nvSpPr>
          <p:cNvPr id="159" name="Text Placeholder 158">
            <a:extLst>
              <a:ext uri="{FF2B5EF4-FFF2-40B4-BE49-F238E27FC236}">
                <a16:creationId xmlns:a16="http://schemas.microsoft.com/office/drawing/2014/main" id="{D0A82576-1580-B54E-13DA-12B7F03E24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 dirty="0"/>
              <a:t>Create visuals</a:t>
            </a:r>
          </a:p>
        </p:txBody>
      </p:sp>
      <p:sp>
        <p:nvSpPr>
          <p:cNvPr id="161" name="Text Placeholder 160">
            <a:extLst>
              <a:ext uri="{FF2B5EF4-FFF2-40B4-BE49-F238E27FC236}">
                <a16:creationId xmlns:a16="http://schemas.microsoft.com/office/drawing/2014/main" id="{71343DAD-AB18-6700-696F-6D977A4E86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89" y="1438715"/>
            <a:ext cx="2632963" cy="626701"/>
          </a:xfrm>
        </p:spPr>
        <p:txBody>
          <a:bodyPr/>
          <a:lstStyle/>
          <a:p>
            <a:r>
              <a:rPr lang="en-US" noProof="0" dirty="0">
                <a:highlight>
                  <a:srgbClr val="FFFF00"/>
                </a:highlight>
              </a:rPr>
              <a:t>Copilot helps teams create visuals and narratives based on consumer data sets.</a:t>
            </a:r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863C36E2-8931-8E36-5D27-9FE0F2973E0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Tune models</a:t>
            </a:r>
          </a:p>
        </p:txBody>
      </p: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99657762-C571-143B-E786-137519CC7ED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Use Copilot to rapidly tune predictive models.</a:t>
            </a:r>
            <a:endParaRPr lang="en-US" noProof="0" dirty="0">
              <a:highlight>
                <a:srgbClr val="FFFF00"/>
              </a:highlight>
            </a:endParaRPr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D258E60F-4298-9CA0-5126-3BCE693AB3C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r>
              <a:rPr lang="en-US" dirty="0"/>
              <a:t>Sample Prompt: List user segments with </a:t>
            </a:r>
            <a:r>
              <a:rPr lang="en-US" b="1" dirty="0"/>
              <a:t>&gt;15% uplift in paywall conversion</a:t>
            </a:r>
            <a:r>
              <a:rPr lang="en-US" dirty="0"/>
              <a:t> under Variant B vs control. Summarize risks.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F908AED4-AD3A-AEDC-5A6C-6C15DE250B9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Query datasets</a:t>
            </a:r>
          </a:p>
        </p:txBody>
      </p:sp>
      <p:sp>
        <p:nvSpPr>
          <p:cNvPr id="170" name="Text Placeholder 169">
            <a:extLst>
              <a:ext uri="{FF2B5EF4-FFF2-40B4-BE49-F238E27FC236}">
                <a16:creationId xmlns:a16="http://schemas.microsoft.com/office/drawing/2014/main" id="{61C857F0-AAF9-4970-572B-E393D81B4E1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4" y="1438715"/>
            <a:ext cx="2666215" cy="626701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Use your machine learning model to create an agent that can answer questions about your customer base.</a:t>
            </a:r>
          </a:p>
        </p:txBody>
      </p:sp>
      <p:sp>
        <p:nvSpPr>
          <p:cNvPr id="180" name="Text Placeholder 179">
            <a:extLst>
              <a:ext uri="{FF2B5EF4-FFF2-40B4-BE49-F238E27FC236}">
                <a16:creationId xmlns:a16="http://schemas.microsoft.com/office/drawing/2014/main" id="{4A053656-AC8A-EC74-F585-A6C77F1CD074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noProof="0" dirty="0"/>
              <a:t>Sample Prompt: </a:t>
            </a:r>
            <a:r>
              <a:rPr lang="en-US" dirty="0"/>
              <a:t>Using columns: </a:t>
            </a:r>
            <a:r>
              <a:rPr lang="en-US" dirty="0" err="1"/>
              <a:t>avg_session_time</a:t>
            </a:r>
            <a:r>
              <a:rPr lang="en-US" dirty="0"/>
              <a:t>, </a:t>
            </a:r>
            <a:r>
              <a:rPr lang="en-US" dirty="0" err="1"/>
              <a:t>num_paywall_views</a:t>
            </a:r>
            <a:r>
              <a:rPr lang="en-US" dirty="0"/>
              <a:t>, </a:t>
            </a:r>
            <a:r>
              <a:rPr lang="en-US" dirty="0" err="1"/>
              <a:t>price_exposures</a:t>
            </a:r>
            <a:r>
              <a:rPr lang="en-US" dirty="0"/>
              <a:t>, </a:t>
            </a:r>
            <a:r>
              <a:rPr lang="en-US" dirty="0" err="1"/>
              <a:t>category_affinity</a:t>
            </a:r>
            <a:r>
              <a:rPr lang="en-US" dirty="0"/>
              <a:t>, and </a:t>
            </a:r>
            <a:r>
              <a:rPr lang="en-US" dirty="0" err="1"/>
              <a:t>tenure_days</a:t>
            </a:r>
            <a:r>
              <a:rPr lang="en-US" dirty="0"/>
              <a:t>, fit a gradient‑boosted model to predict 30-day conversion. Simulate the impact of raising the monthly price by 5% on predicted conversions.</a:t>
            </a:r>
            <a:endParaRPr lang="en-US" noProof="0" dirty="0"/>
          </a:p>
        </p:txBody>
      </p:sp>
      <p:sp>
        <p:nvSpPr>
          <p:cNvPr id="172" name="Text Placeholder 171">
            <a:extLst>
              <a:ext uri="{FF2B5EF4-FFF2-40B4-BE49-F238E27FC236}">
                <a16:creationId xmlns:a16="http://schemas.microsoft.com/office/drawing/2014/main" id="{E5B9F662-287F-3C69-E836-97E1605365C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</p:spPr>
        <p:txBody>
          <a:bodyPr/>
          <a:lstStyle/>
          <a:p>
            <a:r>
              <a:rPr lang="en-US" noProof="0" dirty="0"/>
              <a:t>Sample Prompt: </a:t>
            </a:r>
            <a:r>
              <a:rPr lang="en-US" altLang="en-US" dirty="0"/>
              <a:t>Write a 200‑word CEO update titled “Q2 Subscription Monetization Outlook.” Include: trend in net adds, ARPU, LTV vs. plan; top churn drivers; risks and mitigations. </a:t>
            </a:r>
          </a:p>
          <a:p>
            <a:endParaRPr lang="en-US" noProof="0" dirty="0"/>
          </a:p>
        </p:txBody>
      </p:sp>
      <p:sp>
        <p:nvSpPr>
          <p:cNvPr id="173" name="Text Placeholder 172">
            <a:extLst>
              <a:ext uri="{FF2B5EF4-FFF2-40B4-BE49-F238E27FC236}">
                <a16:creationId xmlns:a16="http://schemas.microsoft.com/office/drawing/2014/main" id="{7AE61EC9-CD99-DAD8-1B93-7EEA0185FE3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</p:spPr>
        <p:txBody>
          <a:bodyPr/>
          <a:lstStyle/>
          <a:p>
            <a:r>
              <a:rPr lang="en-US" dirty="0"/>
              <a:t>Create exec summaries</a:t>
            </a:r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CBA99E88-C598-914D-3D9B-67D1EC0DB06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/>
          <a:lstStyle/>
          <a:p>
            <a:r>
              <a:rPr lang="en-US" noProof="0" dirty="0"/>
              <a:t>Generate comprehensive summaries of monetization plans with detailed metrics for executive review.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29837F1A-E55F-4B43-CE7E-7FCDFC84097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</p:spPr>
        <p:txBody>
          <a:bodyPr/>
          <a:lstStyle/>
          <a:p>
            <a:r>
              <a:rPr lang="en-US" dirty="0"/>
              <a:t>Optimize campaigns</a:t>
            </a:r>
          </a:p>
        </p:txBody>
      </p:sp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07D4912A-2FFD-DF97-F322-30870A06DD2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Understand your data to better design offers that will attain specific financial goals.</a:t>
            </a:r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352F6F82-8771-25E3-DDB3-397E2640F6C9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</p:spPr>
        <p:txBody>
          <a:bodyPr/>
          <a:lstStyle/>
          <a:p>
            <a:r>
              <a:rPr lang="en-US" dirty="0"/>
              <a:t>Sample Prompt: Design soft vs. hard paywall geo‑split with sample size and guardrails.</a:t>
            </a:r>
          </a:p>
        </p:txBody>
      </p:sp>
      <p:sp>
        <p:nvSpPr>
          <p:cNvPr id="178" name="Text Placeholder 177">
            <a:extLst>
              <a:ext uri="{FF2B5EF4-FFF2-40B4-BE49-F238E27FC236}">
                <a16:creationId xmlns:a16="http://schemas.microsoft.com/office/drawing/2014/main" id="{4DD0568E-1170-549D-4082-C53684C834F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</p:spPr>
        <p:txBody>
          <a:bodyPr/>
          <a:lstStyle/>
          <a:p>
            <a:r>
              <a:rPr lang="en-US" dirty="0"/>
              <a:t>Create monetization test plans</a:t>
            </a:r>
          </a:p>
        </p:txBody>
      </p:sp>
      <p:sp>
        <p:nvSpPr>
          <p:cNvPr id="179" name="Text Placeholder 178">
            <a:extLst>
              <a:ext uri="{FF2B5EF4-FFF2-40B4-BE49-F238E27FC236}">
                <a16:creationId xmlns:a16="http://schemas.microsoft.com/office/drawing/2014/main" id="{756B5336-CDDB-9F08-420A-DAB6D5DD07D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/>
          <a:lstStyle/>
          <a:p>
            <a:r>
              <a:rPr lang="en-US" dirty="0"/>
              <a:t>To support decision making, Copilot helps design test plans to improve monetization options.</a:t>
            </a:r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06FD1571-E843-B0F4-A90A-C9048986F1D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</p:spPr>
        <p:txBody>
          <a:bodyPr/>
          <a:lstStyle/>
          <a:p>
            <a:r>
              <a:rPr lang="en-US" dirty="0"/>
              <a:t>Sample Prompt: Show churn drivers by plan, device, referrer; propose save‑offers and expected MRR saved.</a:t>
            </a:r>
          </a:p>
        </p:txBody>
      </p:sp>
      <p:sp>
        <p:nvSpPr>
          <p:cNvPr id="181" name="Text Placeholder 180">
            <a:extLst>
              <a:ext uri="{FF2B5EF4-FFF2-40B4-BE49-F238E27FC236}">
                <a16:creationId xmlns:a16="http://schemas.microsoft.com/office/drawing/2014/main" id="{585C5AA6-A1BA-7EBC-41D4-347ADC1C2B9B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/>
              <a:t>Value benefit</a:t>
            </a:r>
          </a:p>
        </p:txBody>
      </p:sp>
      <p:sp>
        <p:nvSpPr>
          <p:cNvPr id="182" name="Text Placeholder 181">
            <a:extLst>
              <a:ext uri="{FF2B5EF4-FFF2-40B4-BE49-F238E27FC236}">
                <a16:creationId xmlns:a16="http://schemas.microsoft.com/office/drawing/2014/main" id="{304F8DD1-4717-62B2-30C8-FA878FCE7909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/>
              <a:t>KPIs impacted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A5C8E18-82A7-7050-E25E-C8D629EC2668}"/>
              </a:ext>
            </a:extLst>
          </p:cNvPr>
          <p:cNvGrpSpPr/>
          <p:nvPr/>
        </p:nvGrpSpPr>
        <p:grpSpPr>
          <a:xfrm>
            <a:off x="320719" y="3778836"/>
            <a:ext cx="1771607" cy="504622"/>
            <a:chOff x="320719" y="4228589"/>
            <a:chExt cx="1771607" cy="504622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F75E6E81-B10D-BF28-8585-9E0EA0DA0E35}"/>
                </a:ext>
              </a:extLst>
            </p:cNvPr>
            <p:cNvGrpSpPr/>
            <p:nvPr/>
          </p:nvGrpSpPr>
          <p:grpSpPr>
            <a:xfrm>
              <a:off x="320719" y="4228589"/>
              <a:ext cx="1771605" cy="216000"/>
              <a:chOff x="320719" y="4224848"/>
              <a:chExt cx="1771605" cy="219456"/>
            </a:xfrm>
          </p:grpSpPr>
          <p:sp>
            <p:nvSpPr>
              <p:cNvPr id="191" name="Rectangle: Rounded Corners 6">
                <a:extLst>
                  <a:ext uri="{FF2B5EF4-FFF2-40B4-BE49-F238E27FC236}">
                    <a16:creationId xmlns:a16="http://schemas.microsoft.com/office/drawing/2014/main" id="{BD0763BF-3C36-65A7-A1D4-AAEB90A63D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>
                <a:off x="320719" y="4224848"/>
                <a:ext cx="1771605" cy="21945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/>
                  </a:rPr>
                  <a:t>Boost productivity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192" name="Graphic 191">
                <a:extLst>
                  <a:ext uri="{FF2B5EF4-FFF2-40B4-BE49-F238E27FC236}">
                    <a16:creationId xmlns:a16="http://schemas.microsoft.com/office/drawing/2014/main" id="{4DDD2655-B7E4-ACF3-EE1D-4E417481DE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7506" y="4260849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7047E67-EB53-E80D-0E9C-AFB0AF5D2847}"/>
                </a:ext>
              </a:extLst>
            </p:cNvPr>
            <p:cNvGrpSpPr/>
            <p:nvPr/>
          </p:nvGrpSpPr>
          <p:grpSpPr>
            <a:xfrm>
              <a:off x="320721" y="4517211"/>
              <a:ext cx="1771605" cy="216000"/>
              <a:chOff x="320721" y="4517211"/>
              <a:chExt cx="1771605" cy="216000"/>
            </a:xfrm>
          </p:grpSpPr>
          <p:sp>
            <p:nvSpPr>
              <p:cNvPr id="189" name="Rectangle: Rounded Corners 6">
                <a:extLst>
                  <a:ext uri="{FF2B5EF4-FFF2-40B4-BE49-F238E27FC236}">
                    <a16:creationId xmlns:a16="http://schemas.microsoft.com/office/drawing/2014/main" id="{4450E561-5467-26C5-2FDB-87BC84B6E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4517211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/>
                  </a:rPr>
                  <a:t>Marketing ROI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190" name="Graphic 189">
                <a:extLst>
                  <a:ext uri="{FF2B5EF4-FFF2-40B4-BE49-F238E27FC236}">
                    <a16:creationId xmlns:a16="http://schemas.microsoft.com/office/drawing/2014/main" id="{9D4D909C-43D0-4D9B-2564-AF1F852ED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7507" y="4552645"/>
                <a:ext cx="144000" cy="141732"/>
              </a:xfrm>
              <a:prstGeom prst="rect">
                <a:avLst/>
              </a:prstGeom>
            </p:spPr>
          </p:pic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6225B2E-A82D-2648-6D41-328AD268314E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198" name="Rectangle: Rounded Corners 6">
              <a:extLst>
                <a:ext uri="{FF2B5EF4-FFF2-40B4-BE49-F238E27FC236}">
                  <a16:creationId xmlns:a16="http://schemas.microsoft.com/office/drawing/2014/main" id="{FE8ACE84-B9B5-09B1-DEDA-C980AC9C37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99" name="Graphic 198">
              <a:extLst>
                <a:ext uri="{FF2B5EF4-FFF2-40B4-BE49-F238E27FC236}">
                  <a16:creationId xmlns:a16="http://schemas.microsoft.com/office/drawing/2014/main" id="{FA65BAE3-DE16-87A0-956D-10BC7EDD9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FDF389-33C9-B05A-80E0-5D0B0A2396CD}"/>
              </a:ext>
            </a:extLst>
          </p:cNvPr>
          <p:cNvGrpSpPr/>
          <p:nvPr/>
        </p:nvGrpSpPr>
        <p:grpSpPr>
          <a:xfrm>
            <a:off x="3192075" y="2184886"/>
            <a:ext cx="2354945" cy="360000"/>
            <a:chOff x="584200" y="5266713"/>
            <a:chExt cx="2354945" cy="36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5B9127C-18E2-0A69-CC32-C3219FB69D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4200" y="5266713"/>
              <a:ext cx="360000" cy="3600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2EE993-9CF5-660C-FE9B-39F2FA1B796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6961" y="5369769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 BI</a:t>
              </a:r>
              <a:endPara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15" name="Picture 2" descr="Retail and E-Commerce - Foresight Edge">
            <a:extLst>
              <a:ext uri="{FF2B5EF4-FFF2-40B4-BE49-F238E27FC236}">
                <a16:creationId xmlns:a16="http://schemas.microsoft.com/office/drawing/2014/main" id="{6D85913A-FD8B-7114-76FE-7B67305DF581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9" t="2540" r="28691" b="2222"/>
          <a:stretch/>
        </p:blipFill>
        <p:spPr bwMode="auto">
          <a:xfrm>
            <a:off x="3201003" y="2228075"/>
            <a:ext cx="210994" cy="2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">
            <a:extLst>
              <a:ext uri="{FF2B5EF4-FFF2-40B4-BE49-F238E27FC236}">
                <a16:creationId xmlns:a16="http://schemas.microsoft.com/office/drawing/2014/main" id="{CA098104-4FDE-FA2C-1946-6D2E000D6D2F}"/>
              </a:ext>
            </a:extLst>
          </p:cNvPr>
          <p:cNvSpPr/>
          <p:nvPr/>
        </p:nvSpPr>
        <p:spPr bwMode="auto">
          <a:xfrm rot="20888769">
            <a:off x="-64817" y="53746"/>
            <a:ext cx="2350874" cy="282342"/>
          </a:xfrm>
          <a:custGeom>
            <a:avLst/>
            <a:gdLst>
              <a:gd name="connsiteX0" fmla="*/ 0 w 6121537"/>
              <a:gd name="connsiteY0" fmla="*/ 0 h 407061"/>
              <a:gd name="connsiteX1" fmla="*/ 6121537 w 6121537"/>
              <a:gd name="connsiteY1" fmla="*/ 0 h 407061"/>
              <a:gd name="connsiteX2" fmla="*/ 6121537 w 6121537"/>
              <a:gd name="connsiteY2" fmla="*/ 407061 h 407061"/>
              <a:gd name="connsiteX3" fmla="*/ 0 w 6121537"/>
              <a:gd name="connsiteY3" fmla="*/ 407061 h 407061"/>
              <a:gd name="connsiteX4" fmla="*/ 0 w 6121537"/>
              <a:gd name="connsiteY4" fmla="*/ 0 h 407061"/>
              <a:gd name="connsiteX0" fmla="*/ 0 w 6121537"/>
              <a:gd name="connsiteY0" fmla="*/ 1677 h 408738"/>
              <a:gd name="connsiteX1" fmla="*/ 4253239 w 6121537"/>
              <a:gd name="connsiteY1" fmla="*/ 0 h 408738"/>
              <a:gd name="connsiteX2" fmla="*/ 6121537 w 6121537"/>
              <a:gd name="connsiteY2" fmla="*/ 408738 h 408738"/>
              <a:gd name="connsiteX3" fmla="*/ 0 w 6121537"/>
              <a:gd name="connsiteY3" fmla="*/ 408738 h 408738"/>
              <a:gd name="connsiteX4" fmla="*/ 0 w 6121537"/>
              <a:gd name="connsiteY4" fmla="*/ 1677 h 408738"/>
              <a:gd name="connsiteX0" fmla="*/ 0 w 6144375"/>
              <a:gd name="connsiteY0" fmla="*/ 1677 h 408738"/>
              <a:gd name="connsiteX1" fmla="*/ 4253239 w 6144375"/>
              <a:gd name="connsiteY1" fmla="*/ 0 h 408738"/>
              <a:gd name="connsiteX2" fmla="*/ 6144375 w 6144375"/>
              <a:gd name="connsiteY2" fmla="*/ 399586 h 408738"/>
              <a:gd name="connsiteX3" fmla="*/ 0 w 6144375"/>
              <a:gd name="connsiteY3" fmla="*/ 408738 h 408738"/>
              <a:gd name="connsiteX4" fmla="*/ 0 w 6144375"/>
              <a:gd name="connsiteY4" fmla="*/ 1677 h 408738"/>
              <a:gd name="connsiteX0" fmla="*/ 80470 w 6144375"/>
              <a:gd name="connsiteY0" fmla="*/ 0 h 425035"/>
              <a:gd name="connsiteX1" fmla="*/ 4253239 w 6144375"/>
              <a:gd name="connsiteY1" fmla="*/ 16297 h 425035"/>
              <a:gd name="connsiteX2" fmla="*/ 6144375 w 6144375"/>
              <a:gd name="connsiteY2" fmla="*/ 415883 h 425035"/>
              <a:gd name="connsiteX3" fmla="*/ 0 w 6144375"/>
              <a:gd name="connsiteY3" fmla="*/ 425035 h 425035"/>
              <a:gd name="connsiteX4" fmla="*/ 80470 w 6144375"/>
              <a:gd name="connsiteY4" fmla="*/ 0 h 425035"/>
              <a:gd name="connsiteX0" fmla="*/ 80470 w 6445295"/>
              <a:gd name="connsiteY0" fmla="*/ 0 h 425035"/>
              <a:gd name="connsiteX1" fmla="*/ 4253239 w 6445295"/>
              <a:gd name="connsiteY1" fmla="*/ 16297 h 425035"/>
              <a:gd name="connsiteX2" fmla="*/ 6445296 w 6445295"/>
              <a:gd name="connsiteY2" fmla="*/ 283878 h 425035"/>
              <a:gd name="connsiteX3" fmla="*/ 0 w 6445295"/>
              <a:gd name="connsiteY3" fmla="*/ 425035 h 425035"/>
              <a:gd name="connsiteX4" fmla="*/ 80470 w 6445295"/>
              <a:gd name="connsiteY4" fmla="*/ 0 h 425035"/>
              <a:gd name="connsiteX0" fmla="*/ 177681 w 6445295"/>
              <a:gd name="connsiteY0" fmla="*/ 0 h 436254"/>
              <a:gd name="connsiteX1" fmla="*/ 4253239 w 6445295"/>
              <a:gd name="connsiteY1" fmla="*/ 27516 h 436254"/>
              <a:gd name="connsiteX2" fmla="*/ 6445296 w 6445295"/>
              <a:gd name="connsiteY2" fmla="*/ 295097 h 436254"/>
              <a:gd name="connsiteX3" fmla="*/ 0 w 6445295"/>
              <a:gd name="connsiteY3" fmla="*/ 436254 h 436254"/>
              <a:gd name="connsiteX4" fmla="*/ 177681 w 6445295"/>
              <a:gd name="connsiteY4" fmla="*/ 0 h 436254"/>
              <a:gd name="connsiteX0" fmla="*/ 113979 w 6381593"/>
              <a:gd name="connsiteY0" fmla="*/ 0 h 443944"/>
              <a:gd name="connsiteX1" fmla="*/ 4189537 w 6381593"/>
              <a:gd name="connsiteY1" fmla="*/ 27516 h 443944"/>
              <a:gd name="connsiteX2" fmla="*/ 6381594 w 6381593"/>
              <a:gd name="connsiteY2" fmla="*/ 295097 h 443944"/>
              <a:gd name="connsiteX3" fmla="*/ 1 w 6381593"/>
              <a:gd name="connsiteY3" fmla="*/ 443945 h 443944"/>
              <a:gd name="connsiteX4" fmla="*/ 113979 w 6381593"/>
              <a:gd name="connsiteY4" fmla="*/ 0 h 44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593" h="443944">
                <a:moveTo>
                  <a:pt x="113979" y="0"/>
                </a:moveTo>
                <a:lnTo>
                  <a:pt x="4189537" y="27516"/>
                </a:lnTo>
                <a:lnTo>
                  <a:pt x="6381594" y="295097"/>
                </a:lnTo>
                <a:lnTo>
                  <a:pt x="1" y="443945"/>
                </a:lnTo>
                <a:lnTo>
                  <a:pt x="113979" y="0"/>
                </a:lnTo>
                <a:close/>
              </a:path>
            </a:pathLst>
          </a:cu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>
                <a:solidFill>
                  <a:srgbClr val="07641D"/>
                </a:solidFill>
                <a:ea typeface="Segoe UI" pitchFamily="34" charset="0"/>
                <a:cs typeface="Segoe UI" pitchFamily="34" charset="0"/>
              </a:rPr>
              <a:t>NEW </a:t>
            </a:r>
            <a:r>
              <a:rPr lang="en-US" sz="1000" i="1">
                <a:solidFill>
                  <a:srgbClr val="07641D"/>
                </a:solidFill>
                <a:ea typeface="Segoe UI" pitchFamily="34" charset="0"/>
                <a:cs typeface="Segoe UI" pitchFamily="34" charset="0"/>
              </a:rPr>
              <a:t>READY FOR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1FDA3-E440-FAB9-A434-448B11CAC3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33900" y="2255949"/>
            <a:ext cx="1804173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</a:rPr>
              <a:t>+ Connection to </a:t>
            </a:r>
            <a:r>
              <a:rPr lang="en-US" sz="800" dirty="0">
                <a:solidFill>
                  <a:srgbClr val="0078D4"/>
                </a:solidFill>
                <a:latin typeface="Segoe UI Semibold"/>
              </a:rPr>
              <a:t>Microsoft Fabric</a:t>
            </a:r>
          </a:p>
        </p:txBody>
      </p:sp>
      <p:pic>
        <p:nvPicPr>
          <p:cNvPr id="6" name="Graphic 60">
            <a:extLst>
              <a:ext uri="{FF2B5EF4-FFF2-40B4-BE49-F238E27FC236}">
                <a16:creationId xmlns:a16="http://schemas.microsoft.com/office/drawing/2014/main" id="{D86CFDE5-D9B7-DA63-89B6-EB767E704E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0475" y="2276616"/>
            <a:ext cx="265126" cy="235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7F071A-33E4-8ED3-1BD8-9F2D8B8386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99998" y="2304896"/>
            <a:ext cx="1490793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Excel</a:t>
            </a:r>
          </a:p>
        </p:txBody>
      </p:sp>
      <p:pic>
        <p:nvPicPr>
          <p:cNvPr id="9" name="Picture 8" descr="Excel logo">
            <a:extLst>
              <a:ext uri="{FF2B5EF4-FFF2-40B4-BE49-F238E27FC236}">
                <a16:creationId xmlns:a16="http://schemas.microsoft.com/office/drawing/2014/main" id="{619F8B10-42A0-10E8-B14A-681BFBE8FB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2249252"/>
            <a:ext cx="265176" cy="2651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D738F9D-3E11-55CD-FDB5-AE2D03A72D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74423" y="4819102"/>
            <a:ext cx="1804173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</a:rPr>
              <a:t>+ Connection to </a:t>
            </a:r>
            <a:r>
              <a:rPr lang="en-US" sz="800" dirty="0">
                <a:solidFill>
                  <a:srgbClr val="0078D4"/>
                </a:solidFill>
                <a:latin typeface="Segoe UI Semibold"/>
              </a:rPr>
              <a:t>Microsoft Fabric</a:t>
            </a:r>
          </a:p>
        </p:txBody>
      </p:sp>
      <p:pic>
        <p:nvPicPr>
          <p:cNvPr id="18" name="Graphic 60">
            <a:extLst>
              <a:ext uri="{FF2B5EF4-FFF2-40B4-BE49-F238E27FC236}">
                <a16:creationId xmlns:a16="http://schemas.microsoft.com/office/drawing/2014/main" id="{B783F6C4-39DC-F343-9166-50FC7DE646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0998" y="4839769"/>
            <a:ext cx="265126" cy="23566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50FA443-0586-F5FC-1380-598C5A600310}"/>
              </a:ext>
            </a:extLst>
          </p:cNvPr>
          <p:cNvGrpSpPr/>
          <p:nvPr/>
        </p:nvGrpSpPr>
        <p:grpSpPr>
          <a:xfrm>
            <a:off x="6096000" y="4819102"/>
            <a:ext cx="2354945" cy="360000"/>
            <a:chOff x="584200" y="5266713"/>
            <a:chExt cx="2354945" cy="360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7B674B7-7713-3DEA-613D-C8D6175D8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4200" y="5266713"/>
              <a:ext cx="360000" cy="3600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24C312-28E7-1516-8C9E-32E77BE68C5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6961" y="5369769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 BI</a:t>
              </a:r>
              <a:endPara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31" name="Picture 2" descr="Retail and E-Commerce - Foresight Edge">
            <a:extLst>
              <a:ext uri="{FF2B5EF4-FFF2-40B4-BE49-F238E27FC236}">
                <a16:creationId xmlns:a16="http://schemas.microsoft.com/office/drawing/2014/main" id="{FD235A9F-EC76-5CE3-49AB-80340EC5419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9" t="2540" r="28691" b="2222"/>
          <a:stretch/>
        </p:blipFill>
        <p:spPr bwMode="auto">
          <a:xfrm>
            <a:off x="6104928" y="4862291"/>
            <a:ext cx="210994" cy="2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F9AABA21-F10F-56BB-F4A0-9B9975FFD8DA}"/>
              </a:ext>
            </a:extLst>
          </p:cNvPr>
          <p:cNvGrpSpPr/>
          <p:nvPr/>
        </p:nvGrpSpPr>
        <p:grpSpPr>
          <a:xfrm>
            <a:off x="3201002" y="4866966"/>
            <a:ext cx="2354945" cy="360000"/>
            <a:chOff x="584200" y="5266713"/>
            <a:chExt cx="2354945" cy="360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8CD4C9B-CAE6-D2F7-127E-4B41AD7F71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4200" y="5266713"/>
              <a:ext cx="360000" cy="3600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6F097C-75AF-A5BB-1330-CF2B147CC9C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6961" y="5369769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 BI</a:t>
              </a:r>
              <a:endPara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35" name="Picture 2" descr="Retail and E-Commerce - Foresight Edge">
            <a:extLst>
              <a:ext uri="{FF2B5EF4-FFF2-40B4-BE49-F238E27FC236}">
                <a16:creationId xmlns:a16="http://schemas.microsoft.com/office/drawing/2014/main" id="{25C2E875-B6DF-BFB1-500C-EDD76EB5D910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9" t="2540" r="28691" b="2222"/>
          <a:stretch/>
        </p:blipFill>
        <p:spPr bwMode="auto">
          <a:xfrm>
            <a:off x="3209930" y="4910155"/>
            <a:ext cx="210994" cy="2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1233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12c9beb-9115-4dd4-b4b0-98592a7680e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6" ma:contentTypeDescription="Create a new document." ma:contentTypeScope="" ma:versionID="ba0c03e64be8ee40ecdff530c39fb4b4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e40f2d4fd7089cf71002697928c39dfe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c12c9beb-9115-4dd4-b4b0-98592a7680e2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9b9b331a-5640-4f50-a010-6cc4266aa39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852CF4-760D-4C86-B3E5-0A4850814475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Predictive analytics for  content monetization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Dylan Bode (FREEMIND SEATTLE LLC)</cp:lastModifiedBy>
  <cp:revision>15</cp:revision>
  <dcterms:created xsi:type="dcterms:W3CDTF">2024-09-25T15:39:48Z</dcterms:created>
  <dcterms:modified xsi:type="dcterms:W3CDTF">2026-02-06T17:54:15Z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</Properties>
</file>