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63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A072-512C-6CEC-70AB-B723C9A1A995}"/>
            </a:ext>
          </a:extLst>
        </p:cNvPr>
        <p:cNvGrpSpPr/>
        <p:nvPr/>
      </p:nvGrpSpPr>
      <p:grpSpPr>
        <a:xfrm>
          <a:off x="0" y="0"/>
          <a:ext cx="0" cy="0"/>
          <a:chOff x="0" y="0"/>
          <a:chExt cx="0" cy="0"/>
        </a:xfrm>
      </p:grpSpPr>
      <p:sp>
        <p:nvSpPr>
          <p:cNvPr id="140" name="Text Placeholder 139">
            <a:extLst>
              <a:ext uri="{FF2B5EF4-FFF2-40B4-BE49-F238E27FC236}">
                <a16:creationId xmlns:a16="http://schemas.microsoft.com/office/drawing/2014/main" id="{4A8C2B3D-B846-1B07-BFD5-BF6593CBDB07}"/>
              </a:ext>
            </a:extLst>
          </p:cNvPr>
          <p:cNvSpPr>
            <a:spLocks noGrp="1"/>
          </p:cNvSpPr>
          <p:nvPr>
            <p:ph type="body" sz="quarter" idx="42"/>
          </p:nvPr>
        </p:nvSpPr>
        <p:spPr>
          <a:xfrm>
            <a:off x="311388" y="1026303"/>
            <a:ext cx="2165112" cy="1131079"/>
          </a:xfrm>
        </p:spPr>
        <p:txBody>
          <a:bodyPr/>
          <a:lstStyle/>
          <a:p>
            <a:r>
              <a:rPr lang="en-US"/>
              <a:t>Microsoft 365 Copilot helps keeps pre-release content collaboration human-driven—acting as a smart assistant for summarization, conduct permission checks, and secure communication. </a:t>
            </a:r>
            <a:endParaRPr lang="en-US" noProof="0"/>
          </a:p>
        </p:txBody>
      </p:sp>
      <p:sp>
        <p:nvSpPr>
          <p:cNvPr id="22" name="Text Placeholder 21">
            <a:extLst>
              <a:ext uri="{FF2B5EF4-FFF2-40B4-BE49-F238E27FC236}">
                <a16:creationId xmlns:a16="http://schemas.microsoft.com/office/drawing/2014/main" id="{A5107015-4DDD-164E-C1D3-BB2CBF00E0A3}"/>
              </a:ext>
            </a:extLst>
          </p:cNvPr>
          <p:cNvSpPr>
            <a:spLocks noGrp="1"/>
          </p:cNvSpPr>
          <p:nvPr>
            <p:ph type="body" sz="quarter" idx="43"/>
          </p:nvPr>
        </p:nvSpPr>
        <p:spPr>
          <a:xfrm>
            <a:off x="10430351" y="521099"/>
            <a:ext cx="1456966" cy="175614"/>
          </a:xfrm>
        </p:spPr>
        <p:txBody>
          <a:bodyPr/>
          <a:lstStyle/>
          <a:p>
            <a:r>
              <a:rPr lang="en-US" noProof="0"/>
              <a:t>Buy</a:t>
            </a:r>
          </a:p>
        </p:txBody>
      </p:sp>
      <p:sp>
        <p:nvSpPr>
          <p:cNvPr id="23" name="Text Placeholder 22">
            <a:extLst>
              <a:ext uri="{FF2B5EF4-FFF2-40B4-BE49-F238E27FC236}">
                <a16:creationId xmlns:a16="http://schemas.microsoft.com/office/drawing/2014/main" id="{70CB52E0-5088-B4FE-96AA-C4764497B2B5}"/>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53" name="Text Placeholder 52">
            <a:extLst>
              <a:ext uri="{FF2B5EF4-FFF2-40B4-BE49-F238E27FC236}">
                <a16:creationId xmlns:a16="http://schemas.microsoft.com/office/drawing/2014/main" id="{D4FC1042-ABE2-EFD9-344C-DAB343DE51D9}"/>
              </a:ext>
            </a:extLst>
          </p:cNvPr>
          <p:cNvSpPr>
            <a:spLocks noGrp="1"/>
          </p:cNvSpPr>
          <p:nvPr>
            <p:ph type="body" sz="quarter" idx="46"/>
          </p:nvPr>
        </p:nvSpPr>
        <p:spPr>
          <a:xfrm>
            <a:off x="3182889" y="2725494"/>
            <a:ext cx="2572262" cy="712876"/>
          </a:xfrm>
        </p:spPr>
        <p:txBody>
          <a:bodyPr/>
          <a:lstStyle/>
          <a:p>
            <a:r>
              <a:rPr lang="en-US" dirty="0"/>
              <a:t>Sample prompt: </a:t>
            </a:r>
            <a:r>
              <a:rPr lang="en-US" i="1" dirty="0"/>
              <a:t>Help me plan for a team kickoff from my notes on this page.</a:t>
            </a:r>
          </a:p>
        </p:txBody>
      </p:sp>
      <p:sp>
        <p:nvSpPr>
          <p:cNvPr id="25" name="Text Placeholder 24">
            <a:extLst>
              <a:ext uri="{FF2B5EF4-FFF2-40B4-BE49-F238E27FC236}">
                <a16:creationId xmlns:a16="http://schemas.microsoft.com/office/drawing/2014/main" id="{4EFC025C-A357-233C-B12B-98526FC5035A}"/>
              </a:ext>
            </a:extLst>
          </p:cNvPr>
          <p:cNvSpPr>
            <a:spLocks noGrp="1"/>
          </p:cNvSpPr>
          <p:nvPr>
            <p:ph type="body" sz="quarter" idx="47"/>
          </p:nvPr>
        </p:nvSpPr>
        <p:spPr>
          <a:xfrm>
            <a:off x="3182890" y="1112478"/>
            <a:ext cx="2572262" cy="153888"/>
          </a:xfrm>
        </p:spPr>
        <p:txBody>
          <a:bodyPr/>
          <a:lstStyle/>
          <a:p>
            <a:r>
              <a:rPr lang="en-US"/>
              <a:t>Create a secure collaboration space</a:t>
            </a:r>
          </a:p>
        </p:txBody>
      </p:sp>
      <p:sp>
        <p:nvSpPr>
          <p:cNvPr id="26" name="Text Placeholder 25">
            <a:extLst>
              <a:ext uri="{FF2B5EF4-FFF2-40B4-BE49-F238E27FC236}">
                <a16:creationId xmlns:a16="http://schemas.microsoft.com/office/drawing/2014/main" id="{F457CC47-237C-17E3-0DB5-300A546BBCFE}"/>
              </a:ext>
            </a:extLst>
          </p:cNvPr>
          <p:cNvSpPr>
            <a:spLocks noGrp="1"/>
          </p:cNvSpPr>
          <p:nvPr>
            <p:ph type="body" sz="quarter" idx="48"/>
          </p:nvPr>
        </p:nvSpPr>
        <p:spPr>
          <a:xfrm>
            <a:off x="3182890" y="1438715"/>
            <a:ext cx="2572262" cy="626701"/>
          </a:xfrm>
        </p:spPr>
        <p:txBody>
          <a:bodyPr/>
          <a:lstStyle/>
          <a:p>
            <a:r>
              <a:rPr lang="en-US" dirty="0"/>
              <a:t>As part of a a movie launch, the meeting owner can organize shared files, invite team members, and seamlessly integrate it all into a single page in OneNote.</a:t>
            </a:r>
          </a:p>
        </p:txBody>
      </p:sp>
      <p:sp>
        <p:nvSpPr>
          <p:cNvPr id="27" name="Text Placeholder 26">
            <a:extLst>
              <a:ext uri="{FF2B5EF4-FFF2-40B4-BE49-F238E27FC236}">
                <a16:creationId xmlns:a16="http://schemas.microsoft.com/office/drawing/2014/main" id="{62807B1E-8004-4CC8-25FC-4669A1FB8F5D}"/>
              </a:ext>
            </a:extLst>
          </p:cNvPr>
          <p:cNvSpPr>
            <a:spLocks noGrp="1"/>
          </p:cNvSpPr>
          <p:nvPr>
            <p:ph type="body" sz="quarter" idx="49"/>
          </p:nvPr>
        </p:nvSpPr>
        <p:spPr>
          <a:xfrm>
            <a:off x="6066682" y="1112478"/>
            <a:ext cx="2572262" cy="153888"/>
          </a:xfrm>
        </p:spPr>
        <p:txBody>
          <a:bodyPr/>
          <a:lstStyle/>
          <a:p>
            <a:r>
              <a:rPr lang="en-US" noProof="0"/>
              <a:t>Upload and organize assets</a:t>
            </a:r>
          </a:p>
        </p:txBody>
      </p:sp>
      <p:sp>
        <p:nvSpPr>
          <p:cNvPr id="28" name="Text Placeholder 27">
            <a:extLst>
              <a:ext uri="{FF2B5EF4-FFF2-40B4-BE49-F238E27FC236}">
                <a16:creationId xmlns:a16="http://schemas.microsoft.com/office/drawing/2014/main" id="{7E754C1E-482D-6903-97B7-BF56DE52ED35}"/>
              </a:ext>
            </a:extLst>
          </p:cNvPr>
          <p:cNvSpPr>
            <a:spLocks noGrp="1"/>
          </p:cNvSpPr>
          <p:nvPr>
            <p:ph type="body" sz="quarter" idx="50"/>
          </p:nvPr>
        </p:nvSpPr>
        <p:spPr>
          <a:xfrm>
            <a:off x="6066682" y="1438715"/>
            <a:ext cx="2646788" cy="626701"/>
          </a:xfrm>
        </p:spPr>
        <p:txBody>
          <a:bodyPr/>
          <a:lstStyle/>
          <a:p>
            <a:r>
              <a:rPr lang="en-US" dirty="0"/>
              <a:t>Armed with a Teams channel linked to the OneNote, everyone involved in planning launch can work together—providing feedback on assets directly in chat or during meetings, with Copilot facilitating the collection and organization of feedback.</a:t>
            </a:r>
            <a:endParaRPr lang="en-US" noProof="0" dirty="0"/>
          </a:p>
        </p:txBody>
      </p:sp>
      <p:sp>
        <p:nvSpPr>
          <p:cNvPr id="32" name="Text Placeholder 31">
            <a:extLst>
              <a:ext uri="{FF2B5EF4-FFF2-40B4-BE49-F238E27FC236}">
                <a16:creationId xmlns:a16="http://schemas.microsoft.com/office/drawing/2014/main" id="{D698F0B1-AAAE-4E9E-6FF9-E75CCFD17C19}"/>
              </a:ext>
            </a:extLst>
          </p:cNvPr>
          <p:cNvSpPr>
            <a:spLocks noGrp="1"/>
          </p:cNvSpPr>
          <p:nvPr>
            <p:ph type="body" sz="quarter" idx="67"/>
          </p:nvPr>
        </p:nvSpPr>
        <p:spPr>
          <a:xfrm>
            <a:off x="8950475" y="2725494"/>
            <a:ext cx="2572262" cy="712876"/>
          </a:xfrm>
        </p:spPr>
        <p:txBody>
          <a:bodyPr/>
          <a:lstStyle/>
          <a:p>
            <a:r>
              <a:rPr lang="en-US" dirty="0"/>
              <a:t>Sample prompt: S</a:t>
            </a:r>
            <a:r>
              <a:rPr lang="en-US" i="1" dirty="0"/>
              <a:t>ummarize the rights and licensing status for each asset in our workspace. Highlight any items that require further legal review. </a:t>
            </a:r>
            <a:endParaRPr lang="en-US" dirty="0"/>
          </a:p>
        </p:txBody>
      </p:sp>
      <p:sp>
        <p:nvSpPr>
          <p:cNvPr id="30" name="Text Placeholder 29">
            <a:extLst>
              <a:ext uri="{FF2B5EF4-FFF2-40B4-BE49-F238E27FC236}">
                <a16:creationId xmlns:a16="http://schemas.microsoft.com/office/drawing/2014/main" id="{F285E6F0-6B86-DA00-0137-323BAF75EF89}"/>
              </a:ext>
            </a:extLst>
          </p:cNvPr>
          <p:cNvSpPr>
            <a:spLocks noGrp="1"/>
          </p:cNvSpPr>
          <p:nvPr>
            <p:ph type="body" sz="quarter" idx="52"/>
          </p:nvPr>
        </p:nvSpPr>
        <p:spPr>
          <a:xfrm>
            <a:off x="8950475" y="1112478"/>
            <a:ext cx="2572262" cy="153888"/>
          </a:xfrm>
        </p:spPr>
        <p:txBody>
          <a:bodyPr/>
          <a:lstStyle/>
          <a:p>
            <a:r>
              <a:rPr lang="en-US"/>
              <a:t>Validate rights and licensing </a:t>
            </a:r>
            <a:endParaRPr lang="en-US" noProof="0"/>
          </a:p>
        </p:txBody>
      </p:sp>
      <p:sp>
        <p:nvSpPr>
          <p:cNvPr id="31" name="Text Placeholder 30">
            <a:extLst>
              <a:ext uri="{FF2B5EF4-FFF2-40B4-BE49-F238E27FC236}">
                <a16:creationId xmlns:a16="http://schemas.microsoft.com/office/drawing/2014/main" id="{621F20B6-B075-EEAB-C289-ABAF51E70AA5}"/>
              </a:ext>
            </a:extLst>
          </p:cNvPr>
          <p:cNvSpPr>
            <a:spLocks noGrp="1"/>
          </p:cNvSpPr>
          <p:nvPr>
            <p:ph type="body" sz="quarter" idx="53"/>
          </p:nvPr>
        </p:nvSpPr>
        <p:spPr>
          <a:xfrm>
            <a:off x="8950325" y="1438715"/>
            <a:ext cx="2572262" cy="626701"/>
          </a:xfrm>
        </p:spPr>
        <p:txBody>
          <a:bodyPr/>
          <a:lstStyle/>
          <a:p>
            <a:r>
              <a:rPr lang="en-US"/>
              <a:t>Copilot is now used to summarize legal rights and licensing for each asset</a:t>
            </a:r>
            <a:r>
              <a:rPr lang="en-US" dirty="0"/>
              <a:t>, flagging </a:t>
            </a:r>
            <a:r>
              <a:rPr lang="en-US"/>
              <a:t>items needing further review.</a:t>
            </a:r>
            <a:endParaRPr lang="en-US" noProof="0"/>
          </a:p>
        </p:txBody>
      </p:sp>
      <p:sp>
        <p:nvSpPr>
          <p:cNvPr id="29" name="Text Placeholder 28">
            <a:extLst>
              <a:ext uri="{FF2B5EF4-FFF2-40B4-BE49-F238E27FC236}">
                <a16:creationId xmlns:a16="http://schemas.microsoft.com/office/drawing/2014/main" id="{F3A135C8-3A45-01DB-99BF-EAA16261BAD7}"/>
              </a:ext>
            </a:extLst>
          </p:cNvPr>
          <p:cNvSpPr>
            <a:spLocks noGrp="1"/>
          </p:cNvSpPr>
          <p:nvPr>
            <p:ph type="body" sz="quarter" idx="66"/>
          </p:nvPr>
        </p:nvSpPr>
        <p:spPr>
          <a:xfrm>
            <a:off x="6066682" y="2725494"/>
            <a:ext cx="2572262" cy="712876"/>
          </a:xfrm>
        </p:spPr>
        <p:txBody>
          <a:bodyPr/>
          <a:lstStyle/>
          <a:p>
            <a:r>
              <a:rPr lang="en-US" dirty="0"/>
              <a:t>Sample prompt: </a:t>
            </a:r>
            <a:r>
              <a:rPr lang="en-US" i="1" dirty="0"/>
              <a:t>Collect feedback and creative suggestions from the team on the uploaded scripts and footage. Organize comments by asset and highlight key ideas for our next review session</a:t>
            </a:r>
          </a:p>
        </p:txBody>
      </p:sp>
      <p:sp>
        <p:nvSpPr>
          <p:cNvPr id="33" name="Text Placeholder 32">
            <a:extLst>
              <a:ext uri="{FF2B5EF4-FFF2-40B4-BE49-F238E27FC236}">
                <a16:creationId xmlns:a16="http://schemas.microsoft.com/office/drawing/2014/main" id="{2DEECD5A-5B47-3C11-6295-5C658D85AF90}"/>
              </a:ext>
            </a:extLst>
          </p:cNvPr>
          <p:cNvSpPr>
            <a:spLocks noGrp="1"/>
          </p:cNvSpPr>
          <p:nvPr>
            <p:ph type="body" sz="quarter" idx="58"/>
          </p:nvPr>
        </p:nvSpPr>
        <p:spPr>
          <a:xfrm>
            <a:off x="4036409" y="3725103"/>
            <a:ext cx="3161734" cy="153888"/>
          </a:xfrm>
        </p:spPr>
        <p:txBody>
          <a:bodyPr/>
          <a:lstStyle/>
          <a:p>
            <a:r>
              <a:rPr lang="en-US" noProof="0"/>
              <a:t>Final secure review and release preparation</a:t>
            </a:r>
          </a:p>
        </p:txBody>
      </p:sp>
      <p:sp>
        <p:nvSpPr>
          <p:cNvPr id="34" name="Text Placeholder 33">
            <a:extLst>
              <a:ext uri="{FF2B5EF4-FFF2-40B4-BE49-F238E27FC236}">
                <a16:creationId xmlns:a16="http://schemas.microsoft.com/office/drawing/2014/main" id="{8C79BAFE-FC79-2BCA-B553-596E871F0665}"/>
              </a:ext>
            </a:extLst>
          </p:cNvPr>
          <p:cNvSpPr>
            <a:spLocks noGrp="1"/>
          </p:cNvSpPr>
          <p:nvPr>
            <p:ph type="body" sz="quarter" idx="59"/>
          </p:nvPr>
        </p:nvSpPr>
        <p:spPr>
          <a:xfrm>
            <a:off x="4036409" y="4050957"/>
            <a:ext cx="3161734" cy="626701"/>
          </a:xfrm>
        </p:spPr>
        <p:txBody>
          <a:bodyPr/>
          <a:lstStyle/>
          <a:p>
            <a:r>
              <a:rPr lang="en-US" dirty="0"/>
              <a:t>To ensure all release items are complete, Copilot helps generate a checklist and can also help summarize feedback threads, highlighting unresolved comments, and helping draft secure communications to stakeholders about next steps . </a:t>
            </a:r>
            <a:endParaRPr lang="en-US" noProof="0" dirty="0"/>
          </a:p>
        </p:txBody>
      </p:sp>
      <p:sp>
        <p:nvSpPr>
          <p:cNvPr id="38" name="Text Placeholder 37">
            <a:extLst>
              <a:ext uri="{FF2B5EF4-FFF2-40B4-BE49-F238E27FC236}">
                <a16:creationId xmlns:a16="http://schemas.microsoft.com/office/drawing/2014/main" id="{B7D8DB05-DC12-07A1-26DB-9252D600050E}"/>
              </a:ext>
            </a:extLst>
          </p:cNvPr>
          <p:cNvSpPr>
            <a:spLocks noGrp="1"/>
          </p:cNvSpPr>
          <p:nvPr>
            <p:ph type="body" sz="quarter" idx="69"/>
          </p:nvPr>
        </p:nvSpPr>
        <p:spPr>
          <a:xfrm>
            <a:off x="7507483" y="5338502"/>
            <a:ext cx="3161734" cy="712876"/>
          </a:xfrm>
        </p:spPr>
        <p:txBody>
          <a:bodyPr/>
          <a:lstStyle/>
          <a:p>
            <a:r>
              <a:rPr lang="en-US" dirty="0"/>
              <a:t>Sample prompt: </a:t>
            </a:r>
            <a:r>
              <a:rPr lang="en-US" i="1" dirty="0"/>
              <a:t>Copilot, generate a checklist of release items and summarize all feedback threads. Help draft a check-in communication for key stakeholders about their required next steps. </a:t>
            </a:r>
            <a:endParaRPr lang="en-US" dirty="0"/>
          </a:p>
        </p:txBody>
      </p:sp>
      <p:sp>
        <p:nvSpPr>
          <p:cNvPr id="36" name="Text Placeholder 35">
            <a:extLst>
              <a:ext uri="{FF2B5EF4-FFF2-40B4-BE49-F238E27FC236}">
                <a16:creationId xmlns:a16="http://schemas.microsoft.com/office/drawing/2014/main" id="{0E8DAED2-55B2-3551-916F-0F59DC407A80}"/>
              </a:ext>
            </a:extLst>
          </p:cNvPr>
          <p:cNvSpPr>
            <a:spLocks noGrp="1"/>
          </p:cNvSpPr>
          <p:nvPr>
            <p:ph type="body" sz="quarter" idx="61"/>
          </p:nvPr>
        </p:nvSpPr>
        <p:spPr>
          <a:xfrm>
            <a:off x="7507483" y="3725103"/>
            <a:ext cx="3161734" cy="153888"/>
          </a:xfrm>
        </p:spPr>
        <p:txBody>
          <a:bodyPr/>
          <a:lstStyle/>
          <a:p>
            <a:r>
              <a:rPr lang="en-US" noProof="0" dirty="0"/>
              <a:t>Final review </a:t>
            </a:r>
            <a:r>
              <a:rPr lang="en-US" noProof="0"/>
              <a:t>and </a:t>
            </a:r>
            <a:r>
              <a:rPr lang="en-US" noProof="0" dirty="0"/>
              <a:t>release preparation</a:t>
            </a:r>
            <a:endParaRPr lang="en-US" noProof="0"/>
          </a:p>
        </p:txBody>
      </p:sp>
      <p:sp>
        <p:nvSpPr>
          <p:cNvPr id="37" name="Text Placeholder 36">
            <a:extLst>
              <a:ext uri="{FF2B5EF4-FFF2-40B4-BE49-F238E27FC236}">
                <a16:creationId xmlns:a16="http://schemas.microsoft.com/office/drawing/2014/main" id="{57D61C4F-AC26-351B-8C38-4412217B09B2}"/>
              </a:ext>
            </a:extLst>
          </p:cNvPr>
          <p:cNvSpPr>
            <a:spLocks noGrp="1"/>
          </p:cNvSpPr>
          <p:nvPr>
            <p:ph type="body" sz="quarter" idx="62"/>
          </p:nvPr>
        </p:nvSpPr>
        <p:spPr>
          <a:xfrm>
            <a:off x="7507482" y="4050957"/>
            <a:ext cx="3243067" cy="626701"/>
          </a:xfrm>
        </p:spPr>
        <p:txBody>
          <a:bodyPr/>
          <a:lstStyle/>
          <a:p>
            <a:r>
              <a:rPr lang="en-US" dirty="0"/>
              <a:t>Next, members of the launch team use Copilot in Word for real-time brainstorming, feedback, and revision tracking. </a:t>
            </a:r>
            <a:endParaRPr lang="en-US" noProof="0" dirty="0"/>
          </a:p>
        </p:txBody>
      </p:sp>
      <p:sp>
        <p:nvSpPr>
          <p:cNvPr id="35" name="Text Placeholder 34">
            <a:extLst>
              <a:ext uri="{FF2B5EF4-FFF2-40B4-BE49-F238E27FC236}">
                <a16:creationId xmlns:a16="http://schemas.microsoft.com/office/drawing/2014/main" id="{5414FD1E-4326-1B21-229C-8AC920382247}"/>
              </a:ext>
            </a:extLst>
          </p:cNvPr>
          <p:cNvSpPr>
            <a:spLocks noGrp="1"/>
          </p:cNvSpPr>
          <p:nvPr>
            <p:ph type="body" sz="quarter" idx="68"/>
          </p:nvPr>
        </p:nvSpPr>
        <p:spPr>
          <a:xfrm>
            <a:off x="4036409" y="5338502"/>
            <a:ext cx="3161734" cy="712876"/>
          </a:xfrm>
        </p:spPr>
        <p:txBody>
          <a:bodyPr/>
          <a:lstStyle/>
          <a:p>
            <a:r>
              <a:rPr lang="en-US" dirty="0"/>
              <a:t>Sample prompt: </a:t>
            </a:r>
            <a:r>
              <a:rPr lang="en-US" i="1" dirty="0"/>
              <a:t>Prepare a brief for our next meeting and suggest follow-up actions for any outstanding and open issues.</a:t>
            </a:r>
            <a:endParaRPr lang="en-US" dirty="0"/>
          </a:p>
        </p:txBody>
      </p:sp>
      <p:sp>
        <p:nvSpPr>
          <p:cNvPr id="19" name="Title 18">
            <a:extLst>
              <a:ext uri="{FF2B5EF4-FFF2-40B4-BE49-F238E27FC236}">
                <a16:creationId xmlns:a16="http://schemas.microsoft.com/office/drawing/2014/main" id="{35AF8B6F-67FC-E06F-5759-8DA60DB0CD36}"/>
              </a:ext>
            </a:extLst>
          </p:cNvPr>
          <p:cNvSpPr>
            <a:spLocks noGrp="1"/>
          </p:cNvSpPr>
          <p:nvPr>
            <p:ph type="title"/>
          </p:nvPr>
        </p:nvSpPr>
        <p:spPr>
          <a:xfrm>
            <a:off x="2521874" y="429826"/>
            <a:ext cx="4090403" cy="276999"/>
          </a:xfrm>
        </p:spPr>
        <p:txBody>
          <a:bodyPr>
            <a:spAutoFit/>
          </a:bodyPr>
          <a:lstStyle/>
          <a:p>
            <a:r>
              <a:rPr lang="en-US" dirty="0"/>
              <a:t>Pre-release content collaboration</a:t>
            </a:r>
            <a:endParaRPr lang="en-US" noProof="0" dirty="0"/>
          </a:p>
        </p:txBody>
      </p:sp>
      <p:sp>
        <p:nvSpPr>
          <p:cNvPr id="147" name="Text Placeholder 98">
            <a:extLst>
              <a:ext uri="{FF2B5EF4-FFF2-40B4-BE49-F238E27FC236}">
                <a16:creationId xmlns:a16="http://schemas.microsoft.com/office/drawing/2014/main" id="{5CD564AB-B746-A18F-F5FE-DBD821F7E108}"/>
              </a:ext>
            </a:extLst>
          </p:cNvPr>
          <p:cNvSpPr txBox="1">
            <a:spLocks/>
          </p:cNvSpPr>
          <p:nvPr/>
        </p:nvSpPr>
        <p:spPr>
          <a:xfrm>
            <a:off x="320722" y="4709474"/>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Value benefit</a:t>
            </a:r>
          </a:p>
        </p:txBody>
      </p:sp>
      <p:sp>
        <p:nvSpPr>
          <p:cNvPr id="148" name="Text Placeholder 99">
            <a:extLst>
              <a:ext uri="{FF2B5EF4-FFF2-40B4-BE49-F238E27FC236}">
                <a16:creationId xmlns:a16="http://schemas.microsoft.com/office/drawing/2014/main" id="{239732CF-F6E9-8B9F-AD35-69CEED8CD0B8}"/>
              </a:ext>
            </a:extLst>
          </p:cNvPr>
          <p:cNvSpPr txBox="1">
            <a:spLocks/>
          </p:cNvSpPr>
          <p:nvPr/>
        </p:nvSpPr>
        <p:spPr>
          <a:xfrm>
            <a:off x="320722" y="3467652"/>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KPIs impacted</a:t>
            </a:r>
          </a:p>
        </p:txBody>
      </p:sp>
      <p:sp>
        <p:nvSpPr>
          <p:cNvPr id="149" name="Rectangle: Rounded Corners 6">
            <a:extLst>
              <a:ext uri="{FF2B5EF4-FFF2-40B4-BE49-F238E27FC236}">
                <a16:creationId xmlns:a16="http://schemas.microsoft.com/office/drawing/2014/main" id="{16798551-C7B7-1911-F44A-960953AFCFAD}"/>
              </a:ext>
              <a:ext uri="{C183D7F6-B498-43B3-948B-1728B52AA6E4}">
                <adec:decorative xmlns:adec="http://schemas.microsoft.com/office/drawing/2017/decorative" val="1"/>
              </a:ext>
            </a:extLst>
          </p:cNvPr>
          <p:cNvSpPr/>
          <p:nvPr/>
        </p:nvSpPr>
        <p:spPr bwMode="auto">
          <a:xfrm>
            <a:off x="320720" y="3778548"/>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0078D4"/>
                </a:solidFill>
                <a:latin typeface="Segoe UI Semibold"/>
                <a:cs typeface="Segoe UI Semibold" panose="020B0702040204020203" pitchFamily="34" charset="0"/>
              </a:rPr>
              <a:t>Audience engagement rate</a:t>
            </a:r>
            <a:endParaRPr kumimoji="0" lang="en-US" sz="900" b="0" i="0" u="none" strike="noStrike" kern="1200" cap="none" spc="0" normalizeH="0" baseline="0" noProof="0">
              <a:ln>
                <a:noFill/>
              </a:ln>
              <a:solidFill>
                <a:srgbClr val="0078D4"/>
              </a:solidFill>
              <a:effectLst/>
              <a:uLnTx/>
              <a:uFillTx/>
              <a:latin typeface="Segoe UI Semibold"/>
              <a:cs typeface="Segoe UI Semibold" panose="020B0702040204020203" pitchFamily="34" charset="0"/>
            </a:endParaRPr>
          </a:p>
        </p:txBody>
      </p:sp>
      <p:pic>
        <p:nvPicPr>
          <p:cNvPr id="150" name="Graphic 149">
            <a:extLst>
              <a:ext uri="{FF2B5EF4-FFF2-40B4-BE49-F238E27FC236}">
                <a16:creationId xmlns:a16="http://schemas.microsoft.com/office/drawing/2014/main" id="{36B78523-EEE4-66BC-95AA-4B79584A08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7" y="3813982"/>
            <a:ext cx="144000" cy="141732"/>
          </a:xfrm>
          <a:prstGeom prst="rect">
            <a:avLst/>
          </a:prstGeom>
        </p:spPr>
      </p:pic>
      <p:sp>
        <p:nvSpPr>
          <p:cNvPr id="151" name="Rectangle: Rounded Corners 6">
            <a:extLst>
              <a:ext uri="{FF2B5EF4-FFF2-40B4-BE49-F238E27FC236}">
                <a16:creationId xmlns:a16="http://schemas.microsoft.com/office/drawing/2014/main" id="{6EAC6641-9F9A-9A54-C996-0E138E7F4F72}"/>
              </a:ext>
              <a:ext uri="{C183D7F6-B498-43B3-948B-1728B52AA6E4}">
                <adec:decorative xmlns:adec="http://schemas.microsoft.com/office/drawing/2017/decorative" val="1"/>
              </a:ext>
            </a:extLst>
          </p:cNvPr>
          <p:cNvSpPr>
            <a:spLocks/>
          </p:cNvSpPr>
          <p:nvPr/>
        </p:nvSpPr>
        <p:spPr bwMode="auto">
          <a:xfrm>
            <a:off x="320722" y="4067170"/>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0078D4"/>
                </a:solidFill>
                <a:latin typeface="Segoe UI Semibold"/>
                <a:cs typeface="Segoe UI Semibold"/>
              </a:rPr>
              <a:t>Time-to-insight</a:t>
            </a:r>
            <a:endParaRPr kumimoji="0" lang="en-US" sz="900" b="0" i="0" u="none" strike="noStrike" kern="1200" cap="none" spc="0" normalizeH="0" baseline="0" noProof="0">
              <a:ln>
                <a:noFill/>
              </a:ln>
              <a:solidFill>
                <a:srgbClr val="0078D4"/>
              </a:solidFill>
              <a:effectLst/>
              <a:uLnTx/>
              <a:uFillTx/>
              <a:latin typeface="Segoe UI Semibold"/>
              <a:cs typeface="Segoe UI Semibold"/>
            </a:endParaRPr>
          </a:p>
        </p:txBody>
      </p:sp>
      <p:pic>
        <p:nvPicPr>
          <p:cNvPr id="152" name="Graphic 151">
            <a:extLst>
              <a:ext uri="{FF2B5EF4-FFF2-40B4-BE49-F238E27FC236}">
                <a16:creationId xmlns:a16="http://schemas.microsoft.com/office/drawing/2014/main" id="{23505155-E1B5-18F8-531D-2F483CB9EF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8" y="4102604"/>
            <a:ext cx="144000" cy="141732"/>
          </a:xfrm>
          <a:prstGeom prst="rect">
            <a:avLst/>
          </a:prstGeom>
        </p:spPr>
      </p:pic>
      <p:sp>
        <p:nvSpPr>
          <p:cNvPr id="153" name="Rectangle: Rounded Corners 6">
            <a:extLst>
              <a:ext uri="{FF2B5EF4-FFF2-40B4-BE49-F238E27FC236}">
                <a16:creationId xmlns:a16="http://schemas.microsoft.com/office/drawing/2014/main" id="{FB8C8ACC-49CE-BB25-C7CA-75B52D06194D}"/>
              </a:ext>
              <a:ext uri="{C183D7F6-B498-43B3-948B-1728B52AA6E4}">
                <adec:decorative xmlns:adec="http://schemas.microsoft.com/office/drawing/2017/decorative" val="1"/>
              </a:ext>
            </a:extLst>
          </p:cNvPr>
          <p:cNvSpPr>
            <a:spLocks/>
          </p:cNvSpPr>
          <p:nvPr/>
        </p:nvSpPr>
        <p:spPr bwMode="auto">
          <a:xfrm>
            <a:off x="320720" y="5020370"/>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Brand management</a:t>
            </a:r>
          </a:p>
        </p:txBody>
      </p:sp>
      <p:pic>
        <p:nvPicPr>
          <p:cNvPr id="154" name="Graphic 153">
            <a:extLst>
              <a:ext uri="{FF2B5EF4-FFF2-40B4-BE49-F238E27FC236}">
                <a16:creationId xmlns:a16="http://schemas.microsoft.com/office/drawing/2014/main" id="{64418ADD-88C5-535B-229D-8D8EDF9CAC2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5056370"/>
            <a:ext cx="144000" cy="144000"/>
          </a:xfrm>
          <a:prstGeom prst="rect">
            <a:avLst/>
          </a:prstGeom>
        </p:spPr>
      </p:pic>
      <p:sp>
        <p:nvSpPr>
          <p:cNvPr id="155" name="Rectangle: Rounded Corners 6">
            <a:extLst>
              <a:ext uri="{FF2B5EF4-FFF2-40B4-BE49-F238E27FC236}">
                <a16:creationId xmlns:a16="http://schemas.microsoft.com/office/drawing/2014/main" id="{A654F2AB-1D7E-B92F-8F63-643617755D0D}"/>
              </a:ext>
              <a:ext uri="{C183D7F6-B498-43B3-948B-1728B52AA6E4}">
                <adec:decorative xmlns:adec="http://schemas.microsoft.com/office/drawing/2017/decorative" val="1"/>
              </a:ext>
            </a:extLst>
          </p:cNvPr>
          <p:cNvSpPr>
            <a:spLocks/>
          </p:cNvSpPr>
          <p:nvPr/>
        </p:nvSpPr>
        <p:spPr bwMode="auto">
          <a:xfrm>
            <a:off x="320720" y="530643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Creative optimization</a:t>
            </a:r>
          </a:p>
        </p:txBody>
      </p:sp>
      <p:pic>
        <p:nvPicPr>
          <p:cNvPr id="156" name="Graphic 155">
            <a:extLst>
              <a:ext uri="{FF2B5EF4-FFF2-40B4-BE49-F238E27FC236}">
                <a16:creationId xmlns:a16="http://schemas.microsoft.com/office/drawing/2014/main" id="{585A1810-9111-50AA-A2DD-0FE69488F52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5342438"/>
            <a:ext cx="144000" cy="144000"/>
          </a:xfrm>
          <a:prstGeom prst="rect">
            <a:avLst/>
          </a:prstGeom>
        </p:spPr>
      </p:pic>
      <p:sp>
        <p:nvSpPr>
          <p:cNvPr id="4" name="TextBox 3">
            <a:extLst>
              <a:ext uri="{FF2B5EF4-FFF2-40B4-BE49-F238E27FC236}">
                <a16:creationId xmlns:a16="http://schemas.microsoft.com/office/drawing/2014/main" id="{F3773E59-1C93-E86A-9ED1-A7D1817E4734}"/>
              </a:ext>
              <a:ext uri="{C183D7F6-B498-43B3-948B-1728B52AA6E4}">
                <adec:decorative xmlns:adec="http://schemas.microsoft.com/office/drawing/2017/decorative" val="0"/>
              </a:ext>
            </a:extLst>
          </p:cNvPr>
          <p:cNvSpPr txBox="1"/>
          <p:nvPr/>
        </p:nvSpPr>
        <p:spPr>
          <a:xfrm>
            <a:off x="3570940" y="2349173"/>
            <a:ext cx="2014520"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in OneNote</a:t>
            </a:r>
          </a:p>
        </p:txBody>
      </p:sp>
      <p:sp>
        <p:nvSpPr>
          <p:cNvPr id="8" name="TextBox 7">
            <a:extLst>
              <a:ext uri="{FF2B5EF4-FFF2-40B4-BE49-F238E27FC236}">
                <a16:creationId xmlns:a16="http://schemas.microsoft.com/office/drawing/2014/main" id="{D603A317-F36B-1537-FBCB-D5B8FCC0F146}"/>
              </a:ext>
              <a:ext uri="{C183D7F6-B498-43B3-948B-1728B52AA6E4}">
                <adec:decorative xmlns:adec="http://schemas.microsoft.com/office/drawing/2017/decorative" val="0"/>
              </a:ext>
            </a:extLst>
          </p:cNvPr>
          <p:cNvSpPr txBox="1"/>
          <p:nvPr/>
        </p:nvSpPr>
        <p:spPr>
          <a:xfrm>
            <a:off x="6457971" y="2349173"/>
            <a:ext cx="1490793"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3" name="Picture 50">
            <a:hlinkClick r:id="rId6"/>
            <a:extLst>
              <a:ext uri="{FF2B5EF4-FFF2-40B4-BE49-F238E27FC236}">
                <a16:creationId xmlns:a16="http://schemas.microsoft.com/office/drawing/2014/main" id="{583B1212-FB8B-7370-131A-BF214F01D7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0325" y="230493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2DDDECA-0BC8-F02F-24E0-CF5BB93A7283}"/>
              </a:ext>
              <a:ext uri="{C183D7F6-B498-43B3-948B-1728B52AA6E4}">
                <adec:decorative xmlns:adec="http://schemas.microsoft.com/office/drawing/2017/decorative" val="0"/>
              </a:ext>
            </a:extLst>
          </p:cNvPr>
          <p:cNvSpPr txBox="1">
            <a:spLocks/>
          </p:cNvSpPr>
          <p:nvPr/>
        </p:nvSpPr>
        <p:spPr>
          <a:xfrm>
            <a:off x="9327157" y="2349173"/>
            <a:ext cx="2156668" cy="153888"/>
          </a:xfrm>
          <a:prstGeom prst="rect">
            <a:avLst/>
          </a:prstGeom>
          <a:noFill/>
        </p:spPr>
        <p:txBody>
          <a:bodyPr wrap="square" lIns="0" tIns="0" rIns="0" bIns="0" rtlCol="0" anchor="ctr">
            <a:spAutoFit/>
          </a:bodyPr>
          <a:lstStyle/>
          <a:p>
            <a:pPr lvl="0" defTabSz="914367">
              <a:defRPr/>
            </a:pPr>
            <a:r>
              <a:rPr lang="en-US" sz="1000">
                <a:solidFill>
                  <a:srgbClr val="000000"/>
                </a:solidFill>
                <a:latin typeface="Segoe UI Semibold"/>
              </a:rPr>
              <a:t>Copilot Chat</a:t>
            </a:r>
            <a:r>
              <a:rPr lang="en-US" sz="1000" baseline="30000">
                <a:solidFill>
                  <a:srgbClr val="000000"/>
                </a:solidFill>
                <a:latin typeface="Segoe UI Semibold"/>
              </a:rPr>
              <a:t>2</a:t>
            </a:r>
          </a:p>
        </p:txBody>
      </p:sp>
      <p:sp>
        <p:nvSpPr>
          <p:cNvPr id="21" name="TextBox 20">
            <a:extLst>
              <a:ext uri="{FF2B5EF4-FFF2-40B4-BE49-F238E27FC236}">
                <a16:creationId xmlns:a16="http://schemas.microsoft.com/office/drawing/2014/main" id="{CD166E8E-EDC7-14E9-5626-8D3B709E5825}"/>
              </a:ext>
              <a:ext uri="{C183D7F6-B498-43B3-948B-1728B52AA6E4}">
                <adec:decorative xmlns:adec="http://schemas.microsoft.com/office/drawing/2017/decorative" val="0"/>
              </a:ext>
            </a:extLst>
          </p:cNvPr>
          <p:cNvSpPr txBox="1"/>
          <p:nvPr/>
        </p:nvSpPr>
        <p:spPr>
          <a:xfrm>
            <a:off x="4441444" y="4886868"/>
            <a:ext cx="1490793"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41" name="Text Placeholder 80">
            <a:extLst>
              <a:ext uri="{FF2B5EF4-FFF2-40B4-BE49-F238E27FC236}">
                <a16:creationId xmlns:a16="http://schemas.microsoft.com/office/drawing/2014/main" id="{70FA47FC-87A5-989E-9E5C-75E83FEEAF32}"/>
              </a:ext>
            </a:extLst>
          </p:cNvPr>
          <p:cNvSpPr>
            <a:spLocks noGrp="1"/>
          </p:cNvSpPr>
          <p:nvPr>
            <p:ph type="body" sz="quarter" idx="33"/>
          </p:nvPr>
        </p:nvSpPr>
        <p:spPr>
          <a:xfrm>
            <a:off x="304797" y="445215"/>
            <a:ext cx="2025653" cy="246221"/>
          </a:xfrm>
        </p:spPr>
        <p:txBody>
          <a:bodyPr vert="horz" wrap="square" lIns="0" tIns="0" rIns="0" bIns="0" rtlCol="0" anchor="ctr">
            <a:spAutoFit/>
          </a:bodyPr>
          <a:lstStyle/>
          <a:p>
            <a:r>
              <a:rPr lang="en-US" sz="1600"/>
              <a:t>Media &amp; Entertainment</a:t>
            </a:r>
          </a:p>
        </p:txBody>
      </p:sp>
      <p:pic>
        <p:nvPicPr>
          <p:cNvPr id="10" name="Picture 50">
            <a:hlinkClick r:id="rId6"/>
            <a:extLst>
              <a:ext uri="{FF2B5EF4-FFF2-40B4-BE49-F238E27FC236}">
                <a16:creationId xmlns:a16="http://schemas.microsoft.com/office/drawing/2014/main" id="{4EB9021D-D9C9-143C-49DB-39047CA6AC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7482" y="484262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25EC5E7-B02B-DB1A-76BB-A792F108D86B}"/>
              </a:ext>
              <a:ext uri="{C183D7F6-B498-43B3-948B-1728B52AA6E4}">
                <adec:decorative xmlns:adec="http://schemas.microsoft.com/office/drawing/2017/decorative" val="0"/>
              </a:ext>
            </a:extLst>
          </p:cNvPr>
          <p:cNvSpPr txBox="1">
            <a:spLocks/>
          </p:cNvSpPr>
          <p:nvPr/>
        </p:nvSpPr>
        <p:spPr>
          <a:xfrm>
            <a:off x="7884314" y="4886868"/>
            <a:ext cx="2156668" cy="153888"/>
          </a:xfrm>
          <a:prstGeom prst="rect">
            <a:avLst/>
          </a:prstGeom>
          <a:noFill/>
        </p:spPr>
        <p:txBody>
          <a:bodyPr wrap="square" lIns="0" tIns="0" rIns="0" bIns="0" rtlCol="0" anchor="ctr">
            <a:spAutoFit/>
          </a:bodyPr>
          <a:lstStyle/>
          <a:p>
            <a:pPr lvl="0" defTabSz="914367">
              <a:defRPr/>
            </a:pPr>
            <a:r>
              <a:rPr lang="en-US" sz="1000">
                <a:solidFill>
                  <a:srgbClr val="000000"/>
                </a:solidFill>
                <a:latin typeface="Segoe UI Semibold"/>
              </a:rPr>
              <a:t>Copilot Chat</a:t>
            </a:r>
            <a:r>
              <a:rPr lang="en-US" sz="1000" baseline="30000">
                <a:solidFill>
                  <a:srgbClr val="000000"/>
                </a:solidFill>
                <a:latin typeface="Segoe UI Semibold"/>
              </a:rPr>
              <a:t>2</a:t>
            </a:r>
          </a:p>
        </p:txBody>
      </p:sp>
      <p:pic>
        <p:nvPicPr>
          <p:cNvPr id="3" name="Picture 2">
            <a:extLst>
              <a:ext uri="{FF2B5EF4-FFF2-40B4-BE49-F238E27FC236}">
                <a16:creationId xmlns:a16="http://schemas.microsoft.com/office/drawing/2014/main" id="{77B80308-E9E7-A6CB-AEE9-32AE909569AB}"/>
              </a:ext>
            </a:extLst>
          </p:cNvPr>
          <p:cNvPicPr>
            <a:picLocks noChangeAspect="1"/>
          </p:cNvPicPr>
          <p:nvPr/>
        </p:nvPicPr>
        <p:blipFill>
          <a:blip r:embed="rId8"/>
          <a:stretch>
            <a:fillRect/>
          </a:stretch>
        </p:blipFill>
        <p:spPr>
          <a:xfrm>
            <a:off x="3182890" y="2293529"/>
            <a:ext cx="265176" cy="265176"/>
          </a:xfrm>
          <a:prstGeom prst="rect">
            <a:avLst/>
          </a:prstGeom>
        </p:spPr>
      </p:pic>
      <p:pic>
        <p:nvPicPr>
          <p:cNvPr id="2" name="Picture 1" descr="Teams logo">
            <a:extLst>
              <a:ext uri="{FF2B5EF4-FFF2-40B4-BE49-F238E27FC236}">
                <a16:creationId xmlns:a16="http://schemas.microsoft.com/office/drawing/2014/main" id="{E4794434-3AD6-2C4D-85D9-5399FB472A3A}"/>
              </a:ext>
            </a:extLst>
          </p:cNvPr>
          <p:cNvPicPr>
            <a:picLocks noChangeAspect="1"/>
          </p:cNvPicPr>
          <p:nvPr/>
        </p:nvPicPr>
        <p:blipFill>
          <a:blip r:embed="rId9"/>
          <a:stretch>
            <a:fillRect/>
          </a:stretch>
        </p:blipFill>
        <p:spPr>
          <a:xfrm>
            <a:off x="6066682" y="2293529"/>
            <a:ext cx="265176" cy="265176"/>
          </a:xfrm>
          <a:prstGeom prst="rect">
            <a:avLst/>
          </a:prstGeom>
        </p:spPr>
      </p:pic>
      <p:pic>
        <p:nvPicPr>
          <p:cNvPr id="6" name="Picture 5" descr="Teams logo">
            <a:extLst>
              <a:ext uri="{FF2B5EF4-FFF2-40B4-BE49-F238E27FC236}">
                <a16:creationId xmlns:a16="http://schemas.microsoft.com/office/drawing/2014/main" id="{78E8A20F-A8FC-815E-5E0F-0F5C5E8F5521}"/>
              </a:ext>
            </a:extLst>
          </p:cNvPr>
          <p:cNvPicPr>
            <a:picLocks noChangeAspect="1"/>
          </p:cNvPicPr>
          <p:nvPr/>
        </p:nvPicPr>
        <p:blipFill>
          <a:blip r:embed="rId9"/>
          <a:stretch>
            <a:fillRect/>
          </a:stretch>
        </p:blipFill>
        <p:spPr>
          <a:xfrm>
            <a:off x="4036409" y="4831224"/>
            <a:ext cx="265176" cy="265176"/>
          </a:xfrm>
          <a:prstGeom prst="rect">
            <a:avLst/>
          </a:prstGeom>
        </p:spPr>
      </p:pic>
    </p:spTree>
    <p:extLst>
      <p:ext uri="{BB962C8B-B14F-4D97-AF65-F5344CB8AC3E}">
        <p14:creationId xmlns:p14="http://schemas.microsoft.com/office/powerpoint/2010/main" val="331345645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359</Words>
  <Application>Microsoft Office PowerPoint</Application>
  <PresentationFormat>Widescreen</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Pre-release content 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2025-11-21T03:28:18Z</dcterms:modified>
</cp:coreProperties>
</file>