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1"/>
  </p:sldMasterIdLst>
  <p:notesMasterIdLst>
    <p:notesMasterId r:id="rId3"/>
  </p:notesMasterIdLst>
  <p:sldIdLst>
    <p:sldId id="21474836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0BDC3-BBF3-427C-9903-C4BFDEB5852B}" v="1" dt="2025-04-05T20:40:4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103" d="100"/>
          <a:sy n="103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88C1A-D23E-1FB2-E93C-40954B3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F7C8C-8F8E-2BB1-47CF-D1B8F4C03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AB276-1D57-5687-3C40-753E90EAA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13C07-CE0A-B87F-781E-EDC52858E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195814D-E267-7072-10F7-BF43FCFF4D2E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spcBef>
                <a:spcPts val="1200"/>
              </a:spcBef>
              <a:buSzPct val="100000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FD8A26-5C7E-ACBF-9993-A64D1853B2F4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7" y="383209"/>
            <a:ext cx="2043116" cy="369332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03808" y="429376"/>
            <a:ext cx="4108470" cy="27699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spc="-50" baseline="0">
                <a:solidFill>
                  <a:schemeClr val="tx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80" name="Text Placeholder 11">
            <a:extLst>
              <a:ext uri="{FF2B5EF4-FFF2-40B4-BE49-F238E27FC236}">
                <a16:creationId xmlns:a16="http://schemas.microsoft.com/office/drawing/2014/main" id="{05961624-9C51-A7B8-2A60-97B4BCCF5D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11">
            <a:extLst>
              <a:ext uri="{FF2B5EF4-FFF2-40B4-BE49-F238E27FC236}">
                <a16:creationId xmlns:a16="http://schemas.microsoft.com/office/drawing/2014/main" id="{A792B995-CAB9-3EE3-9521-7A8C4BAE128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11">
            <a:extLst>
              <a:ext uri="{FF2B5EF4-FFF2-40B4-BE49-F238E27FC236}">
                <a16:creationId xmlns:a16="http://schemas.microsoft.com/office/drawing/2014/main" id="{DC2F211B-3573-06B9-E31E-1BD1F5F8E1D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11">
            <a:extLst>
              <a:ext uri="{FF2B5EF4-FFF2-40B4-BE49-F238E27FC236}">
                <a16:creationId xmlns:a16="http://schemas.microsoft.com/office/drawing/2014/main" id="{FC68DE7A-EB9D-4A01-4BAC-B775ADA5B66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11">
            <a:extLst>
              <a:ext uri="{FF2B5EF4-FFF2-40B4-BE49-F238E27FC236}">
                <a16:creationId xmlns:a16="http://schemas.microsoft.com/office/drawing/2014/main" id="{10084D1F-A3DD-D1B3-2BFA-AD9C1194CE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Access M365 Copilot Chat at </a:t>
            </a:r>
            <a:r>
              <a:rPr lang="en-US" noProof="0" dirty="0">
                <a:solidFill>
                  <a:schemeClr val="tx1"/>
                </a:solidFill>
                <a:latin typeface="+mn-lt"/>
                <a:hlinkClick r:id="rId2"/>
              </a:rPr>
              <a:t>m365copilot.com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or the Microsoft 365 Copilot Chat mobile app and set toggle to “Web”.</a:t>
            </a:r>
          </a:p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Access M365 Copilot Chat at </a:t>
            </a:r>
            <a:r>
              <a:rPr lang="en-US" noProof="0" dirty="0">
                <a:solidFill>
                  <a:schemeClr val="tx1"/>
                </a:solidFill>
                <a:latin typeface="+mn-lt"/>
                <a:hlinkClick r:id="rId2"/>
              </a:rPr>
              <a:t>m365copilot.com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principles.5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732809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  <p:sldLayoutId id="214748391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D9182-8D66-0E7D-AAB4-6B2418991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3980FEB3-1B5D-7F30-97CC-0202C6142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noProof="0" dirty="0"/>
              <a:t>Marketers can use AI for assistance with identifying different audiences and creating tailored marketing campaigns for each newly identified segment.</a:t>
            </a:r>
          </a:p>
        </p:txBody>
      </p:sp>
      <p:sp>
        <p:nvSpPr>
          <p:cNvPr id="158" name="Title 157">
            <a:extLst>
              <a:ext uri="{FF2B5EF4-FFF2-40B4-BE49-F238E27FC236}">
                <a16:creationId xmlns:a16="http://schemas.microsoft.com/office/drawing/2014/main" id="{5C5ADADC-28E4-D025-2EED-ADB7B695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sz="2000" noProof="0" dirty="0"/>
              <a:t>Media &amp; Entertainment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0DD2A684-AEDE-4B91-B173-31A6E331DEB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Buy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488C1342-C638-F06F-BEDC-7CE5EC04EF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Microsoft 365 Copilot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4E19F08-0D11-2E4B-0A7B-71DCBF90B6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/>
          </a:bodyPr>
          <a:lstStyle/>
          <a:p>
            <a:r>
              <a:rPr lang="en-US" sz="1600" noProof="0" dirty="0"/>
              <a:t>Personalized marketing campaigns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C9AFEDD2-E834-5147-DDA4-3CDDAF5EBFE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noProof="0" dirty="0"/>
              <a:t>Benefit: Use Copilot to refine and better identify your audience targeting to ensure that campaign messages are reaching the most receptive groups.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6021D57D-5B8E-EC90-1A95-BEA15587F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Audience segmentation</a:t>
            </a:r>
            <a:endParaRPr lang="en-US" noProof="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1FEFE3D3-322B-4D5E-0015-4DF758D36B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Identify and categorize your target audience based on demographics, interests, and behaviors.</a:t>
            </a:r>
            <a:endParaRPr lang="en-US" noProof="0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ED576C97-773F-4602-9F0E-4D88283D721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Strategic campaign briefs</a:t>
            </a:r>
            <a:endParaRPr lang="en-US" noProof="0" dirty="0"/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ECE42077-43D2-0D23-B8A9-499A514F0F2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Collaborate with your marketing team to brainstorm campaign ideas, set goals, and assign tasks.</a:t>
            </a:r>
            <a:endParaRPr lang="en-US" noProof="0" dirty="0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E9A35CD2-0002-EC83-7BFE-27BBB55E6ED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noProof="0" dirty="0"/>
              <a:t>Benefit: Use Copilot to enhance content quality, save time, and engage your audience effectively through more personalized campaigns.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0F9827AB-285E-375D-14E1-965FDEBAC6F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None/>
            </a:pPr>
            <a:r>
              <a:rPr lang="en-US" b="0" i="0" dirty="0">
                <a:effectLst/>
              </a:rPr>
              <a:t>3. Content creation and refinement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AC8EB7DB-11CA-F22B-F0BE-CC32FDEDFD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Draft and enhance marketing content such as blog posts, social media updates, and email campaigns.</a:t>
            </a:r>
            <a:endParaRPr lang="en-US" noProof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5D18BF4B-258B-8E0E-CC98-1424CC17C97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noProof="0" dirty="0"/>
              <a:t>Benefit: Use Copilot to accelerate campaign planning, align stakeholders, and ensure a cohesive approach.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C82195CF-6C40-56B1-CC51-E9E17446EB1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89084"/>
            <a:ext cx="2572262" cy="712876"/>
          </a:xfrm>
        </p:spPr>
        <p:txBody>
          <a:bodyPr/>
          <a:lstStyle/>
          <a:p>
            <a:r>
              <a:rPr lang="en-US" noProof="0" dirty="0"/>
              <a:t>Benefit: Use Copilot to </a:t>
            </a:r>
            <a:r>
              <a:rPr lang="en-US" b="0" i="0" dirty="0">
                <a:effectLst/>
              </a:rPr>
              <a:t>streamline social media management, maintain consistency, and reach your audience at optimal times based on previous analysis.</a:t>
            </a:r>
            <a:endParaRPr lang="en-US" noProof="0" dirty="0"/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9BDCAFA5-F4B0-0548-26D5-B4732ACB07A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Social </a:t>
            </a:r>
            <a:r>
              <a:rPr lang="en-US" dirty="0"/>
              <a:t>m</a:t>
            </a:r>
            <a:r>
              <a:rPr lang="en-US" b="0" i="0" dirty="0">
                <a:effectLst/>
              </a:rPr>
              <a:t>edia scheduling</a:t>
            </a:r>
            <a:endParaRPr lang="en-US" noProof="0" dirty="0"/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954DD345-5399-6B53-CA20-560B03AC45C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</a:rPr>
              <a:t>Set up social media posting schedules and manage tasks to maintain consistency.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C8363B25-BBC0-AEB6-56DB-BD5BEAF5A2A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Collaborative </a:t>
            </a:r>
            <a:r>
              <a:rPr lang="en-US" dirty="0"/>
              <a:t>c</a:t>
            </a:r>
            <a:r>
              <a:rPr lang="en-US" b="0" i="0" dirty="0">
                <a:effectLst/>
              </a:rPr>
              <a:t>ampaign review</a:t>
            </a:r>
            <a:endParaRPr lang="en-US" noProof="0" dirty="0"/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B5FB6516-7360-8128-008E-A314271C1B8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Summarize key points, identify areas for improvement, and suggest next steps during campaign reviews.</a:t>
            </a:r>
            <a:endParaRPr lang="en-US" noProof="0" dirty="0"/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A875A0D6-F439-BFE3-E206-4147CD9FF8E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noProof="0" dirty="0"/>
              <a:t>Benefit: Use Copilot to </a:t>
            </a:r>
            <a:r>
              <a:rPr lang="en-US" b="0" i="0" dirty="0">
                <a:effectLst/>
              </a:rPr>
              <a:t>optimize campaigns based on data-driven insights, leading to better ROI.</a:t>
            </a:r>
            <a:endParaRPr lang="en-US" noProof="0" dirty="0"/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95515A47-2C53-FD1F-B39A-81151ED050A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None/>
            </a:pPr>
            <a:r>
              <a:rPr lang="en-US" b="0" i="0" dirty="0">
                <a:effectLst/>
              </a:rPr>
              <a:t>4. Data-driven insights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5E32A455-A6D1-3AF3-C742-5DE221B22EC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="0" i="0" dirty="0">
                <a:effectLst/>
              </a:rPr>
              <a:t>uild a custom agent based on your sales database. Ask questions such as ‘What was the ROI on this campaign?’ to help inform campaign optimization.</a:t>
            </a:r>
            <a:endParaRPr lang="en-US" noProof="0" dirty="0"/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B144A6A4-BB4C-48A0-8E80-7AFB9242F58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noProof="0" dirty="0"/>
              <a:t>Benefit: Use Copilot to facilitate efficient discussions, align stakeholders, and drive campaign success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1BDCC2F5-7796-C8E1-01D2-FD2EB55D0DE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EFF248C8-1E89-15C8-69E4-EE388FE6CA9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72FB93F-14BA-1C3B-E239-65734E4EA5CA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91" name="Rectangle: Rounded Corners 6">
              <a:extLst>
                <a:ext uri="{FF2B5EF4-FFF2-40B4-BE49-F238E27FC236}">
                  <a16:creationId xmlns:a16="http://schemas.microsoft.com/office/drawing/2014/main" id="{4A865F03-2398-74E0-6461-8357F81DD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lnSpc>
                  <a:spcPct val="100000"/>
                </a:lnSpc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+mj-lt"/>
                  <a:cs typeface="Segoe UI Semibold" panose="020B0702040204020203" pitchFamily="34" charset="0"/>
                </a:rPr>
                <a:t>Improved ROAS</a:t>
              </a:r>
            </a:p>
          </p:txBody>
        </p:sp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EA3808D6-9E78-9873-2A97-6F894C275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6001E28-0D7D-4F98-A7C2-7F5EAD855E44}"/>
              </a:ext>
            </a:extLst>
          </p:cNvPr>
          <p:cNvGrpSpPr/>
          <p:nvPr/>
        </p:nvGrpSpPr>
        <p:grpSpPr>
          <a:xfrm>
            <a:off x="3546025" y="2207040"/>
            <a:ext cx="2209126" cy="242374"/>
            <a:chOff x="6430049" y="2210018"/>
            <a:chExt cx="2209126" cy="242374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52A669A-6D56-4190-08E3-A4F5AB5B78F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6808651" y="2254261"/>
              <a:ext cx="183052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02" name="Picture 50">
              <a:hlinkClick r:id="rId5"/>
              <a:extLst>
                <a:ext uri="{FF2B5EF4-FFF2-40B4-BE49-F238E27FC236}">
                  <a16:creationId xmlns:a16="http://schemas.microsoft.com/office/drawing/2014/main" id="{B51F6687-A400-C043-A772-90EC32A29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049" y="2210018"/>
              <a:ext cx="242374" cy="24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59EF487-9966-09A8-4595-9C8EC96C87B5}"/>
              </a:ext>
            </a:extLst>
          </p:cNvPr>
          <p:cNvGrpSpPr/>
          <p:nvPr/>
        </p:nvGrpSpPr>
        <p:grpSpPr>
          <a:xfrm>
            <a:off x="9311331" y="2158950"/>
            <a:ext cx="2163119" cy="276999"/>
            <a:chOff x="9311331" y="2189728"/>
            <a:chExt cx="2163119" cy="27699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83BDEE6-811C-39AD-5184-28098FA0FE2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670277" y="2189728"/>
              <a:ext cx="18041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Web</a:t>
              </a:r>
            </a:p>
          </p:txBody>
        </p:sp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E356270D-7FE5-96E5-D249-41FB875E90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736"/>
            <a:stretch/>
          </p:blipFill>
          <p:spPr>
            <a:xfrm>
              <a:off x="9311331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28F7647-A9FF-BD44-9431-F83BDBA7A1E6}"/>
              </a:ext>
            </a:extLst>
          </p:cNvPr>
          <p:cNvGrpSpPr/>
          <p:nvPr/>
        </p:nvGrpSpPr>
        <p:grpSpPr>
          <a:xfrm>
            <a:off x="9311331" y="4805750"/>
            <a:ext cx="2038834" cy="338554"/>
            <a:chOff x="8931568" y="2189728"/>
            <a:chExt cx="2038834" cy="338554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EA2105-FEFC-F60A-A845-92D1E4F747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251283"/>
              <a:ext cx="167988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Web</a:t>
              </a:r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B26E2EB0-D87F-377B-D68C-D96DB9FF7ED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4E29B17-C3AC-AE0F-6FDE-0CB29245D75D}"/>
              </a:ext>
            </a:extLst>
          </p:cNvPr>
          <p:cNvGrpSpPr/>
          <p:nvPr/>
        </p:nvGrpSpPr>
        <p:grpSpPr>
          <a:xfrm>
            <a:off x="3543944" y="4805750"/>
            <a:ext cx="2016045" cy="338554"/>
            <a:chOff x="8931568" y="2189728"/>
            <a:chExt cx="2016045" cy="338554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ED8C57E-5B96-C400-BB6C-329AA897B89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251283"/>
              <a:ext cx="165709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Web</a:t>
              </a:r>
            </a:p>
          </p:txBody>
        </p:sp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4EE2967A-61A8-7D2A-E314-3264F107395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152F3E-38E2-3571-5AD1-C8D546FCA7BB}"/>
              </a:ext>
            </a:extLst>
          </p:cNvPr>
          <p:cNvGrpSpPr/>
          <p:nvPr/>
        </p:nvGrpSpPr>
        <p:grpSpPr>
          <a:xfrm>
            <a:off x="6436851" y="2147100"/>
            <a:ext cx="1494500" cy="360000"/>
            <a:chOff x="588263" y="3617084"/>
            <a:chExt cx="1494500" cy="360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27B062-9363-14B3-012E-B15B7F3A0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AD4438-3D9E-C88B-5339-2AD8F1A4E49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31759" y="3715026"/>
              <a:ext cx="1151004" cy="256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in Teams</a:t>
              </a:r>
              <a:r>
                <a:rPr lang="en-US" sz="1000" baseline="30000" dirty="0">
                  <a:solidFill>
                    <a:prstClr val="black"/>
                  </a:solidFill>
                  <a:latin typeface="+mj-lt"/>
                </a:rPr>
                <a:t>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2758B-3EF0-4E45-9293-44C7368F5048}"/>
              </a:ext>
            </a:extLst>
          </p:cNvPr>
          <p:cNvGrpSpPr/>
          <p:nvPr/>
        </p:nvGrpSpPr>
        <p:grpSpPr>
          <a:xfrm>
            <a:off x="304797" y="5036304"/>
            <a:ext cx="1771605" cy="216000"/>
            <a:chOff x="320719" y="5270676"/>
            <a:chExt cx="1771605" cy="216000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14848806-9719-A87E-C859-31DDCB8A1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 dirty="0">
                  <a:solidFill>
                    <a:srgbClr val="C03BC4"/>
                  </a:solidFill>
                  <a:latin typeface="+mj-lt"/>
                  <a:cs typeface="Segoe UI Semibold"/>
                </a:rPr>
                <a:t>Revenue growth</a:t>
              </a:r>
              <a:endParaRPr lang="en-US" dirty="0">
                <a:ea typeface="+mn-ea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94C14B2-3CE5-162E-6B4C-3FA93E714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F09B37-7D97-1994-1BE1-E22063C96BFF}"/>
              </a:ext>
            </a:extLst>
          </p:cNvPr>
          <p:cNvGrpSpPr/>
          <p:nvPr/>
        </p:nvGrpSpPr>
        <p:grpSpPr>
          <a:xfrm>
            <a:off x="6443635" y="4816355"/>
            <a:ext cx="1494500" cy="360000"/>
            <a:chOff x="588263" y="3617084"/>
            <a:chExt cx="1494500" cy="36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EF1055-5108-ECA6-60AF-95A3BB493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5062FD-1840-8BF6-5473-51EAD9A1574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31759" y="3715026"/>
              <a:ext cx="1151004" cy="256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in Teams</a:t>
              </a:r>
              <a:r>
                <a:rPr lang="en-US" sz="1000" baseline="30000" dirty="0">
                  <a:solidFill>
                    <a:prstClr val="black"/>
                  </a:solidFill>
                  <a:latin typeface="+mj-lt"/>
                </a:rPr>
                <a:t>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7726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Media &amp; Entertainment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2025-04-05T21:25:15Z</dcterms:created>
  <dcterms:modified xsi:type="dcterms:W3CDTF">2025-04-05T22:38:18Z</dcterms:modified>
</cp:coreProperties>
</file>