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6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952AB-8AE0-DE81-D2C7-5731BACEC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Placeholder 352">
            <a:extLst>
              <a:ext uri="{FF2B5EF4-FFF2-40B4-BE49-F238E27FC236}">
                <a16:creationId xmlns:a16="http://schemas.microsoft.com/office/drawing/2014/main" id="{043CCAFC-BEAD-C8BC-33CC-5E469C0ACEF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/>
              <a:t>By leveraging Copilot Chat in Web, marketers can rapidly generate tailored campaign narratives, localize content for global audiences, and create plans to help optimize campaign performance.</a:t>
            </a:r>
          </a:p>
        </p:txBody>
      </p:sp>
      <p:sp>
        <p:nvSpPr>
          <p:cNvPr id="352" name="Title 351">
            <a:extLst>
              <a:ext uri="{FF2B5EF4-FFF2-40B4-BE49-F238E27FC236}">
                <a16:creationId xmlns:a16="http://schemas.microsoft.com/office/drawing/2014/main" id="{56BBC83D-5BC0-0B3D-AD1E-89BB8AAB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874" y="291327"/>
            <a:ext cx="3994781" cy="553998"/>
          </a:xfrm>
        </p:spPr>
        <p:txBody>
          <a:bodyPr/>
          <a:lstStyle/>
          <a:p>
            <a:r>
              <a:rPr lang="en-US" dirty="0"/>
              <a:t>Kickstart a worldwide movie</a:t>
            </a:r>
            <a:br>
              <a:rPr lang="en-US" dirty="0"/>
            </a:br>
            <a:r>
              <a:rPr lang="en-US" dirty="0"/>
              <a:t>premier campaign</a:t>
            </a:r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B9C1AB0E-65B4-A0C8-FF5C-C2F100AC486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/>
          <a:p>
            <a:r>
              <a:rPr lang="en-US" noProof="0"/>
              <a:t>Start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3E29C5F-EDDB-BC8F-F9FB-42540EFC11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Chat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E446C25C-4797-5488-3ABD-9F2C3B42A3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7" y="445215"/>
            <a:ext cx="2025653" cy="246221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sz="1600"/>
              <a:t>Media &amp; Entertainment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D5ADB1E7-D278-1BD2-C8F6-23AF91B4424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938" y="2725738"/>
            <a:ext cx="2571750" cy="712787"/>
          </a:xfrm>
        </p:spPr>
        <p:txBody>
          <a:bodyPr/>
          <a:lstStyle/>
          <a:p>
            <a:r>
              <a:rPr lang="en-US" noProof="0" dirty="0"/>
              <a:t>Sample prompt: </a:t>
            </a:r>
            <a:r>
              <a:rPr lang="en-US" i="1" dirty="0"/>
              <a:t>Generate three unique campaign storylines for a movie premier, each targeting a different region using current web trends.</a:t>
            </a:r>
          </a:p>
          <a:p>
            <a:endParaRPr lang="en-US" noProof="0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E187C9C-7671-CF9F-E9A3-7272DABD3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/>
              <a:t>Generate tailored narratives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88E041F-729A-42A4-4C23-3289678533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89" y="1438715"/>
            <a:ext cx="2639895" cy="626701"/>
          </a:xfrm>
        </p:spPr>
        <p:txBody>
          <a:bodyPr/>
          <a:lstStyle/>
          <a:p>
            <a:r>
              <a:rPr lang="en-US"/>
              <a:t>A team starts a new premier campaign by brainstorming multiple narratives for different global audiences</a:t>
            </a:r>
            <a:r>
              <a:rPr lang="en-US" dirty="0"/>
              <a:t>, accelerating ideation and ensures messaging is relevant and engaging for diverse audiences, leveraging fresh web data for inspiration.</a:t>
            </a:r>
            <a:endParaRPr lang="en-US" i="1" noProof="0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94620FE3-CF9B-05C7-B603-CFDA84575B0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/>
              <a:t>Leverage market trends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12BAD966-9DE3-868B-0FCF-67815618454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/>
              <a:t>Next, Copilot Chat can help research current web </a:t>
            </a:r>
            <a:r>
              <a:rPr lang="en-US" noProof="0" dirty="0"/>
              <a:t>trends to </a:t>
            </a:r>
            <a:r>
              <a:rPr lang="en-US" dirty="0"/>
              <a:t>provide real-time market intelligence, </a:t>
            </a:r>
            <a:r>
              <a:rPr lang="en-US" dirty="0">
                <a:cs typeface="Segoe UI"/>
              </a:rPr>
              <a:t>allowing marketers to adjust strategies on the fly and maximize campaign relevance and impact.</a:t>
            </a:r>
            <a:endParaRPr lang="en-US" noProof="0" dirty="0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6DC557D-AD0B-85C9-5B30-2D798F8415C8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325" y="2725738"/>
            <a:ext cx="2571750" cy="712787"/>
          </a:xfrm>
        </p:spPr>
        <p:txBody>
          <a:bodyPr/>
          <a:lstStyle/>
          <a:p>
            <a:r>
              <a:rPr lang="en-US" dirty="0">
                <a:cs typeface="Segoe UI"/>
              </a:rPr>
              <a:t>Sample prompt: </a:t>
            </a:r>
            <a:r>
              <a:rPr lang="en-US" i="1" dirty="0"/>
              <a:t>Translate our campaign tagline and social post. Suggest cultural adaptations for each market based on recent movie campaigns.</a:t>
            </a:r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8FCFB91F-8142-485D-28BA-2685940FAFD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/>
              <a:t>Localize content creation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810EFD8F-4E9B-4248-4334-45BF345C122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>
            <a:noAutofit/>
          </a:bodyPr>
          <a:lstStyle/>
          <a:p>
            <a:r>
              <a:rPr lang="en-US"/>
              <a:t>Next, Copilot Chat can help translate and culturally adapt campaign ideas for international markets</a:t>
            </a:r>
            <a:r>
              <a:rPr lang="en-US" dirty="0"/>
              <a:t>. This enables rapid localization </a:t>
            </a:r>
            <a:r>
              <a:rPr lang="en-US" dirty="0">
                <a:cs typeface="Segoe UI"/>
              </a:rPr>
              <a:t>and cultural adaptation, ensuring the campaign resonates with local audiences and meets global standards—without needing internal translation resources.</a:t>
            </a:r>
            <a:endParaRPr lang="en-US" dirty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BF109A72-AF91-FC57-A137-8656773ADBDD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7425" y="2725738"/>
            <a:ext cx="2571750" cy="712787"/>
          </a:xfrm>
        </p:spPr>
        <p:txBody>
          <a:bodyPr/>
          <a:lstStyle/>
          <a:p>
            <a:r>
              <a:rPr lang="en-US" dirty="0">
                <a:cs typeface="Segoe UI"/>
              </a:rPr>
              <a:t>Sample prompt: </a:t>
            </a:r>
            <a:r>
              <a:rPr lang="en-US" i="1" dirty="0"/>
              <a:t>What are the top trending topics and hashtags for movie premiers this month?</a:t>
            </a:r>
            <a:endParaRPr lang="en-US" noProof="0" dirty="0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5B35840A-287C-E670-5F12-87C11CBA0A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dirty="0">
                <a:cs typeface="Segoe UI"/>
              </a:rPr>
              <a:t>Sample prompt: </a:t>
            </a:r>
            <a:r>
              <a:rPr lang="en-US" i="1" dirty="0"/>
              <a:t>Suggest five interactive social media contests to boost engagement for our campaign, referencing other recent viral movie promotions.</a:t>
            </a:r>
            <a:endParaRPr lang="en-US" dirty="0">
              <a:cs typeface="Segoe UI"/>
            </a:endParaRP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8CF6445A-9DFD-E03B-4CAE-25889E8BBB7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/>
              <a:t>Engage audiences for campaign reach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58BBB3DE-22E2-732E-C7E3-D6525474735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/>
              <a:t>As a final step, Copilot Chat can help draft engagement strategies that encourage audience participation</a:t>
            </a:r>
            <a:r>
              <a:rPr lang="en-US" dirty="0"/>
              <a:t>. This drives audience interaction and organic growth</a:t>
            </a:r>
            <a:r>
              <a:rPr lang="en-US" dirty="0">
                <a:cs typeface="Segoe UI"/>
              </a:rPr>
              <a:t>, helping marketers build buzz, foster community, and maximize campaign impact using creative, web-inspired engagement tactics.</a:t>
            </a:r>
            <a:endParaRPr lang="en-US" noProof="0" dirty="0"/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90F37757-175F-8959-B6A6-BB1AD9A227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/>
              <a:t>Brainstorm and draft communications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F6B56AFD-9A7A-B2C1-C9DC-02DFAFC8B95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/>
          <a:lstStyle/>
          <a:p>
            <a:r>
              <a:rPr lang="en-US"/>
              <a:t>Once a primary campaign idea has been selected, the team can use Copilot Chat to draft public-facing communications</a:t>
            </a:r>
            <a:r>
              <a:rPr lang="en-US" dirty="0"/>
              <a:t>, enhancing collaboration and alignment. </a:t>
            </a:r>
            <a:endParaRPr lang="en-US" i="1"/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29FA28C4-F802-D795-3868-249D8395034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325" y="5334000"/>
            <a:ext cx="2571750" cy="712788"/>
          </a:xfrm>
        </p:spPr>
        <p:txBody>
          <a:bodyPr/>
          <a:lstStyle/>
          <a:p>
            <a:r>
              <a:rPr lang="en-US" dirty="0">
                <a:cs typeface="Segoe UI"/>
              </a:rPr>
              <a:t>Sample prompt: </a:t>
            </a:r>
            <a:r>
              <a:rPr lang="en-US" i="1" dirty="0"/>
              <a:t>List 10 ideas for social media visualize and hashtags for a movie premier, referencing recent successful campaigns.</a:t>
            </a:r>
            <a:endParaRPr lang="en-US" dirty="0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7CA48E4-35D0-BFF4-8173-BDFA4580869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/>
              <a:t>Generate marketing concepts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C3DF83D9-DD8B-85CC-C311-B27A6FAA926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/>
              <a:t>Copilot Chat can be prompted to suggest ideas </a:t>
            </a:r>
            <a:r>
              <a:rPr lang="en-US" dirty="0"/>
              <a:t>and speed up asset creation </a:t>
            </a:r>
            <a:r>
              <a:rPr lang="en-US" dirty="0">
                <a:cs typeface="Segoe UI"/>
              </a:rPr>
              <a:t>by enabling marketers to quickly produce and iterate on marketing materials using web-grounded inspiration.</a:t>
            </a:r>
            <a:endParaRPr lang="en-US" i="1" dirty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93BB4A33-AE20-DDD3-32C5-8BD6B38772B3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7425" y="5334000"/>
            <a:ext cx="2571750" cy="712788"/>
          </a:xfrm>
        </p:spPr>
        <p:txBody>
          <a:bodyPr/>
          <a:lstStyle/>
          <a:p>
            <a:r>
              <a:rPr lang="en-US" dirty="0"/>
              <a:t>Sample prompt: </a:t>
            </a:r>
            <a:r>
              <a:rPr lang="en-US" i="1" dirty="0"/>
              <a:t>Draft an announcement for our movie premier campaign.</a:t>
            </a:r>
          </a:p>
          <a:p>
            <a:endParaRPr lang="en-US" dirty="0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EB36F5BF-5B27-BA0E-1DA9-1FA4FC7C22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32BDEEEB-FA2E-D44A-AE2D-E1E0C419EF76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/>
              <a:t>KPIs impacted</a:t>
            </a:r>
          </a:p>
        </p:txBody>
      </p:sp>
      <p:sp>
        <p:nvSpPr>
          <p:cNvPr id="101" name="Rectangle: Rounded Corners 6">
            <a:extLst>
              <a:ext uri="{FF2B5EF4-FFF2-40B4-BE49-F238E27FC236}">
                <a16:creationId xmlns:a16="http://schemas.microsoft.com/office/drawing/2014/main" id="{C96A9095-E9F7-E5D2-B019-28158C0B1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0719" y="377883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Revenue growth</a:t>
            </a:r>
          </a:p>
        </p:txBody>
      </p:sp>
      <p:pic>
        <p:nvPicPr>
          <p:cNvPr id="102" name="Graphic 101">
            <a:extLst>
              <a:ext uri="{FF2B5EF4-FFF2-40B4-BE49-F238E27FC236}">
                <a16:creationId xmlns:a16="http://schemas.microsoft.com/office/drawing/2014/main" id="{CBCD86F1-3F33-6742-74D5-08646FE1E7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6" y="3814270"/>
            <a:ext cx="144000" cy="141732"/>
          </a:xfrm>
          <a:prstGeom prst="rect">
            <a:avLst/>
          </a:prstGeom>
        </p:spPr>
      </p:pic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7758F5D1-4560-A719-E4B3-30239C003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21" y="40674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Return on ad spend</a:t>
            </a:r>
          </a:p>
        </p:txBody>
      </p:sp>
      <p:pic>
        <p:nvPicPr>
          <p:cNvPr id="104" name="Graphic 103">
            <a:extLst>
              <a:ext uri="{FF2B5EF4-FFF2-40B4-BE49-F238E27FC236}">
                <a16:creationId xmlns:a16="http://schemas.microsoft.com/office/drawing/2014/main" id="{7A62DC63-3F49-07CC-07F9-C8D23BB8A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507" y="4102892"/>
            <a:ext cx="144000" cy="141732"/>
          </a:xfrm>
          <a:prstGeom prst="rect">
            <a:avLst/>
          </a:prstGeom>
        </p:spPr>
      </p:pic>
      <p:sp>
        <p:nvSpPr>
          <p:cNvPr id="105" name="Rectangle: Rounded Corners 6">
            <a:extLst>
              <a:ext uri="{FF2B5EF4-FFF2-40B4-BE49-F238E27FC236}">
                <a16:creationId xmlns:a16="http://schemas.microsoft.com/office/drawing/2014/main" id="{1FC1A862-83EC-9A55-8D34-724AEB1C9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020658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Cost savings</a:t>
            </a:r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81E68085-EF78-2A84-A61F-1EC59E3D26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056658"/>
            <a:ext cx="144000" cy="144000"/>
          </a:xfrm>
          <a:prstGeom prst="rect">
            <a:avLst/>
          </a:prstGeom>
        </p:spPr>
      </p:pic>
      <p:sp>
        <p:nvSpPr>
          <p:cNvPr id="107" name="Rectangle: Rounded Corners 6">
            <a:extLst>
              <a:ext uri="{FF2B5EF4-FFF2-40B4-BE49-F238E27FC236}">
                <a16:creationId xmlns:a16="http://schemas.microsoft.com/office/drawing/2014/main" id="{F314E2A4-524D-842C-E543-845EEB8FE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20719" y="5306726"/>
            <a:ext cx="17716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C03BC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Campaign planning</a:t>
            </a:r>
          </a:p>
        </p:txBody>
      </p:sp>
      <p:pic>
        <p:nvPicPr>
          <p:cNvPr id="108" name="Graphic 107">
            <a:extLst>
              <a:ext uri="{FF2B5EF4-FFF2-40B4-BE49-F238E27FC236}">
                <a16:creationId xmlns:a16="http://schemas.microsoft.com/office/drawing/2014/main" id="{B54B4A63-D569-9D0C-F3C5-435C0FE884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505" y="5342726"/>
            <a:ext cx="144000" cy="144000"/>
          </a:xfrm>
          <a:prstGeom prst="rect">
            <a:avLst/>
          </a:prstGeom>
        </p:spPr>
      </p:pic>
      <p:pic>
        <p:nvPicPr>
          <p:cNvPr id="12" name="Picture 50">
            <a:hlinkClick r:id="rId6"/>
            <a:extLst>
              <a:ext uri="{FF2B5EF4-FFF2-40B4-BE49-F238E27FC236}">
                <a16:creationId xmlns:a16="http://schemas.microsoft.com/office/drawing/2014/main" id="{3078872A-8FC7-5DCC-0B2E-5C156BDD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90" y="2310882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0">
            <a:hlinkClick r:id="rId6"/>
            <a:extLst>
              <a:ext uri="{FF2B5EF4-FFF2-40B4-BE49-F238E27FC236}">
                <a16:creationId xmlns:a16="http://schemas.microsoft.com/office/drawing/2014/main" id="{CEAD2122-51F9-9B4D-9E9B-EECE1674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75" y="2310882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" name="TextBox 273">
            <a:extLst>
              <a:ext uri="{FF2B5EF4-FFF2-40B4-BE49-F238E27FC236}">
                <a16:creationId xmlns:a16="http://schemas.microsoft.com/office/drawing/2014/main" id="{E67C2D24-43D6-F4FD-5030-466A85F2DA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7307" y="2355125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Copilot Chat</a:t>
            </a:r>
            <a:r>
              <a:rPr lang="en-US" sz="1000" baseline="30000">
                <a:solidFill>
                  <a:srgbClr val="000000"/>
                </a:solidFill>
                <a:latin typeface="Segoe UI Semibold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17407-D6BC-85B4-0DAB-52C189B720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2452" y="2355125"/>
            <a:ext cx="210312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7" name="Picture 50">
            <a:hlinkClick r:id="rId6"/>
            <a:extLst>
              <a:ext uri="{FF2B5EF4-FFF2-40B4-BE49-F238E27FC236}">
                <a16:creationId xmlns:a16="http://schemas.microsoft.com/office/drawing/2014/main" id="{9E7988DE-983F-5C2E-7F7F-2AB656CE9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2" y="2310882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8FFEA0-24AB-F0B1-6532-706747607C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3514" y="2355125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 dirty="0">
                <a:solidFill>
                  <a:srgbClr val="000000"/>
                </a:solidFill>
                <a:latin typeface="Segoe UI Semibold"/>
              </a:rPr>
              <a:t>Copilot Chat</a:t>
            </a:r>
            <a:r>
              <a:rPr lang="en-US" sz="1000" baseline="30000" dirty="0">
                <a:solidFill>
                  <a:srgbClr val="000000"/>
                </a:solidFill>
                <a:latin typeface="Segoe UI Semibold"/>
              </a:rPr>
              <a:t>1</a:t>
            </a:r>
          </a:p>
        </p:txBody>
      </p:sp>
      <p:pic>
        <p:nvPicPr>
          <p:cNvPr id="9" name="Picture 50">
            <a:hlinkClick r:id="rId6"/>
            <a:extLst>
              <a:ext uri="{FF2B5EF4-FFF2-40B4-BE49-F238E27FC236}">
                <a16:creationId xmlns:a16="http://schemas.microsoft.com/office/drawing/2014/main" id="{CCAD1903-9096-E651-D113-559EB71CC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90" y="497095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0">
            <a:hlinkClick r:id="rId6"/>
            <a:extLst>
              <a:ext uri="{FF2B5EF4-FFF2-40B4-BE49-F238E27FC236}">
                <a16:creationId xmlns:a16="http://schemas.microsoft.com/office/drawing/2014/main" id="{2B03DE4E-23A4-E823-3A0A-8AFE785A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475" y="497095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92BA67-2D59-3A5F-40A1-5137664FF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9327307" y="5015199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Copilot Chat</a:t>
            </a:r>
            <a:r>
              <a:rPr lang="en-US" sz="1000" baseline="30000">
                <a:solidFill>
                  <a:srgbClr val="000000"/>
                </a:solidFill>
                <a:latin typeface="Segoe UI Semibold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EB06BE-F7D1-5DFF-6A88-C05445B892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3552452" y="5015199"/>
            <a:ext cx="210312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Copilot Chat</a:t>
            </a:r>
            <a:r>
              <a:rPr lang="en-US" sz="1000" baseline="30000">
                <a:solidFill>
                  <a:srgbClr val="000000"/>
                </a:solidFill>
                <a:latin typeface="Segoe UI Semibold"/>
              </a:rPr>
              <a:t>1</a:t>
            </a:r>
          </a:p>
        </p:txBody>
      </p:sp>
      <p:pic>
        <p:nvPicPr>
          <p:cNvPr id="14" name="Picture 50">
            <a:hlinkClick r:id="rId6"/>
            <a:extLst>
              <a:ext uri="{FF2B5EF4-FFF2-40B4-BE49-F238E27FC236}">
                <a16:creationId xmlns:a16="http://schemas.microsoft.com/office/drawing/2014/main" id="{F1EAF31E-DB87-327E-6A8B-58448551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82" y="497095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494308-DA7C-E652-400A-01A29EBC5E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43514" y="5015199"/>
            <a:ext cx="2156668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lvl="0" defTabSz="914367">
              <a:defRPr/>
            </a:pPr>
            <a:r>
              <a:rPr lang="en-US" sz="1000">
                <a:solidFill>
                  <a:srgbClr val="000000"/>
                </a:solidFill>
                <a:latin typeface="Segoe UI Semibold"/>
              </a:rPr>
              <a:t>Copilot Chat</a:t>
            </a:r>
            <a:r>
              <a:rPr lang="en-US" sz="1000" baseline="30000">
                <a:solidFill>
                  <a:srgbClr val="000000"/>
                </a:solidFill>
                <a:latin typeface="Segoe UI Semi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39286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Kickstart a worldwide movie premier campaign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2025-11-21T03:27:16Z</dcterms:modified>
</cp:coreProperties>
</file>