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214748363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Slides" id="{CA6C5564-70FE-4F06-A1D4-26344BC20223}">
          <p14:sldIdLst>
            <p14:sldId id="2147483631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D20E775B-B30C-2397-2CC0-1091A8A4692D}" name="Blake Norton (SYNAXIS CORPORATION)" initials="BN" userId="S::v-blnort@microsoft.com::c7b2b92d-57f0-4b9f-a279-7f61fcd2e32f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BB"/>
    <a:srgbClr val="FFFFFF"/>
    <a:srgbClr val="DDEEF8"/>
    <a:srgbClr val="B63EC5"/>
    <a:srgbClr val="0078D4"/>
    <a:srgbClr val="B1B3B3"/>
    <a:srgbClr val="49C5B1"/>
    <a:srgbClr val="F5EBE9"/>
    <a:srgbClr val="593794"/>
    <a:srgbClr val="E4D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2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6177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23878347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 </a:t>
            </a:r>
            <a:r>
              <a:rPr lang="en-US" noProof="0"/>
              <a:t>or the Microsoft 365 Copilot Chat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</a:t>
            </a:r>
            <a:r>
              <a:rPr lang="en-US" noProof="0"/>
              <a:t>, the Microsoft 365 Copilot Chat mobile app, or the M365 Copilot Chat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: Top Corners Rounded 73">
            <a:extLst>
              <a:ext uri="{FF2B5EF4-FFF2-40B4-BE49-F238E27FC236}">
                <a16:creationId xmlns:a16="http://schemas.microsoft.com/office/drawing/2014/main" id="{6FDEA399-18DB-E6DC-793E-5041B1E784C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0" fmla="*/ 0 w 2612241"/>
              <a:gd name="connsiteY0" fmla="*/ 8666696 h 8666696"/>
              <a:gd name="connsiteX1" fmla="*/ 2382 w 2612241"/>
              <a:gd name="connsiteY1" fmla="*/ 7817633 h 8666696"/>
              <a:gd name="connsiteX2" fmla="*/ 0 w 2612241"/>
              <a:gd name="connsiteY2" fmla="*/ 163683 h 8666696"/>
              <a:gd name="connsiteX3" fmla="*/ 163683 w 2612241"/>
              <a:gd name="connsiteY3" fmla="*/ 0 h 8666696"/>
              <a:gd name="connsiteX4" fmla="*/ 2448558 w 2612241"/>
              <a:gd name="connsiteY4" fmla="*/ 0 h 8666696"/>
              <a:gd name="connsiteX5" fmla="*/ 2612241 w 2612241"/>
              <a:gd name="connsiteY5" fmla="*/ 163683 h 8666696"/>
              <a:gd name="connsiteX6" fmla="*/ 2612241 w 2612241"/>
              <a:gd name="connsiteY6" fmla="*/ 8666696 h 8666696"/>
              <a:gd name="connsiteX7" fmla="*/ 2612241 w 2612241"/>
              <a:gd name="connsiteY7" fmla="*/ 8666696 h 8666696"/>
              <a:gd name="connsiteX0" fmla="*/ 2382 w 2612241"/>
              <a:gd name="connsiteY0" fmla="*/ 7817633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2382" y="7817633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A40472D-7D94-31D5-9B70-1F1437F60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3486389"/>
            <a:ext cx="210652" cy="210652"/>
            <a:chOff x="5214995" y="-1168400"/>
            <a:chExt cx="431800" cy="4318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3E7D74F-AA6E-58D6-9B3A-285D6343874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9" name="Rectangle 89">
              <a:extLst>
                <a:ext uri="{FF2B5EF4-FFF2-40B4-BE49-F238E27FC236}">
                  <a16:creationId xmlns:a16="http://schemas.microsoft.com/office/drawing/2014/main" id="{D741BEDD-0302-D041-F924-FED2F26F753C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ECE0A2C-9275-E8D8-37D4-26EF9382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247487" y="3859456"/>
            <a:ext cx="210652" cy="210652"/>
            <a:chOff x="5214995" y="-1168400"/>
            <a:chExt cx="431800" cy="4318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2B6D01-D3C4-D4AC-FA55-BCAA6D16B12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E69E9A3D-9D75-565F-769F-9D5EAF4DE661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8" name="Step 1 Title">
            <a:extLst>
              <a:ext uri="{FF2B5EF4-FFF2-40B4-BE49-F238E27FC236}">
                <a16:creationId xmlns:a16="http://schemas.microsoft.com/office/drawing/2014/main" id="{E7C3DF1D-9756-4E60-3B60-5FC1042D732B}"/>
              </a:ext>
            </a:extLst>
          </p:cNvPr>
          <p:cNvSpPr>
            <a:spLocks noGrp="1"/>
          </p:cNvSpPr>
          <p:nvPr userDrawn="1">
            <p:ph type="body" sz="quarter" idx="61"/>
          </p:nvPr>
        </p:nvSpPr>
        <p:spPr>
          <a:xfrm>
            <a:off x="7507483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Step 1 Top">
            <a:extLst>
              <a:ext uri="{FF2B5EF4-FFF2-40B4-BE49-F238E27FC236}">
                <a16:creationId xmlns:a16="http://schemas.microsoft.com/office/drawing/2014/main" id="{DD4D8F41-19D0-1C40-C8A6-6751BDCBB4E6}"/>
              </a:ext>
            </a:extLst>
          </p:cNvPr>
          <p:cNvSpPr>
            <a:spLocks noGrp="1"/>
          </p:cNvSpPr>
          <p:nvPr userDrawn="1">
            <p:ph type="body" sz="quarter" idx="62"/>
          </p:nvPr>
        </p:nvSpPr>
        <p:spPr>
          <a:xfrm>
            <a:off x="7507483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510E80C-A092-E34D-569F-C7503B34CDE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483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5" name="Step 1 Title">
            <a:extLst>
              <a:ext uri="{FF2B5EF4-FFF2-40B4-BE49-F238E27FC236}">
                <a16:creationId xmlns:a16="http://schemas.microsoft.com/office/drawing/2014/main" id="{F3576EDF-8C4D-5381-E991-4104EFE19D8D}"/>
              </a:ext>
            </a:extLst>
          </p:cNvPr>
          <p:cNvSpPr>
            <a:spLocks noGrp="1"/>
          </p:cNvSpPr>
          <p:nvPr userDrawn="1">
            <p:ph type="body" sz="quarter" idx="58"/>
          </p:nvPr>
        </p:nvSpPr>
        <p:spPr>
          <a:xfrm>
            <a:off x="4036409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6" name="Step 1 Top">
            <a:extLst>
              <a:ext uri="{FF2B5EF4-FFF2-40B4-BE49-F238E27FC236}">
                <a16:creationId xmlns:a16="http://schemas.microsoft.com/office/drawing/2014/main" id="{E979A6D5-04D7-EDA1-795C-CDE631F70816}"/>
              </a:ext>
            </a:extLst>
          </p:cNvPr>
          <p:cNvSpPr>
            <a:spLocks noGrp="1"/>
          </p:cNvSpPr>
          <p:nvPr userDrawn="1"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ACE21C0-49A4-DA91-EDBF-71FBF06125C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6409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89739888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907" r:id="rId3"/>
    <p:sldLayoutId id="2147483835" r:id="rId4"/>
    <p:sldLayoutId id="2147483675" r:id="rId5"/>
    <p:sldLayoutId id="2147483676" r:id="rId6"/>
    <p:sldLayoutId id="2147483911" r:id="rId7"/>
    <p:sldLayoutId id="2147483816" r:id="rId8"/>
    <p:sldLayoutId id="2147483912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DE142-B9C5-D8A5-A587-D4DAA10D9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 Placeholder 139">
            <a:extLst>
              <a:ext uri="{FF2B5EF4-FFF2-40B4-BE49-F238E27FC236}">
                <a16:creationId xmlns:a16="http://schemas.microsoft.com/office/drawing/2014/main" id="{728C58D9-4B30-4C92-2ECE-BE38205265B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292112" cy="1131079"/>
          </a:xfrm>
        </p:spPr>
        <p:txBody>
          <a:bodyPr/>
          <a:lstStyle/>
          <a:p>
            <a:r>
              <a:rPr lang="en-US" dirty="0"/>
              <a:t>Integrating Microsoft 365 Copilot across the content production workflow, employees gain faster decision-making, streamlined logistics, real-time tracking, and seamless collaboration—ultimately accelerating production timelines and elevating content quality.</a:t>
            </a:r>
            <a:endParaRPr lang="en-US" noProof="0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1B03354-D525-A893-0A67-8B3FA7E8350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/>
          <a:p>
            <a:r>
              <a:rPr lang="en-US" noProof="0"/>
              <a:t>Extend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7B6F6D1-1F7E-192E-668D-319F81B11731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/>
          <a:p>
            <a:r>
              <a:rPr lang="en-US"/>
              <a:t>Microsoft 365 Copilot and Copilot Studio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6A49F94A-EA26-45FD-F269-E26FFD65BE9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</p:spPr>
        <p:txBody>
          <a:bodyPr/>
          <a:lstStyle/>
          <a:p>
            <a:r>
              <a:rPr lang="en-US"/>
              <a:t>Benefit: </a:t>
            </a:r>
            <a:r>
              <a:rPr lang="en-US">
                <a:latin typeface="+mj-lt"/>
              </a:rPr>
              <a:t>Saves time on admin tasks, </a:t>
            </a:r>
            <a:r>
              <a:rPr lang="en-US"/>
              <a:t>enabling faster decision-making and smoother daily planning.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7DD655A-B3CA-C25E-BDB2-F71DF1AA44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182890" y="1112478"/>
            <a:ext cx="2572262" cy="153888"/>
          </a:xfrm>
        </p:spPr>
        <p:txBody>
          <a:bodyPr/>
          <a:lstStyle/>
          <a:p>
            <a:r>
              <a:rPr lang="en-US"/>
              <a:t>Morning briefing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7EA088F-63FA-AB76-8718-41312837EA8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1438715"/>
            <a:ext cx="2519410" cy="626701"/>
          </a:xfrm>
        </p:spPr>
        <p:txBody>
          <a:bodyPr/>
          <a:lstStyle/>
          <a:p>
            <a:r>
              <a:rPr lang="en-US"/>
              <a:t>In the morning, the production lead asks Copilot to summarize overnight emails, flag urgent production updates, and suggest a prioritized task list.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51F34668-36EA-C4FB-7B99-E8AE6D9D309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066682" y="1112478"/>
            <a:ext cx="2572262" cy="153888"/>
          </a:xfrm>
        </p:spPr>
        <p:txBody>
          <a:bodyPr/>
          <a:lstStyle/>
          <a:p>
            <a:r>
              <a:rPr lang="en-US" noProof="0"/>
              <a:t>Asset review and feedback look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BD0E8BB-5629-3672-9DBC-AC02DB0E7B61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066682" y="1438715"/>
            <a:ext cx="2646788" cy="626701"/>
          </a:xfrm>
        </p:spPr>
        <p:txBody>
          <a:bodyPr/>
          <a:lstStyle/>
          <a:p>
            <a:r>
              <a:rPr lang="en-US"/>
              <a:t>Next, the lead uses Copilot to review that day’s scripts, storyboards, and production </a:t>
            </a:r>
            <a:r>
              <a:rPr lang="en-US" err="1"/>
              <a:t>briefs</a:t>
            </a:r>
            <a:r>
              <a:rPr lang="en-US"/>
              <a:t>. Copilot suggests edits for clarity, tone, and consistency based on script changes that occurred during live filming a few days before.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B0C2D1F9-1734-2A91-4C52-E9A1CD62AC5B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</p:spPr>
        <p:txBody>
          <a:bodyPr/>
          <a:lstStyle/>
          <a:p>
            <a:r>
              <a:rPr lang="en-US" dirty="0"/>
              <a:t>Benefit: </a:t>
            </a:r>
            <a:r>
              <a:rPr lang="en-US" dirty="0">
                <a:latin typeface="+mj-lt"/>
              </a:rPr>
              <a:t>Streamlined, end-to-end logistics automation </a:t>
            </a:r>
            <a:r>
              <a:rPr lang="en-US" dirty="0"/>
              <a:t>reduces manual coordination, avoid scheduling errors, and free up time for creative oversight. 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CD62DB4-B3E9-A1EE-94A2-AADFD25ABCF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950475" y="1112478"/>
            <a:ext cx="2572262" cy="153888"/>
          </a:xfrm>
        </p:spPr>
        <p:txBody>
          <a:bodyPr/>
          <a:lstStyle/>
          <a:p>
            <a:r>
              <a:rPr lang="en-US"/>
              <a:t>Production scheduling and coordination</a:t>
            </a:r>
            <a:endParaRPr lang="en-US" noProof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8099DBF-2A3A-E359-312C-D9A0EABCCB77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950324" y="1438715"/>
            <a:ext cx="2708275" cy="626701"/>
          </a:xfrm>
        </p:spPr>
        <p:txBody>
          <a:bodyPr/>
          <a:lstStyle/>
          <a:p>
            <a:r>
              <a:rPr lang="en-US" dirty="0"/>
              <a:t>Next, an agent embedded in Teams helps manage production logistics. The production lead can generate and update crew schedules based on availability and trigger reminders and alerts.</a:t>
            </a:r>
            <a:endParaRPr lang="en-US" noProof="0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A12B906-D873-CD40-A69E-37D0FE160E2E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</p:spPr>
        <p:txBody>
          <a:bodyPr/>
          <a:lstStyle/>
          <a:p>
            <a:r>
              <a:rPr lang="en-US" noProof="0"/>
              <a:t>Benefit: </a:t>
            </a:r>
            <a:r>
              <a:rPr lang="en-US">
                <a:latin typeface="+mj-lt"/>
              </a:rPr>
              <a:t>Accelerate content refinement, </a:t>
            </a:r>
            <a:r>
              <a:rPr lang="en-US"/>
              <a:t>reducing back and forth with editors and improving quality.</a:t>
            </a:r>
            <a:endParaRPr lang="en-US" noProof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16BB2B1-90DC-1E54-3C8C-5AE8BF67AC7D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036409" y="3725103"/>
            <a:ext cx="3161734" cy="153888"/>
          </a:xfrm>
        </p:spPr>
        <p:txBody>
          <a:bodyPr/>
          <a:lstStyle/>
          <a:p>
            <a:r>
              <a:rPr lang="en-US" noProof="0"/>
              <a:t>Post-production acceleration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B1798E2-D29B-7817-D350-59A507C66CD3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Copilot in Loop helps teams structure lists of raw footage and scenes, </a:t>
            </a:r>
            <a:r>
              <a:rPr lang="en-US">
                <a:highlight>
                  <a:srgbClr val="FFFF00"/>
                </a:highlight>
              </a:rPr>
              <a:t>outlining tasks </a:t>
            </a:r>
            <a:r>
              <a:rPr lang="en-US" dirty="0">
                <a:highlight>
                  <a:srgbClr val="FFFF00"/>
                </a:highlight>
              </a:rPr>
              <a:t>and deadlines to optimize post-production timelines. Faster handoff to post-production ensuring assets are well-organized and ready for editing. </a:t>
            </a:r>
          </a:p>
          <a:p>
            <a:endParaRPr lang="en-US" noProof="0" dirty="0">
              <a:highlight>
                <a:srgbClr val="FFFF00"/>
              </a:highlight>
            </a:endParaRP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57F94AF6-E2E9-021C-B322-80CEC189D7D9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483" y="5338502"/>
            <a:ext cx="3161734" cy="712876"/>
          </a:xfrm>
        </p:spPr>
        <p:txBody>
          <a:bodyPr/>
          <a:lstStyle/>
          <a:p>
            <a:r>
              <a:rPr lang="en-US" dirty="0"/>
              <a:t>Benefit: </a:t>
            </a:r>
            <a:r>
              <a:rPr lang="en-US" dirty="0">
                <a:latin typeface="+mj-lt"/>
              </a:rPr>
              <a:t>Real-time, hands-free production tracking </a:t>
            </a:r>
            <a:r>
              <a:rPr lang="en-US" dirty="0"/>
              <a:t>helps teams to improve accuracy, reducing post-shoot confusion, and enabling faster turnaround for editing teams.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AFEA3E8A-0A39-4D95-9D58-81EAC8F8F93F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7507482" y="3725103"/>
            <a:ext cx="3795517" cy="153888"/>
          </a:xfrm>
        </p:spPr>
        <p:txBody>
          <a:bodyPr/>
          <a:lstStyle/>
          <a:p>
            <a:r>
              <a:rPr lang="en-US" noProof="0" dirty="0"/>
              <a:t>Real-time production support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7A6B627-0DAC-3AB8-63FC-B214B84C7296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7507482" y="4050957"/>
            <a:ext cx="3243067" cy="626701"/>
          </a:xfrm>
        </p:spPr>
        <p:txBody>
          <a:bodyPr/>
          <a:lstStyle/>
          <a:p>
            <a:r>
              <a:rPr lang="en-US" dirty="0"/>
              <a:t>While on set, the lead can use a mobile-friendly Copilot agent to log scene metadata, track which scenes have been completed and which are pending, flag technical issues, and sync updates instantly with the post-production team in SharePoint and Teams.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FD3FC92-76AA-3241-5AE9-BB90045F92AF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6409" y="5338502"/>
            <a:ext cx="3161734" cy="712876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Sample prompt: </a:t>
            </a:r>
            <a:r>
              <a:rPr lang="en-US" i="1" dirty="0">
                <a:highlight>
                  <a:srgbClr val="FFFF00"/>
                </a:highlight>
              </a:rPr>
              <a:t>Create a to-do list based on [these tasks] and assign owners.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C1EE4724-1804-C7AA-488E-8408E967E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874" y="432994"/>
            <a:ext cx="4090403" cy="276999"/>
          </a:xfrm>
        </p:spPr>
        <p:txBody>
          <a:bodyPr>
            <a:spAutoFit/>
          </a:bodyPr>
          <a:lstStyle/>
          <a:p>
            <a:r>
              <a:rPr lang="en-US"/>
              <a:t>Expedite production workflows</a:t>
            </a:r>
            <a:endParaRPr lang="en-US" noProof="0"/>
          </a:p>
        </p:txBody>
      </p:sp>
      <p:sp>
        <p:nvSpPr>
          <p:cNvPr id="142" name="Rectangle 1">
            <a:extLst>
              <a:ext uri="{FF2B5EF4-FFF2-40B4-BE49-F238E27FC236}">
                <a16:creationId xmlns:a16="http://schemas.microsoft.com/office/drawing/2014/main" id="{2179A394-5D03-E41C-6FCC-45C7876F0E40}"/>
              </a:ext>
            </a:extLst>
          </p:cNvPr>
          <p:cNvSpPr/>
          <p:nvPr/>
        </p:nvSpPr>
        <p:spPr bwMode="auto">
          <a:xfrm rot="20888769">
            <a:off x="-64817" y="53746"/>
            <a:ext cx="2350874" cy="282342"/>
          </a:xfrm>
          <a:custGeom>
            <a:avLst/>
            <a:gdLst>
              <a:gd name="connsiteX0" fmla="*/ 0 w 6121537"/>
              <a:gd name="connsiteY0" fmla="*/ 0 h 407061"/>
              <a:gd name="connsiteX1" fmla="*/ 6121537 w 6121537"/>
              <a:gd name="connsiteY1" fmla="*/ 0 h 407061"/>
              <a:gd name="connsiteX2" fmla="*/ 6121537 w 6121537"/>
              <a:gd name="connsiteY2" fmla="*/ 407061 h 407061"/>
              <a:gd name="connsiteX3" fmla="*/ 0 w 6121537"/>
              <a:gd name="connsiteY3" fmla="*/ 407061 h 407061"/>
              <a:gd name="connsiteX4" fmla="*/ 0 w 6121537"/>
              <a:gd name="connsiteY4" fmla="*/ 0 h 407061"/>
              <a:gd name="connsiteX0" fmla="*/ 0 w 6121537"/>
              <a:gd name="connsiteY0" fmla="*/ 1677 h 408738"/>
              <a:gd name="connsiteX1" fmla="*/ 4253239 w 6121537"/>
              <a:gd name="connsiteY1" fmla="*/ 0 h 408738"/>
              <a:gd name="connsiteX2" fmla="*/ 6121537 w 6121537"/>
              <a:gd name="connsiteY2" fmla="*/ 408738 h 408738"/>
              <a:gd name="connsiteX3" fmla="*/ 0 w 6121537"/>
              <a:gd name="connsiteY3" fmla="*/ 408738 h 408738"/>
              <a:gd name="connsiteX4" fmla="*/ 0 w 6121537"/>
              <a:gd name="connsiteY4" fmla="*/ 1677 h 408738"/>
              <a:gd name="connsiteX0" fmla="*/ 0 w 6144375"/>
              <a:gd name="connsiteY0" fmla="*/ 1677 h 408738"/>
              <a:gd name="connsiteX1" fmla="*/ 4253239 w 6144375"/>
              <a:gd name="connsiteY1" fmla="*/ 0 h 408738"/>
              <a:gd name="connsiteX2" fmla="*/ 6144375 w 6144375"/>
              <a:gd name="connsiteY2" fmla="*/ 399586 h 408738"/>
              <a:gd name="connsiteX3" fmla="*/ 0 w 6144375"/>
              <a:gd name="connsiteY3" fmla="*/ 408738 h 408738"/>
              <a:gd name="connsiteX4" fmla="*/ 0 w 6144375"/>
              <a:gd name="connsiteY4" fmla="*/ 1677 h 408738"/>
              <a:gd name="connsiteX0" fmla="*/ 80470 w 6144375"/>
              <a:gd name="connsiteY0" fmla="*/ 0 h 425035"/>
              <a:gd name="connsiteX1" fmla="*/ 4253239 w 6144375"/>
              <a:gd name="connsiteY1" fmla="*/ 16297 h 425035"/>
              <a:gd name="connsiteX2" fmla="*/ 6144375 w 6144375"/>
              <a:gd name="connsiteY2" fmla="*/ 415883 h 425035"/>
              <a:gd name="connsiteX3" fmla="*/ 0 w 6144375"/>
              <a:gd name="connsiteY3" fmla="*/ 425035 h 425035"/>
              <a:gd name="connsiteX4" fmla="*/ 80470 w 6144375"/>
              <a:gd name="connsiteY4" fmla="*/ 0 h 425035"/>
              <a:gd name="connsiteX0" fmla="*/ 80470 w 6445295"/>
              <a:gd name="connsiteY0" fmla="*/ 0 h 425035"/>
              <a:gd name="connsiteX1" fmla="*/ 4253239 w 6445295"/>
              <a:gd name="connsiteY1" fmla="*/ 16297 h 425035"/>
              <a:gd name="connsiteX2" fmla="*/ 6445296 w 6445295"/>
              <a:gd name="connsiteY2" fmla="*/ 283878 h 425035"/>
              <a:gd name="connsiteX3" fmla="*/ 0 w 6445295"/>
              <a:gd name="connsiteY3" fmla="*/ 425035 h 425035"/>
              <a:gd name="connsiteX4" fmla="*/ 80470 w 6445295"/>
              <a:gd name="connsiteY4" fmla="*/ 0 h 425035"/>
              <a:gd name="connsiteX0" fmla="*/ 177681 w 6445295"/>
              <a:gd name="connsiteY0" fmla="*/ 0 h 436254"/>
              <a:gd name="connsiteX1" fmla="*/ 4253239 w 6445295"/>
              <a:gd name="connsiteY1" fmla="*/ 27516 h 436254"/>
              <a:gd name="connsiteX2" fmla="*/ 6445296 w 6445295"/>
              <a:gd name="connsiteY2" fmla="*/ 295097 h 436254"/>
              <a:gd name="connsiteX3" fmla="*/ 0 w 6445295"/>
              <a:gd name="connsiteY3" fmla="*/ 436254 h 436254"/>
              <a:gd name="connsiteX4" fmla="*/ 177681 w 6445295"/>
              <a:gd name="connsiteY4" fmla="*/ 0 h 436254"/>
              <a:gd name="connsiteX0" fmla="*/ 113979 w 6381593"/>
              <a:gd name="connsiteY0" fmla="*/ 0 h 443944"/>
              <a:gd name="connsiteX1" fmla="*/ 4189537 w 6381593"/>
              <a:gd name="connsiteY1" fmla="*/ 27516 h 443944"/>
              <a:gd name="connsiteX2" fmla="*/ 6381594 w 6381593"/>
              <a:gd name="connsiteY2" fmla="*/ 295097 h 443944"/>
              <a:gd name="connsiteX3" fmla="*/ 1 w 6381593"/>
              <a:gd name="connsiteY3" fmla="*/ 443945 h 443944"/>
              <a:gd name="connsiteX4" fmla="*/ 113979 w 6381593"/>
              <a:gd name="connsiteY4" fmla="*/ 0 h 44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1593" h="443944">
                <a:moveTo>
                  <a:pt x="113979" y="0"/>
                </a:moveTo>
                <a:lnTo>
                  <a:pt x="4189537" y="27516"/>
                </a:lnTo>
                <a:lnTo>
                  <a:pt x="6381594" y="295097"/>
                </a:lnTo>
                <a:lnTo>
                  <a:pt x="1" y="443945"/>
                </a:lnTo>
                <a:lnTo>
                  <a:pt x="113979" y="0"/>
                </a:lnTo>
                <a:close/>
              </a:path>
            </a:pathLst>
          </a:cu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>
                <a:solidFill>
                  <a:srgbClr val="07641D"/>
                </a:solidFill>
                <a:ea typeface="Segoe UI" pitchFamily="34" charset="0"/>
                <a:cs typeface="Segoe UI" pitchFamily="34" charset="0"/>
              </a:rPr>
              <a:t>NEW </a:t>
            </a:r>
            <a:r>
              <a:rPr lang="en-US" sz="1000" i="1">
                <a:solidFill>
                  <a:srgbClr val="07641D"/>
                </a:solidFill>
                <a:ea typeface="Segoe UI" pitchFamily="34" charset="0"/>
                <a:cs typeface="Segoe UI" pitchFamily="34" charset="0"/>
              </a:rPr>
              <a:t>READY FOR REVIEW</a:t>
            </a:r>
          </a:p>
        </p:txBody>
      </p:sp>
      <p:sp>
        <p:nvSpPr>
          <p:cNvPr id="147" name="Text Placeholder 98">
            <a:extLst>
              <a:ext uri="{FF2B5EF4-FFF2-40B4-BE49-F238E27FC236}">
                <a16:creationId xmlns:a16="http://schemas.microsoft.com/office/drawing/2014/main" id="{C26AD3EB-8AAE-EC52-E537-4548E862BED8}"/>
              </a:ext>
            </a:extLst>
          </p:cNvPr>
          <p:cNvSpPr txBox="1">
            <a:spLocks/>
          </p:cNvSpPr>
          <p:nvPr/>
        </p:nvSpPr>
        <p:spPr>
          <a:xfrm>
            <a:off x="320722" y="4709474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0" tIns="36576" rIns="0" bIns="36576" rtlCol="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bg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Value benefit</a:t>
            </a:r>
          </a:p>
        </p:txBody>
      </p:sp>
      <p:sp>
        <p:nvSpPr>
          <p:cNvPr id="148" name="Text Placeholder 99">
            <a:extLst>
              <a:ext uri="{FF2B5EF4-FFF2-40B4-BE49-F238E27FC236}">
                <a16:creationId xmlns:a16="http://schemas.microsoft.com/office/drawing/2014/main" id="{43224DAA-D9B3-4963-F4F3-0619F616D103}"/>
              </a:ext>
            </a:extLst>
          </p:cNvPr>
          <p:cNvSpPr txBox="1">
            <a:spLocks/>
          </p:cNvSpPr>
          <p:nvPr/>
        </p:nvSpPr>
        <p:spPr>
          <a:xfrm>
            <a:off x="320722" y="3467652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0" tIns="36576" rIns="0" bIns="36576" rtlCol="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bg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KPIs impacted</a:t>
            </a:r>
          </a:p>
        </p:txBody>
      </p:sp>
      <p:sp>
        <p:nvSpPr>
          <p:cNvPr id="149" name="Rectangle: Rounded Corners 6">
            <a:extLst>
              <a:ext uri="{FF2B5EF4-FFF2-40B4-BE49-F238E27FC236}">
                <a16:creationId xmlns:a16="http://schemas.microsoft.com/office/drawing/2014/main" id="{4E231BE3-5EB4-E551-B385-A99AF5B5C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20720" y="3778548"/>
            <a:ext cx="1771605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defTabSz="932742">
              <a:defRPr/>
            </a:pPr>
            <a:r>
              <a:rPr lang="en-US" sz="900">
                <a:solidFill>
                  <a:srgbClr val="0078D4"/>
                </a:solidFill>
                <a:latin typeface="Segoe UI Semibold"/>
                <a:cs typeface="Segoe UI Semibold"/>
              </a:rPr>
              <a:t>Employee satisfaction</a:t>
            </a:r>
          </a:p>
        </p:txBody>
      </p:sp>
      <p:pic>
        <p:nvPicPr>
          <p:cNvPr id="150" name="Graphic 149">
            <a:extLst>
              <a:ext uri="{FF2B5EF4-FFF2-40B4-BE49-F238E27FC236}">
                <a16:creationId xmlns:a16="http://schemas.microsoft.com/office/drawing/2014/main" id="{3F7FA56C-FF17-39B8-4D3E-8C81576FAB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507" y="3813982"/>
            <a:ext cx="144000" cy="141732"/>
          </a:xfrm>
          <a:prstGeom prst="rect">
            <a:avLst/>
          </a:prstGeom>
        </p:spPr>
      </p:pic>
      <p:sp>
        <p:nvSpPr>
          <p:cNvPr id="153" name="Rectangle: Rounded Corners 6">
            <a:extLst>
              <a:ext uri="{FF2B5EF4-FFF2-40B4-BE49-F238E27FC236}">
                <a16:creationId xmlns:a16="http://schemas.microsoft.com/office/drawing/2014/main" id="{14486107-988D-33DF-B5B0-784483705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20720" y="5020370"/>
            <a:ext cx="1771605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C03BC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Operational efficiency</a:t>
            </a:r>
          </a:p>
        </p:txBody>
      </p:sp>
      <p:pic>
        <p:nvPicPr>
          <p:cNvPr id="154" name="Graphic 153">
            <a:extLst>
              <a:ext uri="{FF2B5EF4-FFF2-40B4-BE49-F238E27FC236}">
                <a16:creationId xmlns:a16="http://schemas.microsoft.com/office/drawing/2014/main" id="{269C102B-0D38-0481-B217-D363CD0CEA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506" y="5056370"/>
            <a:ext cx="144000" cy="144000"/>
          </a:xfrm>
          <a:prstGeom prst="rect">
            <a:avLst/>
          </a:prstGeom>
        </p:spPr>
      </p:pic>
      <p:sp>
        <p:nvSpPr>
          <p:cNvPr id="155" name="Rectangle: Rounded Corners 6">
            <a:extLst>
              <a:ext uri="{FF2B5EF4-FFF2-40B4-BE49-F238E27FC236}">
                <a16:creationId xmlns:a16="http://schemas.microsoft.com/office/drawing/2014/main" id="{064E93C8-35D4-D2BD-5C61-30230765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20720" y="5306438"/>
            <a:ext cx="1771605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C03BC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Creative empowerment</a:t>
            </a:r>
          </a:p>
        </p:txBody>
      </p:sp>
      <p:pic>
        <p:nvPicPr>
          <p:cNvPr id="156" name="Graphic 155">
            <a:extLst>
              <a:ext uri="{FF2B5EF4-FFF2-40B4-BE49-F238E27FC236}">
                <a16:creationId xmlns:a16="http://schemas.microsoft.com/office/drawing/2014/main" id="{D456FF39-8522-11A5-4FAD-2B19CDCA34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506" y="5342438"/>
            <a:ext cx="144000" cy="144000"/>
          </a:xfrm>
          <a:prstGeom prst="rect">
            <a:avLst/>
          </a:prstGeom>
        </p:spPr>
      </p:pic>
      <p:sp>
        <p:nvSpPr>
          <p:cNvPr id="11" name="Text Placeholder 80">
            <a:extLst>
              <a:ext uri="{FF2B5EF4-FFF2-40B4-BE49-F238E27FC236}">
                <a16:creationId xmlns:a16="http://schemas.microsoft.com/office/drawing/2014/main" id="{524DAE1B-19B4-6565-C1A9-4FB199D14C1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7" y="445215"/>
            <a:ext cx="2025653" cy="246221"/>
          </a:xfr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sz="1600"/>
              <a:t>Media &amp; Entertainment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BFB761-2192-4241-586F-A74556CCAF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49599" y="2324236"/>
            <a:ext cx="121925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Outlook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D603DA-9FE2-1837-C28D-50A172F367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62043" y="2238336"/>
            <a:ext cx="1830524" cy="3256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Word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750A91-144A-9BFB-E3B5-5DF1B6183B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9327307" y="2262681"/>
            <a:ext cx="1804173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ERP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F8868B-6FDF-AC78-7C73-41D00E51F24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7881980" y="4826242"/>
            <a:ext cx="1804173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</a:t>
            </a:r>
            <a:r>
              <a:rPr lang="en-US" sz="800">
                <a:solidFill>
                  <a:srgbClr val="0078D4"/>
                </a:solidFill>
                <a:latin typeface="Segoe UI Semibold"/>
              </a:rPr>
              <a:t>SharePoint</a:t>
            </a:r>
            <a:br>
              <a:rPr lang="en-US" sz="800">
                <a:solidFill>
                  <a:srgbClr val="0078D4"/>
                </a:solidFill>
                <a:latin typeface="Segoe UI Semibold"/>
              </a:rPr>
            </a:br>
            <a:r>
              <a:rPr lang="en-US" sz="800">
                <a:solidFill>
                  <a:srgbClr val="0078D4"/>
                </a:solidFill>
                <a:latin typeface="Segoe UI Semibold"/>
              </a:rPr>
              <a:t>+ Connection to Teams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3E92048-EB87-F004-5234-DA6E621B8714}"/>
              </a:ext>
            </a:extLst>
          </p:cNvPr>
          <p:cNvGrpSpPr/>
          <p:nvPr/>
        </p:nvGrpSpPr>
        <p:grpSpPr>
          <a:xfrm>
            <a:off x="3972759" y="4846297"/>
            <a:ext cx="2351135" cy="360000"/>
            <a:chOff x="584200" y="5266713"/>
            <a:chExt cx="2351135" cy="360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A0F875E-9B05-C3F8-D681-8EC47D3C1B5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4200" y="5266713"/>
              <a:ext cx="360000" cy="360000"/>
              <a:chOff x="2746466" y="3838485"/>
              <a:chExt cx="396000" cy="396000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FAAF692-1F33-C8AD-3984-5A021CC1600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46466" y="3838485"/>
                <a:ext cx="396000" cy="396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63" name="Graphic 62">
                <a:extLst>
                  <a:ext uri="{FF2B5EF4-FFF2-40B4-BE49-F238E27FC236}">
                    <a16:creationId xmlns:a16="http://schemas.microsoft.com/office/drawing/2014/main" id="{11625EF1-43D2-6A13-12A2-90F6388B7C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838176" y="3904068"/>
                <a:ext cx="229999" cy="229999"/>
              </a:xfrm>
              <a:prstGeom prst="rect">
                <a:avLst/>
              </a:prstGeom>
              <a:effectLst/>
            </p:spPr>
          </p:pic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E6D84E4-A2BF-A6B8-6C31-194D5C221DD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3151" y="5369769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Loop</a:t>
              </a:r>
              <a:endPara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0254B84-8A07-0671-79F4-39A555EAE2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6682" y="2268592"/>
            <a:ext cx="265176" cy="265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582F83-1400-56F7-D57E-B5C5B76D13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2890" y="2268592"/>
            <a:ext cx="265176" cy="2651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227649-D0B4-07A4-839A-9BA0A8A013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0324" y="2281448"/>
            <a:ext cx="273674" cy="2394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792299-9CFF-2C69-08BB-A8B6081606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7482" y="4906565"/>
            <a:ext cx="273674" cy="23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7057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c12c9beb-9115-4dd4-b4b0-98592a7680e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6" ma:contentTypeDescription="Create a new document." ma:contentTypeScope="" ma:versionID="ba0c03e64be8ee40ecdff530c39fb4b4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e40f2d4fd7089cf71002697928c39dfe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c12c9beb-9115-4dd4-b4b0-98592a7680e2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9b9b331a-5640-4f50-a010-6cc4266aa39c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852CF4-760D-4C86-B3E5-0A4850814475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Expedite production workflows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Dylan Bode (FREEMIND SEATTLE LLC)</cp:lastModifiedBy>
  <cp:revision>11</cp:revision>
  <dcterms:created xsi:type="dcterms:W3CDTF">2024-09-25T15:39:48Z</dcterms:created>
  <dcterms:modified xsi:type="dcterms:W3CDTF">2026-02-06T16:51:01Z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</Properties>
</file>