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214748363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s" id="{CA6C5564-70FE-4F06-A1D4-26344BC20223}">
          <p14:sldIdLst>
            <p14:sldId id="2147483635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D20E775B-B30C-2397-2CC0-1091A8A4692D}" name="Blake Norton (SYNAXIS CORPORATION)" initials="BN" userId="S::v-blnort@microsoft.com::c7b2b92d-57f0-4b9f-a279-7f61fcd2e32f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B"/>
    <a:srgbClr val="FFFFFF"/>
    <a:srgbClr val="DDEEF8"/>
    <a:srgbClr val="B63EC5"/>
    <a:srgbClr val="0078D4"/>
    <a:srgbClr val="B1B3B3"/>
    <a:srgbClr val="49C5B1"/>
    <a:srgbClr val="F5EBE9"/>
    <a:srgbClr val="593794"/>
    <a:srgbClr val="E4D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387834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3486389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8973988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911" r:id="rId7"/>
    <p:sldLayoutId id="2147483816" r:id="rId8"/>
    <p:sldLayoutId id="2147483912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036F0-9434-E1E7-ADC4-8A31FC3F9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2D45471-8007-C4BA-7ACE-E7EB38833C2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/>
              <a:t>Build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C877D3E-58A5-EFA4-C461-9B98F631C84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/>
              <a:t>Microsoft 365 Copilot and Azure Foundry AI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DB0ABAD-E986-DD16-2FAF-C797CBC2DDA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Sample prompt: </a:t>
            </a:r>
            <a:r>
              <a:rPr lang="en-US" i="1" dirty="0">
                <a:highlight>
                  <a:srgbClr val="FFFF00"/>
                </a:highlight>
              </a:rPr>
              <a:t>Help me build a list of the most popular sporting events by audience age group.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5B680B9-2D21-5259-BEAA-256F34B20AC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dirty="0"/>
              <a:t>Build a target</a:t>
            </a:r>
            <a:endParaRPr lang="en-US"/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6EE04A6D-1D95-AA48-4D98-E3DBC2B567A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292112" cy="1131079"/>
          </a:xfrm>
        </p:spPr>
        <p:txBody>
          <a:bodyPr/>
          <a:lstStyle/>
          <a:p>
            <a:r>
              <a:rPr lang="en-US" dirty="0"/>
              <a:t>Aggregate customer signals, assemble and optimize ads based on individual preferences (like a favorite sports team and film genre), distribute them across channels, and continuously refine future campaigns—enabling deep, personalized audience engagement at  scale. </a:t>
            </a:r>
            <a:endParaRPr lang="en-US" noProof="0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34D34D-5F22-B59D-594C-5A130336CC7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89" y="1438715"/>
            <a:ext cx="2572261" cy="626701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A marketing campaign manager uses Researcher to understand which sporting teams and events are the most beloved for a specific age group 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and region.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555ED89-ADCE-9031-5AAE-EE8BD0D5D0DF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Sample prompt: </a:t>
            </a:r>
            <a:r>
              <a:rPr lang="en-US" i="1" dirty="0">
                <a:highlight>
                  <a:srgbClr val="FFFF00"/>
                </a:highlight>
              </a:rPr>
              <a:t>Create a presentation summarizing the five latest ad campaigns’ creative and performance metrics, [include reference files].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C75C984-02CA-89E8-8586-F462B781D3A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/>
              <a:t>Ad creative personalization</a:t>
            </a:r>
            <a:endParaRPr lang="en-US" noProof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1A287A3-6ABA-3229-1BA8-6590592E0F9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324" y="1438715"/>
            <a:ext cx="2708275" cy="626701"/>
          </a:xfrm>
        </p:spPr>
        <p:txBody>
          <a:bodyPr/>
          <a:lstStyle/>
          <a:p>
            <a:r>
              <a:rPr lang="en-US"/>
              <a:t>In PowerPoint, the marketer now partners with the creative team to </a:t>
            </a:r>
            <a:r>
              <a:rPr lang="en-US" dirty="0"/>
              <a:t>present </a:t>
            </a:r>
            <a:r>
              <a:rPr lang="en-US" dirty="0">
                <a:highlight>
                  <a:srgbClr val="FFFF00"/>
                </a:highlight>
              </a:rPr>
              <a:t>past work for these audiences</a:t>
            </a:r>
            <a:r>
              <a:rPr lang="en-US" dirty="0"/>
              <a:t>. </a:t>
            </a:r>
            <a:r>
              <a:rPr lang="en-US" dirty="0">
                <a:highlight>
                  <a:srgbClr val="FFFF00"/>
                </a:highlight>
              </a:rPr>
              <a:t>This will help the team to quickly review past assets and brainstorm for the next campaign.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94494EC-4BCA-EB60-FA6B-FF754FEC9292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Sample prompt: </a:t>
            </a:r>
            <a:r>
              <a:rPr lang="en-US" i="1" dirty="0">
                <a:highlight>
                  <a:srgbClr val="FFFF00"/>
                </a:highlight>
              </a:rPr>
              <a:t>Analyze our audience engagement and, for [describe demographic] who are fans of [event], provide a ranked list of sub-segments with recommended targeting strategies for each.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E4A3938-5DA1-0A1C-1E15-2C13ECBCA6F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036409" y="3725103"/>
            <a:ext cx="3161734" cy="153888"/>
          </a:xfrm>
        </p:spPr>
        <p:txBody>
          <a:bodyPr/>
          <a:lstStyle/>
          <a:p>
            <a:r>
              <a:rPr lang="en-US" noProof="0"/>
              <a:t>Refine content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58A65E3-AD2A-D094-8A14-169319371A0F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/>
          <a:lstStyle/>
          <a:p>
            <a:r>
              <a:rPr lang="en-US"/>
              <a:t>After the launch, the marketer is able to use Copilot to generate a report showing click-through rates, watch time, and conversion. Future campaigns are sharper, faster, and more resonate with each audience. </a:t>
            </a:r>
            <a:endParaRPr lang="en-US" noProof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1D2245F-FB64-8E0D-9D36-E7258498795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/>
              <a:t>Enrich audience signals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23C72F7-018A-271D-F548-83E86618C9A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66682" y="1438715"/>
            <a:ext cx="2646788" cy="626701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With the help of the pre-built Analyst agent in Copilot, the manager pulls data to understand previous campaign performance and engagement among that same demographic.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02D99A2-03D8-4E60-021E-4EE278F2CC1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Benefit: </a:t>
            </a:r>
            <a:r>
              <a:rPr lang="en-US" dirty="0">
                <a:highlight>
                  <a:srgbClr val="FFFF00"/>
                </a:highlight>
                <a:latin typeface="+mj-lt"/>
              </a:rPr>
              <a:t>Automates data-driven follow-up </a:t>
            </a:r>
            <a:r>
              <a:rPr lang="en-US" dirty="0">
                <a:highlight>
                  <a:srgbClr val="FFFF00"/>
                </a:highlight>
              </a:rPr>
              <a:t>by quickly flagging trends that need action; saving time and ensuring faster, smarter marketing decisions.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CBD0056-92CF-C834-8B35-B548D1C7F25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507482" y="3725103"/>
            <a:ext cx="3795517" cy="153888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Automated campaign alerts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F053077-2EB5-69CB-8C98-5263280499D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507482" y="4050957"/>
            <a:ext cx="3243067" cy="626701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The campaign marketer uses a custom agent to review campaign data, and apply conditions around key metrics, like underperforming CTR. The agent will automatically create a Teams message to alert the marketing team, and post the alert to the appropriate channel.</a:t>
            </a:r>
            <a:endParaRPr lang="en-US" noProof="0" dirty="0">
              <a:highlight>
                <a:srgbClr val="FFFF00"/>
              </a:highlight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9731F15-29B2-0F97-B15D-D5C693A1214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</p:spPr>
        <p:txBody>
          <a:bodyPr/>
          <a:lstStyle/>
          <a:p>
            <a:r>
              <a:rPr lang="en-US"/>
              <a:t>Benefit: </a:t>
            </a:r>
            <a:r>
              <a:rPr lang="en-US">
                <a:latin typeface="+mj-lt"/>
              </a:rPr>
              <a:t>Update personalization models </a:t>
            </a:r>
            <a:r>
              <a:rPr lang="en-US"/>
              <a:t>and receive recommendations for new content angles (e.g., more exclusive interviews or interactive story formats).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A1DDBD6-80DA-3887-5CB3-33FF3282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74" y="432994"/>
            <a:ext cx="4090403" cy="276999"/>
          </a:xfrm>
        </p:spPr>
        <p:txBody>
          <a:bodyPr>
            <a:spAutoFit/>
          </a:bodyPr>
          <a:lstStyle/>
          <a:p>
            <a:r>
              <a:rPr lang="en-US"/>
              <a:t>Deliver personalized content at scale</a:t>
            </a:r>
            <a:endParaRPr lang="en-US" noProof="0"/>
          </a:p>
        </p:txBody>
      </p:sp>
      <p:sp>
        <p:nvSpPr>
          <p:cNvPr id="147" name="Text Placeholder 98">
            <a:extLst>
              <a:ext uri="{FF2B5EF4-FFF2-40B4-BE49-F238E27FC236}">
                <a16:creationId xmlns:a16="http://schemas.microsoft.com/office/drawing/2014/main" id="{BBE5EA8C-1261-E356-2E82-B80B158F1A33}"/>
              </a:ext>
            </a:extLst>
          </p:cNvPr>
          <p:cNvSpPr txBox="1">
            <a:spLocks/>
          </p:cNvSpPr>
          <p:nvPr/>
        </p:nvSpPr>
        <p:spPr>
          <a:xfrm>
            <a:off x="320722" y="4709474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0" tIns="36576" rIns="0" bIns="36576" rtlCol="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Value benefit</a:t>
            </a:r>
          </a:p>
        </p:txBody>
      </p:sp>
      <p:sp>
        <p:nvSpPr>
          <p:cNvPr id="148" name="Text Placeholder 99">
            <a:extLst>
              <a:ext uri="{FF2B5EF4-FFF2-40B4-BE49-F238E27FC236}">
                <a16:creationId xmlns:a16="http://schemas.microsoft.com/office/drawing/2014/main" id="{CAB594E0-60DA-5FEE-8A31-5CB1E32D89E7}"/>
              </a:ext>
            </a:extLst>
          </p:cNvPr>
          <p:cNvSpPr txBox="1">
            <a:spLocks/>
          </p:cNvSpPr>
          <p:nvPr/>
        </p:nvSpPr>
        <p:spPr>
          <a:xfrm>
            <a:off x="320722" y="3467652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0" tIns="36576" rIns="0" bIns="36576" rtlCol="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KPIs impacted</a:t>
            </a:r>
          </a:p>
        </p:txBody>
      </p:sp>
      <p:sp>
        <p:nvSpPr>
          <p:cNvPr id="149" name="Rectangle: Rounded Corners 6">
            <a:extLst>
              <a:ext uri="{FF2B5EF4-FFF2-40B4-BE49-F238E27FC236}">
                <a16:creationId xmlns:a16="http://schemas.microsoft.com/office/drawing/2014/main" id="{24D5EA79-16B6-A1C5-61EC-095BA1EF1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20720" y="3778548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932742">
              <a:defRPr/>
            </a:pPr>
            <a:r>
              <a:rPr lang="en-US" sz="900">
                <a:solidFill>
                  <a:srgbClr val="0078D4"/>
                </a:solidFill>
                <a:latin typeface="Segoe UI Semibold"/>
                <a:cs typeface="Segoe UI Semibold"/>
              </a:rPr>
              <a:t>Audience engagement rate</a:t>
            </a:r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BD7F5F7F-6377-19ED-4C2B-48E2E69A5B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507" y="3813982"/>
            <a:ext cx="144000" cy="141732"/>
          </a:xfrm>
          <a:prstGeom prst="rect">
            <a:avLst/>
          </a:prstGeom>
        </p:spPr>
      </p:pic>
      <p:sp>
        <p:nvSpPr>
          <p:cNvPr id="153" name="Rectangle: Rounded Corners 6">
            <a:extLst>
              <a:ext uri="{FF2B5EF4-FFF2-40B4-BE49-F238E27FC236}">
                <a16:creationId xmlns:a16="http://schemas.microsoft.com/office/drawing/2014/main" id="{33A76859-D765-C664-7C5A-5F9DBD119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0720" y="5020370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C03BC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Personalization at scale</a:t>
            </a:r>
          </a:p>
        </p:txBody>
      </p:sp>
      <p:pic>
        <p:nvPicPr>
          <p:cNvPr id="154" name="Graphic 153">
            <a:extLst>
              <a:ext uri="{FF2B5EF4-FFF2-40B4-BE49-F238E27FC236}">
                <a16:creationId xmlns:a16="http://schemas.microsoft.com/office/drawing/2014/main" id="{0BDE8843-FF4D-4236-03D1-974013E32C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506" y="5056370"/>
            <a:ext cx="144000" cy="144000"/>
          </a:xfrm>
          <a:prstGeom prst="rect">
            <a:avLst/>
          </a:prstGeom>
        </p:spPr>
      </p:pic>
      <p:sp>
        <p:nvSpPr>
          <p:cNvPr id="155" name="Rectangle: Rounded Corners 6">
            <a:extLst>
              <a:ext uri="{FF2B5EF4-FFF2-40B4-BE49-F238E27FC236}">
                <a16:creationId xmlns:a16="http://schemas.microsoft.com/office/drawing/2014/main" id="{1B3A9AA0-F213-7FAC-C552-5D177941E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0720" y="5306438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C03BC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Campaign optimization</a:t>
            </a:r>
          </a:p>
        </p:txBody>
      </p:sp>
      <p:pic>
        <p:nvPicPr>
          <p:cNvPr id="156" name="Graphic 155">
            <a:extLst>
              <a:ext uri="{FF2B5EF4-FFF2-40B4-BE49-F238E27FC236}">
                <a16:creationId xmlns:a16="http://schemas.microsoft.com/office/drawing/2014/main" id="{113704EB-A597-3C2D-3EA3-BB1F42B9A6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506" y="5342438"/>
            <a:ext cx="144000" cy="144000"/>
          </a:xfrm>
          <a:prstGeom prst="rect">
            <a:avLst/>
          </a:prstGeom>
        </p:spPr>
      </p:pic>
      <p:sp>
        <p:nvSpPr>
          <p:cNvPr id="11" name="Text Placeholder 80">
            <a:extLst>
              <a:ext uri="{FF2B5EF4-FFF2-40B4-BE49-F238E27FC236}">
                <a16:creationId xmlns:a16="http://schemas.microsoft.com/office/drawing/2014/main" id="{DFD152B7-0290-CDFE-B4A9-79BABC6ADEF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7" y="445215"/>
            <a:ext cx="2025653" cy="246221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1600"/>
              <a:t>Media &amp; Entertainment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5C6819-CA30-A8C8-49A0-06648C6BCD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881980" y="4826243"/>
            <a:ext cx="1804173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  <a:t>AI Agent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</a:rPr>
              <a:t>+ Connection to </a:t>
            </a:r>
            <a:r>
              <a:rPr lang="en-US" sz="800" dirty="0" err="1">
                <a:solidFill>
                  <a:srgbClr val="0078D4"/>
                </a:solidFill>
                <a:latin typeface="Segoe UI Semibold"/>
              </a:rPr>
              <a:t>PowerBI</a:t>
            </a:r>
            <a:endParaRPr lang="en-US" sz="800">
              <a:solidFill>
                <a:srgbClr val="0078D4"/>
              </a:solidFill>
              <a:latin typeface="Segoe UI Semibold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</a:rPr>
              <a:t>+ Connection to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</a:rPr>
              <a:t>Teams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EB60CB4-6689-0178-44DB-4CC5E33F7133}"/>
              </a:ext>
            </a:extLst>
          </p:cNvPr>
          <p:cNvGrpSpPr/>
          <p:nvPr/>
        </p:nvGrpSpPr>
        <p:grpSpPr>
          <a:xfrm>
            <a:off x="3972759" y="4846298"/>
            <a:ext cx="2354945" cy="360000"/>
            <a:chOff x="584200" y="5266713"/>
            <a:chExt cx="2354945" cy="360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1607718-E0E0-AE54-9DF5-816F75E0B1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4200" y="5266713"/>
              <a:ext cx="360000" cy="3600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B71440B-6104-5552-D803-31631A7D665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6961" y="5369769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 BI</a:t>
              </a:r>
              <a:endPara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17" name="Picture 2" descr="Retail and E-Commerce - Foresight Edge">
            <a:extLst>
              <a:ext uri="{FF2B5EF4-FFF2-40B4-BE49-F238E27FC236}">
                <a16:creationId xmlns:a16="http://schemas.microsoft.com/office/drawing/2014/main" id="{98FE1A19-377F-B5F1-7574-9F5F8B392EAF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9" t="2540" r="28691" b="2222"/>
          <a:stretch/>
        </p:blipFill>
        <p:spPr bwMode="auto">
          <a:xfrm>
            <a:off x="4054257" y="4889486"/>
            <a:ext cx="210994" cy="2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134ADFC2-BD41-7BF0-5691-F7FE08F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20720" y="4064161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932742">
              <a:defRPr/>
            </a:pPr>
            <a:r>
              <a:rPr lang="en-US" sz="900">
                <a:solidFill>
                  <a:srgbClr val="0078D4"/>
                </a:solidFill>
                <a:latin typeface="Segoe UI Semibold"/>
                <a:cs typeface="Segoe UI Semibold"/>
              </a:rPr>
              <a:t>Conversion rate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C732BC3-6052-D39C-642A-10D54C221C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507" y="4099595"/>
            <a:ext cx="144000" cy="141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5D619D-E284-4FD0-9AAE-52E66DBC03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39677" y="2252217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Researcher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370E6-C5C8-D5C6-35E8-3B08FA8EC6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8183" y="2166317"/>
            <a:ext cx="1830524" cy="3256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Office Agent with PowerPoint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5FFEC189-6C72-3129-243A-F6ECA739CC0E}"/>
              </a:ext>
            </a:extLst>
          </p:cNvPr>
          <p:cNvSpPr/>
          <p:nvPr/>
        </p:nvSpPr>
        <p:spPr bwMode="auto">
          <a:xfrm rot="20888769">
            <a:off x="-64817" y="53746"/>
            <a:ext cx="2350874" cy="282342"/>
          </a:xfrm>
          <a:custGeom>
            <a:avLst/>
            <a:gdLst>
              <a:gd name="connsiteX0" fmla="*/ 0 w 6121537"/>
              <a:gd name="connsiteY0" fmla="*/ 0 h 407061"/>
              <a:gd name="connsiteX1" fmla="*/ 6121537 w 6121537"/>
              <a:gd name="connsiteY1" fmla="*/ 0 h 407061"/>
              <a:gd name="connsiteX2" fmla="*/ 6121537 w 6121537"/>
              <a:gd name="connsiteY2" fmla="*/ 407061 h 407061"/>
              <a:gd name="connsiteX3" fmla="*/ 0 w 6121537"/>
              <a:gd name="connsiteY3" fmla="*/ 407061 h 407061"/>
              <a:gd name="connsiteX4" fmla="*/ 0 w 6121537"/>
              <a:gd name="connsiteY4" fmla="*/ 0 h 407061"/>
              <a:gd name="connsiteX0" fmla="*/ 0 w 6121537"/>
              <a:gd name="connsiteY0" fmla="*/ 1677 h 408738"/>
              <a:gd name="connsiteX1" fmla="*/ 4253239 w 6121537"/>
              <a:gd name="connsiteY1" fmla="*/ 0 h 408738"/>
              <a:gd name="connsiteX2" fmla="*/ 6121537 w 6121537"/>
              <a:gd name="connsiteY2" fmla="*/ 408738 h 408738"/>
              <a:gd name="connsiteX3" fmla="*/ 0 w 6121537"/>
              <a:gd name="connsiteY3" fmla="*/ 408738 h 408738"/>
              <a:gd name="connsiteX4" fmla="*/ 0 w 6121537"/>
              <a:gd name="connsiteY4" fmla="*/ 1677 h 408738"/>
              <a:gd name="connsiteX0" fmla="*/ 0 w 6144375"/>
              <a:gd name="connsiteY0" fmla="*/ 1677 h 408738"/>
              <a:gd name="connsiteX1" fmla="*/ 4253239 w 6144375"/>
              <a:gd name="connsiteY1" fmla="*/ 0 h 408738"/>
              <a:gd name="connsiteX2" fmla="*/ 6144375 w 6144375"/>
              <a:gd name="connsiteY2" fmla="*/ 399586 h 408738"/>
              <a:gd name="connsiteX3" fmla="*/ 0 w 6144375"/>
              <a:gd name="connsiteY3" fmla="*/ 408738 h 408738"/>
              <a:gd name="connsiteX4" fmla="*/ 0 w 6144375"/>
              <a:gd name="connsiteY4" fmla="*/ 1677 h 408738"/>
              <a:gd name="connsiteX0" fmla="*/ 80470 w 6144375"/>
              <a:gd name="connsiteY0" fmla="*/ 0 h 425035"/>
              <a:gd name="connsiteX1" fmla="*/ 4253239 w 6144375"/>
              <a:gd name="connsiteY1" fmla="*/ 16297 h 425035"/>
              <a:gd name="connsiteX2" fmla="*/ 6144375 w 6144375"/>
              <a:gd name="connsiteY2" fmla="*/ 415883 h 425035"/>
              <a:gd name="connsiteX3" fmla="*/ 0 w 6144375"/>
              <a:gd name="connsiteY3" fmla="*/ 425035 h 425035"/>
              <a:gd name="connsiteX4" fmla="*/ 80470 w 6144375"/>
              <a:gd name="connsiteY4" fmla="*/ 0 h 425035"/>
              <a:gd name="connsiteX0" fmla="*/ 80470 w 6445295"/>
              <a:gd name="connsiteY0" fmla="*/ 0 h 425035"/>
              <a:gd name="connsiteX1" fmla="*/ 4253239 w 6445295"/>
              <a:gd name="connsiteY1" fmla="*/ 16297 h 425035"/>
              <a:gd name="connsiteX2" fmla="*/ 6445296 w 6445295"/>
              <a:gd name="connsiteY2" fmla="*/ 283878 h 425035"/>
              <a:gd name="connsiteX3" fmla="*/ 0 w 6445295"/>
              <a:gd name="connsiteY3" fmla="*/ 425035 h 425035"/>
              <a:gd name="connsiteX4" fmla="*/ 80470 w 6445295"/>
              <a:gd name="connsiteY4" fmla="*/ 0 h 425035"/>
              <a:gd name="connsiteX0" fmla="*/ 177681 w 6445295"/>
              <a:gd name="connsiteY0" fmla="*/ 0 h 436254"/>
              <a:gd name="connsiteX1" fmla="*/ 4253239 w 6445295"/>
              <a:gd name="connsiteY1" fmla="*/ 27516 h 436254"/>
              <a:gd name="connsiteX2" fmla="*/ 6445296 w 6445295"/>
              <a:gd name="connsiteY2" fmla="*/ 295097 h 436254"/>
              <a:gd name="connsiteX3" fmla="*/ 0 w 6445295"/>
              <a:gd name="connsiteY3" fmla="*/ 436254 h 436254"/>
              <a:gd name="connsiteX4" fmla="*/ 177681 w 6445295"/>
              <a:gd name="connsiteY4" fmla="*/ 0 h 436254"/>
              <a:gd name="connsiteX0" fmla="*/ 113979 w 6381593"/>
              <a:gd name="connsiteY0" fmla="*/ 0 h 443944"/>
              <a:gd name="connsiteX1" fmla="*/ 4189537 w 6381593"/>
              <a:gd name="connsiteY1" fmla="*/ 27516 h 443944"/>
              <a:gd name="connsiteX2" fmla="*/ 6381594 w 6381593"/>
              <a:gd name="connsiteY2" fmla="*/ 295097 h 443944"/>
              <a:gd name="connsiteX3" fmla="*/ 1 w 6381593"/>
              <a:gd name="connsiteY3" fmla="*/ 443945 h 443944"/>
              <a:gd name="connsiteX4" fmla="*/ 113979 w 6381593"/>
              <a:gd name="connsiteY4" fmla="*/ 0 h 44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593" h="443944">
                <a:moveTo>
                  <a:pt x="113979" y="0"/>
                </a:moveTo>
                <a:lnTo>
                  <a:pt x="4189537" y="27516"/>
                </a:lnTo>
                <a:lnTo>
                  <a:pt x="6381594" y="295097"/>
                </a:lnTo>
                <a:lnTo>
                  <a:pt x="1" y="443945"/>
                </a:lnTo>
                <a:lnTo>
                  <a:pt x="113979" y="0"/>
                </a:lnTo>
                <a:close/>
              </a:path>
            </a:pathLst>
          </a:cu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>
                <a:solidFill>
                  <a:srgbClr val="07641D"/>
                </a:solidFill>
                <a:ea typeface="Segoe UI" pitchFamily="34" charset="0"/>
                <a:cs typeface="Segoe UI" pitchFamily="34" charset="0"/>
              </a:rPr>
              <a:t>NEW </a:t>
            </a:r>
            <a:r>
              <a:rPr lang="en-US" sz="1000" i="1">
                <a:solidFill>
                  <a:srgbClr val="07641D"/>
                </a:solidFill>
                <a:ea typeface="Segoe UI" pitchFamily="34" charset="0"/>
                <a:cs typeface="Segoe UI" pitchFamily="34" charset="0"/>
              </a:rPr>
              <a:t>READY FOR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3BE885-1D5F-4F16-FF7D-0E9C059A42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23469" y="2252217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Analyst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BE4FE-7B45-51FD-54FB-DEDD45E07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7482" y="4906566"/>
            <a:ext cx="273674" cy="2394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DA254A-C161-FE01-E992-D7810194B4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0324" y="2196573"/>
            <a:ext cx="265176" cy="265176"/>
          </a:xfrm>
          <a:prstGeom prst="rect">
            <a:avLst/>
          </a:prstGeom>
        </p:spPr>
      </p:pic>
      <p:pic>
        <p:nvPicPr>
          <p:cNvPr id="6" name="Picture 5" descr="Sales scenario: Create an unsolicited proposal (Copilot Scenario Library) – Microsoft Adoption">
            <a:extLst>
              <a:ext uri="{FF2B5EF4-FFF2-40B4-BE49-F238E27FC236}">
                <a16:creationId xmlns:a16="http://schemas.microsoft.com/office/drawing/2014/main" id="{C8DBF58E-A9D2-1780-526D-A74618EE39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8160" y="2196573"/>
            <a:ext cx="265176" cy="265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7C5518-C75B-048C-8F04-611823A96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0888" y="2191513"/>
            <a:ext cx="346240" cy="27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97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12c9beb-9115-4dd4-b4b0-98592a7680e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6" ma:contentTypeDescription="Create a new document." ma:contentTypeScope="" ma:versionID="ba0c03e64be8ee40ecdff530c39fb4b4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e40f2d4fd7089cf71002697928c39dfe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9b9b331a-5640-4f50-a010-6cc4266aa39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52CF4-760D-4C86-B3E5-0A4850814475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Deliver personalized content at scale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Dylan Bode (FREEMIND SEATTLE LLC)</cp:lastModifiedBy>
  <cp:revision>14</cp:revision>
  <dcterms:created xsi:type="dcterms:W3CDTF">2024-09-25T15:39:48Z</dcterms:created>
  <dcterms:modified xsi:type="dcterms:W3CDTF">2026-02-06T17:46:57Z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</Properties>
</file>