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1"/>
  </p:sldMasterIdLst>
  <p:notesMasterIdLst>
    <p:notesMasterId r:id="rId3"/>
  </p:notesMasterIdLst>
  <p:sldIdLst>
    <p:sldId id="21474836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0BDC3-BBF3-427C-9903-C4BFDEB5852B}" v="1" dt="2025-04-05T20:40:40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103" d="100"/>
          <a:sy n="103" d="100"/>
        </p:scale>
        <p:origin x="5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8826-9631-0883-4A86-E962A32F7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FFF40-7A20-DC6B-30AB-82A8D6A99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B9EFE-7C49-B70B-C081-BC3077175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C80BE-D4D6-6C91-1F61-CC5D4BEB9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2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b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195814D-E267-7072-10F7-BF43FCFF4D2E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742">
              <a:spcBef>
                <a:spcPts val="1200"/>
              </a:spcBef>
              <a:buSzPct val="100000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FD8A26-5C7E-ACBF-9993-A64D1853B2F4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7" y="383209"/>
            <a:ext cx="2043116" cy="369332"/>
          </a:xfr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03808" y="429376"/>
            <a:ext cx="4108470" cy="27699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spc="-50" baseline="0">
                <a:solidFill>
                  <a:schemeClr val="tx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000" b="0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defTabSz="932742">
                <a:spcBef>
                  <a:spcPct val="20000"/>
                </a:spcBef>
                <a:buSzPct val="90000"/>
              </a:pPr>
              <a:endParaRPr lang="en-US" sz="2000" b="1" dirty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80" name="Text Placeholder 11">
            <a:extLst>
              <a:ext uri="{FF2B5EF4-FFF2-40B4-BE49-F238E27FC236}">
                <a16:creationId xmlns:a16="http://schemas.microsoft.com/office/drawing/2014/main" id="{05961624-9C51-A7B8-2A60-97B4BCCF5D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11">
            <a:extLst>
              <a:ext uri="{FF2B5EF4-FFF2-40B4-BE49-F238E27FC236}">
                <a16:creationId xmlns:a16="http://schemas.microsoft.com/office/drawing/2014/main" id="{A792B995-CAB9-3EE3-9521-7A8C4BAE128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11">
            <a:extLst>
              <a:ext uri="{FF2B5EF4-FFF2-40B4-BE49-F238E27FC236}">
                <a16:creationId xmlns:a16="http://schemas.microsoft.com/office/drawing/2014/main" id="{DC2F211B-3573-06B9-E31E-1BD1F5F8E1D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1" name="Text Placeholder 11">
            <a:extLst>
              <a:ext uri="{FF2B5EF4-FFF2-40B4-BE49-F238E27FC236}">
                <a16:creationId xmlns:a16="http://schemas.microsoft.com/office/drawing/2014/main" id="{FC68DE7A-EB9D-4A01-4BAC-B775ADA5B66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wrap="square" lIns="0" tIns="0" rIns="0" bIns="0" rtlCol="0" anchor="b">
            <a:noAutofit/>
          </a:bodyPr>
          <a:lstStyle>
            <a:lvl1pPr marL="0" indent="0">
              <a:buNone/>
              <a:defRPr lang="en-US" sz="900" dirty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4" name="Text Placeholder 11">
            <a:extLst>
              <a:ext uri="{FF2B5EF4-FFF2-40B4-BE49-F238E27FC236}">
                <a16:creationId xmlns:a16="http://schemas.microsoft.com/office/drawing/2014/main" id="{10084D1F-A3DD-D1B3-2BFA-AD9C1194CE6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Access M365 Copilot Chat at </a:t>
            </a:r>
            <a:r>
              <a:rPr lang="en-US" noProof="0" dirty="0">
                <a:solidFill>
                  <a:schemeClr val="tx1"/>
                </a:solidFill>
                <a:latin typeface="+mn-lt"/>
                <a:hlinkClick r:id="rId2"/>
              </a:rPr>
              <a:t>m365copilot.com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or the Microsoft 365 Copilot Chat mobile app and set toggle to “Web”.</a:t>
            </a:r>
          </a:p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Access M365 Copilot Chat at </a:t>
            </a:r>
            <a:r>
              <a:rPr lang="en-US" noProof="0" dirty="0">
                <a:solidFill>
                  <a:schemeClr val="tx1"/>
                </a:solidFill>
                <a:latin typeface="+mn-lt"/>
                <a:hlinkClick r:id="rId2"/>
              </a:rPr>
              <a:t>m365copilot.com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noProof="0" dirty="0">
                <a:solidFill>
                  <a:schemeClr val="tx1"/>
                </a:solidFill>
                <a:latin typeface="+mn-lt"/>
              </a:rPr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principles.5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732809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  <p:sldLayoutId id="214748391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A786D-3C7E-3AE8-8F20-60147B73B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1768B7F8-CEA3-E739-4274-3C615271BF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noProof="0" dirty="0"/>
              <a:t>Analysts can allow AI to help them understand, act on, and communicate massive amounts of information and data. </a:t>
            </a:r>
          </a:p>
        </p:txBody>
      </p:sp>
      <p:sp>
        <p:nvSpPr>
          <p:cNvPr id="158" name="Title 157">
            <a:extLst>
              <a:ext uri="{FF2B5EF4-FFF2-40B4-BE49-F238E27FC236}">
                <a16:creationId xmlns:a16="http://schemas.microsoft.com/office/drawing/2014/main" id="{9DCDC030-7C17-D41C-4A39-19F7FBEA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7" y="413986"/>
            <a:ext cx="2043116" cy="307777"/>
          </a:xfrm>
        </p:spPr>
        <p:txBody>
          <a:bodyPr vert="horz">
            <a:normAutofit fontScale="90000"/>
          </a:bodyPr>
          <a:lstStyle/>
          <a:p>
            <a:r>
              <a:rPr lang="en-US" sz="2000" noProof="0" dirty="0"/>
              <a:t>Media &amp; Entertainment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AEC7D88B-D32F-A0A8-423C-656A49C3823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69277"/>
          </a:xfrm>
        </p:spPr>
        <p:txBody>
          <a:bodyPr>
            <a:normAutofit/>
          </a:bodyPr>
          <a:lstStyle/>
          <a:p>
            <a:r>
              <a:rPr lang="en-US" noProof="0" dirty="0"/>
              <a:t>Extend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62B34020-F3D5-592A-9084-3D9689646C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>
            <a:normAutofit/>
          </a:bodyPr>
          <a:lstStyle/>
          <a:p>
            <a:r>
              <a:rPr lang="en-US" noProof="0" dirty="0"/>
              <a:t>Microsoft 365 Copilot and Copilot Studio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6E84FE41-5A12-7F38-59C5-A681EB9B71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03808" y="444765"/>
            <a:ext cx="4148960" cy="246221"/>
          </a:xfrm>
        </p:spPr>
        <p:txBody>
          <a:bodyPr>
            <a:normAutofit/>
          </a:bodyPr>
          <a:lstStyle/>
          <a:p>
            <a:r>
              <a:rPr lang="en-US" sz="1600" noProof="0" dirty="0"/>
              <a:t>Data strategy and insights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F9ABF1BB-F5A1-A135-9B58-D21BCA39C34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Use Copilot to summarize many types of documents, including PDFs and website content, making it easier to consume dense content online.</a:t>
            </a: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BD43B51D-B7AD-C770-1551-AE4F45B34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9723"/>
            <a:ext cx="2572262" cy="139397"/>
          </a:xfrm>
        </p:spPr>
        <p:txBody>
          <a:bodyPr/>
          <a:lstStyle/>
          <a:p>
            <a:r>
              <a:rPr lang="en-US" noProof="0" dirty="0"/>
              <a:t>Define the objective</a:t>
            </a:r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E450582F-D3F6-F4A8-F598-117EBED8EA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 dirty="0"/>
              <a:t>Prepare a brief for your upcoming research by using Microsoft Copilot to write a first draft based on key documents.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9EF5AC27-0A2C-823A-C7DC-733D2A80C26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9723"/>
            <a:ext cx="2572262" cy="139397"/>
          </a:xfrm>
        </p:spPr>
        <p:txBody>
          <a:bodyPr/>
          <a:lstStyle/>
          <a:p>
            <a:r>
              <a:rPr lang="en-US" noProof="0" dirty="0"/>
              <a:t>Gain insight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C48E0B8F-741B-1FE2-C612-59DF45503DB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noProof="0" dirty="0"/>
              <a:t>Access organizational insights by asking questions about your company which can help you understand your data better.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832CB7B2-4563-5B7B-1A2A-160D17CF30A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noProof="0" dirty="0"/>
              <a:t>Benefit:  Use Copilot to simplify tasks by providing a conversational interface, which enhances the overall user experience when working with data.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1696D42A-DDD6-9C58-706C-5A6AD0EF258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9723"/>
            <a:ext cx="2572262" cy="139397"/>
          </a:xfrm>
        </p:spPr>
        <p:txBody>
          <a:bodyPr/>
          <a:lstStyle/>
          <a:p>
            <a:r>
              <a:rPr lang="en-US" noProof="0" dirty="0"/>
              <a:t>Synthesize unstructured data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865CB095-C4E3-4072-3AA3-55CBE6B2948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noProof="0" dirty="0"/>
              <a:t>Copilot is capable of handling extensive data sets, without the need for data movement or migration.</a:t>
            </a: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7948370D-B848-9DC8-8AFA-8015EC8F244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noProof="0" dirty="0"/>
              <a:t>Benefit: Use Copilot to understand large amounts of data and information.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8733E866-0B09-C2A6-2338-3ABFF445ADC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noProof="0" dirty="0"/>
              <a:t>Benefit: Use Copilot to draft communication quicker to help disseminate information across your team and organization effectively.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477BDD12-26EC-641F-8BA7-3A913F8569F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32348"/>
            <a:ext cx="2572262" cy="139397"/>
          </a:xfrm>
        </p:spPr>
        <p:txBody>
          <a:bodyPr/>
          <a:lstStyle/>
          <a:p>
            <a:r>
              <a:rPr lang="en-US" noProof="0" dirty="0"/>
              <a:t>Communicate insights and information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3BB614B6-4CF6-785B-B52D-F8382D872F8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noProof="0" dirty="0"/>
              <a:t>Document and socialize the </a:t>
            </a:r>
            <a:r>
              <a:rPr lang="en-US" dirty="0"/>
              <a:t>insights </a:t>
            </a:r>
            <a:r>
              <a:rPr lang="en-US" noProof="0" dirty="0"/>
              <a:t>to help better inform future strategy.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BB0DF348-179D-FC00-965C-F57578E0040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32348"/>
            <a:ext cx="2572262" cy="139397"/>
          </a:xfrm>
        </p:spPr>
        <p:txBody>
          <a:bodyPr/>
          <a:lstStyle/>
          <a:p>
            <a:r>
              <a:rPr lang="en-US" noProof="0" dirty="0"/>
              <a:t>Summarize and report data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42EB6DE2-9DFF-2E27-2989-BE33C73833C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US" dirty="0">
                <a:cs typeface="Segoe UI"/>
              </a:rPr>
              <a:t>Automate the summarization process, saving time and reducing manual effort of getting to tailored reporting.</a:t>
            </a:r>
            <a:endParaRPr lang="en-US" dirty="0"/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74323934-BEFC-DF68-40EF-3AA8F4515C1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noProof="0" dirty="0"/>
              <a:t>Benefit: Use Copilot to help sift through research on content performance, audiences, and anything else you’re working </a:t>
            </a:r>
            <a:r>
              <a:rPr lang="en-US" dirty="0"/>
              <a:t>with it on.</a:t>
            </a:r>
            <a:endParaRPr lang="en-US" noProof="0" dirty="0"/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FDA29E04-7DFC-957D-15A4-09853292FF3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32348"/>
            <a:ext cx="2572262" cy="139397"/>
          </a:xfrm>
        </p:spPr>
        <p:txBody>
          <a:bodyPr/>
          <a:lstStyle/>
          <a:p>
            <a:r>
              <a:rPr lang="en-US" noProof="0" dirty="0"/>
              <a:t>Gain feedback from research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4FDBAFF4-7652-497E-134F-87BF7495CE2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noProof="0" dirty="0"/>
              <a:t>Get to the next level by consolidating research, findings, and patterns and understanding what can be actionable.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282342A6-E870-25C3-C76D-3C6DA941F31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Use Copilot to streamline the process of analyzing data for both experienced KQL users and citizen data scientists.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90CE9B36-1CFC-1F05-75AC-C46F187AF5E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7144BF61-540A-99A2-3B15-BB9CA15CE294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D45273B-DDDB-F5B6-E4EB-F7673EBD8FE4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A82C085-17A2-79A9-63CF-B827FC4589FC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191" name="Rectangle: Rounded Corners 6">
                <a:extLst>
                  <a:ext uri="{FF2B5EF4-FFF2-40B4-BE49-F238E27FC236}">
                    <a16:creationId xmlns:a16="http://schemas.microsoft.com/office/drawing/2014/main" id="{414051E4-6EF0-F7A1-338D-94FA47269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742">
                  <a:defRPr/>
                </a:pPr>
                <a:r>
                  <a:rPr lang="en-US" sz="900" dirty="0">
                    <a:solidFill>
                      <a:srgbClr val="0078D4"/>
                    </a:solidFill>
                    <a:latin typeface="+mj-lt"/>
                    <a:cs typeface="Segoe UI Semibold"/>
                  </a:rPr>
                  <a:t>Boost productivity</a:t>
                </a:r>
                <a:endParaRPr lang="en-US" dirty="0"/>
              </a:p>
            </p:txBody>
          </p:sp>
          <p:pic>
            <p:nvPicPr>
              <p:cNvPr id="192" name="Graphic 191">
                <a:extLst>
                  <a:ext uri="{FF2B5EF4-FFF2-40B4-BE49-F238E27FC236}">
                    <a16:creationId xmlns:a16="http://schemas.microsoft.com/office/drawing/2014/main" id="{616D364F-6EE1-0466-F923-8A2151DC9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AFF360A9-FDB8-713C-4B69-7BC18126B550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189" name="Rectangle: Rounded Corners 6">
                <a:extLst>
                  <a:ext uri="{FF2B5EF4-FFF2-40B4-BE49-F238E27FC236}">
                    <a16:creationId xmlns:a16="http://schemas.microsoft.com/office/drawing/2014/main" id="{E314314A-0D3D-3CD3-1D24-04BED4BE9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742">
                  <a:defRPr/>
                </a:pPr>
                <a:r>
                  <a:rPr lang="en-US" sz="900" dirty="0">
                    <a:solidFill>
                      <a:srgbClr val="0078D4"/>
                    </a:solidFill>
                    <a:latin typeface="Segoe UI Semibold"/>
                    <a:cs typeface="Segoe UI Semibold"/>
                  </a:rPr>
                  <a:t>Employee satisfaction</a:t>
                </a:r>
                <a:endParaRPr lang="en-US" dirty="0"/>
              </a:p>
            </p:txBody>
          </p:sp>
          <p:pic>
            <p:nvPicPr>
              <p:cNvPr id="190" name="Graphic 189">
                <a:extLst>
                  <a:ext uri="{FF2B5EF4-FFF2-40B4-BE49-F238E27FC236}">
                    <a16:creationId xmlns:a16="http://schemas.microsoft.com/office/drawing/2014/main" id="{CDCE9D37-DAA8-F528-9A0B-BBB0FFEA7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129ED49-C6CC-DFE3-3B8D-1EFE8726C0F9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198" name="Rectangle: Rounded Corners 6">
              <a:extLst>
                <a:ext uri="{FF2B5EF4-FFF2-40B4-BE49-F238E27FC236}">
                  <a16:creationId xmlns:a16="http://schemas.microsoft.com/office/drawing/2014/main" id="{92532688-88FA-B9DF-4E17-3F55E78D1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+mj-lt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99" name="Graphic 198">
              <a:extLst>
                <a:ext uri="{FF2B5EF4-FFF2-40B4-BE49-F238E27FC236}">
                  <a16:creationId xmlns:a16="http://schemas.microsoft.com/office/drawing/2014/main" id="{A2184A85-C091-4E3E-872F-C9D0F81FC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6FB88B9-EDE2-013A-EA65-8C4DFC67EA1A}"/>
              </a:ext>
            </a:extLst>
          </p:cNvPr>
          <p:cNvGrpSpPr/>
          <p:nvPr/>
        </p:nvGrpSpPr>
        <p:grpSpPr>
          <a:xfrm>
            <a:off x="3546025" y="2207040"/>
            <a:ext cx="2209126" cy="242374"/>
            <a:chOff x="6430049" y="2210018"/>
            <a:chExt cx="2209126" cy="242374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61A3329-28D3-2A96-423B-32F8AE7A23B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6808651" y="2254261"/>
              <a:ext cx="183052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02" name="Picture 50">
              <a:hlinkClick r:id="rId7"/>
              <a:extLst>
                <a:ext uri="{FF2B5EF4-FFF2-40B4-BE49-F238E27FC236}">
                  <a16:creationId xmlns:a16="http://schemas.microsoft.com/office/drawing/2014/main" id="{99897941-64A0-C52D-1F17-16A75FCC7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049" y="2210018"/>
              <a:ext cx="242374" cy="24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FF33E7B-3ECC-7D10-F8A4-A591681D40B5}"/>
              </a:ext>
            </a:extLst>
          </p:cNvPr>
          <p:cNvGrpSpPr/>
          <p:nvPr/>
        </p:nvGrpSpPr>
        <p:grpSpPr>
          <a:xfrm>
            <a:off x="6428430" y="2189727"/>
            <a:ext cx="1909120" cy="338554"/>
            <a:chOff x="8931568" y="2189728"/>
            <a:chExt cx="1909120" cy="338554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42DFBE4-A95E-E1C2-5445-68E722F8A9A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90514" y="2251283"/>
              <a:ext cx="155017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Agent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 Connection to Web</a:t>
              </a:r>
            </a:p>
          </p:txBody>
        </p:sp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821F6866-127E-2148-1B9D-E265713A1B1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3736"/>
            <a:stretch/>
          </p:blipFill>
          <p:spPr>
            <a:xfrm>
              <a:off x="8931568" y="2189728"/>
              <a:ext cx="224338" cy="21595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5302A3-0B4D-898A-5C24-5BE2682DE143}"/>
              </a:ext>
            </a:extLst>
          </p:cNvPr>
          <p:cNvGrpSpPr/>
          <p:nvPr/>
        </p:nvGrpSpPr>
        <p:grpSpPr>
          <a:xfrm>
            <a:off x="6377732" y="4805750"/>
            <a:ext cx="2252184" cy="360000"/>
            <a:chOff x="3277688" y="5056580"/>
            <a:chExt cx="2252184" cy="36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B82BFF-AF84-1953-7B9A-805D164CE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8478" t="-38478" r="-38478" b="-38478"/>
            <a:stretch/>
          </p:blipFill>
          <p:spPr>
            <a:xfrm>
              <a:off x="3277688" y="505658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4F99A3-0977-EBAD-F389-FFD2E909CA7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637688" y="5159636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in Fabric</a:t>
              </a:r>
              <a:endPara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BEB60D-EB36-D8B2-5B90-F8F9334654F2}"/>
              </a:ext>
            </a:extLst>
          </p:cNvPr>
          <p:cNvGrpSpPr/>
          <p:nvPr/>
        </p:nvGrpSpPr>
        <p:grpSpPr>
          <a:xfrm>
            <a:off x="9423500" y="2162421"/>
            <a:ext cx="2252184" cy="360000"/>
            <a:chOff x="3277688" y="5056580"/>
            <a:chExt cx="2252184" cy="36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9802A3-AC83-4D2D-94E8-B5332B15C7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8478" t="-38478" r="-38478" b="-38478"/>
            <a:stretch/>
          </p:blipFill>
          <p:spPr>
            <a:xfrm>
              <a:off x="3277688" y="505658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073B31-9A5A-0612-B811-E993314C2D2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637688" y="5159636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in Fabric</a:t>
              </a:r>
              <a:endParaRPr kumimoji="0" lang="en-US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D3196A-D7AA-FCA0-8864-28EB7C651C5D}"/>
              </a:ext>
            </a:extLst>
          </p:cNvPr>
          <p:cNvGrpSpPr/>
          <p:nvPr/>
        </p:nvGrpSpPr>
        <p:grpSpPr>
          <a:xfrm>
            <a:off x="9466558" y="4864563"/>
            <a:ext cx="2209126" cy="242374"/>
            <a:chOff x="6430049" y="2210018"/>
            <a:chExt cx="2209126" cy="2423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AD1933-66DB-D635-13EC-2F4B34032A9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6808651" y="2254261"/>
              <a:ext cx="183052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16" name="Picture 50">
              <a:hlinkClick r:id="rId7"/>
              <a:extLst>
                <a:ext uri="{FF2B5EF4-FFF2-40B4-BE49-F238E27FC236}">
                  <a16:creationId xmlns:a16="http://schemas.microsoft.com/office/drawing/2014/main" id="{FCC7E5B1-EB01-D37B-FFE3-3CED14600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049" y="2210018"/>
              <a:ext cx="242374" cy="242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CE6B63-682A-2950-2C44-3230AB31ECC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215" y="4802554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DE6053-1CB4-3243-D7FA-46A27EC82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824711" y="4900496"/>
            <a:ext cx="1151004" cy="25648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Copilot in Teams</a:t>
            </a:r>
            <a:r>
              <a:rPr lang="en-US" sz="1000" baseline="30000" dirty="0">
                <a:solidFill>
                  <a:prstClr val="black"/>
                </a:solidFill>
                <a:latin typeface="+mj-lt"/>
              </a:rPr>
              <a:t>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934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Media &amp; Entertainment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2025-04-05T21:25:15Z</dcterms:created>
  <dcterms:modified xsi:type="dcterms:W3CDTF">2025-04-05T22:39:07Z</dcterms:modified>
</cp:coreProperties>
</file>