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1"/>
  </p:sldMasterIdLst>
  <p:notesMasterIdLst>
    <p:notesMasterId r:id="rId3"/>
  </p:notesMasterIdLst>
  <p:sldIdLst>
    <p:sldId id="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0BDC3-BBF3-427C-9903-C4BFDEB5852B}" v="1" dt="2025-04-05T20:40:4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95814D-E267-7072-10F7-BF43FCFF4D2E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spcBef>
                <a:spcPts val="1200"/>
              </a:spcBef>
              <a:buSzPct val="100000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D8A26-5C7E-ACBF-9993-A64D1853B2F4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383209"/>
            <a:ext cx="2043116" cy="369332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3808" y="429376"/>
            <a:ext cx="4108470" cy="27699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spc="-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80" name="Text Placeholder 11">
            <a:extLst>
              <a:ext uri="{FF2B5EF4-FFF2-40B4-BE49-F238E27FC236}">
                <a16:creationId xmlns:a16="http://schemas.microsoft.com/office/drawing/2014/main" id="{05961624-9C51-A7B8-2A60-97B4BCCF5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11">
            <a:extLst>
              <a:ext uri="{FF2B5EF4-FFF2-40B4-BE49-F238E27FC236}">
                <a16:creationId xmlns:a16="http://schemas.microsoft.com/office/drawing/2014/main" id="{A792B995-CAB9-3EE3-9521-7A8C4BAE128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11">
            <a:extLst>
              <a:ext uri="{FF2B5EF4-FFF2-40B4-BE49-F238E27FC236}">
                <a16:creationId xmlns:a16="http://schemas.microsoft.com/office/drawing/2014/main" id="{DC2F211B-3573-06B9-E31E-1BD1F5F8E1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11">
            <a:extLst>
              <a:ext uri="{FF2B5EF4-FFF2-40B4-BE49-F238E27FC236}">
                <a16:creationId xmlns:a16="http://schemas.microsoft.com/office/drawing/2014/main" id="{FC68DE7A-EB9D-4A01-4BAC-B775ADA5B66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11">
            <a:extLst>
              <a:ext uri="{FF2B5EF4-FFF2-40B4-BE49-F238E27FC236}">
                <a16:creationId xmlns:a16="http://schemas.microsoft.com/office/drawing/2014/main" id="{10084D1F-A3DD-D1B3-2BFA-AD9C1194CE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or the Microsoft 365 Copilot Chat mobile app and set toggle to “Web”.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732809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  <p:sldLayoutId id="214748391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486D-3C2F-F7D5-938E-54FDC29DF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Placeholder 352">
            <a:extLst>
              <a:ext uri="{FF2B5EF4-FFF2-40B4-BE49-F238E27FC236}">
                <a16:creationId xmlns:a16="http://schemas.microsoft.com/office/drawing/2014/main" id="{7854457D-F798-9311-940F-AD76538F77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 dirty="0"/>
              <a:t>Creatives can leverage AI to brainstorm and come to drafts faster than before.</a:t>
            </a:r>
          </a:p>
        </p:txBody>
      </p:sp>
      <p:sp>
        <p:nvSpPr>
          <p:cNvPr id="352" name="Title 351">
            <a:extLst>
              <a:ext uri="{FF2B5EF4-FFF2-40B4-BE49-F238E27FC236}">
                <a16:creationId xmlns:a16="http://schemas.microsoft.com/office/drawing/2014/main" id="{0C3DF3B8-2681-8C47-0178-CE59FEDE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260098"/>
            <a:ext cx="2232212" cy="615553"/>
          </a:xfrm>
        </p:spPr>
        <p:txBody>
          <a:bodyPr/>
          <a:lstStyle/>
          <a:p>
            <a:r>
              <a:rPr lang="en-US" sz="2000" noProof="0" dirty="0"/>
              <a:t>Media &amp; Entertainment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F54E216F-98D8-6B88-1B1F-BD5AB63DF5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Start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F67E0F4-B419-F7CD-B211-68EEE62EC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Chat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B06B58C9-F15F-2D66-68F6-D51612952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3808" y="429376"/>
            <a:ext cx="4108470" cy="276999"/>
          </a:xfrm>
        </p:spPr>
        <p:txBody>
          <a:bodyPr/>
          <a:lstStyle/>
          <a:p>
            <a:r>
              <a:rPr lang="en-US" noProof="0" dirty="0"/>
              <a:t>Content ideation and creation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C0278E86-6B06-6295-5545-10E2BACEC5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Use Copilot to compile a list of ideas based upon a theme or key prompt.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F6DE0C1-78E5-3C2A-E43C-59741A6C66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Smart idea generation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DFE4667-B672-2C3F-7B81-867E42F431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dirty="0">
                <a:cs typeface="Segoe UI"/>
              </a:rPr>
              <a:t>Generate a list of ideas to begin an ideation session with the help of Copilot.</a:t>
            </a:r>
            <a:endParaRPr lang="en-US" noProof="0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E077F0D5-5169-59C5-A29F-4FA60E4A2E9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AI driven research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AF5CA65-0CDB-6014-571B-436EEA4669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>
                <a:cs typeface="Segoe UI"/>
              </a:rPr>
              <a:t>Identify</a:t>
            </a:r>
            <a:r>
              <a:rPr lang="en-US" dirty="0">
                <a:cs typeface="Segoe UI"/>
              </a:rPr>
              <a:t> and analyze helpful sources of information in the content ideation and creation process.</a:t>
            </a:r>
            <a:endParaRPr lang="en-US" noProof="0" dirty="0">
              <a:cs typeface="Segoe UI"/>
            </a:endParaRP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8BD0C9A9-6215-03BA-7522-B72123DCAB1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>
                <a:cs typeface="Segoe UI"/>
              </a:rPr>
              <a:t>Benefit: </a:t>
            </a:r>
            <a:r>
              <a:rPr lang="en-US" dirty="0">
                <a:cs typeface="Segoe UI"/>
              </a:rPr>
              <a:t>Use Copilot to help revise early drafts of content to be able to get to a better version faster.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A84E7FA7-6BC1-95E7-F175-12A4F3921A9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Faster revisions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128FB87F-40F1-3079-F3B0-00401578162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>
            <a:noAutofit/>
          </a:bodyPr>
          <a:lstStyle/>
          <a:p>
            <a:r>
              <a:rPr lang="en-US" dirty="0">
                <a:cs typeface="Segoe UI"/>
              </a:rPr>
              <a:t>Receive instant feedback, track revisions, and explore alternative ideas with the help of Copilot.</a:t>
            </a:r>
            <a:endParaRPr lang="en-US" noProof="0" dirty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F4DB58E9-30CA-BB36-0F66-F240F2AA53B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>
                <a:cs typeface="Segoe UI"/>
              </a:rPr>
              <a:t>Benefit: Use Copilot to </a:t>
            </a:r>
            <a:r>
              <a:rPr lang="en-US" dirty="0">
                <a:cs typeface="Segoe UI"/>
              </a:rPr>
              <a:t>provide different ideas and sources of inspiration that you may not have been able to find.</a:t>
            </a:r>
            <a:endParaRPr lang="en-US" noProof="0" dirty="0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06402633-291F-120F-4322-31A4134F4A8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>
                <a:cs typeface="Segoe UI"/>
              </a:rPr>
              <a:t>Benefit: </a:t>
            </a:r>
            <a:r>
              <a:rPr lang="en-US" dirty="0">
                <a:cs typeface="Segoe UI"/>
              </a:rPr>
              <a:t>Use Copilot to summarize and ideate best ways of communicating an idea based on inputted material. 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25775A08-84B8-C266-F617-8CA924DB011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dirty="0">
                <a:cs typeface="Segoe UI Semibold"/>
              </a:rPr>
              <a:t>Pitch deck creation</a:t>
            </a:r>
            <a:endParaRPr lang="en-US" dirty="0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5A6F65C-968F-C134-4CD4-592EEC03A46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dirty="0">
                <a:cs typeface="Segoe UI"/>
              </a:rPr>
              <a:t>Pull</a:t>
            </a:r>
            <a:r>
              <a:rPr lang="en-US" noProof="0" dirty="0">
                <a:cs typeface="Segoe UI"/>
              </a:rPr>
              <a:t> </a:t>
            </a:r>
            <a:r>
              <a:rPr lang="en-US" dirty="0">
                <a:cs typeface="Segoe UI"/>
              </a:rPr>
              <a:t>together an effective pitch leveraging Copilot to write a first draft based on key documents. </a:t>
            </a:r>
            <a:endParaRPr lang="en-US" noProof="0" dirty="0">
              <a:cs typeface="Segoe UI"/>
            </a:endParaRP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EF6B54A-7342-0ED4-96B4-278AA41B4B2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dirty="0">
                <a:cs typeface="Segoe UI Semibold"/>
              </a:rPr>
              <a:t>Generate images</a:t>
            </a:r>
            <a:endParaRPr lang="en-US" dirty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6B1EEF23-EA83-8E49-BAE2-04D325F09BA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dirty="0">
                <a:cs typeface="Segoe UI"/>
              </a:rPr>
              <a:t>Quickly create visuals based on written input.</a:t>
            </a:r>
            <a:endParaRPr lang="en-US" dirty="0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141DC6D7-47E8-1DF2-11A6-9A1233530A2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Ask Copilot to help to build on an initial set of ideas to bring concepts to life.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B48D99F2-15D0-9F11-811F-79D25184CF2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dirty="0">
                <a:cs typeface="Segoe UI Semibold"/>
              </a:rPr>
              <a:t>Team based brainstorming</a:t>
            </a:r>
            <a:endParaRPr lang="en-US" dirty="0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2B9A4CFF-9266-9CA4-E89E-1011606FCBC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dirty="0">
                <a:cs typeface="Segoe UI"/>
              </a:rPr>
              <a:t>Suggest creative concepts </a:t>
            </a:r>
            <a:r>
              <a:rPr lang="en-US" b="0" i="0" dirty="0">
                <a:effectLst/>
                <a:cs typeface="Segoe UI"/>
              </a:rPr>
              <a:t>and </a:t>
            </a:r>
            <a:r>
              <a:rPr lang="en-US" dirty="0">
                <a:cs typeface="Segoe UI"/>
              </a:rPr>
              <a:t>topics based on a set of requirements</a:t>
            </a:r>
            <a:r>
              <a:rPr lang="en-US" b="0" i="0" dirty="0">
                <a:effectLst/>
                <a:cs typeface="Segoe UI"/>
              </a:rPr>
              <a:t>.</a:t>
            </a:r>
            <a:endParaRPr lang="en-US" dirty="0">
              <a:cs typeface="Segoe UI"/>
            </a:endParaRP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B3BFDB19-7248-6CCE-281E-EAE2F2836DA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>
                <a:cs typeface="Segoe UI"/>
              </a:rPr>
              <a:t>Benefit: Use Copilot to </a:t>
            </a:r>
            <a:r>
              <a:rPr lang="en-US" dirty="0">
                <a:cs typeface="Segoe UI"/>
              </a:rPr>
              <a:t>get </a:t>
            </a:r>
            <a:r>
              <a:rPr lang="en-US" noProof="0" dirty="0">
                <a:cs typeface="Segoe UI"/>
              </a:rPr>
              <a:t>to a </a:t>
            </a:r>
            <a:r>
              <a:rPr lang="en-US" dirty="0">
                <a:cs typeface="Segoe UI"/>
              </a:rPr>
              <a:t>visual draft of ideas quicker than before.</a:t>
            </a:r>
            <a:endParaRPr lang="en-US" noProof="0" dirty="0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A4CA3D2-F181-C84D-E386-387F050ED83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3268691A-168E-B071-78FB-8588AE72370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01" name="Rectangle: Rounded Corners 6">
            <a:extLst>
              <a:ext uri="{FF2B5EF4-FFF2-40B4-BE49-F238E27FC236}">
                <a16:creationId xmlns:a16="http://schemas.microsoft.com/office/drawing/2014/main" id="{4BA2BCF5-F46F-420A-CD42-95CF412B0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19" y="377883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lnSpc>
                <a:spcPct val="100000"/>
              </a:lnSpc>
              <a:defRPr/>
            </a:pPr>
            <a:r>
              <a:rPr lang="en-US" sz="900" noProof="0" dirty="0">
                <a:solidFill>
                  <a:srgbClr val="0078D4"/>
                </a:solidFill>
                <a:latin typeface="+mj-lt"/>
                <a:cs typeface="Segoe UI Semibold" panose="020B0702040204020203" pitchFamily="34" charset="0"/>
              </a:rPr>
              <a:t>Innovate faster</a:t>
            </a:r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E3F3BA98-8CA8-983A-9D95-C582228FF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6" y="3814270"/>
            <a:ext cx="144000" cy="141732"/>
          </a:xfrm>
          <a:prstGeom prst="rect">
            <a:avLst/>
          </a:prstGeom>
        </p:spPr>
      </p:pic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A1537E93-FCC9-BAC9-D11E-0EC6999CF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1" y="40674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defRPr/>
            </a:pPr>
            <a:r>
              <a:rPr lang="en-US" sz="900" noProof="0" dirty="0">
                <a:solidFill>
                  <a:srgbClr val="0078D4"/>
                </a:solidFill>
                <a:latin typeface="Segoe UI Semibold"/>
                <a:cs typeface="Segoe UI Semibold"/>
              </a:rPr>
              <a:t>Employee satisfaction</a:t>
            </a: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2C588B91-4165-F94F-6BFE-FB8BC75A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4102892"/>
            <a:ext cx="144000" cy="141732"/>
          </a:xfrm>
          <a:prstGeom prst="rect">
            <a:avLst/>
          </a:prstGeom>
        </p:spPr>
      </p:pic>
      <p:sp>
        <p:nvSpPr>
          <p:cNvPr id="105" name="Rectangle: Rounded Corners 6">
            <a:extLst>
              <a:ext uri="{FF2B5EF4-FFF2-40B4-BE49-F238E27FC236}">
                <a16:creationId xmlns:a16="http://schemas.microsoft.com/office/drawing/2014/main" id="{FE941D49-720D-038E-3C5D-33DC8623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0206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rPr>
              <a:t>Cost savings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D92CDDC4-653B-2AF3-0416-17F4FBB9AE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056658"/>
            <a:ext cx="144000" cy="144000"/>
          </a:xfrm>
          <a:prstGeom prst="rect">
            <a:avLst/>
          </a:prstGeom>
        </p:spPr>
      </p:pic>
      <p:sp>
        <p:nvSpPr>
          <p:cNvPr id="107" name="Rectangle: Rounded Corners 6">
            <a:extLst>
              <a:ext uri="{FF2B5EF4-FFF2-40B4-BE49-F238E27FC236}">
                <a16:creationId xmlns:a16="http://schemas.microsoft.com/office/drawing/2014/main" id="{358722E6-256A-D473-B57A-CC6B04E7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30672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C03BC4"/>
                </a:solidFill>
                <a:latin typeface="+mj-lt"/>
                <a:cs typeface="Segoe UI Semibold" panose="020B0702040204020203" pitchFamily="34" charset="0"/>
              </a:rPr>
              <a:t>Revenue Growth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+mj-lt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8BB31E61-24E9-01E2-4E96-A685A8443D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342726"/>
            <a:ext cx="144000" cy="144000"/>
          </a:xfrm>
          <a:prstGeom prst="rect">
            <a:avLst/>
          </a:prstGeom>
        </p:spPr>
      </p:pic>
      <p:grpSp>
        <p:nvGrpSpPr>
          <p:cNvPr id="263" name="Group 262">
            <a:extLst>
              <a:ext uri="{FF2B5EF4-FFF2-40B4-BE49-F238E27FC236}">
                <a16:creationId xmlns:a16="http://schemas.microsoft.com/office/drawing/2014/main" id="{0495396A-58C2-136A-4042-77E38EB60612}"/>
              </a:ext>
            </a:extLst>
          </p:cNvPr>
          <p:cNvGrpSpPr/>
          <p:nvPr/>
        </p:nvGrpSpPr>
        <p:grpSpPr>
          <a:xfrm>
            <a:off x="3363441" y="5053191"/>
            <a:ext cx="2210744" cy="276999"/>
            <a:chOff x="8931568" y="2189728"/>
            <a:chExt cx="2210744" cy="276999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1407CABD-6151-5353-CD12-B5A4CFA5FF2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89728"/>
              <a:ext cx="185179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6F020DA-FD3C-57BB-E867-0333A43A47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23832C2-33F1-ABF4-DE48-48916E236C98}"/>
              </a:ext>
            </a:extLst>
          </p:cNvPr>
          <p:cNvGrpSpPr/>
          <p:nvPr/>
        </p:nvGrpSpPr>
        <p:grpSpPr>
          <a:xfrm>
            <a:off x="6247928" y="2315938"/>
            <a:ext cx="2210744" cy="276999"/>
            <a:chOff x="8931568" y="2189728"/>
            <a:chExt cx="2210744" cy="276999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CF18C85-208A-BDCE-0013-79207C59ED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89728"/>
              <a:ext cx="185179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0E29971E-BD5A-6111-FC5E-B06477424CA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FF3B435-C289-EAD3-F2C8-4AB7A2CD1F7E}"/>
              </a:ext>
            </a:extLst>
          </p:cNvPr>
          <p:cNvGrpSpPr/>
          <p:nvPr/>
        </p:nvGrpSpPr>
        <p:grpSpPr>
          <a:xfrm>
            <a:off x="6247928" y="5053191"/>
            <a:ext cx="2210744" cy="276999"/>
            <a:chOff x="8931568" y="2189728"/>
            <a:chExt cx="2210744" cy="276999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AEEBC21A-7C92-8226-4C32-1E6A76294A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89728"/>
              <a:ext cx="185179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AB51DF77-B240-C9A1-9172-D4926CE260F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D2C0231-0074-B023-6AE8-C662C472D3E1}"/>
              </a:ext>
            </a:extLst>
          </p:cNvPr>
          <p:cNvGrpSpPr/>
          <p:nvPr/>
        </p:nvGrpSpPr>
        <p:grpSpPr>
          <a:xfrm>
            <a:off x="9131637" y="2333251"/>
            <a:ext cx="2209126" cy="242374"/>
            <a:chOff x="6430049" y="2210018"/>
            <a:chExt cx="2209126" cy="242374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AC37AE8-99F5-08B4-1B2F-1DE74669979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75" name="Picture 50">
              <a:hlinkClick r:id="rId7"/>
              <a:extLst>
                <a:ext uri="{FF2B5EF4-FFF2-40B4-BE49-F238E27FC236}">
                  <a16:creationId xmlns:a16="http://schemas.microsoft.com/office/drawing/2014/main" id="{7400B815-7341-4BD5-85D6-49F4D50EE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286D37E-8276-834F-8845-6F1829F323E0}"/>
              </a:ext>
            </a:extLst>
          </p:cNvPr>
          <p:cNvGrpSpPr/>
          <p:nvPr/>
        </p:nvGrpSpPr>
        <p:grpSpPr>
          <a:xfrm>
            <a:off x="9131637" y="5070504"/>
            <a:ext cx="2209126" cy="242374"/>
            <a:chOff x="6430049" y="2210018"/>
            <a:chExt cx="2209126" cy="242374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2D3E220-42E4-A528-4D1C-F36059B416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78" name="Picture 50">
              <a:hlinkClick r:id="rId7"/>
              <a:extLst>
                <a:ext uri="{FF2B5EF4-FFF2-40B4-BE49-F238E27FC236}">
                  <a16:creationId xmlns:a16="http://schemas.microsoft.com/office/drawing/2014/main" id="{6B97B2EA-47A9-A446-174E-A1286A8DE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56A203-BADE-3890-DDBE-8C8C23021B42}"/>
              </a:ext>
            </a:extLst>
          </p:cNvPr>
          <p:cNvGrpSpPr/>
          <p:nvPr/>
        </p:nvGrpSpPr>
        <p:grpSpPr>
          <a:xfrm>
            <a:off x="3365059" y="2333251"/>
            <a:ext cx="2209126" cy="242374"/>
            <a:chOff x="6430049" y="2210018"/>
            <a:chExt cx="2209126" cy="242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C7D127-E596-CB39-7ABE-7E5FC7AA7F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4" name="Picture 50">
              <a:hlinkClick r:id="rId7"/>
              <a:extLst>
                <a:ext uri="{FF2B5EF4-FFF2-40B4-BE49-F238E27FC236}">
                  <a16:creationId xmlns:a16="http://schemas.microsoft.com/office/drawing/2014/main" id="{EC7E7ABB-E020-1BE2-3613-459C0BA39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0597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Media &amp; Entertainment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2025-04-05T21:25:15Z</dcterms:created>
  <dcterms:modified xsi:type="dcterms:W3CDTF">2025-04-05T22:37:30Z</dcterms:modified>
</cp:coreProperties>
</file>