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61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s" id="{CA6C5564-70FE-4F06-A1D4-26344BC20223}">
          <p14:sldIdLst>
            <p14:sldId id="619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D20E775B-B30C-2397-2CC0-1091A8A4692D}" name="Blake Norton (SYNAXIS CORPORATION)" initials="BN" userId="S::v-blnort@microsoft.com::c7b2b92d-57f0-4b9f-a279-7f61fcd2e32f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B"/>
    <a:srgbClr val="FFFFFF"/>
    <a:srgbClr val="DDEEF8"/>
    <a:srgbClr val="B63EC5"/>
    <a:srgbClr val="0078D4"/>
    <a:srgbClr val="B1B3B3"/>
    <a:srgbClr val="49C5B1"/>
    <a:srgbClr val="F5EBE9"/>
    <a:srgbClr val="593794"/>
    <a:srgbClr val="E4D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BF9DD-8278-B0EC-B11D-1B42DC0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334081-BB9B-D14A-2580-C34E80F9B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3C15E-9460-A984-DFEB-84DDAFE2B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AC4D-9B9C-A253-E09E-08CDC89E25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73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3486389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45830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387834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909" r:id="rId7"/>
    <p:sldLayoutId id="2147483911" r:id="rId8"/>
    <p:sldLayoutId id="2147483816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16608-2078-9D88-D17D-057E167BE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69A7DA4F-D78B-7B8B-6ED9-47773E15FB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3" progId="TCLayout.ActiveDocument.1">
                  <p:embed/>
                </p:oleObj>
              </mc:Choice>
              <mc:Fallback>
                <p:oleObj name="think-cell Slide" r:id="rId4" imgW="532" imgH="533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A7DA4F-D78B-7B8B-6ED9-47773E15FB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441D687E-7AF5-25E2-60BD-83A9BAF7661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194560" cy="1131079"/>
          </a:xfrm>
        </p:spPr>
        <p:txBody>
          <a:bodyPr/>
          <a:lstStyle/>
          <a:p>
            <a:r>
              <a:rPr lang="en-US" noProof="0" dirty="0"/>
              <a:t>Copilot Studio can help streamline talent acquisition in Media &amp; Entertainment by automating the screening, scheduling, and feedback process for actors and voice actors—accelerating decision-making and reducing time-to-hire. </a:t>
            </a:r>
          </a:p>
        </p:txBody>
      </p:sp>
      <p:sp>
        <p:nvSpPr>
          <p:cNvPr id="158" name="Title 157">
            <a:extLst>
              <a:ext uri="{FF2B5EF4-FFF2-40B4-BE49-F238E27FC236}">
                <a16:creationId xmlns:a16="http://schemas.microsoft.com/office/drawing/2014/main" id="{18B43B1F-621A-B841-5B26-BF74D107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74" y="429826"/>
            <a:ext cx="3994781" cy="276999"/>
          </a:xfrm>
        </p:spPr>
        <p:txBody>
          <a:bodyPr vert="horz">
            <a:normAutofit/>
          </a:bodyPr>
          <a:lstStyle/>
          <a:p>
            <a:r>
              <a:rPr lang="en-US"/>
              <a:t>Accelerate talent acquisition </a:t>
            </a:r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823E1524-5636-8750-8FEB-7EA55D5213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>
            <a:normAutofit/>
          </a:bodyPr>
          <a:lstStyle/>
          <a:p>
            <a:r>
              <a:rPr lang="en-US" noProof="0"/>
              <a:t>Extend</a:t>
            </a:r>
          </a:p>
        </p:txBody>
      </p:sp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0FA6125C-85EF-52FD-DD8E-13F5310D58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>
            <a:normAutofit/>
          </a:bodyPr>
          <a:lstStyle/>
          <a:p>
            <a:r>
              <a:rPr lang="en-US" noProof="0"/>
              <a:t>Microsoft 365 Copilot and Copilot Studio</a:t>
            </a:r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7A740C88-FD45-25C9-7CC8-04C5B876C97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7" y="445215"/>
            <a:ext cx="2089153" cy="246221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1600"/>
              <a:t>Media &amp; Entertainment</a:t>
            </a:r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BAD636F8-7698-1E7B-A0F0-BCCB24681B92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noProof="0">
                <a:latin typeface="+mj-lt"/>
              </a:rPr>
              <a:t>Connect to casting databases or CRM</a:t>
            </a:r>
            <a:r>
              <a:rPr lang="en-US" noProof="0"/>
              <a:t> and offer a shortlist of matching talent profiles instantly.</a:t>
            </a:r>
          </a:p>
        </p:txBody>
      </p:sp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F02AECD1-A74F-449F-9908-DD725B34E2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/>
              <a:t>Intake and role matching</a:t>
            </a:r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F8C91EE7-DD21-D2A5-58EA-5CE0215A02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/>
          <a:lstStyle/>
          <a:p>
            <a:r>
              <a:rPr lang="en-US" noProof="0"/>
              <a:t>For a new casting request for a voice actor, a casting director can leverage an agent to quickly parse the role requirements—genre, tone, language, and availability.</a:t>
            </a:r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A44C19D3-1B80-6352-C13F-169B8C54D75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/>
              <a:t>Initial screening automation</a:t>
            </a:r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2F441C4C-F6E3-F043-660A-F87D12DC281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noProof="0" dirty="0"/>
              <a:t>Next, screening questions are sent to the shortlisted talent (availability, interest, demo reel submission).</a:t>
            </a:r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B9F70AB5-9DD5-6FA3-4A32-9E34F0BC8B1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Streamline audition scheduling </a:t>
            </a:r>
            <a:r>
              <a:rPr lang="en-US" dirty="0"/>
              <a:t>and save time with reminders and calendar holds sent automatically.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70FC2BE8-4541-2926-3BCE-F2A74E99661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/>
              <a:t>Smart scheduling</a:t>
            </a:r>
          </a:p>
        </p:txBody>
      </p:sp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B424F231-B2C2-A87B-D517-528011C790A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/>
              <a:t>Coordinate audition slots based on talent availability and casting director calendars. Auditions are scheduled without wasted back-and-forth emails.</a:t>
            </a:r>
          </a:p>
        </p:txBody>
      </p:sp>
      <p:sp>
        <p:nvSpPr>
          <p:cNvPr id="180" name="Text Placeholder 179">
            <a:extLst>
              <a:ext uri="{FF2B5EF4-FFF2-40B4-BE49-F238E27FC236}">
                <a16:creationId xmlns:a16="http://schemas.microsoft.com/office/drawing/2014/main" id="{6E55FA2C-2EF2-5A33-9771-6B201ECAB516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>
                <a:latin typeface="+mj-lt"/>
              </a:rPr>
              <a:t>Collect responses </a:t>
            </a:r>
            <a:r>
              <a:rPr lang="en-US" noProof="0"/>
              <a:t>and help score them with adaptive cards to flag potential voice actor talent, </a:t>
            </a:r>
            <a:r>
              <a:rPr lang="en-US"/>
              <a:t>based on criteria (like availability and experience).</a:t>
            </a:r>
            <a:endParaRPr lang="en-US" noProof="0"/>
          </a:p>
        </p:txBody>
      </p:sp>
      <p:sp>
        <p:nvSpPr>
          <p:cNvPr id="172" name="Text Placeholder 171">
            <a:extLst>
              <a:ext uri="{FF2B5EF4-FFF2-40B4-BE49-F238E27FC236}">
                <a16:creationId xmlns:a16="http://schemas.microsoft.com/office/drawing/2014/main" id="{919734AE-F335-C4B2-B056-9BADF6311C3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>
                <a:latin typeface="+mj-lt"/>
              </a:rPr>
              <a:t>Offer letters are generated and delivered </a:t>
            </a:r>
            <a:r>
              <a:rPr lang="en-US"/>
              <a:t>within minutes, reducing delays and ensuring a professional, consistent candidate experience.</a:t>
            </a:r>
            <a:endParaRPr lang="en-US" noProof="0"/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F512055D-9E20-011F-222B-A1D1F590A68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 noProof="0"/>
              <a:t>Draft and send offer letters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D746C365-405A-B902-9BFE-2B0659E75D0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/>
          <a:lstStyle/>
          <a:p>
            <a:r>
              <a:rPr lang="en-US" noProof="0" dirty="0"/>
              <a:t>Once an artist is selected, the agent can draft a personalized offer letter using predefined templates and film-specific details, like start date. 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990B973E-08F0-2D93-E923-8E3DCC7617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/>
              <a:t>Decision support and follow-up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7916CF6A-4E90-95BD-0310-D49227A7BD9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Copilot can help aggregate feedback, helping highlight the top candidates and categorizing the team’s feedback.</a:t>
            </a:r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712AE014-248C-7A1A-5AE2-C9B5A7976C5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>
                <a:latin typeface="+mj-lt"/>
              </a:rPr>
              <a:t>Centralize feedback</a:t>
            </a:r>
            <a:r>
              <a:rPr lang="en-US"/>
              <a:t>, tagged by reviewer and role, summarized for decision-making using Loop components. </a:t>
            </a:r>
            <a:endParaRPr lang="en-US" noProof="0"/>
          </a:p>
        </p:txBody>
      </p:sp>
      <p:sp>
        <p:nvSpPr>
          <p:cNvPr id="178" name="Text Placeholder 177">
            <a:extLst>
              <a:ext uri="{FF2B5EF4-FFF2-40B4-BE49-F238E27FC236}">
                <a16:creationId xmlns:a16="http://schemas.microsoft.com/office/drawing/2014/main" id="{E302ECD4-9FDE-3380-D8F2-BFE531E6782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/>
              <a:t>Feedback loop activation</a:t>
            </a:r>
          </a:p>
        </p:txBody>
      </p:sp>
      <p:sp>
        <p:nvSpPr>
          <p:cNvPr id="179" name="Text Placeholder 178">
            <a:extLst>
              <a:ext uri="{FF2B5EF4-FFF2-40B4-BE49-F238E27FC236}">
                <a16:creationId xmlns:a16="http://schemas.microsoft.com/office/drawing/2014/main" id="{1C2BDC91-5BB4-015E-0D0C-BECACCDC821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/>
          <a:lstStyle/>
          <a:p>
            <a:r>
              <a:rPr lang="en-US"/>
              <a:t>After auditions, the agent can help prompt other important reviewers, like producers, to send structured feedback to the casting director.</a:t>
            </a: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93F1B30C-2572-4A09-3179-5B22B2F00397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>
                <a:latin typeface="+mj-lt"/>
              </a:rPr>
              <a:t>Visualize feedback trends </a:t>
            </a:r>
            <a:r>
              <a:rPr lang="en-US" noProof="0"/>
              <a:t>for faster consensus and reduced time-to-hire.</a:t>
            </a:r>
          </a:p>
        </p:txBody>
      </p:sp>
      <p:sp>
        <p:nvSpPr>
          <p:cNvPr id="181" name="Text Placeholder 180">
            <a:extLst>
              <a:ext uri="{FF2B5EF4-FFF2-40B4-BE49-F238E27FC236}">
                <a16:creationId xmlns:a16="http://schemas.microsoft.com/office/drawing/2014/main" id="{01AEB2D3-998D-BB52-F8DD-DDF4FF926B2E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/>
              <a:t>Value benefit</a:t>
            </a:r>
          </a:p>
        </p:txBody>
      </p:sp>
      <p:sp>
        <p:nvSpPr>
          <p:cNvPr id="182" name="Text Placeholder 181">
            <a:extLst>
              <a:ext uri="{FF2B5EF4-FFF2-40B4-BE49-F238E27FC236}">
                <a16:creationId xmlns:a16="http://schemas.microsoft.com/office/drawing/2014/main" id="{DAD5E85E-E8E4-AB53-8876-1C86DE42311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/>
              <a:t>KPIs impacted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6D81568-BF2F-7975-0349-9662040F833D}"/>
              </a:ext>
            </a:extLst>
          </p:cNvPr>
          <p:cNvGrpSpPr/>
          <p:nvPr/>
        </p:nvGrpSpPr>
        <p:grpSpPr>
          <a:xfrm>
            <a:off x="320719" y="3778836"/>
            <a:ext cx="1771607" cy="504622"/>
            <a:chOff x="320719" y="4228589"/>
            <a:chExt cx="1771607" cy="504622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07C59128-19BA-ED5C-EC7E-B04D3A85488C}"/>
                </a:ext>
              </a:extLst>
            </p:cNvPr>
            <p:cNvGrpSpPr/>
            <p:nvPr/>
          </p:nvGrpSpPr>
          <p:grpSpPr>
            <a:xfrm>
              <a:off x="320719" y="4228589"/>
              <a:ext cx="1771605" cy="216000"/>
              <a:chOff x="320719" y="4224848"/>
              <a:chExt cx="1771605" cy="219456"/>
            </a:xfrm>
          </p:grpSpPr>
          <p:sp>
            <p:nvSpPr>
              <p:cNvPr id="191" name="Rectangle: Rounded Corners 6">
                <a:extLst>
                  <a:ext uri="{FF2B5EF4-FFF2-40B4-BE49-F238E27FC236}">
                    <a16:creationId xmlns:a16="http://schemas.microsoft.com/office/drawing/2014/main" id="{72E8E8C7-7057-C8E1-2282-44D7A3D55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320719" y="4224848"/>
                <a:ext cx="1771605" cy="21945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/>
                  </a:rPr>
                  <a:t>Employee satisfaction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192" name="Graphic 191">
                <a:extLst>
                  <a:ext uri="{FF2B5EF4-FFF2-40B4-BE49-F238E27FC236}">
                    <a16:creationId xmlns:a16="http://schemas.microsoft.com/office/drawing/2014/main" id="{03696AEE-9695-955D-05F0-955A55D48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7506" y="4260849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B898395F-1335-BB3B-D8BD-78B067C9178B}"/>
                </a:ext>
              </a:extLst>
            </p:cNvPr>
            <p:cNvGrpSpPr/>
            <p:nvPr/>
          </p:nvGrpSpPr>
          <p:grpSpPr>
            <a:xfrm>
              <a:off x="320721" y="4517211"/>
              <a:ext cx="1771605" cy="216000"/>
              <a:chOff x="320721" y="4517211"/>
              <a:chExt cx="1771605" cy="216000"/>
            </a:xfrm>
          </p:grpSpPr>
          <p:sp>
            <p:nvSpPr>
              <p:cNvPr id="189" name="Rectangle: Rounded Corners 6">
                <a:extLst>
                  <a:ext uri="{FF2B5EF4-FFF2-40B4-BE49-F238E27FC236}">
                    <a16:creationId xmlns:a16="http://schemas.microsoft.com/office/drawing/2014/main" id="{5A9B13E6-40EF-F752-4C17-C7A7D8208A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4517211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/>
                  </a:rPr>
                  <a:t>Time-to-schedule reduction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190" name="Graphic 189">
                <a:extLst>
                  <a:ext uri="{FF2B5EF4-FFF2-40B4-BE49-F238E27FC236}">
                    <a16:creationId xmlns:a16="http://schemas.microsoft.com/office/drawing/2014/main" id="{62B1139C-7E09-2656-94BD-01FE44200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7507" y="4552645"/>
                <a:ext cx="144000" cy="141732"/>
              </a:xfrm>
              <a:prstGeom prst="rect">
                <a:avLst/>
              </a:prstGeom>
            </p:spPr>
          </p:pic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93153AB-79A4-E7AF-D01F-E7CAE06BE139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198" name="Rectangle: Rounded Corners 6">
              <a:extLst>
                <a:ext uri="{FF2B5EF4-FFF2-40B4-BE49-F238E27FC236}">
                  <a16:creationId xmlns:a16="http://schemas.microsoft.com/office/drawing/2014/main" id="{3E151099-30A0-4785-AAC3-39037454F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99" name="Graphic 198">
              <a:extLst>
                <a:ext uri="{FF2B5EF4-FFF2-40B4-BE49-F238E27FC236}">
                  <a16:creationId xmlns:a16="http://schemas.microsoft.com/office/drawing/2014/main" id="{B184777E-60DF-BB5E-EECD-00B5C1CA2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A5A74CA-7106-8108-D6D4-1BCD767915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52452" y="4857529"/>
            <a:ext cx="115100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485D65F-C261-0EB2-1FBE-6726DD25566C}"/>
              </a:ext>
            </a:extLst>
          </p:cNvPr>
          <p:cNvSpPr/>
          <p:nvPr/>
        </p:nvSpPr>
        <p:spPr bwMode="auto">
          <a:xfrm rot="20888769">
            <a:off x="-64817" y="53746"/>
            <a:ext cx="2350874" cy="282342"/>
          </a:xfrm>
          <a:custGeom>
            <a:avLst/>
            <a:gdLst>
              <a:gd name="connsiteX0" fmla="*/ 0 w 6121537"/>
              <a:gd name="connsiteY0" fmla="*/ 0 h 407061"/>
              <a:gd name="connsiteX1" fmla="*/ 6121537 w 6121537"/>
              <a:gd name="connsiteY1" fmla="*/ 0 h 407061"/>
              <a:gd name="connsiteX2" fmla="*/ 6121537 w 6121537"/>
              <a:gd name="connsiteY2" fmla="*/ 407061 h 407061"/>
              <a:gd name="connsiteX3" fmla="*/ 0 w 6121537"/>
              <a:gd name="connsiteY3" fmla="*/ 407061 h 407061"/>
              <a:gd name="connsiteX4" fmla="*/ 0 w 6121537"/>
              <a:gd name="connsiteY4" fmla="*/ 0 h 407061"/>
              <a:gd name="connsiteX0" fmla="*/ 0 w 6121537"/>
              <a:gd name="connsiteY0" fmla="*/ 1677 h 408738"/>
              <a:gd name="connsiteX1" fmla="*/ 4253239 w 6121537"/>
              <a:gd name="connsiteY1" fmla="*/ 0 h 408738"/>
              <a:gd name="connsiteX2" fmla="*/ 6121537 w 6121537"/>
              <a:gd name="connsiteY2" fmla="*/ 408738 h 408738"/>
              <a:gd name="connsiteX3" fmla="*/ 0 w 6121537"/>
              <a:gd name="connsiteY3" fmla="*/ 408738 h 408738"/>
              <a:gd name="connsiteX4" fmla="*/ 0 w 6121537"/>
              <a:gd name="connsiteY4" fmla="*/ 1677 h 408738"/>
              <a:gd name="connsiteX0" fmla="*/ 0 w 6144375"/>
              <a:gd name="connsiteY0" fmla="*/ 1677 h 408738"/>
              <a:gd name="connsiteX1" fmla="*/ 4253239 w 6144375"/>
              <a:gd name="connsiteY1" fmla="*/ 0 h 408738"/>
              <a:gd name="connsiteX2" fmla="*/ 6144375 w 6144375"/>
              <a:gd name="connsiteY2" fmla="*/ 399586 h 408738"/>
              <a:gd name="connsiteX3" fmla="*/ 0 w 6144375"/>
              <a:gd name="connsiteY3" fmla="*/ 408738 h 408738"/>
              <a:gd name="connsiteX4" fmla="*/ 0 w 6144375"/>
              <a:gd name="connsiteY4" fmla="*/ 1677 h 408738"/>
              <a:gd name="connsiteX0" fmla="*/ 80470 w 6144375"/>
              <a:gd name="connsiteY0" fmla="*/ 0 h 425035"/>
              <a:gd name="connsiteX1" fmla="*/ 4253239 w 6144375"/>
              <a:gd name="connsiteY1" fmla="*/ 16297 h 425035"/>
              <a:gd name="connsiteX2" fmla="*/ 6144375 w 6144375"/>
              <a:gd name="connsiteY2" fmla="*/ 415883 h 425035"/>
              <a:gd name="connsiteX3" fmla="*/ 0 w 6144375"/>
              <a:gd name="connsiteY3" fmla="*/ 425035 h 425035"/>
              <a:gd name="connsiteX4" fmla="*/ 80470 w 6144375"/>
              <a:gd name="connsiteY4" fmla="*/ 0 h 425035"/>
              <a:gd name="connsiteX0" fmla="*/ 80470 w 6445295"/>
              <a:gd name="connsiteY0" fmla="*/ 0 h 425035"/>
              <a:gd name="connsiteX1" fmla="*/ 4253239 w 6445295"/>
              <a:gd name="connsiteY1" fmla="*/ 16297 h 425035"/>
              <a:gd name="connsiteX2" fmla="*/ 6445296 w 6445295"/>
              <a:gd name="connsiteY2" fmla="*/ 283878 h 425035"/>
              <a:gd name="connsiteX3" fmla="*/ 0 w 6445295"/>
              <a:gd name="connsiteY3" fmla="*/ 425035 h 425035"/>
              <a:gd name="connsiteX4" fmla="*/ 80470 w 6445295"/>
              <a:gd name="connsiteY4" fmla="*/ 0 h 425035"/>
              <a:gd name="connsiteX0" fmla="*/ 177681 w 6445295"/>
              <a:gd name="connsiteY0" fmla="*/ 0 h 436254"/>
              <a:gd name="connsiteX1" fmla="*/ 4253239 w 6445295"/>
              <a:gd name="connsiteY1" fmla="*/ 27516 h 436254"/>
              <a:gd name="connsiteX2" fmla="*/ 6445296 w 6445295"/>
              <a:gd name="connsiteY2" fmla="*/ 295097 h 436254"/>
              <a:gd name="connsiteX3" fmla="*/ 0 w 6445295"/>
              <a:gd name="connsiteY3" fmla="*/ 436254 h 436254"/>
              <a:gd name="connsiteX4" fmla="*/ 177681 w 6445295"/>
              <a:gd name="connsiteY4" fmla="*/ 0 h 436254"/>
              <a:gd name="connsiteX0" fmla="*/ 113979 w 6381593"/>
              <a:gd name="connsiteY0" fmla="*/ 0 h 443944"/>
              <a:gd name="connsiteX1" fmla="*/ 4189537 w 6381593"/>
              <a:gd name="connsiteY1" fmla="*/ 27516 h 443944"/>
              <a:gd name="connsiteX2" fmla="*/ 6381594 w 6381593"/>
              <a:gd name="connsiteY2" fmla="*/ 295097 h 443944"/>
              <a:gd name="connsiteX3" fmla="*/ 1 w 6381593"/>
              <a:gd name="connsiteY3" fmla="*/ 443945 h 443944"/>
              <a:gd name="connsiteX4" fmla="*/ 113979 w 6381593"/>
              <a:gd name="connsiteY4" fmla="*/ 0 h 44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593" h="443944">
                <a:moveTo>
                  <a:pt x="113979" y="0"/>
                </a:moveTo>
                <a:lnTo>
                  <a:pt x="4189537" y="27516"/>
                </a:lnTo>
                <a:lnTo>
                  <a:pt x="6381594" y="295097"/>
                </a:lnTo>
                <a:lnTo>
                  <a:pt x="1" y="443945"/>
                </a:lnTo>
                <a:lnTo>
                  <a:pt x="113979" y="0"/>
                </a:lnTo>
                <a:close/>
              </a:path>
            </a:pathLst>
          </a:cu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>
                <a:solidFill>
                  <a:srgbClr val="07641D"/>
                </a:solidFill>
                <a:ea typeface="Segoe UI" pitchFamily="34" charset="0"/>
                <a:cs typeface="Segoe UI" pitchFamily="34" charset="0"/>
              </a:rPr>
              <a:t>NEW </a:t>
            </a:r>
            <a:r>
              <a:rPr lang="en-US" sz="1000" i="1">
                <a:solidFill>
                  <a:srgbClr val="07641D"/>
                </a:solidFill>
                <a:ea typeface="Segoe UI" pitchFamily="34" charset="0"/>
                <a:cs typeface="Segoe UI" pitchFamily="34" charset="0"/>
              </a:rPr>
              <a:t>READY FOR REVIEW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471FC-4453-0515-9E7F-74A8E3549A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52452" y="2166630"/>
            <a:ext cx="1657099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CRM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A63363-3289-85B5-51A7-8E47CF9FC9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65562" y="2105074"/>
            <a:ext cx="1657099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CRM</a:t>
            </a: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78D4"/>
                </a:solidFill>
                <a:latin typeface="Segoe UI Semibold"/>
              </a:rPr>
              <a:t>+ Connection to Teams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424A46-BA1D-C1E1-9E99-F284E752A3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22478" y="2166630"/>
            <a:ext cx="1657099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78D4"/>
                </a:solidFill>
                <a:latin typeface="Segoe UI Semibold"/>
              </a:rPr>
              <a:t>+ Connection to Bookings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812B6B-FA07-2868-CC94-7F5719E33C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28749" y="4795974"/>
            <a:ext cx="1657099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78D4"/>
                </a:solidFill>
                <a:latin typeface="Segoe UI Semibold"/>
              </a:rPr>
              <a:t>+ Connection to Loop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401526D-4AC8-2CE9-1BBB-F2D02AF2FF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70680" y="4857529"/>
            <a:ext cx="1490793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7680B0-835D-6239-8667-AFB2416F6CED}"/>
              </a:ext>
            </a:extLst>
          </p:cNvPr>
          <p:cNvGrpSpPr/>
          <p:nvPr/>
        </p:nvGrpSpPr>
        <p:grpSpPr>
          <a:xfrm>
            <a:off x="320719" y="5304564"/>
            <a:ext cx="1771605" cy="216000"/>
            <a:chOff x="320719" y="5270676"/>
            <a:chExt cx="1771605" cy="216000"/>
          </a:xfrm>
        </p:grpSpPr>
        <p:sp>
          <p:nvSpPr>
            <p:cNvPr id="58" name="Rectangle: Rounded Corners 6">
              <a:extLst>
                <a:ext uri="{FF2B5EF4-FFF2-40B4-BE49-F238E27FC236}">
                  <a16:creationId xmlns:a16="http://schemas.microsoft.com/office/drawing/2014/main" id="{FBC5A4F6-2AE9-AE54-43C4-6F5443DFF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Talent acquisition  speed</a:t>
              </a:r>
            </a:p>
          </p:txBody>
        </p:sp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963DEC4B-C0A0-23B3-F21A-F94E0552A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pic>
        <p:nvPicPr>
          <p:cNvPr id="2" name="Graphic 58">
            <a:extLst>
              <a:ext uri="{FF2B5EF4-FFF2-40B4-BE49-F238E27FC236}">
                <a16:creationId xmlns:a16="http://schemas.microsoft.com/office/drawing/2014/main" id="{2A825C63-E78B-35AB-772E-5A07EC172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890" y="2187296"/>
            <a:ext cx="265126" cy="235667"/>
          </a:xfrm>
          <a:prstGeom prst="rect">
            <a:avLst/>
          </a:prstGeom>
        </p:spPr>
      </p:pic>
      <p:pic>
        <p:nvPicPr>
          <p:cNvPr id="3" name="Graphic 59">
            <a:extLst>
              <a:ext uri="{FF2B5EF4-FFF2-40B4-BE49-F238E27FC236}">
                <a16:creationId xmlns:a16="http://schemas.microsoft.com/office/drawing/2014/main" id="{B1DACAA6-D3E5-520F-2FCA-0BE17C618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682" y="2187296"/>
            <a:ext cx="265126" cy="235667"/>
          </a:xfrm>
          <a:prstGeom prst="rect">
            <a:avLst/>
          </a:prstGeom>
        </p:spPr>
      </p:pic>
      <p:pic>
        <p:nvPicPr>
          <p:cNvPr id="4" name="Graphic 60">
            <a:extLst>
              <a:ext uri="{FF2B5EF4-FFF2-40B4-BE49-F238E27FC236}">
                <a16:creationId xmlns:a16="http://schemas.microsoft.com/office/drawing/2014/main" id="{84D6BB09-20A2-848A-E5FE-6DC1C5D4A8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0475" y="2187296"/>
            <a:ext cx="265126" cy="235667"/>
          </a:xfrm>
          <a:prstGeom prst="rect">
            <a:avLst/>
          </a:prstGeom>
        </p:spPr>
      </p:pic>
      <p:pic>
        <p:nvPicPr>
          <p:cNvPr id="6" name="Graphic 61">
            <a:extLst>
              <a:ext uri="{FF2B5EF4-FFF2-40B4-BE49-F238E27FC236}">
                <a16:creationId xmlns:a16="http://schemas.microsoft.com/office/drawing/2014/main" id="{AD25F84C-B0EC-97F0-CEA2-A72A663B32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0475" y="4816640"/>
            <a:ext cx="265126" cy="235667"/>
          </a:xfrm>
          <a:prstGeom prst="rect">
            <a:avLst/>
          </a:prstGeom>
        </p:spPr>
      </p:pic>
      <p:pic>
        <p:nvPicPr>
          <p:cNvPr id="10" name="Picture 9" descr="Excel logo">
            <a:extLst>
              <a:ext uri="{FF2B5EF4-FFF2-40B4-BE49-F238E27FC236}">
                <a16:creationId xmlns:a16="http://schemas.microsoft.com/office/drawing/2014/main" id="{B510F655-B8F2-55DC-C427-A921A934A7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6682" y="4801885"/>
            <a:ext cx="265176" cy="265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BEC7FE-A04C-8A54-2B02-9971A0455D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2890" y="4801885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4606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12c9beb-9115-4dd4-b4b0-98592a7680e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6" ma:contentTypeDescription="Create a new document." ma:contentTypeScope="" ma:versionID="ba0c03e64be8ee40ecdff530c39fb4b4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e40f2d4fd7089cf71002697928c39dfe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9b9b331a-5640-4f50-a010-6cc4266aa39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52CF4-760D-4C86-B3E5-0A4850814475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Accelerate talent acquisition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Dylan Bode (FREEMIND SEATTLE LLC)</cp:lastModifiedBy>
  <cp:revision>12</cp:revision>
  <dcterms:created xsi:type="dcterms:W3CDTF">2024-09-25T15:39:48Z</dcterms:created>
  <dcterms:modified xsi:type="dcterms:W3CDTF">2026-02-06T17:25:13Z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</Properties>
</file>