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214748363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s" id="{CA6C5564-70FE-4F06-A1D4-26344BC20223}">
          <p14:sldIdLst>
            <p14:sldId id="2147483633"/>
          </p14:sldIdLst>
        </p14:section>
      </p14:sectionLst>
    </p:ex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D20E775B-B30C-2397-2CC0-1091A8A4692D}" name="Blake Norton (SYNAXIS CORPORATION)" initials="BN" userId="S::v-blnort@microsoft.com::c7b2b92d-57f0-4b9f-a279-7f61fcd2e32f"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BB"/>
    <a:srgbClr val="FFFFFF"/>
    <a:srgbClr val="DDEEF8"/>
    <a:srgbClr val="B63EC5"/>
    <a:srgbClr val="0078D4"/>
    <a:srgbClr val="B1B3B3"/>
    <a:srgbClr val="49C5B1"/>
    <a:srgbClr val="F5EBE9"/>
    <a:srgbClr val="593794"/>
    <a:srgbClr val="E4DF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2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3878347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89739888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11" r:id="rId7"/>
    <p:sldLayoutId id="2147483816" r:id="rId8"/>
    <p:sldLayoutId id="2147483912"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6C42-3780-972F-1EEA-4395BAA2E00D}"/>
            </a:ext>
          </a:extLst>
        </p:cNvPr>
        <p:cNvGrpSpPr/>
        <p:nvPr/>
      </p:nvGrpSpPr>
      <p:grpSpPr>
        <a:xfrm>
          <a:off x="0" y="0"/>
          <a:ext cx="0" cy="0"/>
          <a:chOff x="0" y="0"/>
          <a:chExt cx="0" cy="0"/>
        </a:xfrm>
      </p:grpSpPr>
      <p:sp>
        <p:nvSpPr>
          <p:cNvPr id="22" name="Text Placeholder 21">
            <a:extLst>
              <a:ext uri="{FF2B5EF4-FFF2-40B4-BE49-F238E27FC236}">
                <a16:creationId xmlns:a16="http://schemas.microsoft.com/office/drawing/2014/main" id="{08C5C11C-A0A1-D5EA-2E57-B3C7086C9CBB}"/>
              </a:ext>
            </a:extLst>
          </p:cNvPr>
          <p:cNvSpPr>
            <a:spLocks noGrp="1"/>
          </p:cNvSpPr>
          <p:nvPr>
            <p:ph type="body" sz="quarter" idx="43"/>
          </p:nvPr>
        </p:nvSpPr>
        <p:spPr>
          <a:xfrm>
            <a:off x="10430351" y="521099"/>
            <a:ext cx="1456966" cy="175614"/>
          </a:xfrm>
        </p:spPr>
        <p:txBody>
          <a:bodyPr/>
          <a:lstStyle/>
          <a:p>
            <a:r>
              <a:rPr lang="en-US" noProof="0"/>
              <a:t>Build</a:t>
            </a:r>
          </a:p>
        </p:txBody>
      </p:sp>
      <p:sp>
        <p:nvSpPr>
          <p:cNvPr id="23" name="Text Placeholder 22">
            <a:extLst>
              <a:ext uri="{FF2B5EF4-FFF2-40B4-BE49-F238E27FC236}">
                <a16:creationId xmlns:a16="http://schemas.microsoft.com/office/drawing/2014/main" id="{07DD1FCD-86CB-F5F4-BD45-E3C547615B5C}"/>
              </a:ext>
            </a:extLst>
          </p:cNvPr>
          <p:cNvSpPr>
            <a:spLocks noGrp="1"/>
          </p:cNvSpPr>
          <p:nvPr>
            <p:ph type="body" sz="quarter" idx="44"/>
          </p:nvPr>
        </p:nvSpPr>
        <p:spPr>
          <a:xfrm>
            <a:off x="7149557" y="521100"/>
            <a:ext cx="2969488" cy="169277"/>
          </a:xfrm>
        </p:spPr>
        <p:txBody>
          <a:bodyPr/>
          <a:lstStyle/>
          <a:p>
            <a:r>
              <a:rPr lang="en-US"/>
              <a:t>Microsoft 365 Copilot and Azure Foundry AI</a:t>
            </a:r>
          </a:p>
        </p:txBody>
      </p:sp>
      <p:sp>
        <p:nvSpPr>
          <p:cNvPr id="53" name="Text Placeholder 52">
            <a:extLst>
              <a:ext uri="{FF2B5EF4-FFF2-40B4-BE49-F238E27FC236}">
                <a16:creationId xmlns:a16="http://schemas.microsoft.com/office/drawing/2014/main" id="{B2692B58-533C-1B8A-3919-EE8D372BA1FA}"/>
              </a:ext>
            </a:extLst>
          </p:cNvPr>
          <p:cNvSpPr>
            <a:spLocks noGrp="1"/>
          </p:cNvSpPr>
          <p:nvPr>
            <p:ph type="body" sz="quarter" idx="46"/>
          </p:nvPr>
        </p:nvSpPr>
        <p:spPr>
          <a:xfrm>
            <a:off x="3182889" y="2725494"/>
            <a:ext cx="2572262" cy="712876"/>
          </a:xfrm>
        </p:spPr>
        <p:txBody>
          <a:bodyPr/>
          <a:lstStyle/>
          <a:p>
            <a:r>
              <a:rPr lang="en-US" dirty="0"/>
              <a:t>Benefit: </a:t>
            </a:r>
            <a:r>
              <a:rPr lang="en-US" dirty="0">
                <a:latin typeface="+mj-lt"/>
              </a:rPr>
              <a:t>Accelerate the creative process </a:t>
            </a:r>
            <a:r>
              <a:rPr lang="en-US" dirty="0"/>
              <a:t>by transforming vague ideas into actionable content, reducing time spent on manual drafting and enabling faster iteration cycles.</a:t>
            </a:r>
          </a:p>
        </p:txBody>
      </p:sp>
      <p:sp>
        <p:nvSpPr>
          <p:cNvPr id="25" name="Text Placeholder 24">
            <a:extLst>
              <a:ext uri="{FF2B5EF4-FFF2-40B4-BE49-F238E27FC236}">
                <a16:creationId xmlns:a16="http://schemas.microsoft.com/office/drawing/2014/main" id="{580F6590-A1B5-44A3-AA64-31D6A5461F7E}"/>
              </a:ext>
            </a:extLst>
          </p:cNvPr>
          <p:cNvSpPr>
            <a:spLocks noGrp="1"/>
          </p:cNvSpPr>
          <p:nvPr>
            <p:ph type="body" sz="quarter" idx="47"/>
          </p:nvPr>
        </p:nvSpPr>
        <p:spPr>
          <a:xfrm>
            <a:off x="3182890" y="1112478"/>
            <a:ext cx="2572262" cy="153888"/>
          </a:xfrm>
        </p:spPr>
        <p:txBody>
          <a:bodyPr/>
          <a:lstStyle/>
          <a:p>
            <a:r>
              <a:rPr lang="en-US"/>
              <a:t>Brainstorm campaign ideas, themes, arcs</a:t>
            </a:r>
          </a:p>
        </p:txBody>
      </p:sp>
      <p:sp>
        <p:nvSpPr>
          <p:cNvPr id="140" name="Text Placeholder 139">
            <a:extLst>
              <a:ext uri="{FF2B5EF4-FFF2-40B4-BE49-F238E27FC236}">
                <a16:creationId xmlns:a16="http://schemas.microsoft.com/office/drawing/2014/main" id="{1CB9513C-ED1E-B464-A2D8-069526073BEE}"/>
              </a:ext>
            </a:extLst>
          </p:cNvPr>
          <p:cNvSpPr>
            <a:spLocks noGrp="1"/>
          </p:cNvSpPr>
          <p:nvPr>
            <p:ph type="body" sz="quarter" idx="42"/>
          </p:nvPr>
        </p:nvSpPr>
        <p:spPr>
          <a:xfrm>
            <a:off x="311388" y="1026303"/>
            <a:ext cx="2292112" cy="1131079"/>
          </a:xfrm>
        </p:spPr>
        <p:txBody>
          <a:bodyPr/>
          <a:lstStyle/>
          <a:p>
            <a:r>
              <a:rPr lang="en-US" dirty="0"/>
              <a:t>Enable teams to ideate campaign concepts, delivering faster, smarter, and more scalable visual creation for ad tech and on-the-fly video production.</a:t>
            </a:r>
            <a:endParaRPr lang="en-US" noProof="0" dirty="0"/>
          </a:p>
        </p:txBody>
      </p:sp>
      <p:sp>
        <p:nvSpPr>
          <p:cNvPr id="26" name="Text Placeholder 25">
            <a:extLst>
              <a:ext uri="{FF2B5EF4-FFF2-40B4-BE49-F238E27FC236}">
                <a16:creationId xmlns:a16="http://schemas.microsoft.com/office/drawing/2014/main" id="{5796BA37-E611-E4B7-4D4D-73863B422BDE}"/>
              </a:ext>
            </a:extLst>
          </p:cNvPr>
          <p:cNvSpPr>
            <a:spLocks noGrp="1"/>
          </p:cNvSpPr>
          <p:nvPr>
            <p:ph type="body" sz="quarter" idx="48"/>
          </p:nvPr>
        </p:nvSpPr>
        <p:spPr>
          <a:xfrm>
            <a:off x="3182890" y="1438715"/>
            <a:ext cx="2519410" cy="626701"/>
          </a:xfrm>
        </p:spPr>
        <p:txBody>
          <a:bodyPr/>
          <a:lstStyle/>
          <a:p>
            <a:r>
              <a:rPr lang="en-US"/>
              <a:t>In Copilot Chat, a creative team describes the target audience, tone, and desired emotional impact—Copilot helps refine these ideas into structured prompts, scripts, and visual concepts.</a:t>
            </a:r>
          </a:p>
        </p:txBody>
      </p:sp>
      <p:sp>
        <p:nvSpPr>
          <p:cNvPr id="32" name="Text Placeholder 31">
            <a:extLst>
              <a:ext uri="{FF2B5EF4-FFF2-40B4-BE49-F238E27FC236}">
                <a16:creationId xmlns:a16="http://schemas.microsoft.com/office/drawing/2014/main" id="{D4F4CC2D-65B4-7459-B598-8504D88DE133}"/>
              </a:ext>
            </a:extLst>
          </p:cNvPr>
          <p:cNvSpPr>
            <a:spLocks noGrp="1"/>
          </p:cNvSpPr>
          <p:nvPr>
            <p:ph type="body" sz="quarter" idx="67"/>
          </p:nvPr>
        </p:nvSpPr>
        <p:spPr>
          <a:xfrm>
            <a:off x="8950475" y="2725494"/>
            <a:ext cx="2572262" cy="712876"/>
          </a:xfrm>
        </p:spPr>
        <p:txBody>
          <a:bodyPr/>
          <a:lstStyle/>
          <a:p>
            <a:r>
              <a:rPr lang="en-US"/>
              <a:t>Benefit: </a:t>
            </a:r>
            <a:r>
              <a:rPr lang="en-US">
                <a:latin typeface="+mj-lt"/>
              </a:rPr>
              <a:t>Transform fragmented creative inputs</a:t>
            </a:r>
            <a:r>
              <a:rPr lang="en-US"/>
              <a:t> inputs into structured, actionable data to reduce rework and improve creative alignment. </a:t>
            </a:r>
          </a:p>
        </p:txBody>
      </p:sp>
      <p:sp>
        <p:nvSpPr>
          <p:cNvPr id="30" name="Text Placeholder 29">
            <a:extLst>
              <a:ext uri="{FF2B5EF4-FFF2-40B4-BE49-F238E27FC236}">
                <a16:creationId xmlns:a16="http://schemas.microsoft.com/office/drawing/2014/main" id="{BAEB8B9D-FCE5-1D91-F303-E049C6D8EA6C}"/>
              </a:ext>
            </a:extLst>
          </p:cNvPr>
          <p:cNvSpPr>
            <a:spLocks noGrp="1"/>
          </p:cNvSpPr>
          <p:nvPr>
            <p:ph type="body" sz="quarter" idx="52"/>
          </p:nvPr>
        </p:nvSpPr>
        <p:spPr>
          <a:xfrm>
            <a:off x="8950475" y="1112478"/>
            <a:ext cx="2572262" cy="153888"/>
          </a:xfrm>
        </p:spPr>
        <p:txBody>
          <a:bodyPr/>
          <a:lstStyle/>
          <a:p>
            <a:r>
              <a:rPr lang="en-US"/>
              <a:t>Connect creative inputs </a:t>
            </a:r>
            <a:endParaRPr lang="en-US" noProof="0"/>
          </a:p>
        </p:txBody>
      </p:sp>
      <p:sp>
        <p:nvSpPr>
          <p:cNvPr id="31" name="Text Placeholder 30">
            <a:extLst>
              <a:ext uri="{FF2B5EF4-FFF2-40B4-BE49-F238E27FC236}">
                <a16:creationId xmlns:a16="http://schemas.microsoft.com/office/drawing/2014/main" id="{41008A53-70FF-0F1F-C0EF-6731B4B97549}"/>
              </a:ext>
            </a:extLst>
          </p:cNvPr>
          <p:cNvSpPr>
            <a:spLocks noGrp="1"/>
          </p:cNvSpPr>
          <p:nvPr>
            <p:ph type="body" sz="quarter" idx="53"/>
          </p:nvPr>
        </p:nvSpPr>
        <p:spPr>
          <a:xfrm>
            <a:off x="8950324" y="1438715"/>
            <a:ext cx="2708275" cy="626701"/>
          </a:xfrm>
        </p:spPr>
        <p:txBody>
          <a:bodyPr/>
          <a:lstStyle/>
          <a:p>
            <a:r>
              <a:rPr lang="en-US" dirty="0"/>
              <a:t>Next, a custom agent quickly parses inputs—like campaign briefs, brand assets, and other reference materials—to extract key creative parameters prepares them for visual generation.</a:t>
            </a:r>
          </a:p>
        </p:txBody>
      </p:sp>
      <p:sp>
        <p:nvSpPr>
          <p:cNvPr id="29" name="Text Placeholder 28">
            <a:extLst>
              <a:ext uri="{FF2B5EF4-FFF2-40B4-BE49-F238E27FC236}">
                <a16:creationId xmlns:a16="http://schemas.microsoft.com/office/drawing/2014/main" id="{3900917D-2772-1A56-688A-61945372CC4D}"/>
              </a:ext>
            </a:extLst>
          </p:cNvPr>
          <p:cNvSpPr>
            <a:spLocks noGrp="1"/>
          </p:cNvSpPr>
          <p:nvPr>
            <p:ph type="body" sz="quarter" idx="66"/>
          </p:nvPr>
        </p:nvSpPr>
        <p:spPr>
          <a:xfrm>
            <a:off x="6066682" y="2725494"/>
            <a:ext cx="2572262" cy="712876"/>
          </a:xfrm>
        </p:spPr>
        <p:txBody>
          <a:bodyPr/>
          <a:lstStyle/>
          <a:p>
            <a:r>
              <a:rPr lang="en-US" noProof="0" dirty="0"/>
              <a:t>Benefit: </a:t>
            </a:r>
            <a:r>
              <a:rPr lang="en-US" dirty="0">
                <a:latin typeface="+mj-lt"/>
              </a:rPr>
              <a:t>Ensure every visual generation request is grounded </a:t>
            </a:r>
            <a:r>
              <a:rPr lang="en-US" dirty="0"/>
              <a:t>in current trends and past learnings. </a:t>
            </a:r>
          </a:p>
        </p:txBody>
      </p:sp>
      <p:sp>
        <p:nvSpPr>
          <p:cNvPr id="33" name="Text Placeholder 32">
            <a:extLst>
              <a:ext uri="{FF2B5EF4-FFF2-40B4-BE49-F238E27FC236}">
                <a16:creationId xmlns:a16="http://schemas.microsoft.com/office/drawing/2014/main" id="{3E20E641-FF82-6B29-FC89-762200A5CFB4}"/>
              </a:ext>
            </a:extLst>
          </p:cNvPr>
          <p:cNvSpPr>
            <a:spLocks noGrp="1"/>
          </p:cNvSpPr>
          <p:nvPr>
            <p:ph type="body" sz="quarter" idx="58"/>
          </p:nvPr>
        </p:nvSpPr>
        <p:spPr>
          <a:xfrm>
            <a:off x="4036409" y="3725103"/>
            <a:ext cx="3161734" cy="153888"/>
          </a:xfrm>
        </p:spPr>
        <p:txBody>
          <a:bodyPr/>
          <a:lstStyle/>
          <a:p>
            <a:r>
              <a:rPr lang="en-US" noProof="0" dirty="0">
                <a:highlight>
                  <a:srgbClr val="FFFF00"/>
                </a:highlight>
              </a:rPr>
              <a:t>Analyze and optimize campaign feedback</a:t>
            </a:r>
          </a:p>
        </p:txBody>
      </p:sp>
      <p:sp>
        <p:nvSpPr>
          <p:cNvPr id="34" name="Text Placeholder 33">
            <a:extLst>
              <a:ext uri="{FF2B5EF4-FFF2-40B4-BE49-F238E27FC236}">
                <a16:creationId xmlns:a16="http://schemas.microsoft.com/office/drawing/2014/main" id="{EA416381-BFE6-4D4E-8AA3-0F68F90DD614}"/>
              </a:ext>
            </a:extLst>
          </p:cNvPr>
          <p:cNvSpPr>
            <a:spLocks noGrp="1"/>
          </p:cNvSpPr>
          <p:nvPr>
            <p:ph type="body" sz="quarter" idx="59"/>
          </p:nvPr>
        </p:nvSpPr>
        <p:spPr>
          <a:xfrm>
            <a:off x="4036409" y="4050957"/>
            <a:ext cx="3161734" cy="626701"/>
          </a:xfrm>
        </p:spPr>
        <p:txBody>
          <a:bodyPr/>
          <a:lstStyle/>
          <a:p>
            <a:r>
              <a:rPr lang="en-US" dirty="0">
                <a:highlight>
                  <a:srgbClr val="FFFF00"/>
                </a:highlight>
              </a:rPr>
              <a:t>Once final assets are distributed via marketing channels, the creative team uses Copilot to actively analyze feedback collected from social media and other engagement platforms—helping teams make data-driven decisions that maximize engagement and campaign impact. </a:t>
            </a:r>
            <a:endParaRPr lang="en-US" noProof="0" dirty="0">
              <a:highlight>
                <a:srgbClr val="FFFF00"/>
              </a:highlight>
            </a:endParaRPr>
          </a:p>
        </p:txBody>
      </p:sp>
      <p:sp>
        <p:nvSpPr>
          <p:cNvPr id="27" name="Text Placeholder 26">
            <a:extLst>
              <a:ext uri="{FF2B5EF4-FFF2-40B4-BE49-F238E27FC236}">
                <a16:creationId xmlns:a16="http://schemas.microsoft.com/office/drawing/2014/main" id="{65207586-B91C-B995-3CCE-3D06BE47160E}"/>
              </a:ext>
            </a:extLst>
          </p:cNvPr>
          <p:cNvSpPr>
            <a:spLocks noGrp="1"/>
          </p:cNvSpPr>
          <p:nvPr>
            <p:ph type="body" sz="quarter" idx="49"/>
          </p:nvPr>
        </p:nvSpPr>
        <p:spPr>
          <a:xfrm>
            <a:off x="6066682" y="1112478"/>
            <a:ext cx="2572262" cy="153888"/>
          </a:xfrm>
        </p:spPr>
        <p:txBody>
          <a:bodyPr/>
          <a:lstStyle/>
          <a:p>
            <a:r>
              <a:rPr lang="en-US" noProof="0"/>
              <a:t>Research creative trends </a:t>
            </a:r>
          </a:p>
        </p:txBody>
      </p:sp>
      <p:sp>
        <p:nvSpPr>
          <p:cNvPr id="28" name="Text Placeholder 27">
            <a:extLst>
              <a:ext uri="{FF2B5EF4-FFF2-40B4-BE49-F238E27FC236}">
                <a16:creationId xmlns:a16="http://schemas.microsoft.com/office/drawing/2014/main" id="{109F151F-EFA1-0F7A-8DB6-401C21CC9632}"/>
              </a:ext>
            </a:extLst>
          </p:cNvPr>
          <p:cNvSpPr>
            <a:spLocks noGrp="1"/>
          </p:cNvSpPr>
          <p:nvPr>
            <p:ph type="body" sz="quarter" idx="50"/>
          </p:nvPr>
        </p:nvSpPr>
        <p:spPr>
          <a:xfrm>
            <a:off x="6066682" y="1438715"/>
            <a:ext cx="2646788" cy="626701"/>
          </a:xfrm>
        </p:spPr>
        <p:txBody>
          <a:bodyPr/>
          <a:lstStyle/>
          <a:p>
            <a:r>
              <a:rPr lang="en-US" dirty="0"/>
              <a:t>The team uses Researcher to explore previous campaign data to enrich the context of their next campaign. For example, they prompt it to pull performance insights and suggest trending visual styles based on recent engagement metrics.</a:t>
            </a:r>
          </a:p>
        </p:txBody>
      </p:sp>
      <p:sp>
        <p:nvSpPr>
          <p:cNvPr id="38" name="Text Placeholder 37">
            <a:extLst>
              <a:ext uri="{FF2B5EF4-FFF2-40B4-BE49-F238E27FC236}">
                <a16:creationId xmlns:a16="http://schemas.microsoft.com/office/drawing/2014/main" id="{3A3CF0F9-FD92-1DEF-F3C3-C3074DF7CC23}"/>
              </a:ext>
            </a:extLst>
          </p:cNvPr>
          <p:cNvSpPr>
            <a:spLocks noGrp="1"/>
          </p:cNvSpPr>
          <p:nvPr>
            <p:ph type="body" sz="quarter" idx="69"/>
          </p:nvPr>
        </p:nvSpPr>
        <p:spPr>
          <a:xfrm>
            <a:off x="7507483" y="5338502"/>
            <a:ext cx="3161734" cy="712876"/>
          </a:xfrm>
        </p:spPr>
        <p:txBody>
          <a:bodyPr/>
          <a:lstStyle/>
          <a:p>
            <a:r>
              <a:rPr lang="en-US" dirty="0"/>
              <a:t>Benefit: </a:t>
            </a:r>
            <a:r>
              <a:rPr lang="en-US" dirty="0">
                <a:latin typeface="+mj-lt"/>
              </a:rPr>
              <a:t>Azure AI Foundry orchestrates model selection, safety filters, and compliance checks </a:t>
            </a:r>
            <a:r>
              <a:rPr lang="en-US" dirty="0"/>
              <a:t>to deliver high-quality, brand-safe visual content at scale—enabling rapid production of engaging video assets tailored to specific audiences or events. </a:t>
            </a:r>
          </a:p>
        </p:txBody>
      </p:sp>
      <p:sp>
        <p:nvSpPr>
          <p:cNvPr id="36" name="Text Placeholder 35">
            <a:extLst>
              <a:ext uri="{FF2B5EF4-FFF2-40B4-BE49-F238E27FC236}">
                <a16:creationId xmlns:a16="http://schemas.microsoft.com/office/drawing/2014/main" id="{C8D19BC5-C6EA-9275-A221-A02333FC8D48}"/>
              </a:ext>
            </a:extLst>
          </p:cNvPr>
          <p:cNvSpPr>
            <a:spLocks noGrp="1"/>
          </p:cNvSpPr>
          <p:nvPr>
            <p:ph type="body" sz="quarter" idx="61"/>
          </p:nvPr>
        </p:nvSpPr>
        <p:spPr>
          <a:xfrm>
            <a:off x="7507482" y="3725103"/>
            <a:ext cx="3795517" cy="153888"/>
          </a:xfrm>
        </p:spPr>
        <p:txBody>
          <a:bodyPr/>
          <a:lstStyle/>
          <a:p>
            <a:r>
              <a:rPr lang="en-US" noProof="0" dirty="0"/>
              <a:t>Generate visuals via Sora + Azure Foundry AI </a:t>
            </a:r>
          </a:p>
        </p:txBody>
      </p:sp>
      <p:sp>
        <p:nvSpPr>
          <p:cNvPr id="37" name="Text Placeholder 36">
            <a:extLst>
              <a:ext uri="{FF2B5EF4-FFF2-40B4-BE49-F238E27FC236}">
                <a16:creationId xmlns:a16="http://schemas.microsoft.com/office/drawing/2014/main" id="{8DA0B789-906C-5605-2809-5741FA92F9CF}"/>
              </a:ext>
            </a:extLst>
          </p:cNvPr>
          <p:cNvSpPr>
            <a:spLocks noGrp="1"/>
          </p:cNvSpPr>
          <p:nvPr>
            <p:ph type="body" sz="quarter" idx="62"/>
          </p:nvPr>
        </p:nvSpPr>
        <p:spPr>
          <a:xfrm>
            <a:off x="7507482" y="4050957"/>
            <a:ext cx="3243067" cy="626701"/>
          </a:xfrm>
        </p:spPr>
        <p:txBody>
          <a:bodyPr/>
          <a:lstStyle/>
          <a:p>
            <a:r>
              <a:rPr lang="en-US" dirty="0"/>
              <a:t>These refined prompts are then sent to Sora through Azure AI Foundry, which supports multimodal generation. Sora creates short-form videos, animated ads, or personalized highlight reels using advanced models. </a:t>
            </a:r>
            <a:endParaRPr lang="en-US" noProof="0" dirty="0"/>
          </a:p>
        </p:txBody>
      </p:sp>
      <p:sp>
        <p:nvSpPr>
          <p:cNvPr id="35" name="Text Placeholder 34">
            <a:extLst>
              <a:ext uri="{FF2B5EF4-FFF2-40B4-BE49-F238E27FC236}">
                <a16:creationId xmlns:a16="http://schemas.microsoft.com/office/drawing/2014/main" id="{47DD6619-517F-C2FB-EC37-2D82061A616D}"/>
              </a:ext>
            </a:extLst>
          </p:cNvPr>
          <p:cNvSpPr>
            <a:spLocks noGrp="1"/>
          </p:cNvSpPr>
          <p:nvPr>
            <p:ph type="body" sz="quarter" idx="68"/>
          </p:nvPr>
        </p:nvSpPr>
        <p:spPr>
          <a:xfrm>
            <a:off x="4036409" y="5338502"/>
            <a:ext cx="3161734" cy="712876"/>
          </a:xfrm>
        </p:spPr>
        <p:txBody>
          <a:bodyPr/>
          <a:lstStyle/>
          <a:p>
            <a:r>
              <a:rPr lang="en-US" dirty="0">
                <a:highlight>
                  <a:srgbClr val="FFFF00"/>
                </a:highlight>
              </a:rPr>
              <a:t>Sample prompt: </a:t>
            </a:r>
            <a:r>
              <a:rPr lang="en-US" i="1" dirty="0">
                <a:highlight>
                  <a:srgbClr val="FFFF00"/>
                </a:highlight>
              </a:rPr>
              <a:t>Summarize the audience feedback and engagement trends from our latest campaign across social media and other platforms.</a:t>
            </a:r>
          </a:p>
        </p:txBody>
      </p:sp>
      <p:sp>
        <p:nvSpPr>
          <p:cNvPr id="19" name="Title 18">
            <a:extLst>
              <a:ext uri="{FF2B5EF4-FFF2-40B4-BE49-F238E27FC236}">
                <a16:creationId xmlns:a16="http://schemas.microsoft.com/office/drawing/2014/main" id="{9AEB5684-24C0-573C-AD81-E1AEBC4DF462}"/>
              </a:ext>
            </a:extLst>
          </p:cNvPr>
          <p:cNvSpPr>
            <a:spLocks noGrp="1"/>
          </p:cNvSpPr>
          <p:nvPr>
            <p:ph type="title"/>
          </p:nvPr>
        </p:nvSpPr>
        <p:spPr>
          <a:xfrm>
            <a:off x="2521874" y="432994"/>
            <a:ext cx="4090403" cy="276999"/>
          </a:xfrm>
        </p:spPr>
        <p:txBody>
          <a:bodyPr>
            <a:spAutoFit/>
          </a:bodyPr>
          <a:lstStyle/>
          <a:p>
            <a:r>
              <a:rPr lang="en-US"/>
              <a:t>AI visual creation</a:t>
            </a:r>
            <a:endParaRPr lang="en-US" noProof="0"/>
          </a:p>
        </p:txBody>
      </p:sp>
      <p:sp>
        <p:nvSpPr>
          <p:cNvPr id="142" name="Rectangle 1">
            <a:extLst>
              <a:ext uri="{FF2B5EF4-FFF2-40B4-BE49-F238E27FC236}">
                <a16:creationId xmlns:a16="http://schemas.microsoft.com/office/drawing/2014/main" id="{0292A412-1AED-6CF7-4CD7-30C51C055CED}"/>
              </a:ext>
            </a:extLst>
          </p:cNvPr>
          <p:cNvSpPr/>
          <p:nvPr/>
        </p:nvSpPr>
        <p:spPr bwMode="auto">
          <a:xfrm rot="20888769">
            <a:off x="-64817" y="53746"/>
            <a:ext cx="2350874" cy="282342"/>
          </a:xfrm>
          <a:custGeom>
            <a:avLst/>
            <a:gdLst>
              <a:gd name="connsiteX0" fmla="*/ 0 w 6121537"/>
              <a:gd name="connsiteY0" fmla="*/ 0 h 407061"/>
              <a:gd name="connsiteX1" fmla="*/ 6121537 w 6121537"/>
              <a:gd name="connsiteY1" fmla="*/ 0 h 407061"/>
              <a:gd name="connsiteX2" fmla="*/ 6121537 w 6121537"/>
              <a:gd name="connsiteY2" fmla="*/ 407061 h 407061"/>
              <a:gd name="connsiteX3" fmla="*/ 0 w 6121537"/>
              <a:gd name="connsiteY3" fmla="*/ 407061 h 407061"/>
              <a:gd name="connsiteX4" fmla="*/ 0 w 6121537"/>
              <a:gd name="connsiteY4" fmla="*/ 0 h 407061"/>
              <a:gd name="connsiteX0" fmla="*/ 0 w 6121537"/>
              <a:gd name="connsiteY0" fmla="*/ 1677 h 408738"/>
              <a:gd name="connsiteX1" fmla="*/ 4253239 w 6121537"/>
              <a:gd name="connsiteY1" fmla="*/ 0 h 408738"/>
              <a:gd name="connsiteX2" fmla="*/ 6121537 w 6121537"/>
              <a:gd name="connsiteY2" fmla="*/ 408738 h 408738"/>
              <a:gd name="connsiteX3" fmla="*/ 0 w 6121537"/>
              <a:gd name="connsiteY3" fmla="*/ 408738 h 408738"/>
              <a:gd name="connsiteX4" fmla="*/ 0 w 6121537"/>
              <a:gd name="connsiteY4" fmla="*/ 1677 h 408738"/>
              <a:gd name="connsiteX0" fmla="*/ 0 w 6144375"/>
              <a:gd name="connsiteY0" fmla="*/ 1677 h 408738"/>
              <a:gd name="connsiteX1" fmla="*/ 4253239 w 6144375"/>
              <a:gd name="connsiteY1" fmla="*/ 0 h 408738"/>
              <a:gd name="connsiteX2" fmla="*/ 6144375 w 6144375"/>
              <a:gd name="connsiteY2" fmla="*/ 399586 h 408738"/>
              <a:gd name="connsiteX3" fmla="*/ 0 w 6144375"/>
              <a:gd name="connsiteY3" fmla="*/ 408738 h 408738"/>
              <a:gd name="connsiteX4" fmla="*/ 0 w 6144375"/>
              <a:gd name="connsiteY4" fmla="*/ 1677 h 408738"/>
              <a:gd name="connsiteX0" fmla="*/ 80470 w 6144375"/>
              <a:gd name="connsiteY0" fmla="*/ 0 h 425035"/>
              <a:gd name="connsiteX1" fmla="*/ 4253239 w 6144375"/>
              <a:gd name="connsiteY1" fmla="*/ 16297 h 425035"/>
              <a:gd name="connsiteX2" fmla="*/ 6144375 w 6144375"/>
              <a:gd name="connsiteY2" fmla="*/ 415883 h 425035"/>
              <a:gd name="connsiteX3" fmla="*/ 0 w 6144375"/>
              <a:gd name="connsiteY3" fmla="*/ 425035 h 425035"/>
              <a:gd name="connsiteX4" fmla="*/ 80470 w 6144375"/>
              <a:gd name="connsiteY4" fmla="*/ 0 h 425035"/>
              <a:gd name="connsiteX0" fmla="*/ 80470 w 6445295"/>
              <a:gd name="connsiteY0" fmla="*/ 0 h 425035"/>
              <a:gd name="connsiteX1" fmla="*/ 4253239 w 6445295"/>
              <a:gd name="connsiteY1" fmla="*/ 16297 h 425035"/>
              <a:gd name="connsiteX2" fmla="*/ 6445296 w 6445295"/>
              <a:gd name="connsiteY2" fmla="*/ 283878 h 425035"/>
              <a:gd name="connsiteX3" fmla="*/ 0 w 6445295"/>
              <a:gd name="connsiteY3" fmla="*/ 425035 h 425035"/>
              <a:gd name="connsiteX4" fmla="*/ 80470 w 6445295"/>
              <a:gd name="connsiteY4" fmla="*/ 0 h 425035"/>
              <a:gd name="connsiteX0" fmla="*/ 177681 w 6445295"/>
              <a:gd name="connsiteY0" fmla="*/ 0 h 436254"/>
              <a:gd name="connsiteX1" fmla="*/ 4253239 w 6445295"/>
              <a:gd name="connsiteY1" fmla="*/ 27516 h 436254"/>
              <a:gd name="connsiteX2" fmla="*/ 6445296 w 6445295"/>
              <a:gd name="connsiteY2" fmla="*/ 295097 h 436254"/>
              <a:gd name="connsiteX3" fmla="*/ 0 w 6445295"/>
              <a:gd name="connsiteY3" fmla="*/ 436254 h 436254"/>
              <a:gd name="connsiteX4" fmla="*/ 177681 w 6445295"/>
              <a:gd name="connsiteY4" fmla="*/ 0 h 436254"/>
              <a:gd name="connsiteX0" fmla="*/ 113979 w 6381593"/>
              <a:gd name="connsiteY0" fmla="*/ 0 h 443944"/>
              <a:gd name="connsiteX1" fmla="*/ 4189537 w 6381593"/>
              <a:gd name="connsiteY1" fmla="*/ 27516 h 443944"/>
              <a:gd name="connsiteX2" fmla="*/ 6381594 w 6381593"/>
              <a:gd name="connsiteY2" fmla="*/ 295097 h 443944"/>
              <a:gd name="connsiteX3" fmla="*/ 1 w 6381593"/>
              <a:gd name="connsiteY3" fmla="*/ 443945 h 443944"/>
              <a:gd name="connsiteX4" fmla="*/ 113979 w 6381593"/>
              <a:gd name="connsiteY4" fmla="*/ 0 h 44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593" h="443944">
                <a:moveTo>
                  <a:pt x="113979" y="0"/>
                </a:moveTo>
                <a:lnTo>
                  <a:pt x="4189537" y="27516"/>
                </a:lnTo>
                <a:lnTo>
                  <a:pt x="6381594" y="295097"/>
                </a:lnTo>
                <a:lnTo>
                  <a:pt x="1" y="443945"/>
                </a:lnTo>
                <a:lnTo>
                  <a:pt x="113979" y="0"/>
                </a:lnTo>
                <a:close/>
              </a:path>
            </a:pathLst>
          </a:custGeom>
          <a:solidFill>
            <a:srgbClr val="92D050"/>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r>
              <a:rPr lang="en-US" sz="1000" b="1" i="1">
                <a:solidFill>
                  <a:srgbClr val="07641D"/>
                </a:solidFill>
                <a:ea typeface="Segoe UI" pitchFamily="34" charset="0"/>
                <a:cs typeface="Segoe UI" pitchFamily="34" charset="0"/>
              </a:rPr>
              <a:t>NEW </a:t>
            </a:r>
            <a:r>
              <a:rPr lang="en-US" sz="1000" i="1">
                <a:solidFill>
                  <a:srgbClr val="07641D"/>
                </a:solidFill>
                <a:ea typeface="Segoe UI" pitchFamily="34" charset="0"/>
                <a:cs typeface="Segoe UI" pitchFamily="34" charset="0"/>
              </a:rPr>
              <a:t>READY FOR REVIEW</a:t>
            </a:r>
          </a:p>
        </p:txBody>
      </p:sp>
      <p:sp>
        <p:nvSpPr>
          <p:cNvPr id="147" name="Text Placeholder 98">
            <a:extLst>
              <a:ext uri="{FF2B5EF4-FFF2-40B4-BE49-F238E27FC236}">
                <a16:creationId xmlns:a16="http://schemas.microsoft.com/office/drawing/2014/main" id="{B0066B55-B5E4-B037-627F-A6703E68D123}"/>
              </a:ext>
            </a:extLst>
          </p:cNvPr>
          <p:cNvSpPr txBox="1">
            <a:spLocks/>
          </p:cNvSpPr>
          <p:nvPr/>
        </p:nvSpPr>
        <p:spPr>
          <a:xfrm>
            <a:off x="320722" y="4709474"/>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vert="horz" wrap="square" lIns="0" tIns="36576" rIns="0" bIns="36576" rtlCol="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bg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Value benefit</a:t>
            </a:r>
          </a:p>
        </p:txBody>
      </p:sp>
      <p:sp>
        <p:nvSpPr>
          <p:cNvPr id="148" name="Text Placeholder 99">
            <a:extLst>
              <a:ext uri="{FF2B5EF4-FFF2-40B4-BE49-F238E27FC236}">
                <a16:creationId xmlns:a16="http://schemas.microsoft.com/office/drawing/2014/main" id="{52D1103B-0491-2DBD-2873-AAA7EA6EF331}"/>
              </a:ext>
            </a:extLst>
          </p:cNvPr>
          <p:cNvSpPr txBox="1">
            <a:spLocks/>
          </p:cNvSpPr>
          <p:nvPr/>
        </p:nvSpPr>
        <p:spPr>
          <a:xfrm>
            <a:off x="320722" y="3467652"/>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vert="horz" wrap="square" lIns="0" tIns="36576" rIns="0" bIns="36576" rtlCol="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bg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KPIs impacted</a:t>
            </a:r>
          </a:p>
        </p:txBody>
      </p:sp>
      <p:sp>
        <p:nvSpPr>
          <p:cNvPr id="149" name="Rectangle: Rounded Corners 6">
            <a:extLst>
              <a:ext uri="{FF2B5EF4-FFF2-40B4-BE49-F238E27FC236}">
                <a16:creationId xmlns:a16="http://schemas.microsoft.com/office/drawing/2014/main" id="{6ED88715-1CCE-D35C-07BE-55F615125533}"/>
              </a:ext>
              <a:ext uri="{C183D7F6-B498-43B3-948B-1728B52AA6E4}">
                <adec:decorative xmlns:adec="http://schemas.microsoft.com/office/drawing/2017/decorative" val="1"/>
              </a:ext>
            </a:extLst>
          </p:cNvPr>
          <p:cNvSpPr/>
          <p:nvPr/>
        </p:nvSpPr>
        <p:spPr bwMode="auto">
          <a:xfrm>
            <a:off x="320720" y="3778548"/>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lvl="0" defTabSz="932742">
              <a:defRPr/>
            </a:pPr>
            <a:r>
              <a:rPr lang="en-US" sz="900">
                <a:solidFill>
                  <a:srgbClr val="0078D4"/>
                </a:solidFill>
                <a:latin typeface="Segoe UI Semibold"/>
                <a:cs typeface="Segoe UI Semibold"/>
              </a:rPr>
              <a:t>Audience engagement rate</a:t>
            </a:r>
          </a:p>
        </p:txBody>
      </p:sp>
      <p:pic>
        <p:nvPicPr>
          <p:cNvPr id="150" name="Graphic 149">
            <a:extLst>
              <a:ext uri="{FF2B5EF4-FFF2-40B4-BE49-F238E27FC236}">
                <a16:creationId xmlns:a16="http://schemas.microsoft.com/office/drawing/2014/main" id="{CED556F9-F4F1-9CBB-057F-FDFCAEA6D6F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7" y="3813982"/>
            <a:ext cx="144000" cy="141732"/>
          </a:xfrm>
          <a:prstGeom prst="rect">
            <a:avLst/>
          </a:prstGeom>
        </p:spPr>
      </p:pic>
      <p:sp>
        <p:nvSpPr>
          <p:cNvPr id="153" name="Rectangle: Rounded Corners 6">
            <a:extLst>
              <a:ext uri="{FF2B5EF4-FFF2-40B4-BE49-F238E27FC236}">
                <a16:creationId xmlns:a16="http://schemas.microsoft.com/office/drawing/2014/main" id="{EB84AD45-A9E4-86FD-D353-78BD97935F17}"/>
              </a:ext>
              <a:ext uri="{C183D7F6-B498-43B3-948B-1728B52AA6E4}">
                <adec:decorative xmlns:adec="http://schemas.microsoft.com/office/drawing/2017/decorative" val="1"/>
              </a:ext>
            </a:extLst>
          </p:cNvPr>
          <p:cNvSpPr>
            <a:spLocks/>
          </p:cNvSpPr>
          <p:nvPr/>
        </p:nvSpPr>
        <p:spPr bwMode="auto">
          <a:xfrm>
            <a:off x="320720" y="5020370"/>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Workflow efficiency</a:t>
            </a:r>
          </a:p>
        </p:txBody>
      </p:sp>
      <p:pic>
        <p:nvPicPr>
          <p:cNvPr id="154" name="Graphic 153">
            <a:extLst>
              <a:ext uri="{FF2B5EF4-FFF2-40B4-BE49-F238E27FC236}">
                <a16:creationId xmlns:a16="http://schemas.microsoft.com/office/drawing/2014/main" id="{DCA86442-E745-DC20-A9F6-0A9E6C15DAC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5056370"/>
            <a:ext cx="144000" cy="144000"/>
          </a:xfrm>
          <a:prstGeom prst="rect">
            <a:avLst/>
          </a:prstGeom>
        </p:spPr>
      </p:pic>
      <p:sp>
        <p:nvSpPr>
          <p:cNvPr id="155" name="Rectangle: Rounded Corners 6">
            <a:extLst>
              <a:ext uri="{FF2B5EF4-FFF2-40B4-BE49-F238E27FC236}">
                <a16:creationId xmlns:a16="http://schemas.microsoft.com/office/drawing/2014/main" id="{C0CAC91A-7F65-FE5B-9B77-52698D9D35F9}"/>
              </a:ext>
              <a:ext uri="{C183D7F6-B498-43B3-948B-1728B52AA6E4}">
                <adec:decorative xmlns:adec="http://schemas.microsoft.com/office/drawing/2017/decorative" val="1"/>
              </a:ext>
            </a:extLst>
          </p:cNvPr>
          <p:cNvSpPr>
            <a:spLocks/>
          </p:cNvSpPr>
          <p:nvPr/>
        </p:nvSpPr>
        <p:spPr bwMode="auto">
          <a:xfrm>
            <a:off x="320720" y="5306438"/>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Cross-team collaboration</a:t>
            </a:r>
          </a:p>
        </p:txBody>
      </p:sp>
      <p:pic>
        <p:nvPicPr>
          <p:cNvPr id="156" name="Graphic 155">
            <a:extLst>
              <a:ext uri="{FF2B5EF4-FFF2-40B4-BE49-F238E27FC236}">
                <a16:creationId xmlns:a16="http://schemas.microsoft.com/office/drawing/2014/main" id="{9DA77D0F-F56B-F203-14DE-A52868ED5F9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5342438"/>
            <a:ext cx="144000" cy="144000"/>
          </a:xfrm>
          <a:prstGeom prst="rect">
            <a:avLst/>
          </a:prstGeom>
        </p:spPr>
      </p:pic>
      <p:sp>
        <p:nvSpPr>
          <p:cNvPr id="11" name="Text Placeholder 80">
            <a:extLst>
              <a:ext uri="{FF2B5EF4-FFF2-40B4-BE49-F238E27FC236}">
                <a16:creationId xmlns:a16="http://schemas.microsoft.com/office/drawing/2014/main" id="{85E80172-03AD-7247-487E-443CDB738C2A}"/>
              </a:ext>
            </a:extLst>
          </p:cNvPr>
          <p:cNvSpPr>
            <a:spLocks noGrp="1"/>
          </p:cNvSpPr>
          <p:nvPr>
            <p:ph type="body" sz="quarter" idx="33"/>
          </p:nvPr>
        </p:nvSpPr>
        <p:spPr>
          <a:xfrm>
            <a:off x="304797" y="445215"/>
            <a:ext cx="2025653" cy="246221"/>
          </a:xfrm>
        </p:spPr>
        <p:txBody>
          <a:bodyPr vert="horz" wrap="square" lIns="0" tIns="0" rIns="0" bIns="0" rtlCol="0" anchor="ctr">
            <a:spAutoFit/>
          </a:bodyPr>
          <a:lstStyle/>
          <a:p>
            <a:r>
              <a:rPr lang="en-US" sz="1600"/>
              <a:t>Media &amp; Entertainment</a:t>
            </a:r>
          </a:p>
        </p:txBody>
      </p:sp>
      <p:sp>
        <p:nvSpPr>
          <p:cNvPr id="20" name="TextBox 19">
            <a:extLst>
              <a:ext uri="{FF2B5EF4-FFF2-40B4-BE49-F238E27FC236}">
                <a16:creationId xmlns:a16="http://schemas.microsoft.com/office/drawing/2014/main" id="{A938B282-6D9E-9DDC-61ED-C1C27A211B04}"/>
              </a:ext>
              <a:ext uri="{C183D7F6-B498-43B3-948B-1728B52AA6E4}">
                <adec:decorative xmlns:adec="http://schemas.microsoft.com/office/drawing/2017/decorative" val="0"/>
              </a:ext>
            </a:extLst>
          </p:cNvPr>
          <p:cNvSpPr txBox="1">
            <a:spLocks/>
          </p:cNvSpPr>
          <p:nvPr/>
        </p:nvSpPr>
        <p:spPr>
          <a:xfrm>
            <a:off x="9327307" y="2263635"/>
            <a:ext cx="1804173" cy="276999"/>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SharePoint </a:t>
            </a:r>
          </a:p>
        </p:txBody>
      </p:sp>
      <p:sp>
        <p:nvSpPr>
          <p:cNvPr id="49" name="TextBox 48">
            <a:extLst>
              <a:ext uri="{FF2B5EF4-FFF2-40B4-BE49-F238E27FC236}">
                <a16:creationId xmlns:a16="http://schemas.microsoft.com/office/drawing/2014/main" id="{52630E38-0AF4-671F-F861-2A9681FCCD1F}"/>
              </a:ext>
              <a:ext uri="{C183D7F6-B498-43B3-948B-1728B52AA6E4}">
                <adec:decorative xmlns:adec="http://schemas.microsoft.com/office/drawing/2017/decorative" val="0"/>
              </a:ext>
            </a:extLst>
          </p:cNvPr>
          <p:cNvSpPr txBox="1">
            <a:spLocks/>
          </p:cNvSpPr>
          <p:nvPr/>
        </p:nvSpPr>
        <p:spPr>
          <a:xfrm>
            <a:off x="7881980" y="4887798"/>
            <a:ext cx="1804173" cy="276999"/>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a:p>
            <a:pPr marL="0" marR="0" lvl="0" indent="0" algn="l" defTabSz="914367"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Connection to </a:t>
            </a:r>
            <a:r>
              <a:rPr lang="en-US" sz="800">
                <a:solidFill>
                  <a:srgbClr val="0078D4"/>
                </a:solidFill>
                <a:latin typeface="Segoe UI Semibold"/>
              </a:rPr>
              <a:t>Sonora</a:t>
            </a:r>
            <a:endParaRPr kumimoji="0" lang="en-US" sz="800" b="0" i="0" u="none" strike="noStrike" kern="1200" cap="none" spc="0" normalizeH="0" baseline="0" noProof="0">
              <a:ln>
                <a:noFill/>
              </a:ln>
              <a:solidFill>
                <a:srgbClr val="0078D4"/>
              </a:solidFill>
              <a:effectLst/>
              <a:uLnTx/>
              <a:uFillTx/>
              <a:latin typeface="Segoe UI Semibold"/>
              <a:ea typeface="+mn-ea"/>
              <a:cs typeface="+mn-cs"/>
            </a:endParaRPr>
          </a:p>
        </p:txBody>
      </p:sp>
      <p:pic>
        <p:nvPicPr>
          <p:cNvPr id="2" name="Picture 50">
            <a:hlinkClick r:id="rId6"/>
            <a:extLst>
              <a:ext uri="{FF2B5EF4-FFF2-40B4-BE49-F238E27FC236}">
                <a16:creationId xmlns:a16="http://schemas.microsoft.com/office/drawing/2014/main" id="{BE18EDA2-DE41-0316-97E4-70073577A0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890" y="2280947"/>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0E5D04-C7E2-05AB-3899-EDB5192A8517}"/>
              </a:ext>
              <a:ext uri="{C183D7F6-B498-43B3-948B-1728B52AA6E4}">
                <adec:decorative xmlns:adec="http://schemas.microsoft.com/office/drawing/2017/decorative" val="0"/>
              </a:ext>
            </a:extLst>
          </p:cNvPr>
          <p:cNvSpPr txBox="1">
            <a:spLocks/>
          </p:cNvSpPr>
          <p:nvPr/>
        </p:nvSpPr>
        <p:spPr>
          <a:xfrm>
            <a:off x="3552452" y="2325190"/>
            <a:ext cx="210312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sp>
        <p:nvSpPr>
          <p:cNvPr id="10" name="TextBox 9">
            <a:extLst>
              <a:ext uri="{FF2B5EF4-FFF2-40B4-BE49-F238E27FC236}">
                <a16:creationId xmlns:a16="http://schemas.microsoft.com/office/drawing/2014/main" id="{4E6F517E-B452-4C0D-F466-A620E38B45FA}"/>
              </a:ext>
              <a:ext uri="{C183D7F6-B498-43B3-948B-1728B52AA6E4}">
                <adec:decorative xmlns:adec="http://schemas.microsoft.com/office/drawing/2017/decorative" val="0"/>
              </a:ext>
            </a:extLst>
          </p:cNvPr>
          <p:cNvSpPr txBox="1"/>
          <p:nvPr/>
        </p:nvSpPr>
        <p:spPr>
          <a:xfrm>
            <a:off x="6445284" y="2325190"/>
            <a:ext cx="1830524"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Researcher</a:t>
            </a:r>
            <a:endParaRPr kumimoji="0" lang="en-US" sz="1000" b="0" i="0" u="none" strike="noStrike" kern="1200" cap="none" spc="0" normalizeH="0" baseline="30000" noProof="0">
              <a:ln>
                <a:noFill/>
              </a:ln>
              <a:solidFill>
                <a:srgbClr val="000000"/>
              </a:solidFill>
              <a:effectLst/>
              <a:uLnTx/>
              <a:uFillTx/>
              <a:latin typeface="Segoe UI Semibold"/>
              <a:ea typeface="+mn-ea"/>
              <a:cs typeface="+mn-cs"/>
            </a:endParaRPr>
          </a:p>
        </p:txBody>
      </p:sp>
      <p:sp>
        <p:nvSpPr>
          <p:cNvPr id="18" name="Rectangle: Rounded Corners 6">
            <a:extLst>
              <a:ext uri="{FF2B5EF4-FFF2-40B4-BE49-F238E27FC236}">
                <a16:creationId xmlns:a16="http://schemas.microsoft.com/office/drawing/2014/main" id="{5148ADB3-C2E1-242E-4133-C40CC4817637}"/>
              </a:ext>
              <a:ext uri="{C183D7F6-B498-43B3-948B-1728B52AA6E4}">
                <adec:decorative xmlns:adec="http://schemas.microsoft.com/office/drawing/2017/decorative" val="1"/>
              </a:ext>
            </a:extLst>
          </p:cNvPr>
          <p:cNvSpPr/>
          <p:nvPr/>
        </p:nvSpPr>
        <p:spPr bwMode="auto">
          <a:xfrm>
            <a:off x="320720" y="406416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lvl="0" defTabSz="932742">
              <a:defRPr/>
            </a:pPr>
            <a:r>
              <a:rPr lang="en-US" sz="900">
                <a:solidFill>
                  <a:srgbClr val="0078D4"/>
                </a:solidFill>
                <a:latin typeface="Segoe UI Semibold"/>
                <a:cs typeface="Segoe UI Semibold"/>
              </a:rPr>
              <a:t>Creative cycle time</a:t>
            </a:r>
          </a:p>
        </p:txBody>
      </p:sp>
      <p:pic>
        <p:nvPicPr>
          <p:cNvPr id="21" name="Graphic 20">
            <a:extLst>
              <a:ext uri="{FF2B5EF4-FFF2-40B4-BE49-F238E27FC236}">
                <a16:creationId xmlns:a16="http://schemas.microsoft.com/office/drawing/2014/main" id="{DFF0D015-B4FC-F748-A1B9-08258BF3CF4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7" y="4099595"/>
            <a:ext cx="144000" cy="141732"/>
          </a:xfrm>
          <a:prstGeom prst="rect">
            <a:avLst/>
          </a:prstGeom>
        </p:spPr>
      </p:pic>
      <p:pic>
        <p:nvPicPr>
          <p:cNvPr id="6" name="Picture 50">
            <a:hlinkClick r:id="rId6"/>
            <a:extLst>
              <a:ext uri="{FF2B5EF4-FFF2-40B4-BE49-F238E27FC236}">
                <a16:creationId xmlns:a16="http://schemas.microsoft.com/office/drawing/2014/main" id="{E96700BA-98CA-9D13-A934-E2E114DFCC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6409" y="490511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4BC4B3-738A-ACC4-169A-21F569520CF4}"/>
              </a:ext>
              <a:ext uri="{C183D7F6-B498-43B3-948B-1728B52AA6E4}">
                <adec:decorative xmlns:adec="http://schemas.microsoft.com/office/drawing/2017/decorative" val="0"/>
              </a:ext>
            </a:extLst>
          </p:cNvPr>
          <p:cNvSpPr txBox="1">
            <a:spLocks/>
          </p:cNvSpPr>
          <p:nvPr/>
        </p:nvSpPr>
        <p:spPr>
          <a:xfrm>
            <a:off x="4413241" y="4949353"/>
            <a:ext cx="2156668" cy="153888"/>
          </a:xfrm>
          <a:prstGeom prst="rect">
            <a:avLst/>
          </a:prstGeom>
          <a:noFill/>
        </p:spPr>
        <p:txBody>
          <a:bodyPr wrap="square" lIns="0" tIns="0" rIns="0" bIns="0" rtlCol="0" anchor="ctr">
            <a:spAutoFit/>
          </a:bodyPr>
          <a:lstStyle/>
          <a:p>
            <a:pPr lvl="0" defTabSz="914367">
              <a:defRPr/>
            </a:pPr>
            <a:r>
              <a:rPr lang="en-US" sz="1000" dirty="0">
                <a:solidFill>
                  <a:srgbClr val="000000"/>
                </a:solidFill>
                <a:highlight>
                  <a:srgbClr val="FFFF00"/>
                </a:highlight>
                <a:latin typeface="Segoe UI Semibold"/>
              </a:rPr>
              <a:t>Copilot in Dynamics 365 </a:t>
            </a:r>
            <a:endParaRPr lang="en-US" sz="1000" baseline="30000" dirty="0">
              <a:solidFill>
                <a:srgbClr val="000000"/>
              </a:solidFill>
              <a:highlight>
                <a:srgbClr val="FFFF00"/>
              </a:highlight>
              <a:latin typeface="Segoe UI Semibold"/>
            </a:endParaRPr>
          </a:p>
        </p:txBody>
      </p:sp>
      <p:pic>
        <p:nvPicPr>
          <p:cNvPr id="5" name="Picture 4">
            <a:extLst>
              <a:ext uri="{FF2B5EF4-FFF2-40B4-BE49-F238E27FC236}">
                <a16:creationId xmlns:a16="http://schemas.microsoft.com/office/drawing/2014/main" id="{642BDA35-C8FA-6440-2BD8-CF1FAE5E6012}"/>
              </a:ext>
            </a:extLst>
          </p:cNvPr>
          <p:cNvPicPr>
            <a:picLocks noChangeAspect="1"/>
          </p:cNvPicPr>
          <p:nvPr/>
        </p:nvPicPr>
        <p:blipFill>
          <a:blip r:embed="rId8"/>
          <a:stretch>
            <a:fillRect/>
          </a:stretch>
        </p:blipFill>
        <p:spPr>
          <a:xfrm>
            <a:off x="7507482" y="4906565"/>
            <a:ext cx="273674" cy="239465"/>
          </a:xfrm>
          <a:prstGeom prst="rect">
            <a:avLst/>
          </a:prstGeom>
        </p:spPr>
      </p:pic>
      <p:pic>
        <p:nvPicPr>
          <p:cNvPr id="9" name="Picture 8">
            <a:extLst>
              <a:ext uri="{FF2B5EF4-FFF2-40B4-BE49-F238E27FC236}">
                <a16:creationId xmlns:a16="http://schemas.microsoft.com/office/drawing/2014/main" id="{3E0B7F59-E05E-993C-2AFC-F2E8203D81AD}"/>
              </a:ext>
            </a:extLst>
          </p:cNvPr>
          <p:cNvPicPr>
            <a:picLocks noChangeAspect="1"/>
          </p:cNvPicPr>
          <p:nvPr/>
        </p:nvPicPr>
        <p:blipFill>
          <a:blip r:embed="rId8"/>
          <a:stretch>
            <a:fillRect/>
          </a:stretch>
        </p:blipFill>
        <p:spPr>
          <a:xfrm>
            <a:off x="8950324" y="2282402"/>
            <a:ext cx="273674" cy="239465"/>
          </a:xfrm>
          <a:prstGeom prst="rect">
            <a:avLst/>
          </a:prstGeom>
        </p:spPr>
      </p:pic>
      <p:pic>
        <p:nvPicPr>
          <p:cNvPr id="14" name="Picture 13" descr="Sales scenario: Create an unsolicited proposal (Copilot Scenario Library) – Microsoft Adoption">
            <a:extLst>
              <a:ext uri="{FF2B5EF4-FFF2-40B4-BE49-F238E27FC236}">
                <a16:creationId xmlns:a16="http://schemas.microsoft.com/office/drawing/2014/main" id="{5CB93AFC-E794-26B9-B069-91D50D2BAC1C}"/>
              </a:ext>
            </a:extLst>
          </p:cNvPr>
          <p:cNvPicPr>
            <a:picLocks noChangeAspect="1"/>
          </p:cNvPicPr>
          <p:nvPr/>
        </p:nvPicPr>
        <p:blipFill>
          <a:blip r:embed="rId9"/>
          <a:stretch>
            <a:fillRect/>
          </a:stretch>
        </p:blipFill>
        <p:spPr>
          <a:xfrm>
            <a:off x="6096000" y="2269546"/>
            <a:ext cx="265176" cy="265176"/>
          </a:xfrm>
          <a:prstGeom prst="rect">
            <a:avLst/>
          </a:prstGeom>
        </p:spPr>
      </p:pic>
    </p:spTree>
    <p:extLst>
      <p:ext uri="{BB962C8B-B14F-4D97-AF65-F5344CB8AC3E}">
        <p14:creationId xmlns:p14="http://schemas.microsoft.com/office/powerpoint/2010/main" val="2736063286"/>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12c9beb-9115-4dd4-b4b0-98592a7680e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6" ma:contentTypeDescription="Create a new document." ma:contentTypeScope="" ma:versionID="ba0c03e64be8ee40ecdff530c39fb4b4">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e40f2d4fd7089cf71002697928c39dfe"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49B3AD-9962-4CE5-8E0A-2C8D95E7DE3D}">
  <ds:schemaRefs>
    <ds:schemaRef ds:uri="c12c9beb-9115-4dd4-b4b0-98592a7680e2"/>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 ds:uri="http://schemas.microsoft.com/sharepoint/v3"/>
    <ds:schemaRef ds:uri="http://schemas.microsoft.com/office/2006/documentManagement/types"/>
    <ds:schemaRef ds:uri="http://schemas.microsoft.com/office/infopath/2007/PartnerControls"/>
    <ds:schemaRef ds:uri="9b9b331a-5640-4f50-a010-6cc4266aa39c"/>
    <ds:schemaRef ds:uri="http://purl.org/dc/elements/1.1/"/>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D0852CF4-760D-4C86-B3E5-0A4850814475}">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402</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AI visual creation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Dylan Bode (FREEMIND SEATTLE LLC)</cp:lastModifiedBy>
  <cp:revision>13</cp:revision>
  <dcterms:created xsi:type="dcterms:W3CDTF">2024-09-25T15:39:48Z</dcterms:created>
  <dcterms:modified xsi:type="dcterms:W3CDTF">2026-02-06T17:38:00Z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ies>
</file>