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9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715" dt="2025-03-09T20:13:40.6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36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85751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78065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78065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23899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23899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22079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76908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895070" y="358721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955436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85751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79309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79309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24834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24834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23351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95451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copilot.cloud.microsoft/prompts/2e5a8191-90b0-4587-acd4-69e9adae0b01?ocid=CopilotLab_Web_SS_CopyLink" TargetMode="External"/><Relationship Id="rId13" Type="http://schemas.openxmlformats.org/officeDocument/2006/relationships/image" Target="../media/image11.svg"/><Relationship Id="rId3" Type="http://schemas.openxmlformats.org/officeDocument/2006/relationships/hyperlink" Target="https://support.microsoft.com/en-us/topic/overview-of-microsoft-365-chat-preview-5b00a52d-7296-48ee-b938-b95b7209f737" TargetMode="External"/><Relationship Id="rId7" Type="http://schemas.openxmlformats.org/officeDocument/2006/relationships/hyperlink" Target="https://copilot.cloud.microsoft/prompts/47981250-bfb8-48b6-9225-726ccb61cc59?ocid=CopilotLab_Web_SS_CopyLink" TargetMode="External"/><Relationship Id="rId12" Type="http://schemas.openxmlformats.org/officeDocument/2006/relationships/image" Target="../media/image10.png"/><Relationship Id="rId2" Type="http://schemas.openxmlformats.org/officeDocument/2006/relationships/hyperlink" Target="https://copilot.cloud.microsoft/prompts/586e8b3f-44f7-4473-be77-4f50a405c216?ocid=CopilotLab_Web_SS_CopyLink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copilot.cloud.microsoft/prompts/02df617e-febf-417d-bb56-93306b21ad9c?ocid=CopilotLab_Web_SS_CopyLink" TargetMode="External"/><Relationship Id="rId11" Type="http://schemas.openxmlformats.org/officeDocument/2006/relationships/image" Target="../media/image9.svg"/><Relationship Id="rId5" Type="http://schemas.openxmlformats.org/officeDocument/2006/relationships/hyperlink" Target="https://copilot.cloud.microsoft/prompts/33f9333c-6468-41c0-a505-14d044dfac9c?ocid=CopilotLab_Web_SS_CopyLink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hyperlink" Target="https://copilot.cloud.microsoft/prompts/c879dc6c-15bb-478c-81f0-a6c8c3c02094?ocid=CopilotLab_Web_SS_CopyLin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ACD3A3-16CF-D97A-CA46-861E775FB3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565C7-13A6-B75F-63BC-836651588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dirty="0">
                <a:solidFill>
                  <a:srgbClr val="0078D4"/>
                </a:solidFill>
                <a:cs typeface="Segoe UI"/>
              </a:rPr>
              <a:t>Sustainability</a:t>
            </a:r>
            <a:r>
              <a:rPr lang="en-US" noProof="0" dirty="0">
                <a:solidFill>
                  <a:srgbClr val="0078D4"/>
                </a:solidFill>
                <a:cs typeface="Segoe UI"/>
              </a:rPr>
              <a:t> | </a:t>
            </a:r>
            <a:r>
              <a:rPr lang="en-US" noProof="0" dirty="0"/>
              <a:t>Create a strategy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808B28-53FA-4806-6BF3-140384F61E55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dirty="0"/>
              <a:t>Start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350B4C-91AD-1BD8-B7E7-C3425B778C8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Microsoft 365 Copilot Chat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7F10B7-3724-136E-E6E4-2652C100CF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1. Understand regulatory requirements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CC2BC18-04A5-4EA9-5D5C-FC9D7C567E4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Use Copilot to learn more about sustainability requirements for your organization based on your location and industry.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5A47A61-1933-0956-2D6D-8FEE6CC39A6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145914"/>
            <a:ext cx="2808000" cy="626701"/>
          </a:xfrm>
        </p:spPr>
        <p:txBody>
          <a:bodyPr/>
          <a:lstStyle/>
          <a:p>
            <a:r>
              <a:rPr lang="en-US" dirty="0"/>
              <a:t>Example prompt: What regulatory requirements does my company need to consider for our logistics operations in Sweden?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544EA5A-51A4-3A81-352A-55D5F8FE58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2. See what others are doing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B3BEE6F-DC5C-1DAC-42C6-F25EBE55622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Ask Copilot to summarize the commitments other organizations in your industry are making?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B6257D3-A4E7-769B-896B-58A294C4EE4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145914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Example prompt: Summarize the UN sustainable development goals (SDGs) and what kinds of commitments and progress global companies are making in the [retail industry].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6365A7D-145D-373F-3B6D-16A00723541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3. Monitor regulatory changes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B95A0AA-7603-5685-5838-956709E68A9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Ask Copilot to summarize any changes to key regulations.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A0CD21D-7487-DCAE-2847-9A295AC3B0C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145914"/>
            <a:ext cx="2808000" cy="626701"/>
          </a:xfrm>
        </p:spPr>
        <p:txBody>
          <a:bodyPr>
            <a:normAutofit/>
          </a:bodyPr>
          <a:lstStyle/>
          <a:p>
            <a:r>
              <a:rPr lang="en-US" dirty="0"/>
              <a:t>Example prompt: Summarize the GHG Protocol carbon accounting and emissions framework and highlight any changes since 2023.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A84E4137-8C25-4B14-1B20-902B3AF52EF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4. Analyze a sustainability report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D053A1A7-E313-43D2-4C15-CB261CF083F3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dirty="0"/>
              <a:t>Gain insights from your competitor’s efforts by analyzing their reports.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E262F690-88E7-C76C-A466-172BB22AFA5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569201"/>
            <a:ext cx="2808000" cy="626701"/>
          </a:xfrm>
        </p:spPr>
        <p:txBody>
          <a:bodyPr/>
          <a:lstStyle/>
          <a:p>
            <a:r>
              <a:rPr lang="en-US" dirty="0"/>
              <a:t>Example prompt: What's the best way to analyze a competitor's sustainability report?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DF3A1C63-173E-2B6A-55CF-41F8B531755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5. Compare CDP ratings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B9CC98C0-AC66-6486-AB27-86B9B54D07B5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/>
              <a:t>Use Copilot to compare CDP ratings and other ESG data from suppliers.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F9D7774-8F3F-942F-20A3-7FE31A6C678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569201"/>
            <a:ext cx="2808000" cy="538603"/>
          </a:xfrm>
        </p:spPr>
        <p:txBody>
          <a:bodyPr/>
          <a:lstStyle/>
          <a:p>
            <a:r>
              <a:rPr lang="en-US" dirty="0"/>
              <a:t>Example prompt: How should I compare supplier CDP ratings?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7AE9CBF-7EA5-C5D3-9227-3961668451C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6. Develop strategies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43DAB79A-AF4D-86B1-F20C-0D17EC3BD9D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/>
              <a:t>Use Copilot to develop specific strategies to achieve sustainability goals.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CC4F45D8-C9F0-8B67-93ED-9A432ECF093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487761"/>
            <a:ext cx="2808000" cy="690202"/>
          </a:xfrm>
        </p:spPr>
        <p:txBody>
          <a:bodyPr>
            <a:normAutofit/>
          </a:bodyPr>
          <a:lstStyle/>
          <a:p>
            <a:r>
              <a:rPr lang="en-US" dirty="0"/>
              <a:t>Example prompt: What's the best way for an organization to analyze its emissions data and identify potential strategies to reduce its overall carbon footprint?</a:t>
            </a:r>
          </a:p>
        </p:txBody>
      </p:sp>
      <p:sp>
        <p:nvSpPr>
          <p:cNvPr id="26" name="TextBox 25">
            <a:hlinkClick r:id="rId2"/>
            <a:extLst>
              <a:ext uri="{FF2B5EF4-FFF2-40B4-BE49-F238E27FC236}">
                <a16:creationId xmlns:a16="http://schemas.microsoft.com/office/drawing/2014/main" id="{C018A7E6-F6F6-9534-BE6D-38A69B7E0667}"/>
              </a:ext>
            </a:extLst>
          </p:cNvPr>
          <p:cNvSpPr txBox="1"/>
          <p:nvPr/>
        </p:nvSpPr>
        <p:spPr>
          <a:xfrm>
            <a:off x="698399" y="3750771"/>
            <a:ext cx="2808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u="sng" noProof="0" dirty="0">
                <a:solidFill>
                  <a:srgbClr val="0070C0"/>
                </a:solidFill>
                <a:cs typeface="Segoe UI" panose="020B0502040204020203" pitchFamily="34" charset="0"/>
              </a:rPr>
              <a:t>Try in Prompt Gallery: Understand regulatory requirements</a:t>
            </a:r>
            <a:endParaRPr lang="en-US" sz="900" u="sng" noProof="0" dirty="0">
              <a:solidFill>
                <a:srgbClr val="0070C0"/>
              </a:solidFill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3FD017C-8AE9-2EF0-0A26-FB9558934FD9}"/>
              </a:ext>
            </a:extLst>
          </p:cNvPr>
          <p:cNvGrpSpPr/>
          <p:nvPr/>
        </p:nvGrpSpPr>
        <p:grpSpPr>
          <a:xfrm>
            <a:off x="1104091" y="2669790"/>
            <a:ext cx="1601118" cy="360000"/>
            <a:chOff x="588263" y="1217924"/>
            <a:chExt cx="1601118" cy="360000"/>
          </a:xfrm>
        </p:grpSpPr>
        <p:pic>
          <p:nvPicPr>
            <p:cNvPr id="28" name="Picture 27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051841AE-EFBC-9C4B-2D6C-DCD4CCD2EC0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ACF20D85-C9DD-BC37-B3EC-57701F47971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4216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30" name="TextBox 29">
            <a:hlinkClick r:id="rId5"/>
            <a:extLst>
              <a:ext uri="{FF2B5EF4-FFF2-40B4-BE49-F238E27FC236}">
                <a16:creationId xmlns:a16="http://schemas.microsoft.com/office/drawing/2014/main" id="{80C10451-41D1-BB4A-0DD7-9044F847BD07}"/>
              </a:ext>
            </a:extLst>
          </p:cNvPr>
          <p:cNvSpPr txBox="1"/>
          <p:nvPr/>
        </p:nvSpPr>
        <p:spPr>
          <a:xfrm>
            <a:off x="4151266" y="3736850"/>
            <a:ext cx="3070415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u="sng" noProof="0" dirty="0">
                <a:solidFill>
                  <a:srgbClr val="0070C0"/>
                </a:solidFill>
                <a:cs typeface="Segoe UI" panose="020B0502040204020203" pitchFamily="34" charset="0"/>
              </a:rPr>
              <a:t>Try in Prompt Gallery: Catch up on UN sustainability commitments</a:t>
            </a:r>
            <a:endParaRPr lang="en-US" sz="900" u="sng" noProof="0" dirty="0">
              <a:solidFill>
                <a:srgbClr val="0070C0"/>
              </a:solidFill>
            </a:endParaRPr>
          </a:p>
        </p:txBody>
      </p:sp>
      <p:sp>
        <p:nvSpPr>
          <p:cNvPr id="31" name="TextBox 30">
            <a:hlinkClick r:id="rId6"/>
            <a:extLst>
              <a:ext uri="{FF2B5EF4-FFF2-40B4-BE49-F238E27FC236}">
                <a16:creationId xmlns:a16="http://schemas.microsoft.com/office/drawing/2014/main" id="{977E6E10-2E4C-4FF3-F9D3-3AD1D71B778A}"/>
              </a:ext>
            </a:extLst>
          </p:cNvPr>
          <p:cNvSpPr txBox="1"/>
          <p:nvPr/>
        </p:nvSpPr>
        <p:spPr>
          <a:xfrm>
            <a:off x="7619833" y="3739902"/>
            <a:ext cx="307041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u="sng" noProof="0" dirty="0">
                <a:solidFill>
                  <a:srgbClr val="0070C0"/>
                </a:solidFill>
                <a:cs typeface="Segoe UI" panose="020B0502040204020203" pitchFamily="34" charset="0"/>
              </a:rPr>
              <a:t>Try in Prompt Gallery: Catch up on GHG Protocol changes</a:t>
            </a:r>
            <a:endParaRPr lang="en-US" sz="900" u="sng" noProof="0" dirty="0">
              <a:solidFill>
                <a:srgbClr val="0070C0"/>
              </a:solidFill>
            </a:endParaRPr>
          </a:p>
        </p:txBody>
      </p:sp>
      <p:sp>
        <p:nvSpPr>
          <p:cNvPr id="32" name="TextBox 31">
            <a:hlinkClick r:id="rId7"/>
            <a:extLst>
              <a:ext uri="{FF2B5EF4-FFF2-40B4-BE49-F238E27FC236}">
                <a16:creationId xmlns:a16="http://schemas.microsoft.com/office/drawing/2014/main" id="{C472E741-0B90-93FD-FA35-3CDB55EF4DF9}"/>
              </a:ext>
            </a:extLst>
          </p:cNvPr>
          <p:cNvSpPr txBox="1"/>
          <p:nvPr/>
        </p:nvSpPr>
        <p:spPr>
          <a:xfrm>
            <a:off x="7619833" y="6130140"/>
            <a:ext cx="307041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u="sng" noProof="0" dirty="0">
                <a:solidFill>
                  <a:srgbClr val="0070C0"/>
                </a:solidFill>
                <a:cs typeface="Segoe UI" panose="020B0502040204020203" pitchFamily="34" charset="0"/>
              </a:rPr>
              <a:t>Try in Prompt Gallery: Analyze a sustainability report</a:t>
            </a:r>
            <a:endParaRPr lang="en-US" sz="900" u="sng" noProof="0" dirty="0">
              <a:solidFill>
                <a:srgbClr val="0070C0"/>
              </a:solidFill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6D19CF09-8B86-0AA3-D475-6EF0B9C61F7B}"/>
              </a:ext>
            </a:extLst>
          </p:cNvPr>
          <p:cNvGrpSpPr/>
          <p:nvPr/>
        </p:nvGrpSpPr>
        <p:grpSpPr>
          <a:xfrm>
            <a:off x="4494882" y="2646113"/>
            <a:ext cx="1601118" cy="360000"/>
            <a:chOff x="588263" y="1217924"/>
            <a:chExt cx="1601118" cy="360000"/>
          </a:xfrm>
        </p:grpSpPr>
        <p:pic>
          <p:nvPicPr>
            <p:cNvPr id="34" name="Picture 33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751344D7-8030-745D-949F-F3B1382EB64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C1209C88-1CA0-040F-35C9-F9D3F4396DA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4216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05A1820-290C-53C1-1B85-BB9125002B1A}"/>
              </a:ext>
            </a:extLst>
          </p:cNvPr>
          <p:cNvGrpSpPr/>
          <p:nvPr/>
        </p:nvGrpSpPr>
        <p:grpSpPr>
          <a:xfrm>
            <a:off x="8114922" y="2667195"/>
            <a:ext cx="1601118" cy="360000"/>
            <a:chOff x="588263" y="1217924"/>
            <a:chExt cx="1601118" cy="360000"/>
          </a:xfrm>
        </p:grpSpPr>
        <p:pic>
          <p:nvPicPr>
            <p:cNvPr id="37" name="Picture 36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1861B85F-0930-6F78-39A7-FA6A6A5887E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663D61C6-4D7E-ABE9-C938-33D71BC90BF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4216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841657A6-327A-42E6-F12E-75142CCC8FAB}"/>
              </a:ext>
            </a:extLst>
          </p:cNvPr>
          <p:cNvGrpSpPr/>
          <p:nvPr/>
        </p:nvGrpSpPr>
        <p:grpSpPr>
          <a:xfrm>
            <a:off x="8114922" y="5135389"/>
            <a:ext cx="1601118" cy="360000"/>
            <a:chOff x="588263" y="1217924"/>
            <a:chExt cx="1601118" cy="360000"/>
          </a:xfrm>
        </p:grpSpPr>
        <p:pic>
          <p:nvPicPr>
            <p:cNvPr id="40" name="Picture 39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8BD21435-D1F9-4CD7-8562-1656CC4D381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20FC7CD-B331-8991-01ED-2259A68652F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4216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42" name="TextBox 41">
            <a:hlinkClick r:id="rId8"/>
            <a:extLst>
              <a:ext uri="{FF2B5EF4-FFF2-40B4-BE49-F238E27FC236}">
                <a16:creationId xmlns:a16="http://schemas.microsoft.com/office/drawing/2014/main" id="{BDC1CFA8-A325-D2E0-5534-95A801BC71AD}"/>
              </a:ext>
            </a:extLst>
          </p:cNvPr>
          <p:cNvSpPr txBox="1"/>
          <p:nvPr/>
        </p:nvSpPr>
        <p:spPr>
          <a:xfrm>
            <a:off x="4151266" y="6180541"/>
            <a:ext cx="307041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u="sng" noProof="0" dirty="0">
                <a:solidFill>
                  <a:srgbClr val="0070C0"/>
                </a:solidFill>
                <a:cs typeface="Segoe UI" panose="020B0502040204020203" pitchFamily="34" charset="0"/>
              </a:rPr>
              <a:t>Try in Prompt Gallery: Compare CDP ratings</a:t>
            </a:r>
            <a:endParaRPr lang="en-US" sz="900" u="sng" noProof="0" dirty="0">
              <a:solidFill>
                <a:srgbClr val="0070C0"/>
              </a:solidFill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8BC70A1E-8D4F-D022-B0A6-1D96AB39E62C}"/>
              </a:ext>
            </a:extLst>
          </p:cNvPr>
          <p:cNvGrpSpPr/>
          <p:nvPr/>
        </p:nvGrpSpPr>
        <p:grpSpPr>
          <a:xfrm>
            <a:off x="4494882" y="5135389"/>
            <a:ext cx="1601118" cy="360000"/>
            <a:chOff x="588263" y="1217924"/>
            <a:chExt cx="1601118" cy="360000"/>
          </a:xfrm>
        </p:grpSpPr>
        <p:pic>
          <p:nvPicPr>
            <p:cNvPr id="44" name="Picture 43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B74FDB62-F03F-0328-249A-EC7BBBC49D3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1369B120-15F4-3135-1C69-73BE1BB4B57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4216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46" name="TextBox 45">
            <a:hlinkClick r:id="rId9"/>
            <a:extLst>
              <a:ext uri="{FF2B5EF4-FFF2-40B4-BE49-F238E27FC236}">
                <a16:creationId xmlns:a16="http://schemas.microsoft.com/office/drawing/2014/main" id="{58B3FF97-2604-16FB-D2FB-60B3D330018E}"/>
              </a:ext>
            </a:extLst>
          </p:cNvPr>
          <p:cNvSpPr txBox="1"/>
          <p:nvPr/>
        </p:nvSpPr>
        <p:spPr>
          <a:xfrm>
            <a:off x="698399" y="6155339"/>
            <a:ext cx="307041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u="sng" noProof="0" dirty="0">
                <a:solidFill>
                  <a:srgbClr val="0070C0"/>
                </a:solidFill>
                <a:cs typeface="Segoe UI" panose="020B0502040204020203" pitchFamily="34" charset="0"/>
              </a:rPr>
              <a:t>Try in Prompt Gallery: Reduce carbon footprint</a:t>
            </a:r>
            <a:endParaRPr lang="en-US" sz="900" u="sng" noProof="0" dirty="0">
              <a:solidFill>
                <a:srgbClr val="0070C0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AE85318F-20D9-AC91-BA9B-7B86C4C30A03}"/>
              </a:ext>
            </a:extLst>
          </p:cNvPr>
          <p:cNvGrpSpPr/>
          <p:nvPr/>
        </p:nvGrpSpPr>
        <p:grpSpPr>
          <a:xfrm>
            <a:off x="1104091" y="5200498"/>
            <a:ext cx="1601118" cy="360000"/>
            <a:chOff x="588263" y="1217924"/>
            <a:chExt cx="1601118" cy="360000"/>
          </a:xfrm>
        </p:grpSpPr>
        <p:pic>
          <p:nvPicPr>
            <p:cNvPr id="48" name="Picture 47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9249AD4E-B5E6-8250-439A-098EF879C97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499F40AB-76E9-4484-32B5-9AB4D9E5A8E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4216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50" name="Rectangle: Rounded Corners 6">
            <a:extLst>
              <a:ext uri="{FF2B5EF4-FFF2-40B4-BE49-F238E27FC236}">
                <a16:creationId xmlns:a16="http://schemas.microsoft.com/office/drawing/2014/main" id="{578F3C91-C93C-D6AF-7EEE-070FE9E74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C074B7DF-0748-5282-BDFC-6EAC9256F36E}"/>
              </a:ext>
            </a:extLst>
          </p:cNvPr>
          <p:cNvGrpSpPr/>
          <p:nvPr/>
        </p:nvGrpSpPr>
        <p:grpSpPr>
          <a:xfrm>
            <a:off x="1624328" y="1132756"/>
            <a:ext cx="1767872" cy="214817"/>
            <a:chOff x="1198144" y="862657"/>
            <a:chExt cx="1767872" cy="214817"/>
          </a:xfrm>
        </p:grpSpPr>
        <p:sp>
          <p:nvSpPr>
            <p:cNvPr id="52" name="Rectangle: Rounded Corners 6">
              <a:extLst>
                <a:ext uri="{FF2B5EF4-FFF2-40B4-BE49-F238E27FC236}">
                  <a16:creationId xmlns:a16="http://schemas.microsoft.com/office/drawing/2014/main" id="{BFFA1993-9BEE-C079-8C88-66E6C72E9A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767872" cy="214817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Communication speed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53" name="Graphic 52">
              <a:extLst>
                <a:ext uri="{FF2B5EF4-FFF2-40B4-BE49-F238E27FC236}">
                  <a16:creationId xmlns:a16="http://schemas.microsoft.com/office/drawing/2014/main" id="{F56FBED9-CD06-C750-F190-8631DB1F88C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54" name="Rectangle: Rounded Corners 6">
            <a:extLst>
              <a:ext uri="{FF2B5EF4-FFF2-40B4-BE49-F238E27FC236}">
                <a16:creationId xmlns:a16="http://schemas.microsoft.com/office/drawing/2014/main" id="{312BD124-2488-4DEF-B184-397D542BDA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508839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9A603560-077E-058F-415F-39A88C8FD8FF}"/>
              </a:ext>
            </a:extLst>
          </p:cNvPr>
          <p:cNvGrpSpPr/>
          <p:nvPr/>
        </p:nvGrpSpPr>
        <p:grpSpPr>
          <a:xfrm>
            <a:off x="8596909" y="1123368"/>
            <a:ext cx="1005840" cy="216000"/>
            <a:chOff x="1194743" y="1140160"/>
            <a:chExt cx="1005840" cy="216000"/>
          </a:xfrm>
        </p:grpSpPr>
        <p:sp>
          <p:nvSpPr>
            <p:cNvPr id="56" name="Rectangle: Rounded Corners 6">
              <a:extLst>
                <a:ext uri="{FF2B5EF4-FFF2-40B4-BE49-F238E27FC236}">
                  <a16:creationId xmlns:a16="http://schemas.microsoft.com/office/drawing/2014/main" id="{D37C2D19-8E36-3CC8-E2C5-88011DDF62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0058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control</a:t>
              </a:r>
            </a:p>
          </p:txBody>
        </p:sp>
        <p:pic>
          <p:nvPicPr>
            <p:cNvPr id="57" name="Graphic 56">
              <a:extLst>
                <a:ext uri="{FF2B5EF4-FFF2-40B4-BE49-F238E27FC236}">
                  <a16:creationId xmlns:a16="http://schemas.microsoft.com/office/drawing/2014/main" id="{B29323B5-1D15-2750-8800-15B9735CF54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9468716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http://www.w3.org/XML/1998/namespace"/>
    <ds:schemaRef ds:uri="http://schemas.microsoft.com/sharepoint/v3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9b9b331a-5640-4f50-a010-6cc4266aa39c"/>
    <ds:schemaRef ds:uri="c12c9beb-9115-4dd4-b4b0-98592a7680e2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4420</TotalTime>
  <Words>312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Sustainability | Create a strategy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2025-03-10T22:56:01Z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