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2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879A69-013D-42D3-27EE-9F86180C1A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CFA9F6-1E33-E1B0-1228-E77AD62556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BC1450-37C1-446E-CA84-4991B2D6F4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None/>
            </a:pPr>
            <a:endParaRPr lang="en-US" b="0" i="0">
              <a:solidFill>
                <a:srgbClr val="242424"/>
              </a:solidFill>
              <a:effectLst/>
              <a:highlight>
                <a:srgbClr val="FFFFFF"/>
              </a:highlight>
              <a:latin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C9AC9-6349-3F43-65AD-886C6E5D9E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226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svg"/><Relationship Id="rId11" Type="http://schemas.openxmlformats.org/officeDocument/2006/relationships/hyperlink" Target="https://learn-video.azurefd.net/vod/player?id=e7cd9a72-d476-435f-9ecd-cc0b5cc836a4" TargetMode="External"/><Relationship Id="rId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hyperlink" Target="https://learn.microsoft.com/en-us/microsoft-copilot-studio/template-sustainability-insigh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F5F3CD-8DF5-B976-D559-B0A84498C1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7E9968AF-D927-96BA-533F-592211DC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6271640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Sustainability</a:t>
            </a:r>
            <a:r>
              <a:rPr lang="en-US" noProof="0" dirty="0"/>
              <a:t> </a:t>
            </a:r>
            <a:r>
              <a:rPr lang="en-US" noProof="0" dirty="0">
                <a:solidFill>
                  <a:srgbClr val="0078D4"/>
                </a:solidFill>
              </a:rPr>
              <a:t>| </a:t>
            </a:r>
            <a:r>
              <a:rPr lang="en-US" noProof="0" dirty="0"/>
              <a:t>Access sustainability data</a:t>
            </a:r>
            <a:endParaRPr lang="en-US" sz="1400" noProof="0" dirty="0"/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3C4EAFA3-D4D2-31D6-1F0A-FE2F489047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 dirty="0"/>
              <a:t>1. </a:t>
            </a:r>
            <a:r>
              <a:rPr lang="en-US" dirty="0"/>
              <a:t>Analyze metrics</a:t>
            </a:r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1F5CF-9A81-402E-C2D9-D7D018991F6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</p:spPr>
        <p:txBody>
          <a:bodyPr/>
          <a:lstStyle/>
          <a:p>
            <a:r>
              <a:rPr lang="en-US" noProof="0" dirty="0"/>
              <a:t>5. Prepare disclosures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612740B2-5F8A-CC36-2CE4-A1FC73D04F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 dirty="0"/>
              <a:t>2. Compare metrics</a:t>
            </a:r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97AF6BAF-1CB3-2D74-EE74-CEBDF8008C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</p:spPr>
        <p:txBody>
          <a:bodyPr/>
          <a:lstStyle/>
          <a:p>
            <a:r>
              <a:rPr lang="en-US" noProof="0" dirty="0"/>
              <a:t>4. </a:t>
            </a:r>
            <a:r>
              <a:rPr lang="en-US" noProof="0" dirty="0">
                <a:latin typeface="Segoe UI Semibold"/>
                <a:cs typeface="Segoe UI Semibold"/>
              </a:rPr>
              <a:t>Find sustainability content</a:t>
            </a:r>
            <a:endParaRPr lang="en-US" noProof="0" dirty="0"/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794801C1-1600-0F27-FB98-77D5BB4539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 dirty="0"/>
              <a:t>3. Learn about policies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9E6FB488-8302-55F6-C9F4-B28CBEC30DF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1935750"/>
            <a:ext cx="2867338" cy="627063"/>
          </a:xfrm>
        </p:spPr>
        <p:txBody>
          <a:bodyPr/>
          <a:lstStyle/>
          <a:p>
            <a:pPr lvl="0"/>
            <a:r>
              <a:rPr lang="en-US" noProof="0" dirty="0"/>
              <a:t>Query sustainability data sources to get metrics and drill down into specific values.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E4261EDA-FAD1-A25F-CD86-573D6A30FFF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8125" y="1935750"/>
            <a:ext cx="2808288" cy="627063"/>
          </a:xfrm>
        </p:spPr>
        <p:txBody>
          <a:bodyPr/>
          <a:lstStyle/>
          <a:p>
            <a:r>
              <a:rPr lang="en-US" noProof="0"/>
              <a:t>Compare company </a:t>
            </a:r>
            <a:r>
              <a:rPr lang="en-US" noProof="0" dirty="0"/>
              <a:t>metrics like electricity usage versus benchmark organizations or year over year.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EFE4BF05-9F09-53CE-2B41-89E849105EE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2050" y="1935750"/>
            <a:ext cx="2806700" cy="627063"/>
          </a:xfrm>
        </p:spPr>
        <p:txBody>
          <a:bodyPr>
            <a:normAutofit/>
          </a:bodyPr>
          <a:lstStyle/>
          <a:p>
            <a:r>
              <a:rPr lang="en-US" noProof="0" dirty="0"/>
              <a:t>Prompt agent to get disclosures for a specific ESRS (European Sustainability Reporting Standards) for Corporate Sustainability Reporting Directive (CSRD) reporting. </a:t>
            </a:r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0B33DDA1-CF3A-0A25-040A-0311C5D8E08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 dirty="0"/>
              <a:t>Benefit: </a:t>
            </a:r>
            <a:r>
              <a:rPr lang="en-US" noProof="0" dirty="0">
                <a:latin typeface="Segoe UI" panose="020B0502040204020203" pitchFamily="34" charset="0"/>
              </a:rPr>
              <a:t>Efficiently analyze metrics to get deep insights into emissions sources.</a:t>
            </a:r>
            <a:endParaRPr lang="en-US" noProof="0" dirty="0"/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7C222EBA-2559-9EEE-DF7A-8CB315AD2C9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 dirty="0"/>
              <a:t>Benefit: </a:t>
            </a:r>
            <a:r>
              <a:rPr lang="en-US" noProof="0" dirty="0">
                <a:latin typeface="Segoe UI" panose="020B0502040204020203" pitchFamily="34" charset="0"/>
              </a:rPr>
              <a:t>Simplify the process of completing CSRD reporting.</a:t>
            </a:r>
            <a:endParaRPr lang="en-US" noProof="0" dirty="0"/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4E0DFD91-70E4-AB94-83A1-91F80B4890F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noProof="0" dirty="0"/>
              <a:t>Benefit: </a:t>
            </a:r>
            <a:r>
              <a:rPr lang="en-US" noProof="0" dirty="0">
                <a:latin typeface="Segoe UI" panose="020B0502040204020203" pitchFamily="34" charset="0"/>
              </a:rPr>
              <a:t>See how your organization is doing in reducing emissions.</a:t>
            </a:r>
            <a:endParaRPr lang="en-US" noProof="0" dirty="0"/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A6571CF6-1C00-A3F3-220D-0DFE13D8F60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</p:spPr>
        <p:txBody>
          <a:bodyPr/>
          <a:lstStyle/>
          <a:p>
            <a:r>
              <a:rPr lang="en-US" noProof="0" dirty="0"/>
              <a:t>Benefit: Make it easier for sellers and other representatives to deliver the organization’s sustainability message.</a:t>
            </a:r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5582F1B6-3A76-9153-C6C5-1296AB48DC4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/>
          </a:bodyPr>
          <a:lstStyle/>
          <a:p>
            <a:pPr lvl="0"/>
            <a:r>
              <a:rPr lang="en-US" noProof="0" dirty="0"/>
              <a:t>Benefit: </a:t>
            </a:r>
            <a:r>
              <a:rPr lang="en-US" noProof="0" dirty="0">
                <a:latin typeface="Segoe UI" panose="020B0502040204020203" pitchFamily="34" charset="0"/>
              </a:rPr>
              <a:t>Ensure your organization is collecting the information it needs for reporting.</a:t>
            </a:r>
            <a:endParaRPr lang="en-US" noProof="0" dirty="0"/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C855AEB4-3A75-BE5C-D995-97BA318E515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163" y="4487863"/>
            <a:ext cx="2808287" cy="627062"/>
          </a:xfrm>
        </p:spPr>
        <p:txBody>
          <a:bodyPr/>
          <a:lstStyle/>
          <a:p>
            <a:r>
              <a:rPr lang="en-US" noProof="0" dirty="0"/>
              <a:t>Use the agent to pull the required data for the CSRD reporting requirements.</a:t>
            </a:r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61D91CBD-F342-10DB-D10F-A53A5A3D1FA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80088" y="4487863"/>
            <a:ext cx="2808287" cy="627062"/>
          </a:xfrm>
        </p:spPr>
        <p:txBody>
          <a:bodyPr/>
          <a:lstStyle/>
          <a:p>
            <a:r>
              <a:rPr lang="en-US" noProof="0" dirty="0"/>
              <a:t>Simplify access to internal and external content about the organization’s sustainability efforts.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86350D-A64E-403D-B11F-B32EF2ACCF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Extend</a:t>
            </a:r>
          </a:p>
        </p:txBody>
      </p:sp>
      <p:sp>
        <p:nvSpPr>
          <p:cNvPr id="163" name="Text Placeholder 162">
            <a:extLst>
              <a:ext uri="{FF2B5EF4-FFF2-40B4-BE49-F238E27FC236}">
                <a16:creationId xmlns:a16="http://schemas.microsoft.com/office/drawing/2014/main" id="{07C2AAF5-6A95-5453-9C4F-CE9698FEB55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4" name="Text Placeholder 163">
            <a:extLst>
              <a:ext uri="{FF2B5EF4-FFF2-40B4-BE49-F238E27FC236}">
                <a16:creationId xmlns:a16="http://schemas.microsoft.com/office/drawing/2014/main" id="{8C359826-61A4-BF5E-FEDB-33BA6CA2BBC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5" name="Text Placeholder 164">
            <a:extLst>
              <a:ext uri="{FF2B5EF4-FFF2-40B4-BE49-F238E27FC236}">
                <a16:creationId xmlns:a16="http://schemas.microsoft.com/office/drawing/2014/main" id="{F22AB590-BFDE-C685-4111-A2F388ED284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4" name="Rectangle: Rounded Corners 6">
            <a:extLst>
              <a:ext uri="{FF2B5EF4-FFF2-40B4-BE49-F238E27FC236}">
                <a16:creationId xmlns:a16="http://schemas.microsoft.com/office/drawing/2014/main" id="{46D28F0C-9DA9-276C-7E57-7C3D72484B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331073F-22C1-4E68-119C-33B1D0874320}"/>
              </a:ext>
            </a:extLst>
          </p:cNvPr>
          <p:cNvGrpSpPr/>
          <p:nvPr/>
        </p:nvGrpSpPr>
        <p:grpSpPr>
          <a:xfrm>
            <a:off x="942434" y="2616977"/>
            <a:ext cx="2360997" cy="677108"/>
            <a:chOff x="942434" y="2616977"/>
            <a:chExt cx="2360997" cy="677108"/>
          </a:xfrm>
        </p:grpSpPr>
        <p:pic>
          <p:nvPicPr>
            <p:cNvPr id="133" name="Picture 132">
              <a:hlinkClick r:id="rId3"/>
              <a:extLst>
                <a:ext uri="{FF2B5EF4-FFF2-40B4-BE49-F238E27FC236}">
                  <a16:creationId xmlns:a16="http://schemas.microsoft.com/office/drawing/2014/main" id="{4FC6E558-DA7A-256F-8035-43E1A278863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B8848B65-9797-B12D-D3F6-97400EF62B7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616977"/>
              <a:ext cx="1902046" cy="6771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Sustainability data solutions in Fabric with Environmental, Social and Governance metrics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BCA24A3-B020-F235-D8D0-824D47DDDB16}"/>
              </a:ext>
            </a:extLst>
          </p:cNvPr>
          <p:cNvGrpSpPr/>
          <p:nvPr/>
        </p:nvGrpSpPr>
        <p:grpSpPr>
          <a:xfrm>
            <a:off x="1624328" y="1132756"/>
            <a:ext cx="1767872" cy="214817"/>
            <a:chOff x="1198144" y="862657"/>
            <a:chExt cx="1767872" cy="214817"/>
          </a:xfrm>
        </p:grpSpPr>
        <p:sp>
          <p:nvSpPr>
            <p:cNvPr id="22" name="Rectangle: Rounded Corners 6">
              <a:extLst>
                <a:ext uri="{FF2B5EF4-FFF2-40B4-BE49-F238E27FC236}">
                  <a16:creationId xmlns:a16="http://schemas.microsoft.com/office/drawing/2014/main" id="{91386954-74C4-5056-C12B-8DFD7C74F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767872" cy="214817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Communication speed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F9E4A395-1AE0-1EFB-C70D-7DEC9795385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757A8B4C-643F-F87D-D47A-E6DF47B9B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08839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E0EEB91-EE6B-831A-9D2C-3512C2722743}"/>
              </a:ext>
            </a:extLst>
          </p:cNvPr>
          <p:cNvGrpSpPr/>
          <p:nvPr/>
        </p:nvGrpSpPr>
        <p:grpSpPr>
          <a:xfrm>
            <a:off x="8596909" y="1123368"/>
            <a:ext cx="1005840" cy="216000"/>
            <a:chOff x="1194743" y="1140160"/>
            <a:chExt cx="1005840" cy="216000"/>
          </a:xfrm>
        </p:grpSpPr>
        <p:sp>
          <p:nvSpPr>
            <p:cNvPr id="47" name="Rectangle: Rounded Corners 6">
              <a:extLst>
                <a:ext uri="{FF2B5EF4-FFF2-40B4-BE49-F238E27FC236}">
                  <a16:creationId xmlns:a16="http://schemas.microsoft.com/office/drawing/2014/main" id="{6CC92923-0055-CBFA-78C4-A8BAF592E1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control</a:t>
              </a:r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D60CC454-7B8C-B6AD-92EF-44216CF2B47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0C4B8EE-8272-F07C-069E-89F96484D3E4}"/>
              </a:ext>
            </a:extLst>
          </p:cNvPr>
          <p:cNvGrpSpPr/>
          <p:nvPr/>
        </p:nvGrpSpPr>
        <p:grpSpPr>
          <a:xfrm>
            <a:off x="4130176" y="2543914"/>
            <a:ext cx="2360997" cy="815608"/>
            <a:chOff x="942434" y="2547727"/>
            <a:chExt cx="2360997" cy="815608"/>
          </a:xfrm>
        </p:grpSpPr>
        <p:pic>
          <p:nvPicPr>
            <p:cNvPr id="7" name="Picture 6">
              <a:hlinkClick r:id="rId3"/>
              <a:extLst>
                <a:ext uri="{FF2B5EF4-FFF2-40B4-BE49-F238E27FC236}">
                  <a16:creationId xmlns:a16="http://schemas.microsoft.com/office/drawing/2014/main" id="{54AB33D4-0E97-15E2-F60D-E921BE0B5AA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6662BCB-7346-4D7E-4C15-14C47C5040F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547727"/>
              <a:ext cx="1902046" cy="8156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Sustainability data solutions in Fabric with Environmental, Social and Governance metrics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6054BC-FE62-686F-BD96-FFF72F97C411}"/>
              </a:ext>
            </a:extLst>
          </p:cNvPr>
          <p:cNvGrpSpPr/>
          <p:nvPr/>
        </p:nvGrpSpPr>
        <p:grpSpPr>
          <a:xfrm>
            <a:off x="7695489" y="2536809"/>
            <a:ext cx="2360997" cy="815608"/>
            <a:chOff x="942434" y="2547727"/>
            <a:chExt cx="2360997" cy="815608"/>
          </a:xfrm>
        </p:grpSpPr>
        <p:pic>
          <p:nvPicPr>
            <p:cNvPr id="13" name="Picture 12">
              <a:hlinkClick r:id="rId3"/>
              <a:extLst>
                <a:ext uri="{FF2B5EF4-FFF2-40B4-BE49-F238E27FC236}">
                  <a16:creationId xmlns:a16="http://schemas.microsoft.com/office/drawing/2014/main" id="{62C16552-FCF3-93B2-D922-016996DAF55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4BEAA6C-D980-5492-4773-ABED90FBEDD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547727"/>
              <a:ext cx="1902046" cy="8156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Sustainability data solutions in Fabric with Environmental, Social and Governance metrics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1BB8898-9E6B-9643-585B-44D4DA1F1FFF}"/>
              </a:ext>
            </a:extLst>
          </p:cNvPr>
          <p:cNvGrpSpPr/>
          <p:nvPr/>
        </p:nvGrpSpPr>
        <p:grpSpPr>
          <a:xfrm>
            <a:off x="6003161" y="5004958"/>
            <a:ext cx="2360997" cy="815608"/>
            <a:chOff x="942434" y="2547727"/>
            <a:chExt cx="2360997" cy="815608"/>
          </a:xfrm>
        </p:grpSpPr>
        <p:pic>
          <p:nvPicPr>
            <p:cNvPr id="16" name="Picture 15">
              <a:hlinkClick r:id="rId3"/>
              <a:extLst>
                <a:ext uri="{FF2B5EF4-FFF2-40B4-BE49-F238E27FC236}">
                  <a16:creationId xmlns:a16="http://schemas.microsoft.com/office/drawing/2014/main" id="{2170080D-14C0-CA3D-3151-A70743848F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900C57D-6753-99FF-75C8-187B92EE3BA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547727"/>
              <a:ext cx="1902046" cy="8156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Sustainability data solutions in Fabric with Environmental, Social and Governance metrics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E7D3A2F-DF18-F65A-B0E5-A468CF7B1C46}"/>
              </a:ext>
            </a:extLst>
          </p:cNvPr>
          <p:cNvGrpSpPr/>
          <p:nvPr/>
        </p:nvGrpSpPr>
        <p:grpSpPr>
          <a:xfrm>
            <a:off x="2550292" y="5033684"/>
            <a:ext cx="2360997" cy="815608"/>
            <a:chOff x="942434" y="2547727"/>
            <a:chExt cx="2360997" cy="815608"/>
          </a:xfrm>
        </p:grpSpPr>
        <p:pic>
          <p:nvPicPr>
            <p:cNvPr id="43" name="Picture 42">
              <a:hlinkClick r:id="rId3"/>
              <a:extLst>
                <a:ext uri="{FF2B5EF4-FFF2-40B4-BE49-F238E27FC236}">
                  <a16:creationId xmlns:a16="http://schemas.microsoft.com/office/drawing/2014/main" id="{FBA559A1-83FF-1F0A-4E7A-C1EF5DE2883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1899042-FA23-3979-624B-E57426D57F0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547727"/>
              <a:ext cx="1902046" cy="8156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Sustainability data solutions in Fabric with Environmental, Social and Governance metrics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E656720-350C-5FC2-5A04-6D2844676983}"/>
              </a:ext>
            </a:extLst>
          </p:cNvPr>
          <p:cNvSpPr txBox="1"/>
          <p:nvPr/>
        </p:nvSpPr>
        <p:spPr>
          <a:xfrm>
            <a:off x="583758" y="673849"/>
            <a:ext cx="592271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400" noProof="0" dirty="0">
                <a:latin typeface="+mj-lt"/>
              </a:rPr>
              <a:t>Implementation information: </a:t>
            </a:r>
            <a:r>
              <a:rPr lang="en-US" sz="1400" noProof="0" dirty="0">
                <a:latin typeface="+mj-lt"/>
                <a:hlinkClick r:id="rId9"/>
              </a:rPr>
              <a:t>Copilot Studio Sustainability Insights Agent</a:t>
            </a:r>
            <a:endParaRPr lang="en-US" sz="1400" noProof="0" dirty="0">
              <a:latin typeface="+mj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53B83A-B980-6006-5681-CDA07C66C59A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5F167E4F-86F4-5E35-8C75-1EC08F4D4CF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Copilot Studio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A1133E8-F296-D48C-1B65-A62EADAF641A}"/>
              </a:ext>
            </a:extLst>
          </p:cNvPr>
          <p:cNvGrpSpPr/>
          <p:nvPr/>
        </p:nvGrpSpPr>
        <p:grpSpPr>
          <a:xfrm>
            <a:off x="9703152" y="1131573"/>
            <a:ext cx="1783080" cy="216000"/>
            <a:chOff x="1194743" y="1140160"/>
            <a:chExt cx="1783080" cy="216000"/>
          </a:xfrm>
        </p:grpSpPr>
        <p:sp>
          <p:nvSpPr>
            <p:cNvPr id="30" name="Rectangle: Rounded Corners 6">
              <a:extLst>
                <a:ext uri="{FF2B5EF4-FFF2-40B4-BE49-F238E27FC236}">
                  <a16:creationId xmlns:a16="http://schemas.microsoft.com/office/drawing/2014/main" id="{2C2DBBAE-14DF-42B2-FCAF-65B4557F8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7830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Accelerated service delivery</a:t>
              </a:r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3CA02176-E0F7-298C-695C-84C3190D9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10" name="Graphic 2">
            <a:hlinkClick r:id="rId11"/>
            <a:extLst>
              <a:ext uri="{FF2B5EF4-FFF2-40B4-BE49-F238E27FC236}">
                <a16:creationId xmlns:a16="http://schemas.microsoft.com/office/drawing/2014/main" id="{3DEAEDF3-806A-91B1-3F7B-1E379B8C26C6}"/>
              </a:ext>
            </a:extLst>
          </p:cNvPr>
          <p:cNvSpPr/>
          <p:nvPr/>
        </p:nvSpPr>
        <p:spPr>
          <a:xfrm>
            <a:off x="4931267" y="401308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4737381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271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Sustainability | Access sustainability data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