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14748362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10" Type="http://schemas.openxmlformats.org/officeDocument/2006/relationships/hyperlink" Target="https://copilot.cloud.microsoft/prompts/17b3f43b-eaae-493c-a894-bd38694c7888" TargetMode="External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56695F04-38E7-4F17-0051-3C10C3FC6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solidFill>
                  <a:srgbClr val="0078D4"/>
                </a:solidFill>
                <a:cs typeface="Segoe UI"/>
              </a:rPr>
              <a:t>Sales | </a:t>
            </a:r>
            <a:r>
              <a:rPr lang="en-US" noProof="0" dirty="0">
                <a:cs typeface="Segoe UI"/>
              </a:rPr>
              <a:t>Targeted prospecting</a:t>
            </a:r>
            <a:br>
              <a:rPr lang="en-US" noProof="0" dirty="0"/>
            </a:br>
            <a:r>
              <a:rPr lang="en-US" noProof="0" dirty="0">
                <a:cs typeface="Segoe UI"/>
              </a:rPr>
              <a:t> </a:t>
            </a:r>
            <a:endParaRPr lang="en-US" i="1" noProof="0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25C6A80E-03C3-0B6C-5612-BC25FA09D9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Get sales context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BE0FE3B-FFF8-5A31-722D-6865AC6932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6. Analyze conversation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267AC7D5-9ECA-0608-7B54-2E2EF2C73C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Update your CRM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886A6A0-75A7-5E5E-079B-251E7BAFE2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5. Conduct meaningful engagements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C6DE1B6C-78F9-8DF8-FCDC-EF3B090A8B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Score leads and prioritize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720259ED-0B37-4F8F-352D-8E9D99570C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noProof="0"/>
              <a:t>4. Nurture leads and opportunities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B69CFE6A-9716-3917-04C1-B68EF4CCE1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noProof="0"/>
              <a:t>Microsoft 365 Copilot for Sales</a:t>
            </a:r>
            <a:endParaRPr lang="en-US" sz="900" noProof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3FC40283-FC5F-4B42-C8CD-654B3EAE6A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US" noProof="0"/>
              <a:t>Use Copilot in Outlook to review an email from a potential customer. Copilot for Sales can include context from your CRM system.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336E1447-7DAD-0D50-E88D-1B6CE391B95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noProof="0"/>
              <a:t>Use Copilot for Sales in Outlook to save the email to your CRM and update the CRM record.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72B64BAF-D87F-61F3-EE9C-6C8F503084B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noProof="0"/>
              <a:t>Extract CRM data into Excel and score leads based on propensity criteria. Use Copilot in Excel to create useful charts.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870B1D0D-83FE-C8C2-520B-962C31A899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Simplify adding items to the CRM system</a:t>
            </a:r>
            <a:r>
              <a:rPr lang="en-US" noProof="0"/>
              <a:t> to ensure a complete record of the customer engagement.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E612ECA3-1076-2610-DA97-49DBE95C02A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2472" y="5656283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Improve future sales conversations</a:t>
            </a:r>
            <a:r>
              <a:rPr lang="en-US" noProof="0"/>
              <a:t> by reviewing past sales calls, KPIs, and best practices.</a:t>
            </a:r>
            <a:endParaRPr lang="en-US" b="1" noProof="0"/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9ABEFB2B-9F58-F520-9B13-94B207F244E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Update records in your CRM system</a:t>
            </a:r>
            <a:r>
              <a:rPr lang="en-US" noProof="0"/>
              <a:t> directly from Outlook where you’re communicating with your customer.</a:t>
            </a:r>
            <a:endParaRPr lang="en-US" b="1" noProof="0"/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C23A0201-C904-5ED8-DCCD-DAC73699D78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Build credibility </a:t>
            </a:r>
            <a:r>
              <a:rPr lang="en-US" noProof="0"/>
              <a:t>with your customer by having the right background information and talking points while you meet.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11126FF-054E-32B2-5843-B18735CEC03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Scoring and prioritizing leads </a:t>
            </a:r>
            <a:r>
              <a:rPr lang="en-US" noProof="0"/>
              <a:t>help focus efforts on the most promising prospects, improving the efficiency of the sales process.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4A009307-F489-4D3B-DFDE-F3016CF1C6A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noProof="0" dirty="0"/>
              <a:t>Benefit: </a:t>
            </a:r>
            <a:r>
              <a:rPr lang="en-US" b="1" noProof="0" dirty="0"/>
              <a:t>Personalized messages </a:t>
            </a:r>
            <a:r>
              <a:rPr lang="en-US" noProof="0" dirty="0"/>
              <a:t>increase the likelihood of engagement, making leads feel valued and understood.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BFE778C-9577-2A16-265A-E77B8779BD4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noProof="0"/>
              <a:t>Review the sales meeting recap generated by Copilot for Sales in Teams. The recap includes an analysis of customer engagement, sales KPIs, and suggested action items.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8FF0578C-9606-4A5E-E20F-DEB7E6F7D72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noProof="0"/>
              <a:t>Set up a call to follow up on prospect. In the Teams meeting, use Copilot for Sales to provide talking points and sales insights from your CRM system. </a:t>
            </a: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B4BE515B-C4F1-B027-DC42-2406647CFE8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656390" cy="722137"/>
          </a:xfrm>
        </p:spPr>
        <p:txBody>
          <a:bodyPr>
            <a:normAutofit/>
          </a:bodyPr>
          <a:lstStyle/>
          <a:p>
            <a:r>
              <a:rPr lang="en-US" noProof="0" dirty="0"/>
              <a:t>In Outlook, prompt Copilot for Sales to create personalized outreach messages tailored to the interests and needs of each high-priority lead and opportunity.</a:t>
            </a:r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E9B1AD38-F92B-9ACB-7307-63B184829C5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3AC12DE-B975-38BB-6E15-B1EBC3F4B17B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982CD83-9D64-8952-3CF3-ADE9FAEC9007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C6D5ECB-BB07-E28A-D209-EC7BAB822DB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6"/>
            <a:ext cx="1554480" cy="216000"/>
            <a:chOff x="1198144" y="862657"/>
            <a:chExt cx="1554480" cy="216000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55448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Opportunities pursued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E2FC3A4-1E31-473A-906F-6FEBA5E0E735}"/>
              </a:ext>
            </a:extLst>
          </p:cNvPr>
          <p:cNvGrpSpPr/>
          <p:nvPr/>
        </p:nvGrpSpPr>
        <p:grpSpPr>
          <a:xfrm>
            <a:off x="3260661" y="1132756"/>
            <a:ext cx="914400" cy="216000"/>
            <a:chOff x="2707850" y="862657"/>
            <a:chExt cx="914400" cy="216000"/>
          </a:xfrm>
        </p:grpSpPr>
        <p:sp>
          <p:nvSpPr>
            <p:cNvPr id="28" name="Rectangle: Rounded Corners 6">
              <a:extLst>
                <a:ext uri="{FF2B5EF4-FFF2-40B4-BE49-F238E27FC236}">
                  <a16:creationId xmlns:a16="http://schemas.microsoft.com/office/drawing/2014/main" id="{25ABDAF4-1178-57B0-36C5-4B83F8AAE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9144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Close rate</a:t>
              </a: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64B40C2D-E6B0-44ED-2636-52ED008C5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2DB5643-4EDF-5AA4-0CFC-F468613B6ADD}"/>
              </a:ext>
            </a:extLst>
          </p:cNvPr>
          <p:cNvGrpSpPr/>
          <p:nvPr/>
        </p:nvGrpSpPr>
        <p:grpSpPr>
          <a:xfrm>
            <a:off x="7523373" y="1127774"/>
            <a:ext cx="1188720" cy="216000"/>
            <a:chOff x="1194743" y="1140160"/>
            <a:chExt cx="1188720" cy="216000"/>
          </a:xfrm>
        </p:grpSpPr>
        <p:sp>
          <p:nvSpPr>
            <p:cNvPr id="35" name="Rectangle: Rounded Corners 6">
              <a:extLst>
                <a:ext uri="{FF2B5EF4-FFF2-40B4-BE49-F238E27FC236}">
                  <a16:creationId xmlns:a16="http://schemas.microsoft.com/office/drawing/2014/main" id="{4C1BE2AB-2F1E-286E-07D7-7D8E23ADE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18872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growth</a:t>
              </a:r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4BF516A6-94E8-D81E-8335-52C5D6BA7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F3589D2-4FAC-5E72-970D-75473C3B4B6F}"/>
              </a:ext>
            </a:extLst>
          </p:cNvPr>
          <p:cNvGrpSpPr/>
          <p:nvPr/>
        </p:nvGrpSpPr>
        <p:grpSpPr>
          <a:xfrm>
            <a:off x="8811547" y="1127774"/>
            <a:ext cx="1463040" cy="216000"/>
            <a:chOff x="1194743" y="1140160"/>
            <a:chExt cx="1463040" cy="216000"/>
          </a:xfrm>
        </p:grpSpPr>
        <p:sp>
          <p:nvSpPr>
            <p:cNvPr id="38" name="Rectangle: Rounded Corners 6">
              <a:extLst>
                <a:ext uri="{FF2B5EF4-FFF2-40B4-BE49-F238E27FC236}">
                  <a16:creationId xmlns:a16="http://schemas.microsoft.com/office/drawing/2014/main" id="{47694ED9-322C-F8E3-6D0D-F170B6469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630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Employee experience</a:t>
              </a:r>
            </a:p>
          </p:txBody>
        </p:sp>
        <p:pic>
          <p:nvPicPr>
            <p:cNvPr id="39" name="Graphic 38">
              <a:extLst>
                <a:ext uri="{FF2B5EF4-FFF2-40B4-BE49-F238E27FC236}">
                  <a16:creationId xmlns:a16="http://schemas.microsoft.com/office/drawing/2014/main" id="{CB49ED0C-8E03-502F-F821-E3B0A533441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CC5E819-E77E-9C8F-F3DD-A8AFA08A5A51}"/>
              </a:ext>
            </a:extLst>
          </p:cNvPr>
          <p:cNvGrpSpPr/>
          <p:nvPr/>
        </p:nvGrpSpPr>
        <p:grpSpPr>
          <a:xfrm>
            <a:off x="808133" y="2640635"/>
            <a:ext cx="2347189" cy="360000"/>
            <a:chOff x="808133" y="2640635"/>
            <a:chExt cx="2347189" cy="360000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981A005-9019-A134-60A3-E108D37AFA0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263138" y="2682362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+Copilot for Sales</a:t>
              </a:r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CA24D5D9-FD26-9BCE-FAD5-F45DB91FA06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8133" y="264063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</p:grpSp>
      <p:pic>
        <p:nvPicPr>
          <p:cNvPr id="72" name="Picture 71">
            <a:extLst>
              <a:ext uri="{FF2B5EF4-FFF2-40B4-BE49-F238E27FC236}">
                <a16:creationId xmlns:a16="http://schemas.microsoft.com/office/drawing/2014/main" id="{EA8A37B3-D60D-82F1-3641-6FC9331F2FB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00899" y="4064090"/>
            <a:ext cx="2091102" cy="279391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C2E4EDED-658C-6397-4D25-6C16D79823C5}"/>
              </a:ext>
            </a:extLst>
          </p:cNvPr>
          <p:cNvGrpSpPr/>
          <p:nvPr/>
        </p:nvGrpSpPr>
        <p:grpSpPr>
          <a:xfrm>
            <a:off x="4278245" y="2585196"/>
            <a:ext cx="2347189" cy="360000"/>
            <a:chOff x="808133" y="2640635"/>
            <a:chExt cx="2347189" cy="36000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D8E768E-7C67-E079-C5CE-FB272FA94FD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263138" y="2682362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+Copilot for Sales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EBBE40A-3B4B-0D72-EE90-3F436EFA97D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8133" y="264063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E15388D-3F0C-5754-C69D-59DEA8E99949}"/>
              </a:ext>
            </a:extLst>
          </p:cNvPr>
          <p:cNvGrpSpPr/>
          <p:nvPr/>
        </p:nvGrpSpPr>
        <p:grpSpPr>
          <a:xfrm>
            <a:off x="4313553" y="5185071"/>
            <a:ext cx="2044246" cy="360000"/>
            <a:chOff x="7605625" y="5036844"/>
            <a:chExt cx="2044246" cy="36000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3BDBF72-C23F-A006-B17C-B9A49C374F9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8014680" y="5062956"/>
              <a:ext cx="1635191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 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+Copilot For Sales</a:t>
              </a:r>
              <a:endParaRPr kumimoji="0" lang="en-US" sz="9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502D66E-573D-A28E-4A93-F1F84DBC166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05625" y="503684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6E73578-A81E-F67E-BCE6-8B5DF7D99614}"/>
              </a:ext>
            </a:extLst>
          </p:cNvPr>
          <p:cNvGrpSpPr/>
          <p:nvPr/>
        </p:nvGrpSpPr>
        <p:grpSpPr>
          <a:xfrm>
            <a:off x="947267" y="5180476"/>
            <a:ext cx="2044246" cy="360000"/>
            <a:chOff x="7605625" y="5036844"/>
            <a:chExt cx="2044246" cy="36000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6679DE9-7C8E-F3A3-64E8-703AA23C768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8014680" y="5062956"/>
              <a:ext cx="1635191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 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+Copilot For Sales</a:t>
              </a:r>
              <a:endParaRPr kumimoji="0" lang="en-US" sz="9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33C12CC2-4DAB-E581-7EE8-C59EA7A80E1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05625" y="503684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545A44B-3B4A-7D56-1B91-4910A3BDCE0D}"/>
              </a:ext>
            </a:extLst>
          </p:cNvPr>
          <p:cNvGrpSpPr/>
          <p:nvPr/>
        </p:nvGrpSpPr>
        <p:grpSpPr>
          <a:xfrm>
            <a:off x="7828736" y="5175398"/>
            <a:ext cx="2347189" cy="360000"/>
            <a:chOff x="808133" y="2640635"/>
            <a:chExt cx="2347189" cy="360000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2525418-EA8B-BEE9-2794-61E3010092E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263138" y="2682362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+Copilot for Sales</a:t>
              </a:r>
            </a:p>
          </p:txBody>
        </p:sp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2DC0F31F-35A9-2249-79D3-BD65F6E18BF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8133" y="264063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EA679DD-3E49-6EA9-4284-1A6CE3EE623E}"/>
              </a:ext>
            </a:extLst>
          </p:cNvPr>
          <p:cNvGrpSpPr/>
          <p:nvPr/>
        </p:nvGrpSpPr>
        <p:grpSpPr>
          <a:xfrm>
            <a:off x="7805912" y="2626513"/>
            <a:ext cx="2361959" cy="360000"/>
            <a:chOff x="577439" y="3137252"/>
            <a:chExt cx="2361959" cy="36000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6433BE1E-13BF-265C-913A-E1F65C8EA76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DF87C7F-1FD6-70A5-295B-0D5373A1C7E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19" name="TextBox 18">
            <a:hlinkClick r:id="rId10"/>
            <a:extLst>
              <a:ext uri="{FF2B5EF4-FFF2-40B4-BE49-F238E27FC236}">
                <a16:creationId xmlns:a16="http://schemas.microsoft.com/office/drawing/2014/main" id="{41968D08-4C41-EEFD-CA58-F6A41A4C9C26}"/>
              </a:ext>
            </a:extLst>
          </p:cNvPr>
          <p:cNvSpPr txBox="1"/>
          <p:nvPr/>
        </p:nvSpPr>
        <p:spPr>
          <a:xfrm>
            <a:off x="7627534" y="3800410"/>
            <a:ext cx="1594988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900" u="sng" noProof="0">
                <a:solidFill>
                  <a:srgbClr val="0070C0"/>
                </a:solidFill>
                <a:cs typeface="Segoe UI" panose="020B0502040204020203" pitchFamily="34" charset="0"/>
              </a:rPr>
              <a:t>Try in Copilot Lab: Find insights</a:t>
            </a:r>
            <a:endParaRPr lang="en-US" sz="1000" u="sng" noProof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41974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366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Sales | Targeted prospecting 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2025-02-11T16:57:01Z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