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hyperlink" Target="https://copilot.cloud.microsoft/prompts/17b3f43b-eaae-493c-a894-bd38694c7888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>
                <a:solidFill>
                  <a:srgbClr val="0078D4"/>
                </a:solidFill>
                <a:cs typeface="Segoe UI"/>
              </a:rPr>
              <a:t>Sales | </a:t>
            </a:r>
            <a:r>
              <a:rPr lang="en-US" noProof="0" dirty="0">
                <a:cs typeface="Segoe UI"/>
              </a:rPr>
              <a:t>Targeted prospecting</a:t>
            </a:r>
            <a:br>
              <a:rPr lang="en-US" noProof="0" dirty="0"/>
            </a:br>
            <a:r>
              <a:rPr lang="en-US" noProof="0" dirty="0">
                <a:cs typeface="Segoe UI"/>
              </a:rPr>
              <a:t> </a:t>
            </a:r>
            <a:endParaRPr lang="en-US" i="1" noProof="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Get sales context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BE0FE3B-FFF8-5A31-722D-6865AC6932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Analyze conversation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Update your CRM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Conduct meaningful engagements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Score leads and prioritize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Nurture leads and opportunities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for Sales</a:t>
            </a:r>
            <a:endParaRPr lang="en-US" sz="900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noProof="0"/>
              <a:t>Use Copilot in Outlook to review an email from a potential customer. Copilot for Sales can include context from your CRM system.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for Sales in Outlook to save the email to your CRM and update the CRM record.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Extract CRM data into Excel and score leads based on propensity criteria. Use Copilot in Excel to create useful charts.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Simplify adding items to the CRM system</a:t>
            </a:r>
            <a:r>
              <a:rPr lang="en-US" noProof="0"/>
              <a:t> to ensure a complete record of the customer engagement.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2472" y="5656283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Improve future sales conversations</a:t>
            </a:r>
            <a:r>
              <a:rPr lang="en-US" noProof="0"/>
              <a:t> by reviewing past sales calls, KPIs, and best practices.</a:t>
            </a:r>
            <a:endParaRPr lang="en-US" b="1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Update records in your CRM system</a:t>
            </a:r>
            <a:r>
              <a:rPr lang="en-US" noProof="0"/>
              <a:t> directly from Outlook where you’re communicating with your customer.</a:t>
            </a:r>
            <a:endParaRPr lang="en-US" b="1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Build credibility </a:t>
            </a:r>
            <a:r>
              <a:rPr lang="en-US" noProof="0"/>
              <a:t>with your customer by having the right background information and talking points while you meet.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Scoring and prioritizing leads </a:t>
            </a:r>
            <a:r>
              <a:rPr lang="en-US" noProof="0"/>
              <a:t>help focus efforts on the most promising prospects, improving the efficiency of the sales process.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Personalized messages </a:t>
            </a:r>
            <a:r>
              <a:rPr lang="en-US" noProof="0" dirty="0"/>
              <a:t>increase the likelihood of engagement, making leads feel valued and understood.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BFE778C-9577-2A16-265A-E77B8779BD4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Review the sales meeting recap generated by Copilot for Sales in Teams. The recap includes an analysis of customer engagement, sales KPIs, and suggested action items.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Set up a call to follow up on prospect. In the Teams meeting, use Copilot for Sales to provide talking points and sales insights from your CRM system. 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656390" cy="722137"/>
          </a:xfrm>
        </p:spPr>
        <p:txBody>
          <a:bodyPr>
            <a:normAutofit/>
          </a:bodyPr>
          <a:lstStyle/>
          <a:p>
            <a:r>
              <a:rPr lang="en-US" noProof="0" dirty="0"/>
              <a:t>In Outlook, prompt Copilot for Sales to create personalized outreach messages tailored to the interests and needs of each high-priority lead and opportunity.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AC12DE-B975-38BB-6E15-B1EBC3F4B17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982CD83-9D64-8952-3CF3-ADE9FAEC900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C6D5ECB-BB07-E28A-D209-EC7BAB822DB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554480" cy="216000"/>
            <a:chOff x="1198144" y="862657"/>
            <a:chExt cx="155448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544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Opportunities pursued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260661" y="1132756"/>
            <a:ext cx="914400" cy="216000"/>
            <a:chOff x="2707850" y="862657"/>
            <a:chExt cx="9144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9144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188720" cy="216000"/>
            <a:chOff x="1194743" y="1140160"/>
            <a:chExt cx="118872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811547" y="1127774"/>
            <a:ext cx="1463040" cy="216000"/>
            <a:chOff x="1194743" y="1140160"/>
            <a:chExt cx="14630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C5E819-E77E-9C8F-F3DD-A8AFA08A5A51}"/>
              </a:ext>
            </a:extLst>
          </p:cNvPr>
          <p:cNvGrpSpPr/>
          <p:nvPr/>
        </p:nvGrpSpPr>
        <p:grpSpPr>
          <a:xfrm>
            <a:off x="808133" y="2640635"/>
            <a:ext cx="2347189" cy="360000"/>
            <a:chOff x="808133" y="2640635"/>
            <a:chExt cx="2347189" cy="36000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981A005-9019-A134-60A3-E108D37AFA0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63138" y="268236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A24D5D9-FD26-9BCE-FAD5-F45DB91FA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133" y="264063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pic>
        <p:nvPicPr>
          <p:cNvPr id="72" name="Picture 71">
            <a:extLst>
              <a:ext uri="{FF2B5EF4-FFF2-40B4-BE49-F238E27FC236}">
                <a16:creationId xmlns:a16="http://schemas.microsoft.com/office/drawing/2014/main" id="{EA8A37B3-D60D-82F1-3641-6FC9331F2FB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2E4EDED-658C-6397-4D25-6C16D79823C5}"/>
              </a:ext>
            </a:extLst>
          </p:cNvPr>
          <p:cNvGrpSpPr/>
          <p:nvPr/>
        </p:nvGrpSpPr>
        <p:grpSpPr>
          <a:xfrm>
            <a:off x="4278245" y="2585196"/>
            <a:ext cx="2347189" cy="360000"/>
            <a:chOff x="808133" y="2640635"/>
            <a:chExt cx="2347189" cy="3600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D8E768E-7C67-E079-C5CE-FB272FA94F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63138" y="268236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EBBE40A-3B4B-0D72-EE90-3F436EFA9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133" y="264063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E15388D-3F0C-5754-C69D-59DEA8E99949}"/>
              </a:ext>
            </a:extLst>
          </p:cNvPr>
          <p:cNvGrpSpPr/>
          <p:nvPr/>
        </p:nvGrpSpPr>
        <p:grpSpPr>
          <a:xfrm>
            <a:off x="4313553" y="5185071"/>
            <a:ext cx="2044246" cy="360000"/>
            <a:chOff x="7605625" y="5036844"/>
            <a:chExt cx="2044246" cy="36000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BDBF72-C23F-A006-B17C-B9A49C374F9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014680" y="5062956"/>
              <a:ext cx="163519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 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502D66E-573D-A28E-4A93-F1F84DBC1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5625" y="503684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6E73578-A81E-F67E-BCE6-8B5DF7D99614}"/>
              </a:ext>
            </a:extLst>
          </p:cNvPr>
          <p:cNvGrpSpPr/>
          <p:nvPr/>
        </p:nvGrpSpPr>
        <p:grpSpPr>
          <a:xfrm>
            <a:off x="947267" y="5180476"/>
            <a:ext cx="2044246" cy="360000"/>
            <a:chOff x="7605625" y="5036844"/>
            <a:chExt cx="2044246" cy="36000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6679DE9-7C8E-F3A3-64E8-703AA23C768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014680" y="5062956"/>
              <a:ext cx="163519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 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33C12CC2-4DAB-E581-7EE8-C59EA7A80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5625" y="503684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545A44B-3B4A-7D56-1B91-4910A3BDCE0D}"/>
              </a:ext>
            </a:extLst>
          </p:cNvPr>
          <p:cNvGrpSpPr/>
          <p:nvPr/>
        </p:nvGrpSpPr>
        <p:grpSpPr>
          <a:xfrm>
            <a:off x="7828736" y="5175398"/>
            <a:ext cx="2347189" cy="360000"/>
            <a:chOff x="808133" y="2640635"/>
            <a:chExt cx="2347189" cy="36000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2525418-EA8B-BEE9-2794-61E3010092E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63138" y="268236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Sales</a:t>
              </a: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2DC0F31F-35A9-2249-79D3-BD65F6E18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133" y="264063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A679DD-3E49-6EA9-4284-1A6CE3EE623E}"/>
              </a:ext>
            </a:extLst>
          </p:cNvPr>
          <p:cNvGrpSpPr/>
          <p:nvPr/>
        </p:nvGrpSpPr>
        <p:grpSpPr>
          <a:xfrm>
            <a:off x="7805912" y="2626513"/>
            <a:ext cx="2361959" cy="360000"/>
            <a:chOff x="577439" y="3137252"/>
            <a:chExt cx="2361959" cy="360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433BE1E-13BF-265C-913A-E1F65C8EA7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DF87C7F-1FD6-70A5-295B-0D5373A1C7E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9" name="TextBox 18">
            <a:hlinkClick r:id="rId10"/>
            <a:extLst>
              <a:ext uri="{FF2B5EF4-FFF2-40B4-BE49-F238E27FC236}">
                <a16:creationId xmlns:a16="http://schemas.microsoft.com/office/drawing/2014/main" id="{41968D08-4C41-EEFD-CA58-F6A41A4C9C26}"/>
              </a:ext>
            </a:extLst>
          </p:cNvPr>
          <p:cNvSpPr txBox="1"/>
          <p:nvPr/>
        </p:nvSpPr>
        <p:spPr>
          <a:xfrm>
            <a:off x="7627534" y="3800410"/>
            <a:ext cx="1594988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Find insights</a:t>
            </a:r>
            <a:endParaRPr lang="en-US" sz="1000" u="sng" noProof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197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Targeted prospecting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