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copilot.cloud.microsoft/prompts/69be641a-3292-4172-8ce2-43f9bebaa900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hyperlink" Target="https://copilot.cloud.microsoft/prompts/3dc0470d-5e34-4b9e-9a59-b11f2fedeb9d" TargetMode="External"/><Relationship Id="rId2" Type="http://schemas.openxmlformats.org/officeDocument/2006/relationships/image" Target="../media/image7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hyperlink" Target="https://www.microsoft.com/en-us/videoplayer/embed/RW1lEb4" TargetMode="External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image" Target="../media/image15.pn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907725d0-7e57-46d1-ab52-ad69ba6624c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Sales | </a:t>
            </a:r>
            <a:r>
              <a:rPr lang="en-US" noProof="0" dirty="0"/>
              <a:t>Respond to an RFP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Review the RFP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Communicate response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Gather customer information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1CB542C-240C-E0BA-2CA1-C680896D10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Revise responses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Research responses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EE067A8-F832-A82B-90FC-7C3AE22736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Review with team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for Sales and Copilot Studio</a:t>
            </a:r>
            <a:endParaRPr lang="en-US" sz="800" i="1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7E42845-1E97-7502-6DB5-0E28EBF256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Microsoft 365 Copilot Chat in Word to summarize the RFP and generate a list of required items sorted </a:t>
            </a:r>
            <a:br>
              <a:rPr lang="en-US" noProof="0" dirty="0"/>
            </a:br>
            <a:r>
              <a:rPr lang="en-US" noProof="0" dirty="0"/>
              <a:t>by category.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02385D32-4F9B-A245-16BE-07AF926783B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1983262"/>
            <a:ext cx="2808000" cy="843350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 Copilot to summarize the information from the customer’s website and annual reports. Use Copilot for Sales to provide a summary of the opportunity, pulling in CRM insights with Copilot for Sales. Share the Copilot response with your team using Copilot Pages.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C5322DB3-EDC0-4AAB-ED4A-423FA88E04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for responses to RFP questions, enhanced with a custom RFP repository agent built with Copilot Studio.</a:t>
            </a:r>
          </a:p>
        </p:txBody>
      </p:sp>
      <p:sp>
        <p:nvSpPr>
          <p:cNvPr id="172" name="Text Placeholder 171">
            <a:extLst>
              <a:ext uri="{FF2B5EF4-FFF2-40B4-BE49-F238E27FC236}">
                <a16:creationId xmlns:a16="http://schemas.microsoft.com/office/drawing/2014/main" id="{DF4ECF18-8C3B-7EC4-CBE6-D4DD3AD7FC8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Get started quickly </a:t>
            </a:r>
            <a:r>
              <a:rPr lang="en-US" noProof="0" dirty="0"/>
              <a:t>by skipping </a:t>
            </a:r>
            <a:br>
              <a:rPr lang="en-US" noProof="0" dirty="0"/>
            </a:br>
            <a:r>
              <a:rPr lang="en-US" noProof="0" dirty="0"/>
              <a:t>over non-essential portions of the RFP.</a:t>
            </a:r>
          </a:p>
        </p:txBody>
      </p:sp>
      <p:sp>
        <p:nvSpPr>
          <p:cNvPr id="173" name="Text Placeholder 172">
            <a:extLst>
              <a:ext uri="{FF2B5EF4-FFF2-40B4-BE49-F238E27FC236}">
                <a16:creationId xmlns:a16="http://schemas.microsoft.com/office/drawing/2014/main" id="{AEF8898F-2884-4801-9C35-0FDD8A11827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create professional emails </a:t>
            </a:r>
            <a:br>
              <a:rPr lang="en-US" noProof="0"/>
            </a:br>
            <a:r>
              <a:rPr lang="en-US" noProof="0"/>
              <a:t>that are concise and more likely to </a:t>
            </a:r>
            <a:br>
              <a:rPr lang="en-US" noProof="0"/>
            </a:br>
            <a:r>
              <a:rPr lang="en-US" noProof="0"/>
              <a:t>be read and can lead to higher close rates.</a:t>
            </a:r>
          </a:p>
        </p:txBody>
      </p:sp>
      <p:sp>
        <p:nvSpPr>
          <p:cNvPr id="174" name="Text Placeholder 173">
            <a:extLst>
              <a:ext uri="{FF2B5EF4-FFF2-40B4-BE49-F238E27FC236}">
                <a16:creationId xmlns:a16="http://schemas.microsoft.com/office/drawing/2014/main" id="{3AF76FB9-BC7D-39C2-4F7D-D958A610EA2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Rapidly pulling information </a:t>
            </a:r>
            <a:r>
              <a:rPr lang="en-US" noProof="0"/>
              <a:t>such as IT </a:t>
            </a:r>
            <a:br>
              <a:rPr lang="en-US" noProof="0"/>
            </a:br>
            <a:r>
              <a:rPr lang="en-US" noProof="0"/>
              <a:t>spending changes and new product </a:t>
            </a:r>
            <a:br>
              <a:rPr lang="en-US" noProof="0"/>
            </a:br>
            <a:r>
              <a:rPr lang="en-US" noProof="0"/>
              <a:t>releases from lengthy documents can save time.</a:t>
            </a:r>
          </a:p>
        </p:txBody>
      </p:sp>
      <p:sp>
        <p:nvSpPr>
          <p:cNvPr id="175" name="Text Placeholder 174">
            <a:extLst>
              <a:ext uri="{FF2B5EF4-FFF2-40B4-BE49-F238E27FC236}">
                <a16:creationId xmlns:a16="http://schemas.microsoft.com/office/drawing/2014/main" id="{B1603053-E2F8-9C4E-320D-4DC749DA6D4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make answers more readable </a:t>
            </a:r>
            <a:r>
              <a:rPr lang="en-US" noProof="0"/>
              <a:t>to improve the quality of the RFP response.</a:t>
            </a:r>
          </a:p>
        </p:txBody>
      </p:sp>
      <p:sp>
        <p:nvSpPr>
          <p:cNvPr id="176" name="Text Placeholder 175">
            <a:extLst>
              <a:ext uri="{FF2B5EF4-FFF2-40B4-BE49-F238E27FC236}">
                <a16:creationId xmlns:a16="http://schemas.microsoft.com/office/drawing/2014/main" id="{C759BC34-7AF1-F4DF-1841-5A712317654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Using defined </a:t>
            </a:r>
            <a:r>
              <a:rPr lang="en-US" noProof="0"/>
              <a:t>content to answer customer questions ensures accuracy of the responses.</a:t>
            </a:r>
          </a:p>
        </p:txBody>
      </p:sp>
      <p:sp>
        <p:nvSpPr>
          <p:cNvPr id="177" name="Text Placeholder 176">
            <a:extLst>
              <a:ext uri="{FF2B5EF4-FFF2-40B4-BE49-F238E27FC236}">
                <a16:creationId xmlns:a16="http://schemas.microsoft.com/office/drawing/2014/main" id="{8C28F514-D642-C397-E5CD-FE1AAFE7F5E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Don’t miss any updates </a:t>
            </a:r>
            <a:r>
              <a:rPr lang="en-US" noProof="0"/>
              <a:t>by asking Copilot for all the suggestions made during the meeting.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588A0E02-E196-786A-5D27-B7418760AB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Prompt Copilot for Sales to draft an email to the customer with a summary the RFP response. Copilot for Sales includes relevant CRM details like product information in the email.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15B3988-E0E6-E203-BC73-BA27374A245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Word to revise the document to make it more compelling.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3E36220-0D3C-3BB3-0EE1-ADD02AE26D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469281" cy="626701"/>
          </a:xfrm>
        </p:spPr>
        <p:txBody>
          <a:bodyPr/>
          <a:lstStyle/>
          <a:p>
            <a:r>
              <a:rPr lang="en-US" noProof="0"/>
              <a:t>Copilot in Teams generates a list of talking points, questions, and ideas during the meeting with your team. 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D06B92C4-3451-30D6-3223-35AE2A589033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2657420"/>
            <a:chExt cx="2351135" cy="360000"/>
          </a:xfrm>
        </p:grpSpPr>
        <p:pic>
          <p:nvPicPr>
            <p:cNvPr id="286" name="Picture 285">
              <a:extLst>
                <a:ext uri="{FF2B5EF4-FFF2-40B4-BE49-F238E27FC236}">
                  <a16:creationId xmlns:a16="http://schemas.microsoft.com/office/drawing/2014/main" id="{71CB635F-D36A-8052-9FF8-FCBE8974B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01AEB97E-9010-D6E8-F1B0-DD0BAC9040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E15D5FD6-0745-36A3-7C94-9F44AA0D8D01}"/>
              </a:ext>
            </a:extLst>
          </p:cNvPr>
          <p:cNvGrpSpPr/>
          <p:nvPr/>
        </p:nvGrpSpPr>
        <p:grpSpPr>
          <a:xfrm>
            <a:off x="4276273" y="2761669"/>
            <a:ext cx="1039305" cy="360000"/>
            <a:chOff x="588263" y="1217924"/>
            <a:chExt cx="1039305" cy="360000"/>
          </a:xfrm>
        </p:grpSpPr>
        <p:pic>
          <p:nvPicPr>
            <p:cNvPr id="289" name="Picture 28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9CCB9245-0942-DFF3-8AE4-A14995F285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8396116B-BB52-0343-93DC-0999E3E5A9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34098"/>
              <a:ext cx="580354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67F5682C-B0DC-5318-2AEF-AD44F9ADA5BD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id="{F162B519-F7C6-1935-7F35-D67FF2B26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E9A0176C-9BED-EEEF-D6CC-907F6A85583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0" name="Group 299">
            <a:extLst>
              <a:ext uri="{FF2B5EF4-FFF2-40B4-BE49-F238E27FC236}">
                <a16:creationId xmlns:a16="http://schemas.microsoft.com/office/drawing/2014/main" id="{24F876D7-63AE-2198-F81F-4DBB6D22AD60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3617084"/>
            <a:chExt cx="2351135" cy="360000"/>
          </a:xfrm>
        </p:grpSpPr>
        <p:pic>
          <p:nvPicPr>
            <p:cNvPr id="301" name="Picture 300">
              <a:extLst>
                <a:ext uri="{FF2B5EF4-FFF2-40B4-BE49-F238E27FC236}">
                  <a16:creationId xmlns:a16="http://schemas.microsoft.com/office/drawing/2014/main" id="{9B9FD751-955A-81C0-1DE9-25B4C34A4B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AEBB18CB-9E49-FA38-D2F8-82B13182765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2FB706C-0CDB-D564-FAE5-80118DBF183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4E571987-42BD-EBA9-CF15-9170AE1D885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9" name="Rectangle: Rounded Corners 6">
              <a:extLst>
                <a:ext uri="{FF2B5EF4-FFF2-40B4-BE49-F238E27FC236}">
                  <a16:creationId xmlns:a16="http://schemas.microsoft.com/office/drawing/2014/main" id="{CE13AFAA-16CF-325E-59E5-FCE40655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B3D19D6-B34C-582B-1728-0E3EA9356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D234456-DC3E-6C4D-B306-6400065D041A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B6CA6A6F-66E2-E230-64B5-A6F45C8936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D714AE0C-DFE3-1FC3-FE7A-9F14102762B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22" name="Text Placeholder 198">
            <a:extLst>
              <a:ext uri="{FF2B5EF4-FFF2-40B4-BE49-F238E27FC236}">
                <a16:creationId xmlns:a16="http://schemas.microsoft.com/office/drawing/2014/main" id="{A6AF26C0-9940-1A16-A45C-0D1CCDD6BDF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0" name="Text Placeholder 60">
            <a:extLst>
              <a:ext uri="{FF2B5EF4-FFF2-40B4-BE49-F238E27FC236}">
                <a16:creationId xmlns:a16="http://schemas.microsoft.com/office/drawing/2014/main" id="{927A5827-9293-A2D3-B18C-2EA9FBDBC8D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1" name="Text Placeholder 61">
            <a:extLst>
              <a:ext uri="{FF2B5EF4-FFF2-40B4-BE49-F238E27FC236}">
                <a16:creationId xmlns:a16="http://schemas.microsoft.com/office/drawing/2014/main" id="{5ECE71E6-ABD0-8A92-F9F4-0A2B2DE499F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62">
            <a:extLst>
              <a:ext uri="{FF2B5EF4-FFF2-40B4-BE49-F238E27FC236}">
                <a16:creationId xmlns:a16="http://schemas.microsoft.com/office/drawing/2014/main" id="{18096E64-77C2-9A32-6062-51BDD8EB17F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" name="Graphic 2">
            <a:hlinkClick r:id="rId11"/>
            <a:extLst>
              <a:ext uri="{FF2B5EF4-FFF2-40B4-BE49-F238E27FC236}">
                <a16:creationId xmlns:a16="http://schemas.microsoft.com/office/drawing/2014/main" id="{78DD374E-357C-8B71-60FF-6166B7894FAA}"/>
              </a:ext>
            </a:extLst>
          </p:cNvPr>
          <p:cNvSpPr/>
          <p:nvPr/>
        </p:nvSpPr>
        <p:spPr>
          <a:xfrm>
            <a:off x="3420269" y="41750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9" name="TextBox 18">
            <a:hlinkClick r:id="rId12"/>
            <a:extLst>
              <a:ext uri="{FF2B5EF4-FFF2-40B4-BE49-F238E27FC236}">
                <a16:creationId xmlns:a16="http://schemas.microsoft.com/office/drawing/2014/main" id="{16DF32B0-75E2-EF30-A5C8-36964CE2473D}"/>
              </a:ext>
            </a:extLst>
          </p:cNvPr>
          <p:cNvSpPr txBox="1"/>
          <p:nvPr/>
        </p:nvSpPr>
        <p:spPr>
          <a:xfrm>
            <a:off x="7627534" y="6212879"/>
            <a:ext cx="2603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20" name="TextBox 19">
            <a:hlinkClick r:id="rId13"/>
            <a:extLst>
              <a:ext uri="{FF2B5EF4-FFF2-40B4-BE49-F238E27FC236}">
                <a16:creationId xmlns:a16="http://schemas.microsoft.com/office/drawing/2014/main" id="{C96B902A-2291-ABEA-D047-F110B7B25B4D}"/>
              </a:ext>
            </a:extLst>
          </p:cNvPr>
          <p:cNvSpPr txBox="1"/>
          <p:nvPr/>
        </p:nvSpPr>
        <p:spPr>
          <a:xfrm>
            <a:off x="4168095" y="6212878"/>
            <a:ext cx="21352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Improve this document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21" name="TextBox 20">
            <a:hlinkClick r:id="rId14"/>
            <a:extLst>
              <a:ext uri="{FF2B5EF4-FFF2-40B4-BE49-F238E27FC236}">
                <a16:creationId xmlns:a16="http://schemas.microsoft.com/office/drawing/2014/main" id="{0078BC8D-4769-9887-AAEB-8D6F2202D859}"/>
              </a:ext>
            </a:extLst>
          </p:cNvPr>
          <p:cNvSpPr txBox="1"/>
          <p:nvPr/>
        </p:nvSpPr>
        <p:spPr>
          <a:xfrm>
            <a:off x="675513" y="3741736"/>
            <a:ext cx="195085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this doc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78DD39B-C987-8D91-73C9-8CA76ABCF048}"/>
              </a:ext>
            </a:extLst>
          </p:cNvPr>
          <p:cNvGrpSpPr/>
          <p:nvPr/>
        </p:nvGrpSpPr>
        <p:grpSpPr>
          <a:xfrm>
            <a:off x="841330" y="5289164"/>
            <a:ext cx="2286679" cy="228600"/>
            <a:chOff x="5984531" y="4164132"/>
            <a:chExt cx="2286679" cy="228600"/>
          </a:xfrm>
        </p:grpSpPr>
        <p:pic>
          <p:nvPicPr>
            <p:cNvPr id="31" name="Picture 4" descr="Copilot for Sales">
              <a:extLst>
                <a:ext uri="{FF2B5EF4-FFF2-40B4-BE49-F238E27FC236}">
                  <a16:creationId xmlns:a16="http://schemas.microsoft.com/office/drawing/2014/main" id="{7BB786BE-703E-A6D8-B3EB-1CE52114DD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4531" y="4164132"/>
              <a:ext cx="228600" cy="228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F673698-3E79-112B-28E7-FD2C6A1F741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6379026" y="4192277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for Sales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04E2A08-9152-C21B-3F16-5A6EBDA65953}"/>
              </a:ext>
            </a:extLst>
          </p:cNvPr>
          <p:cNvGrpSpPr/>
          <p:nvPr/>
        </p:nvGrpSpPr>
        <p:grpSpPr>
          <a:xfrm>
            <a:off x="5453235" y="2777460"/>
            <a:ext cx="1241117" cy="338554"/>
            <a:chOff x="5984531" y="4102572"/>
            <a:chExt cx="1241117" cy="338554"/>
          </a:xfrm>
        </p:grpSpPr>
        <p:pic>
          <p:nvPicPr>
            <p:cNvPr id="35" name="Picture 4" descr="Copilot for Sales">
              <a:extLst>
                <a:ext uri="{FF2B5EF4-FFF2-40B4-BE49-F238E27FC236}">
                  <a16:creationId xmlns:a16="http://schemas.microsoft.com/office/drawing/2014/main" id="{BC3C623E-416F-1577-CC55-A96FFAB8C1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4531" y="4164132"/>
              <a:ext cx="228600" cy="228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3CE848-3701-E724-483E-3181FD7404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6379026" y="4102572"/>
              <a:ext cx="84662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for Sales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D35A5F9-A7C3-C37A-3E0D-AEC81595C059}"/>
              </a:ext>
            </a:extLst>
          </p:cNvPr>
          <p:cNvGrpSpPr/>
          <p:nvPr/>
        </p:nvGrpSpPr>
        <p:grpSpPr>
          <a:xfrm>
            <a:off x="7840999" y="2748194"/>
            <a:ext cx="2250050" cy="480390"/>
            <a:chOff x="767112" y="2825909"/>
            <a:chExt cx="2250050" cy="48039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CEDF38B-5821-228D-3809-35E27463E8E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RFP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AA92C4C-4FAA-95A2-A53B-70069FB93D3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66208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Respond to an RFP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