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3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hyperlink" Target="https://copilot.cloud.microsoft/prompts/69be641a-3292-4172-8ce2-43f9bebaa900" TargetMode="External"/><Relationship Id="rId3" Type="http://schemas.openxmlformats.org/officeDocument/2006/relationships/image" Target="../media/image8.svg"/><Relationship Id="rId7" Type="http://schemas.openxmlformats.org/officeDocument/2006/relationships/image" Target="../media/image11.png"/><Relationship Id="rId12" Type="http://schemas.openxmlformats.org/officeDocument/2006/relationships/hyperlink" Target="https://copilot.cloud.microsoft/prompts/3dc0470d-5e34-4b9e-9a59-b11f2fedeb9d" TargetMode="External"/><Relationship Id="rId2" Type="http://schemas.openxmlformats.org/officeDocument/2006/relationships/image" Target="../media/image7.pn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11" Type="http://schemas.openxmlformats.org/officeDocument/2006/relationships/hyperlink" Target="https://www.microsoft.com/en-us/videoplayer/embed/RW1lEb4" TargetMode="External"/><Relationship Id="rId5" Type="http://schemas.openxmlformats.org/officeDocument/2006/relationships/hyperlink" Target="https://support.microsoft.com/en-us/topic/overview-of-microsoft-365-chat-preview-5b00a52d-7296-48ee-b938-b95b7209f737" TargetMode="External"/><Relationship Id="rId15" Type="http://schemas.openxmlformats.org/officeDocument/2006/relationships/image" Target="../media/image15.png"/><Relationship Id="rId10" Type="http://schemas.openxmlformats.org/officeDocument/2006/relationships/image" Target="../media/image14.svg"/><Relationship Id="rId4" Type="http://schemas.openxmlformats.org/officeDocument/2006/relationships/image" Target="../media/image9.png"/><Relationship Id="rId9" Type="http://schemas.openxmlformats.org/officeDocument/2006/relationships/image" Target="../media/image13.png"/><Relationship Id="rId14" Type="http://schemas.openxmlformats.org/officeDocument/2006/relationships/hyperlink" Target="https://copilot.cloud.microsoft/prompts/907725d0-7e57-46d1-ab52-ad69ba6624c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1AC773-217D-B93C-625F-27C5502E4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350"/>
            <a:ext cx="5672138" cy="263149"/>
          </a:xfrm>
        </p:spPr>
        <p:txBody>
          <a:bodyPr/>
          <a:lstStyle/>
          <a:p>
            <a:r>
              <a:rPr lang="en-US" noProof="0" dirty="0">
                <a:solidFill>
                  <a:srgbClr val="0078D4"/>
                </a:solidFill>
              </a:rPr>
              <a:t>Sales | </a:t>
            </a:r>
            <a:r>
              <a:rPr lang="en-US" noProof="0" dirty="0"/>
              <a:t>Respond to an RFP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66E64E6-DACB-9E61-4FB5-2DF95508666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</p:spPr>
        <p:txBody>
          <a:bodyPr/>
          <a:lstStyle/>
          <a:p>
            <a:r>
              <a:rPr lang="en-US" noProof="0"/>
              <a:t>1. Review the RFP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A62AF6B-8392-19D6-4008-8B9EDDD439E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</p:spPr>
        <p:txBody>
          <a:bodyPr/>
          <a:lstStyle/>
          <a:p>
            <a:r>
              <a:rPr lang="en-US" noProof="0"/>
              <a:t>6. Communicate response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B43261E-C01B-AAF7-FB79-BCB449EDE0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</p:spPr>
        <p:txBody>
          <a:bodyPr/>
          <a:lstStyle/>
          <a:p>
            <a:r>
              <a:rPr lang="en-US" noProof="0"/>
              <a:t>2. Gather customer information</a:t>
            </a:r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51CB542C-240C-E0BA-2CA1-C680896D106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</p:spPr>
        <p:txBody>
          <a:bodyPr/>
          <a:lstStyle/>
          <a:p>
            <a:r>
              <a:rPr lang="en-US" noProof="0"/>
              <a:t>5. Revise responses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DB7B1D6-90AA-812D-38AC-4FC308D8258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</p:spPr>
        <p:txBody>
          <a:bodyPr/>
          <a:lstStyle/>
          <a:p>
            <a:r>
              <a:rPr lang="en-US" noProof="0"/>
              <a:t>3. Research responses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EEE067A8-F832-A82B-90FC-7C3AE22736E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</p:spPr>
        <p:txBody>
          <a:bodyPr/>
          <a:lstStyle/>
          <a:p>
            <a:r>
              <a:rPr lang="en-US" noProof="0"/>
              <a:t>4. Review with team</a:t>
            </a:r>
          </a:p>
        </p:txBody>
      </p:sp>
      <p:sp>
        <p:nvSpPr>
          <p:cNvPr id="186" name="Text Placeholder 185">
            <a:extLst>
              <a:ext uri="{FF2B5EF4-FFF2-40B4-BE49-F238E27FC236}">
                <a16:creationId xmlns:a16="http://schemas.microsoft.com/office/drawing/2014/main" id="{8B5C2D03-DCAF-3A2F-F520-91089D02E4F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19107" y="521099"/>
            <a:ext cx="3599821" cy="169277"/>
          </a:xfrm>
        </p:spPr>
        <p:txBody>
          <a:bodyPr/>
          <a:lstStyle/>
          <a:p>
            <a:r>
              <a:rPr lang="en-US" noProof="0"/>
              <a:t>Microsoft 365 Copilot for Sales and Copilot Studio</a:t>
            </a:r>
            <a:endParaRPr lang="en-US" sz="800" i="1" noProof="0"/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D7E42845-1E97-7502-6DB5-0E28EBF256F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/>
          <a:lstStyle/>
          <a:p>
            <a:r>
              <a:rPr lang="en-US" noProof="0" dirty="0"/>
              <a:t>Use Microsoft 365 Copilot Chat in Word to summarize the RFP and generate a list of required items sorted </a:t>
            </a:r>
            <a:br>
              <a:rPr lang="en-US" noProof="0" dirty="0"/>
            </a:br>
            <a:r>
              <a:rPr lang="en-US" noProof="0" dirty="0"/>
              <a:t>by category.</a:t>
            </a:r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02385D32-4F9B-A245-16BE-07AF926783B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1983262"/>
            <a:ext cx="2808000" cy="843350"/>
          </a:xfrm>
        </p:spPr>
        <p:txBody>
          <a:bodyPr>
            <a:normAutofit lnSpcReduction="10000"/>
          </a:bodyPr>
          <a:lstStyle/>
          <a:p>
            <a:r>
              <a:rPr lang="en-US" noProof="0"/>
              <a:t>Prompt Copilot to summarize the information from the customer’s website and annual reports. Use Copilot for Sales to provide a summary of the opportunity, pulling in CRM insights with Copilot for Sales. Share the Copilot response with your team using Copilot Pages.</a:t>
            </a:r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C5322DB3-EDC0-4AAB-ED4A-423FA88E040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/>
          <a:lstStyle/>
          <a:p>
            <a:r>
              <a:rPr lang="en-US" noProof="0"/>
              <a:t>Prompt Copilot for responses to RFP questions, enhanced with a custom RFP repository agent built with Copilot Studio.</a:t>
            </a:r>
          </a:p>
        </p:txBody>
      </p:sp>
      <p:sp>
        <p:nvSpPr>
          <p:cNvPr id="172" name="Text Placeholder 171">
            <a:extLst>
              <a:ext uri="{FF2B5EF4-FFF2-40B4-BE49-F238E27FC236}">
                <a16:creationId xmlns:a16="http://schemas.microsoft.com/office/drawing/2014/main" id="{DF4ECF18-8C3B-7EC4-CBE6-D4DD3AD7FC8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</p:spPr>
        <p:txBody>
          <a:bodyPr/>
          <a:lstStyle/>
          <a:p>
            <a:r>
              <a:rPr lang="en-US" noProof="0" dirty="0"/>
              <a:t>Benefit: </a:t>
            </a:r>
            <a:r>
              <a:rPr lang="en-US" b="1" noProof="0" dirty="0"/>
              <a:t>Get started quickly </a:t>
            </a:r>
            <a:r>
              <a:rPr lang="en-US" noProof="0" dirty="0"/>
              <a:t>by skipping </a:t>
            </a:r>
            <a:br>
              <a:rPr lang="en-US" noProof="0" dirty="0"/>
            </a:br>
            <a:r>
              <a:rPr lang="en-US" noProof="0" dirty="0"/>
              <a:t>over non-essential portions of the RFP.</a:t>
            </a:r>
          </a:p>
        </p:txBody>
      </p:sp>
      <p:sp>
        <p:nvSpPr>
          <p:cNvPr id="173" name="Text Placeholder 172">
            <a:extLst>
              <a:ext uri="{FF2B5EF4-FFF2-40B4-BE49-F238E27FC236}">
                <a16:creationId xmlns:a16="http://schemas.microsoft.com/office/drawing/2014/main" id="{AEF8898F-2884-4801-9C35-0FDD8A11827D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</p:spPr>
        <p:txBody>
          <a:bodyPr/>
          <a:lstStyle/>
          <a:p>
            <a:r>
              <a:rPr lang="en-US" noProof="0"/>
              <a:t>Benefit: </a:t>
            </a:r>
            <a:r>
              <a:rPr lang="en-US" b="1" noProof="0"/>
              <a:t>Quickly create professional emails </a:t>
            </a:r>
            <a:br>
              <a:rPr lang="en-US" noProof="0"/>
            </a:br>
            <a:r>
              <a:rPr lang="en-US" noProof="0"/>
              <a:t>that are concise and more likely to </a:t>
            </a:r>
            <a:br>
              <a:rPr lang="en-US" noProof="0"/>
            </a:br>
            <a:r>
              <a:rPr lang="en-US" noProof="0"/>
              <a:t>be read and can lead to higher close rates.</a:t>
            </a:r>
          </a:p>
        </p:txBody>
      </p:sp>
      <p:sp>
        <p:nvSpPr>
          <p:cNvPr id="174" name="Text Placeholder 173">
            <a:extLst>
              <a:ext uri="{FF2B5EF4-FFF2-40B4-BE49-F238E27FC236}">
                <a16:creationId xmlns:a16="http://schemas.microsoft.com/office/drawing/2014/main" id="{3AF76FB9-BC7D-39C2-4F7D-D958A610EA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</p:spPr>
        <p:txBody>
          <a:bodyPr/>
          <a:lstStyle/>
          <a:p>
            <a:r>
              <a:rPr lang="en-US" noProof="0"/>
              <a:t>Benefit: </a:t>
            </a:r>
            <a:r>
              <a:rPr lang="en-US" b="1" noProof="0"/>
              <a:t>Rapidly pulling information </a:t>
            </a:r>
            <a:r>
              <a:rPr lang="en-US" noProof="0"/>
              <a:t>such as IT </a:t>
            </a:r>
            <a:br>
              <a:rPr lang="en-US" noProof="0"/>
            </a:br>
            <a:r>
              <a:rPr lang="en-US" noProof="0"/>
              <a:t>spending changes and new product </a:t>
            </a:r>
            <a:br>
              <a:rPr lang="en-US" noProof="0"/>
            </a:br>
            <a:r>
              <a:rPr lang="en-US" noProof="0"/>
              <a:t>releases from lengthy documents can save time.</a:t>
            </a:r>
          </a:p>
        </p:txBody>
      </p:sp>
      <p:sp>
        <p:nvSpPr>
          <p:cNvPr id="175" name="Text Placeholder 174">
            <a:extLst>
              <a:ext uri="{FF2B5EF4-FFF2-40B4-BE49-F238E27FC236}">
                <a16:creationId xmlns:a16="http://schemas.microsoft.com/office/drawing/2014/main" id="{B1603053-E2F8-9C4E-320D-4DC749DA6D40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</p:spPr>
        <p:txBody>
          <a:bodyPr/>
          <a:lstStyle/>
          <a:p>
            <a:r>
              <a:rPr lang="en-US" noProof="0"/>
              <a:t>Benefit: </a:t>
            </a:r>
            <a:r>
              <a:rPr lang="en-US" b="1" noProof="0"/>
              <a:t>Quickly make answers more readable </a:t>
            </a:r>
            <a:r>
              <a:rPr lang="en-US" noProof="0"/>
              <a:t>to improve the quality of the RFP response.</a:t>
            </a:r>
          </a:p>
        </p:txBody>
      </p:sp>
      <p:sp>
        <p:nvSpPr>
          <p:cNvPr id="176" name="Text Placeholder 175">
            <a:extLst>
              <a:ext uri="{FF2B5EF4-FFF2-40B4-BE49-F238E27FC236}">
                <a16:creationId xmlns:a16="http://schemas.microsoft.com/office/drawing/2014/main" id="{C759BC34-7AF1-F4DF-1841-5A712317654B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</p:spPr>
        <p:txBody>
          <a:bodyPr/>
          <a:lstStyle/>
          <a:p>
            <a:r>
              <a:rPr lang="en-US" noProof="0"/>
              <a:t>Benefit: </a:t>
            </a:r>
            <a:r>
              <a:rPr lang="en-US" b="1" noProof="0"/>
              <a:t>Using defined </a:t>
            </a:r>
            <a:r>
              <a:rPr lang="en-US" noProof="0"/>
              <a:t>content to answer customer questions ensures accuracy of the responses.</a:t>
            </a:r>
          </a:p>
        </p:txBody>
      </p:sp>
      <p:sp>
        <p:nvSpPr>
          <p:cNvPr id="177" name="Text Placeholder 176">
            <a:extLst>
              <a:ext uri="{FF2B5EF4-FFF2-40B4-BE49-F238E27FC236}">
                <a16:creationId xmlns:a16="http://schemas.microsoft.com/office/drawing/2014/main" id="{8C28F514-D642-C397-E5CD-FE1AAFE7F5E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</p:spPr>
        <p:txBody>
          <a:bodyPr/>
          <a:lstStyle/>
          <a:p>
            <a:r>
              <a:rPr lang="en-US" noProof="0"/>
              <a:t>Benefit: </a:t>
            </a:r>
            <a:r>
              <a:rPr lang="en-US" b="1" noProof="0"/>
              <a:t>Don’t miss any updates </a:t>
            </a:r>
            <a:r>
              <a:rPr lang="en-US" noProof="0"/>
              <a:t>by asking Copilot for all the suggestions made during the meeting.</a:t>
            </a:r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588A0E02-E196-786A-5D27-B7418760AB8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>
            <a:normAutofit/>
          </a:bodyPr>
          <a:lstStyle/>
          <a:p>
            <a:r>
              <a:rPr lang="en-US" noProof="0"/>
              <a:t>Prompt Copilot for Sales to draft an email to the customer with a summary the RFP response. Copilot for Sales includes relevant CRM details like product information in the email.</a:t>
            </a:r>
          </a:p>
        </p:txBody>
      </p:sp>
      <p:sp>
        <p:nvSpPr>
          <p:cNvPr id="62" name="Text Placeholder 61">
            <a:extLst>
              <a:ext uri="{FF2B5EF4-FFF2-40B4-BE49-F238E27FC236}">
                <a16:creationId xmlns:a16="http://schemas.microsoft.com/office/drawing/2014/main" id="{E15B3988-E0E6-E203-BC73-BA27374A2452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/>
          <a:lstStyle/>
          <a:p>
            <a:r>
              <a:rPr lang="en-US" noProof="0"/>
              <a:t>Use Copilot in Word to revise the document to make it more compelling. </a:t>
            </a:r>
          </a:p>
        </p:txBody>
      </p:sp>
      <p:sp>
        <p:nvSpPr>
          <p:cNvPr id="63" name="Text Placeholder 62">
            <a:extLst>
              <a:ext uri="{FF2B5EF4-FFF2-40B4-BE49-F238E27FC236}">
                <a16:creationId xmlns:a16="http://schemas.microsoft.com/office/drawing/2014/main" id="{13E36220-0D3C-3BB3-0EE1-ADD02AE26DCC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469281" cy="626701"/>
          </a:xfrm>
        </p:spPr>
        <p:txBody>
          <a:bodyPr/>
          <a:lstStyle/>
          <a:p>
            <a:r>
              <a:rPr lang="en-US" noProof="0"/>
              <a:t>Copilot in Teams generates a list of talking points, questions, and ideas during the meeting with your team. </a:t>
            </a:r>
          </a:p>
        </p:txBody>
      </p:sp>
      <p:sp>
        <p:nvSpPr>
          <p:cNvPr id="23" name="Rectangle: Rounded Corners 6">
            <a:extLst>
              <a:ext uri="{FF2B5EF4-FFF2-40B4-BE49-F238E27FC236}">
                <a16:creationId xmlns:a16="http://schemas.microsoft.com/office/drawing/2014/main" id="{A458E396-A7F6-1ADE-59AB-7E0AA9803D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BCAC897-7517-CCB5-20A5-FB0894A7422B}"/>
              </a:ext>
            </a:extLst>
          </p:cNvPr>
          <p:cNvGrpSpPr/>
          <p:nvPr/>
        </p:nvGrpSpPr>
        <p:grpSpPr>
          <a:xfrm>
            <a:off x="1624328" y="1132756"/>
            <a:ext cx="1332000" cy="216000"/>
            <a:chOff x="1198144" y="862657"/>
            <a:chExt cx="1332000" cy="216000"/>
          </a:xfrm>
        </p:grpSpPr>
        <p:sp>
          <p:nvSpPr>
            <p:cNvPr id="25" name="Rectangle: Rounded Corners 6">
              <a:extLst>
                <a:ext uri="{FF2B5EF4-FFF2-40B4-BE49-F238E27FC236}">
                  <a16:creationId xmlns:a16="http://schemas.microsoft.com/office/drawing/2014/main" id="{2B1FC6D2-6444-8EB7-BE50-D0E23E87A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332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Close rate</a:t>
              </a:r>
            </a:p>
          </p:txBody>
        </p:sp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B9438946-96F6-DACE-645F-4EFB7656378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5E2FC3A4-1E31-473A-906F-6FEBA5E0E735}"/>
              </a:ext>
            </a:extLst>
          </p:cNvPr>
          <p:cNvGrpSpPr/>
          <p:nvPr/>
        </p:nvGrpSpPr>
        <p:grpSpPr>
          <a:xfrm>
            <a:off x="3022536" y="1132756"/>
            <a:ext cx="1692000" cy="216000"/>
            <a:chOff x="2707850" y="862657"/>
            <a:chExt cx="1692000" cy="216000"/>
          </a:xfrm>
        </p:grpSpPr>
        <p:sp>
          <p:nvSpPr>
            <p:cNvPr id="28" name="Rectangle: Rounded Corners 6">
              <a:extLst>
                <a:ext uri="{FF2B5EF4-FFF2-40B4-BE49-F238E27FC236}">
                  <a16:creationId xmlns:a16="http://schemas.microsoft.com/office/drawing/2014/main" id="{25ABDAF4-1178-57B0-36C5-4B83F8AAE3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2707850" y="862657"/>
              <a:ext cx="1692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Opportunities pursued</a:t>
              </a:r>
            </a:p>
          </p:txBody>
        </p:sp>
        <p:pic>
          <p:nvPicPr>
            <p:cNvPr id="29" name="Graphic 28">
              <a:extLst>
                <a:ext uri="{FF2B5EF4-FFF2-40B4-BE49-F238E27FC236}">
                  <a16:creationId xmlns:a16="http://schemas.microsoft.com/office/drawing/2014/main" id="{64B40C2D-E6B0-44ED-2636-52ED008C5BC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754635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33" name="Rectangle: Rounded Corners 6">
            <a:extLst>
              <a:ext uri="{FF2B5EF4-FFF2-40B4-BE49-F238E27FC236}">
                <a16:creationId xmlns:a16="http://schemas.microsoft.com/office/drawing/2014/main" id="{14EAFD5F-92E5-E426-FBD4-3CFE3A7BA5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285" name="Group 284">
            <a:extLst>
              <a:ext uri="{FF2B5EF4-FFF2-40B4-BE49-F238E27FC236}">
                <a16:creationId xmlns:a16="http://schemas.microsoft.com/office/drawing/2014/main" id="{D06B92C4-3451-30D6-3223-35AE2A589033}"/>
              </a:ext>
            </a:extLst>
          </p:cNvPr>
          <p:cNvGrpSpPr/>
          <p:nvPr/>
        </p:nvGrpSpPr>
        <p:grpSpPr>
          <a:xfrm>
            <a:off x="804187" y="2761669"/>
            <a:ext cx="2351135" cy="360000"/>
            <a:chOff x="588263" y="2657420"/>
            <a:chExt cx="2351135" cy="360000"/>
          </a:xfrm>
        </p:grpSpPr>
        <p:pic>
          <p:nvPicPr>
            <p:cNvPr id="286" name="Picture 285">
              <a:extLst>
                <a:ext uri="{FF2B5EF4-FFF2-40B4-BE49-F238E27FC236}">
                  <a16:creationId xmlns:a16="http://schemas.microsoft.com/office/drawing/2014/main" id="{71CB635F-D36A-8052-9FF8-FCBE8974B1A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87" name="TextBox 286">
              <a:extLst>
                <a:ext uri="{FF2B5EF4-FFF2-40B4-BE49-F238E27FC236}">
                  <a16:creationId xmlns:a16="http://schemas.microsoft.com/office/drawing/2014/main" id="{01AEB97E-9010-D6E8-F1B0-DD0BAC9040A7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288" name="Group 287">
            <a:extLst>
              <a:ext uri="{FF2B5EF4-FFF2-40B4-BE49-F238E27FC236}">
                <a16:creationId xmlns:a16="http://schemas.microsoft.com/office/drawing/2014/main" id="{E15D5FD6-0745-36A3-7C94-9F44AA0D8D01}"/>
              </a:ext>
            </a:extLst>
          </p:cNvPr>
          <p:cNvGrpSpPr/>
          <p:nvPr/>
        </p:nvGrpSpPr>
        <p:grpSpPr>
          <a:xfrm>
            <a:off x="4276273" y="2761669"/>
            <a:ext cx="1039305" cy="360000"/>
            <a:chOff x="588263" y="1217924"/>
            <a:chExt cx="1039305" cy="360000"/>
          </a:xfrm>
        </p:grpSpPr>
        <p:pic>
          <p:nvPicPr>
            <p:cNvPr id="289" name="Picture 288" descr="Zip Co logo SVG free download, id: 101874 - Brandlogos.net">
              <a:hlinkClick r:id="rId5"/>
              <a:extLst>
                <a:ext uri="{FF2B5EF4-FFF2-40B4-BE49-F238E27FC236}">
                  <a16:creationId xmlns:a16="http://schemas.microsoft.com/office/drawing/2014/main" id="{9CCB9245-0942-DFF3-8AE4-A14995F2850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90" name="TextBox 289">
              <a:extLst>
                <a:ext uri="{FF2B5EF4-FFF2-40B4-BE49-F238E27FC236}">
                  <a16:creationId xmlns:a16="http://schemas.microsoft.com/office/drawing/2014/main" id="{8396116B-BB52-0343-93DC-0999E3E5A98A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234098"/>
              <a:ext cx="580354" cy="33855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297" name="Group 296">
            <a:extLst>
              <a:ext uri="{FF2B5EF4-FFF2-40B4-BE49-F238E27FC236}">
                <a16:creationId xmlns:a16="http://schemas.microsoft.com/office/drawing/2014/main" id="{67F5682C-B0DC-5318-2AEF-AD44F9ADA5BD}"/>
              </a:ext>
            </a:extLst>
          </p:cNvPr>
          <p:cNvGrpSpPr/>
          <p:nvPr/>
        </p:nvGrpSpPr>
        <p:grpSpPr>
          <a:xfrm>
            <a:off x="4276273" y="5158847"/>
            <a:ext cx="2351135" cy="360000"/>
            <a:chOff x="588263" y="2657420"/>
            <a:chExt cx="2351135" cy="360000"/>
          </a:xfrm>
        </p:grpSpPr>
        <p:pic>
          <p:nvPicPr>
            <p:cNvPr id="298" name="Picture 297">
              <a:extLst>
                <a:ext uri="{FF2B5EF4-FFF2-40B4-BE49-F238E27FC236}">
                  <a16:creationId xmlns:a16="http://schemas.microsoft.com/office/drawing/2014/main" id="{F162B519-F7C6-1935-7F35-D67FF2B26A6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99" name="TextBox 298">
              <a:extLst>
                <a:ext uri="{FF2B5EF4-FFF2-40B4-BE49-F238E27FC236}">
                  <a16:creationId xmlns:a16="http://schemas.microsoft.com/office/drawing/2014/main" id="{E9A0176C-9BED-EEEF-D6CC-907F6A855836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300" name="Group 299">
            <a:extLst>
              <a:ext uri="{FF2B5EF4-FFF2-40B4-BE49-F238E27FC236}">
                <a16:creationId xmlns:a16="http://schemas.microsoft.com/office/drawing/2014/main" id="{24F876D7-63AE-2198-F81F-4DBB6D22AD60}"/>
              </a:ext>
            </a:extLst>
          </p:cNvPr>
          <p:cNvGrpSpPr/>
          <p:nvPr/>
        </p:nvGrpSpPr>
        <p:grpSpPr>
          <a:xfrm>
            <a:off x="7739914" y="5158847"/>
            <a:ext cx="2351135" cy="360000"/>
            <a:chOff x="588263" y="3617084"/>
            <a:chExt cx="2351135" cy="360000"/>
          </a:xfrm>
        </p:grpSpPr>
        <p:pic>
          <p:nvPicPr>
            <p:cNvPr id="301" name="Picture 300">
              <a:extLst>
                <a:ext uri="{FF2B5EF4-FFF2-40B4-BE49-F238E27FC236}">
                  <a16:creationId xmlns:a16="http://schemas.microsoft.com/office/drawing/2014/main" id="{9B9FD751-955A-81C0-1DE9-25B4C34A4BC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361708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302" name="TextBox 301">
              <a:extLst>
                <a:ext uri="{FF2B5EF4-FFF2-40B4-BE49-F238E27FC236}">
                  <a16:creationId xmlns:a16="http://schemas.microsoft.com/office/drawing/2014/main" id="{AEBB18CB-9E49-FA38-D2F8-82B13182765F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71244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Teams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22FB706C-0CDB-D564-FAE5-80118DBF1831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100899" y="4064090"/>
            <a:ext cx="2091102" cy="2793910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4E571987-42BD-EBA9-CF15-9170AE1D885B}"/>
              </a:ext>
            </a:extLst>
          </p:cNvPr>
          <p:cNvGrpSpPr/>
          <p:nvPr/>
        </p:nvGrpSpPr>
        <p:grpSpPr>
          <a:xfrm>
            <a:off x="7523373" y="1127774"/>
            <a:ext cx="1260000" cy="216000"/>
            <a:chOff x="1194743" y="1140160"/>
            <a:chExt cx="1260000" cy="216000"/>
          </a:xfrm>
        </p:grpSpPr>
        <p:sp>
          <p:nvSpPr>
            <p:cNvPr id="9" name="Rectangle: Rounded Corners 6">
              <a:extLst>
                <a:ext uri="{FF2B5EF4-FFF2-40B4-BE49-F238E27FC236}">
                  <a16:creationId xmlns:a16="http://schemas.microsoft.com/office/drawing/2014/main" id="{CE13AFAA-16CF-325E-59E5-FCE40655C9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Revenue growth</a:t>
              </a:r>
            </a:p>
          </p:txBody>
        </p:sp>
        <p:pic>
          <p:nvPicPr>
            <p:cNvPr id="11" name="Graphic 10">
              <a:extLst>
                <a:ext uri="{FF2B5EF4-FFF2-40B4-BE49-F238E27FC236}">
                  <a16:creationId xmlns:a16="http://schemas.microsoft.com/office/drawing/2014/main" id="{0B3D19D6-B34C-582B-1728-0E3EA935604C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D234456-DC3E-6C4D-B306-6400065D041A}"/>
              </a:ext>
            </a:extLst>
          </p:cNvPr>
          <p:cNvGrpSpPr/>
          <p:nvPr/>
        </p:nvGrpSpPr>
        <p:grpSpPr>
          <a:xfrm>
            <a:off x="8868697" y="1127774"/>
            <a:ext cx="1450784" cy="216000"/>
            <a:chOff x="1194743" y="1140160"/>
            <a:chExt cx="1450784" cy="216000"/>
          </a:xfrm>
        </p:grpSpPr>
        <p:sp>
          <p:nvSpPr>
            <p:cNvPr id="13" name="Rectangle: Rounded Corners 6">
              <a:extLst>
                <a:ext uri="{FF2B5EF4-FFF2-40B4-BE49-F238E27FC236}">
                  <a16:creationId xmlns:a16="http://schemas.microsoft.com/office/drawing/2014/main" id="{B6CA6A6F-66E2-E230-64B5-A6F45C8936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450784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>
                  <a:solidFill>
                    <a:srgbClr val="8661C5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Employee Experience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8661C5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14" name="Graphic 13">
              <a:extLst>
                <a:ext uri="{FF2B5EF4-FFF2-40B4-BE49-F238E27FC236}">
                  <a16:creationId xmlns:a16="http://schemas.microsoft.com/office/drawing/2014/main" id="{D714AE0C-DFE3-1FC3-FE7A-9F14102762B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sp>
        <p:nvSpPr>
          <p:cNvPr id="22" name="Text Placeholder 198">
            <a:extLst>
              <a:ext uri="{FF2B5EF4-FFF2-40B4-BE49-F238E27FC236}">
                <a16:creationId xmlns:a16="http://schemas.microsoft.com/office/drawing/2014/main" id="{A6AF26C0-9940-1A16-A45C-0D1CCDD6BDF5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10430234" y="521099"/>
            <a:ext cx="1456966" cy="175614"/>
          </a:xfrm>
        </p:spPr>
        <p:txBody>
          <a:bodyPr/>
          <a:lstStyle/>
          <a:p>
            <a:r>
              <a:rPr lang="en-US" noProof="0"/>
              <a:t>Extend</a:t>
            </a:r>
          </a:p>
        </p:txBody>
      </p:sp>
      <p:sp>
        <p:nvSpPr>
          <p:cNvPr id="40" name="Text Placeholder 60">
            <a:extLst>
              <a:ext uri="{FF2B5EF4-FFF2-40B4-BE49-F238E27FC236}">
                <a16:creationId xmlns:a16="http://schemas.microsoft.com/office/drawing/2014/main" id="{927A5827-9293-A2D3-B18C-2EA9FBDBC8DE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11417128" y="357645"/>
            <a:ext cx="127000" cy="125999"/>
          </a:xfrm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41" name="Text Placeholder 61">
            <a:extLst>
              <a:ext uri="{FF2B5EF4-FFF2-40B4-BE49-F238E27FC236}">
                <a16:creationId xmlns:a16="http://schemas.microsoft.com/office/drawing/2014/main" id="{5ECE71E6-ABD0-8A92-F9F4-0A2B2DE499FC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11588664" y="357645"/>
            <a:ext cx="127000" cy="125999"/>
          </a:xfrm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42" name="Text Placeholder 62">
            <a:extLst>
              <a:ext uri="{FF2B5EF4-FFF2-40B4-BE49-F238E27FC236}">
                <a16:creationId xmlns:a16="http://schemas.microsoft.com/office/drawing/2014/main" id="{18096E64-77C2-9A32-6062-51BDD8EB17FC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11760200" y="357645"/>
            <a:ext cx="127000" cy="125999"/>
          </a:xfrm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16" name="Graphic 2">
            <a:hlinkClick r:id="rId11"/>
            <a:extLst>
              <a:ext uri="{FF2B5EF4-FFF2-40B4-BE49-F238E27FC236}">
                <a16:creationId xmlns:a16="http://schemas.microsoft.com/office/drawing/2014/main" id="{78DD374E-357C-8B71-60FF-6166B7894FAA}"/>
              </a:ext>
            </a:extLst>
          </p:cNvPr>
          <p:cNvSpPr/>
          <p:nvPr/>
        </p:nvSpPr>
        <p:spPr>
          <a:xfrm>
            <a:off x="3420269" y="417502"/>
            <a:ext cx="228200" cy="202844"/>
          </a:xfrm>
          <a:custGeom>
            <a:avLst/>
            <a:gdLst>
              <a:gd name="connsiteX0" fmla="*/ 41203 w 228200"/>
              <a:gd name="connsiteY0" fmla="*/ 0 h 202844"/>
              <a:gd name="connsiteX1" fmla="*/ 186997 w 228200"/>
              <a:gd name="connsiteY1" fmla="*/ 0 h 202844"/>
              <a:gd name="connsiteX2" fmla="*/ 228137 w 228200"/>
              <a:gd name="connsiteY2" fmla="*/ 38870 h 202844"/>
              <a:gd name="connsiteX3" fmla="*/ 228200 w 228200"/>
              <a:gd name="connsiteY3" fmla="*/ 41203 h 202844"/>
              <a:gd name="connsiteX4" fmla="*/ 228200 w 228200"/>
              <a:gd name="connsiteY4" fmla="*/ 161642 h 202844"/>
              <a:gd name="connsiteX5" fmla="*/ 189330 w 228200"/>
              <a:gd name="connsiteY5" fmla="*/ 202781 h 202844"/>
              <a:gd name="connsiteX6" fmla="*/ 186997 w 228200"/>
              <a:gd name="connsiteY6" fmla="*/ 202845 h 202844"/>
              <a:gd name="connsiteX7" fmla="*/ 41203 w 228200"/>
              <a:gd name="connsiteY7" fmla="*/ 202845 h 202844"/>
              <a:gd name="connsiteX8" fmla="*/ 63 w 228200"/>
              <a:gd name="connsiteY8" fmla="*/ 163975 h 202844"/>
              <a:gd name="connsiteX9" fmla="*/ 0 w 228200"/>
              <a:gd name="connsiteY9" fmla="*/ 161642 h 202844"/>
              <a:gd name="connsiteX10" fmla="*/ 0 w 228200"/>
              <a:gd name="connsiteY10" fmla="*/ 41203 h 202844"/>
              <a:gd name="connsiteX11" fmla="*/ 38870 w 228200"/>
              <a:gd name="connsiteY11" fmla="*/ 63 h 202844"/>
              <a:gd name="connsiteX12" fmla="*/ 41203 w 228200"/>
              <a:gd name="connsiteY12" fmla="*/ 0 h 202844"/>
              <a:gd name="connsiteX13" fmla="*/ 186997 w 228200"/>
              <a:gd name="connsiteY13" fmla="*/ 0 h 202844"/>
              <a:gd name="connsiteX14" fmla="*/ 41203 w 228200"/>
              <a:gd name="connsiteY14" fmla="*/ 0 h 202844"/>
              <a:gd name="connsiteX15" fmla="*/ 89416 w 228200"/>
              <a:gd name="connsiteY15" fmla="*/ 70805 h 202844"/>
              <a:gd name="connsiteX16" fmla="*/ 88745 w 228200"/>
              <a:gd name="connsiteY16" fmla="*/ 73658 h 202844"/>
              <a:gd name="connsiteX17" fmla="*/ 88745 w 228200"/>
              <a:gd name="connsiteY17" fmla="*/ 129212 h 202844"/>
              <a:gd name="connsiteX18" fmla="*/ 95083 w 228200"/>
              <a:gd name="connsiteY18" fmla="*/ 135551 h 202844"/>
              <a:gd name="connsiteX19" fmla="*/ 97923 w 228200"/>
              <a:gd name="connsiteY19" fmla="*/ 134879 h 202844"/>
              <a:gd name="connsiteX20" fmla="*/ 153477 w 228200"/>
              <a:gd name="connsiteY20" fmla="*/ 107115 h 202844"/>
              <a:gd name="connsiteX21" fmla="*/ 156324 w 228200"/>
              <a:gd name="connsiteY21" fmla="*/ 98614 h 202844"/>
              <a:gd name="connsiteX22" fmla="*/ 153477 w 228200"/>
              <a:gd name="connsiteY22" fmla="*/ 95768 h 202844"/>
              <a:gd name="connsiteX23" fmla="*/ 97923 w 228200"/>
              <a:gd name="connsiteY23" fmla="*/ 67991 h 202844"/>
              <a:gd name="connsiteX24" fmla="*/ 89416 w 228200"/>
              <a:gd name="connsiteY24" fmla="*/ 70818 h 202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28200" h="202844">
                <a:moveTo>
                  <a:pt x="41203" y="0"/>
                </a:moveTo>
                <a:lnTo>
                  <a:pt x="186997" y="0"/>
                </a:lnTo>
                <a:cubicBezTo>
                  <a:pt x="208848" y="-1"/>
                  <a:pt x="226900" y="17055"/>
                  <a:pt x="228137" y="38870"/>
                </a:cubicBezTo>
                <a:lnTo>
                  <a:pt x="228200" y="41203"/>
                </a:lnTo>
                <a:lnTo>
                  <a:pt x="228200" y="161642"/>
                </a:lnTo>
                <a:cubicBezTo>
                  <a:pt x="228202" y="183492"/>
                  <a:pt x="211146" y="201544"/>
                  <a:pt x="189330" y="202781"/>
                </a:cubicBezTo>
                <a:lnTo>
                  <a:pt x="186997" y="202845"/>
                </a:lnTo>
                <a:lnTo>
                  <a:pt x="41203" y="202845"/>
                </a:lnTo>
                <a:cubicBezTo>
                  <a:pt x="19352" y="202846"/>
                  <a:pt x="1300" y="185791"/>
                  <a:pt x="63" y="163975"/>
                </a:cubicBezTo>
                <a:lnTo>
                  <a:pt x="0" y="161642"/>
                </a:lnTo>
                <a:lnTo>
                  <a:pt x="0" y="41203"/>
                </a:lnTo>
                <a:cubicBezTo>
                  <a:pt x="-1" y="19352"/>
                  <a:pt x="17055" y="1300"/>
                  <a:pt x="38870" y="63"/>
                </a:cubicBezTo>
                <a:lnTo>
                  <a:pt x="41203" y="0"/>
                </a:lnTo>
                <a:lnTo>
                  <a:pt x="186997" y="0"/>
                </a:lnTo>
                <a:lnTo>
                  <a:pt x="41203" y="0"/>
                </a:lnTo>
                <a:close/>
                <a:moveTo>
                  <a:pt x="89416" y="70805"/>
                </a:moveTo>
                <a:cubicBezTo>
                  <a:pt x="88973" y="71691"/>
                  <a:pt x="88743" y="72668"/>
                  <a:pt x="88745" y="73658"/>
                </a:cubicBezTo>
                <a:lnTo>
                  <a:pt x="88745" y="129212"/>
                </a:lnTo>
                <a:cubicBezTo>
                  <a:pt x="88745" y="132712"/>
                  <a:pt x="91583" y="135551"/>
                  <a:pt x="95083" y="135551"/>
                </a:cubicBezTo>
                <a:cubicBezTo>
                  <a:pt x="96070" y="135551"/>
                  <a:pt x="97042" y="135320"/>
                  <a:pt x="97923" y="134879"/>
                </a:cubicBezTo>
                <a:lnTo>
                  <a:pt x="153477" y="107115"/>
                </a:lnTo>
                <a:cubicBezTo>
                  <a:pt x="156610" y="105553"/>
                  <a:pt x="157884" y="101747"/>
                  <a:pt x="156324" y="98614"/>
                </a:cubicBezTo>
                <a:cubicBezTo>
                  <a:pt x="155709" y="97381"/>
                  <a:pt x="154710" y="96383"/>
                  <a:pt x="153477" y="95768"/>
                </a:cubicBezTo>
                <a:lnTo>
                  <a:pt x="97923" y="67991"/>
                </a:lnTo>
                <a:cubicBezTo>
                  <a:pt x="94793" y="66423"/>
                  <a:pt x="90985" y="67689"/>
                  <a:pt x="89416" y="70818"/>
                </a:cubicBezTo>
                <a:close/>
              </a:path>
            </a:pathLst>
          </a:custGeom>
          <a:gradFill>
            <a:gsLst>
              <a:gs pos="73000">
                <a:srgbClr val="0078D4"/>
              </a:gs>
              <a:gs pos="12000">
                <a:srgbClr val="C03BC4"/>
              </a:gs>
            </a:gsLst>
            <a:path path="circle">
              <a:fillToRect l="100000" t="100000"/>
            </a:path>
          </a:gradFill>
          <a:ln w="12303" cap="flat">
            <a:noFill/>
            <a:prstDash val="solid"/>
            <a:miter/>
          </a:ln>
          <a:effectLst>
            <a:outerShdw blurRad="63500" dist="63500" dir="3000000" algn="tl" rotWithShape="0">
              <a:srgbClr val="454142">
                <a:alpha val="15000"/>
              </a:srgbClr>
            </a:outerShdw>
          </a:effectLst>
        </p:spPr>
        <p:txBody>
          <a:bodyPr rtlCol="0" anchor="ctr"/>
          <a:lstStyle/>
          <a:p>
            <a:endParaRPr lang="en-US" noProof="0"/>
          </a:p>
        </p:txBody>
      </p:sp>
      <p:sp>
        <p:nvSpPr>
          <p:cNvPr id="19" name="TextBox 18">
            <a:hlinkClick r:id="rId12"/>
            <a:extLst>
              <a:ext uri="{FF2B5EF4-FFF2-40B4-BE49-F238E27FC236}">
                <a16:creationId xmlns:a16="http://schemas.microsoft.com/office/drawing/2014/main" id="{16DF32B0-75E2-EF30-A5C8-36964CE2473D}"/>
              </a:ext>
            </a:extLst>
          </p:cNvPr>
          <p:cNvSpPr txBox="1"/>
          <p:nvPr/>
        </p:nvSpPr>
        <p:spPr>
          <a:xfrm>
            <a:off x="7627534" y="6212879"/>
            <a:ext cx="2603277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900" u="sng" noProof="0">
                <a:solidFill>
                  <a:srgbClr val="0070C0"/>
                </a:solidFill>
                <a:cs typeface="Segoe UI" panose="020B0502040204020203" pitchFamily="34" charset="0"/>
              </a:rPr>
              <a:t>Try in Copilot Lab: Summarize meetings and videos</a:t>
            </a:r>
            <a:endParaRPr lang="en-US" sz="1000" u="sng" noProof="0">
              <a:solidFill>
                <a:srgbClr val="0070C0"/>
              </a:solidFill>
            </a:endParaRPr>
          </a:p>
        </p:txBody>
      </p:sp>
      <p:sp>
        <p:nvSpPr>
          <p:cNvPr id="20" name="TextBox 19">
            <a:hlinkClick r:id="rId13"/>
            <a:extLst>
              <a:ext uri="{FF2B5EF4-FFF2-40B4-BE49-F238E27FC236}">
                <a16:creationId xmlns:a16="http://schemas.microsoft.com/office/drawing/2014/main" id="{C96B902A-2291-ABEA-D047-F110B7B25B4D}"/>
              </a:ext>
            </a:extLst>
          </p:cNvPr>
          <p:cNvSpPr txBox="1"/>
          <p:nvPr/>
        </p:nvSpPr>
        <p:spPr>
          <a:xfrm>
            <a:off x="4168095" y="6212878"/>
            <a:ext cx="2135200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900" u="sng" noProof="0">
                <a:solidFill>
                  <a:srgbClr val="0070C0"/>
                </a:solidFill>
                <a:cs typeface="Segoe UI" panose="020B0502040204020203" pitchFamily="34" charset="0"/>
              </a:rPr>
              <a:t>Try in Copilot Lab: Improve this document</a:t>
            </a:r>
            <a:endParaRPr lang="en-US" sz="1000" u="sng" noProof="0">
              <a:solidFill>
                <a:srgbClr val="0070C0"/>
              </a:solidFill>
            </a:endParaRPr>
          </a:p>
        </p:txBody>
      </p:sp>
      <p:sp>
        <p:nvSpPr>
          <p:cNvPr id="21" name="TextBox 20">
            <a:hlinkClick r:id="rId14"/>
            <a:extLst>
              <a:ext uri="{FF2B5EF4-FFF2-40B4-BE49-F238E27FC236}">
                <a16:creationId xmlns:a16="http://schemas.microsoft.com/office/drawing/2014/main" id="{0078BC8D-4769-9887-AAEB-8D6F2202D859}"/>
              </a:ext>
            </a:extLst>
          </p:cNvPr>
          <p:cNvSpPr txBox="1"/>
          <p:nvPr/>
        </p:nvSpPr>
        <p:spPr>
          <a:xfrm>
            <a:off x="675513" y="3741736"/>
            <a:ext cx="1950855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900" u="sng" noProof="0">
                <a:solidFill>
                  <a:srgbClr val="0070C0"/>
                </a:solidFill>
                <a:cs typeface="Segoe UI" panose="020B0502040204020203" pitchFamily="34" charset="0"/>
              </a:rPr>
              <a:t>Try in Copilot Lab: Summarize this doc</a:t>
            </a:r>
            <a:endParaRPr lang="en-US" sz="1000" u="sng" noProof="0">
              <a:solidFill>
                <a:srgbClr val="0070C0"/>
              </a:solidFill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78DD39B-C987-8D91-73C9-8CA76ABCF048}"/>
              </a:ext>
            </a:extLst>
          </p:cNvPr>
          <p:cNvGrpSpPr/>
          <p:nvPr/>
        </p:nvGrpSpPr>
        <p:grpSpPr>
          <a:xfrm>
            <a:off x="841330" y="5289164"/>
            <a:ext cx="2286679" cy="228600"/>
            <a:chOff x="5984531" y="4164132"/>
            <a:chExt cx="2286679" cy="228600"/>
          </a:xfrm>
        </p:grpSpPr>
        <p:pic>
          <p:nvPicPr>
            <p:cNvPr id="31" name="Picture 4" descr="Copilot for Sales">
              <a:extLst>
                <a:ext uri="{FF2B5EF4-FFF2-40B4-BE49-F238E27FC236}">
                  <a16:creationId xmlns:a16="http://schemas.microsoft.com/office/drawing/2014/main" id="{7BB786BE-703E-A6D8-B3EB-1CE52114DDB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84531" y="4164132"/>
              <a:ext cx="228600" cy="228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3F673698-3E79-112B-28E7-FD2C6A1F7413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6379026" y="4192277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for Sales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A04E2A08-9152-C21B-3F16-5A6EBDA65953}"/>
              </a:ext>
            </a:extLst>
          </p:cNvPr>
          <p:cNvGrpSpPr/>
          <p:nvPr/>
        </p:nvGrpSpPr>
        <p:grpSpPr>
          <a:xfrm>
            <a:off x="5453235" y="2777460"/>
            <a:ext cx="1241117" cy="338554"/>
            <a:chOff x="5984531" y="4102572"/>
            <a:chExt cx="1241117" cy="338554"/>
          </a:xfrm>
        </p:grpSpPr>
        <p:pic>
          <p:nvPicPr>
            <p:cNvPr id="35" name="Picture 4" descr="Copilot for Sales">
              <a:extLst>
                <a:ext uri="{FF2B5EF4-FFF2-40B4-BE49-F238E27FC236}">
                  <a16:creationId xmlns:a16="http://schemas.microsoft.com/office/drawing/2014/main" id="{BC3C623E-416F-1577-CC55-A96FFAB8C17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84531" y="4164132"/>
              <a:ext cx="228600" cy="228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93CE848-3701-E724-483E-3181FD7404AC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6379026" y="4102572"/>
              <a:ext cx="846622" cy="33855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for Sales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D35A5F9-A7C3-C37A-3E0D-AEC81595C059}"/>
              </a:ext>
            </a:extLst>
          </p:cNvPr>
          <p:cNvGrpSpPr/>
          <p:nvPr/>
        </p:nvGrpSpPr>
        <p:grpSpPr>
          <a:xfrm>
            <a:off x="7840999" y="2748194"/>
            <a:ext cx="2250050" cy="480390"/>
            <a:chOff x="767112" y="2825909"/>
            <a:chExt cx="2250050" cy="480390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CEDF38B-5821-228D-3809-35E27463E8EC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24978" y="2860023"/>
              <a:ext cx="1892184" cy="44627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to RFP repository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  <p:pic>
          <p:nvPicPr>
            <p:cNvPr id="37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6AA92C4C-4FAA-95A2-A53B-70069FB93D3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6620811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371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Sales | Respond to an RFP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2025-02-11T16:56:04Z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