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upport.microsoft.com/en-us/topic/overview-of-microsoft-365-chat-preview-5b00a52d-7296-48ee-b938-b95b7209f737" TargetMode="External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Sales | </a:t>
            </a:r>
            <a:r>
              <a:rPr lang="en-US" noProof="0" dirty="0"/>
              <a:t>Quicker customer response and CRM Updates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6E64E6-DACB-9E61-4FB5-2DF955086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Review customer history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62AF6B-8392-19D6-4008-8B9EDDD439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 dirty="0"/>
              <a:t>6. Update CRM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43261E-C01B-AAF7-FB79-BCB449EDE0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Research product info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07F03A-7B5E-43DB-6297-704D97B841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Share response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B7B1D6-90AA-812D-38AC-4FC308D82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 dirty="0"/>
              <a:t>3. Brainstorm questions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A6375-D732-AEEC-8F08-CB20AB56EF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Draft proposed response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 dirty="0"/>
              <a:t>Microsoft 365 Copilot Chat and Copilot Studio</a:t>
            </a:r>
            <a:endParaRPr lang="en-US" sz="800" i="1" noProof="0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DE598EE-5406-B032-5748-83EC5542E8D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/>
              <a:t>Prompt Copilot to summarize email threads and meetings with the customer. With Copilot for Sales, view a summary of the opportunity.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516C6C2-314E-AF2C-89EC-42F58B9E318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noProof="0" dirty="0"/>
              <a:t>Ask Copilot to gather product information from the Web and create a summary of the issues and suggested next steps. 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9FA463C-455D-FF7D-0F9A-37A232CBD56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noProof="0" dirty="0"/>
              <a:t>Use Copilot to suggest questions to ask the product team based on the customer request and potential solutions.</a:t>
            </a:r>
          </a:p>
        </p:txBody>
      </p:sp>
      <p:sp>
        <p:nvSpPr>
          <p:cNvPr id="147" name="Text Placeholder 146">
            <a:extLst>
              <a:ext uri="{FF2B5EF4-FFF2-40B4-BE49-F238E27FC236}">
                <a16:creationId xmlns:a16="http://schemas.microsoft.com/office/drawing/2014/main" id="{BBE877DF-65C6-E343-EF88-086F64AD9CF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/>
          <a:lstStyle/>
          <a:p>
            <a:pPr lvl="0"/>
            <a:r>
              <a:rPr lang="en-US" noProof="0"/>
              <a:t>Benefit: </a:t>
            </a:r>
            <a:r>
              <a:rPr lang="en-US" b="1" noProof="0"/>
              <a:t>Rapidly get up to speed </a:t>
            </a:r>
            <a:r>
              <a:rPr lang="en-US" noProof="0"/>
              <a:t>to on the concerns raised across all the communications you </a:t>
            </a:r>
            <a:br>
              <a:rPr lang="en-US" noProof="0"/>
            </a:br>
            <a:r>
              <a:rPr lang="en-US" noProof="0"/>
              <a:t>have received. </a:t>
            </a:r>
          </a:p>
        </p:txBody>
      </p:sp>
      <p:sp>
        <p:nvSpPr>
          <p:cNvPr id="148" name="Text Placeholder 147">
            <a:extLst>
              <a:ext uri="{FF2B5EF4-FFF2-40B4-BE49-F238E27FC236}">
                <a16:creationId xmlns:a16="http://schemas.microsoft.com/office/drawing/2014/main" id="{A51AE27A-565C-0F52-2A29-7FC28FAA9F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/>
          <a:lstStyle/>
          <a:p>
            <a:pPr lvl="0"/>
            <a:r>
              <a:rPr lang="en-US" noProof="0" dirty="0"/>
              <a:t>Benefit: </a:t>
            </a:r>
            <a:r>
              <a:rPr lang="en-US" b="1" noProof="0" dirty="0"/>
              <a:t>Keep documentation accurate</a:t>
            </a:r>
            <a:r>
              <a:rPr lang="en-US" noProof="0" dirty="0"/>
              <a:t> in the CRM system.</a:t>
            </a:r>
          </a:p>
        </p:txBody>
      </p:sp>
      <p:sp>
        <p:nvSpPr>
          <p:cNvPr id="149" name="Text Placeholder 148">
            <a:extLst>
              <a:ext uri="{FF2B5EF4-FFF2-40B4-BE49-F238E27FC236}">
                <a16:creationId xmlns:a16="http://schemas.microsoft.com/office/drawing/2014/main" id="{C9E4F672-1D07-68D6-407C-7258ADA73A6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/>
          <a:lstStyle/>
          <a:p>
            <a:pPr lvl="0"/>
            <a:r>
              <a:rPr lang="en-US" noProof="0"/>
              <a:t>Benefit: </a:t>
            </a:r>
            <a:r>
              <a:rPr lang="en-US" b="1" noProof="0"/>
              <a:t>Gathering product information </a:t>
            </a:r>
            <a:r>
              <a:rPr lang="en-US" noProof="0"/>
              <a:t>from multiple sources and asking Copilot to prepare a summary can save time and increase accuracy.</a:t>
            </a:r>
          </a:p>
        </p:txBody>
      </p:sp>
      <p:sp>
        <p:nvSpPr>
          <p:cNvPr id="150" name="Text Placeholder 149">
            <a:extLst>
              <a:ext uri="{FF2B5EF4-FFF2-40B4-BE49-F238E27FC236}">
                <a16:creationId xmlns:a16="http://schemas.microsoft.com/office/drawing/2014/main" id="{2AB30766-BDFA-F049-7C24-D937A08EA4E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</p:spPr>
        <p:txBody>
          <a:bodyPr/>
          <a:lstStyle/>
          <a:p>
            <a:pPr lvl="0"/>
            <a:r>
              <a:rPr lang="en-US" noProof="0" dirty="0"/>
              <a:t>Benefit: </a:t>
            </a:r>
            <a:r>
              <a:rPr lang="en-US" b="1" noProof="0" dirty="0"/>
              <a:t>Quickly draft emails</a:t>
            </a:r>
            <a:r>
              <a:rPr lang="en-US" noProof="0" dirty="0"/>
              <a:t> for the customer.</a:t>
            </a:r>
          </a:p>
        </p:txBody>
      </p:sp>
      <p:sp>
        <p:nvSpPr>
          <p:cNvPr id="151" name="Text Placeholder 150">
            <a:extLst>
              <a:ext uri="{FF2B5EF4-FFF2-40B4-BE49-F238E27FC236}">
                <a16:creationId xmlns:a16="http://schemas.microsoft.com/office/drawing/2014/main" id="{DB6BE9B4-0A6A-C2C7-AA49-D87F65670B6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/>
          <a:lstStyle/>
          <a:p>
            <a:pPr lvl="0"/>
            <a:r>
              <a:rPr lang="en-US" noProof="0" dirty="0"/>
              <a:t>Benefit: </a:t>
            </a:r>
            <a:r>
              <a:rPr lang="en-US" b="1" noProof="0" dirty="0"/>
              <a:t>Copilot can help boost creativity </a:t>
            </a:r>
            <a:r>
              <a:rPr lang="en-US" noProof="0" dirty="0"/>
              <a:t>by suggesting questions from its vast knowledge base.</a:t>
            </a:r>
          </a:p>
        </p:txBody>
      </p:sp>
      <p:sp>
        <p:nvSpPr>
          <p:cNvPr id="152" name="Text Placeholder 151">
            <a:extLst>
              <a:ext uri="{FF2B5EF4-FFF2-40B4-BE49-F238E27FC236}">
                <a16:creationId xmlns:a16="http://schemas.microsoft.com/office/drawing/2014/main" id="{B85009CC-448D-79F1-341E-42606F6468B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</p:spPr>
        <p:txBody>
          <a:bodyPr/>
          <a:lstStyle/>
          <a:p>
            <a:pPr lvl="0"/>
            <a:r>
              <a:rPr lang="en-US" noProof="0" dirty="0"/>
              <a:t>Benefit: Use the information from the chat to quickly summarize the proposed solution.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8D4AC425-B156-DDFF-8C88-CC16474618C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447316"/>
          </a:xfrm>
        </p:spPr>
        <p:txBody>
          <a:bodyPr>
            <a:normAutofit/>
          </a:bodyPr>
          <a:lstStyle/>
          <a:p>
            <a:r>
              <a:rPr lang="en-US" noProof="0" dirty="0"/>
              <a:t>Have Copilot update the CRM record with the solution and record of the email sent.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11B0B3C-56EC-550A-18C2-32D4B5B95AA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r>
              <a:rPr lang="en-US" noProof="0"/>
              <a:t>Have Copilot draft an email summarizing the solution and highlighting how the issues will be resolved. 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2B33E141-FE5E-7AC4-2A7E-91582BB99C6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/>
          <a:lstStyle/>
          <a:p>
            <a:r>
              <a:rPr lang="en-US" noProof="0"/>
              <a:t>Use Copilot to turn the information you have collected into draft proposal for a solution.</a:t>
            </a:r>
          </a:p>
        </p:txBody>
      </p:sp>
      <p:sp>
        <p:nvSpPr>
          <p:cNvPr id="199" name="Text Placeholder 198">
            <a:extLst>
              <a:ext uri="{FF2B5EF4-FFF2-40B4-BE49-F238E27FC236}">
                <a16:creationId xmlns:a16="http://schemas.microsoft.com/office/drawing/2014/main" id="{446022C5-1ED2-8026-8A6F-C5CA889A87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sz="1100" noProof="0"/>
              <a:t>Extend</a:t>
            </a:r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Customer retention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DB5643-4EDF-5AA4-0CFC-F468613B6ADD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4C1BE2AB-2F1E-286E-07D7-7D8E23ADE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BF516A6-94E8-D81E-8335-52C5D6BA7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DFE45194-57AF-01D5-F0CB-E4CB1ECC0737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588263" y="1217924"/>
            <a:chExt cx="2351135" cy="360000"/>
          </a:xfrm>
        </p:grpSpPr>
        <p:pic>
          <p:nvPicPr>
            <p:cNvPr id="212" name="Picture 211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8ED11BFB-C176-22F5-13EA-DD80835D722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13" name="TextBox 212">
              <a:extLst>
                <a:ext uri="{FF2B5EF4-FFF2-40B4-BE49-F238E27FC236}">
                  <a16:creationId xmlns:a16="http://schemas.microsoft.com/office/drawing/2014/main" id="{8EAD5A91-2902-E873-2746-E2E5873383C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5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226" name="Text Placeholder 60">
            <a:extLst>
              <a:ext uri="{FF2B5EF4-FFF2-40B4-BE49-F238E27FC236}">
                <a16:creationId xmlns:a16="http://schemas.microsoft.com/office/drawing/2014/main" id="{E7F0F915-F04C-E996-E822-76C2E76799AA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27" name="Text Placeholder 61">
            <a:extLst>
              <a:ext uri="{FF2B5EF4-FFF2-40B4-BE49-F238E27FC236}">
                <a16:creationId xmlns:a16="http://schemas.microsoft.com/office/drawing/2014/main" id="{67D948BF-907E-9151-A8B2-C67577E0BA3D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28" name="Text Placeholder 62">
            <a:extLst>
              <a:ext uri="{FF2B5EF4-FFF2-40B4-BE49-F238E27FC236}">
                <a16:creationId xmlns:a16="http://schemas.microsoft.com/office/drawing/2014/main" id="{741B77C2-8FAE-D7A9-2108-03E54518B81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EDD758-5710-C0D7-BCD4-35EA34CD2F6B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00899" y="4064090"/>
            <a:ext cx="2091102" cy="279391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09FE8C10-6A0D-27A5-18AD-B8DFE02CD85C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16" name="Rectangle: Rounded Corners 6">
              <a:extLst>
                <a:ext uri="{FF2B5EF4-FFF2-40B4-BE49-F238E27FC236}">
                  <a16:creationId xmlns:a16="http://schemas.microsoft.com/office/drawing/2014/main" id="{5F8C06AA-6752-771D-3CCD-FCDDCD1510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Employee Experience</a:t>
              </a:r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0090673E-CC3B-2D02-582C-54CEB9BDE1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FBFAAA5-D5A4-5410-D0B7-FB42A3CEF139}"/>
              </a:ext>
            </a:extLst>
          </p:cNvPr>
          <p:cNvGrpSpPr/>
          <p:nvPr/>
        </p:nvGrpSpPr>
        <p:grpSpPr>
          <a:xfrm>
            <a:off x="718935" y="2716517"/>
            <a:ext cx="2357183" cy="429701"/>
            <a:chOff x="3288531" y="5923194"/>
            <a:chExt cx="2357183" cy="429701"/>
          </a:xfrm>
        </p:grpSpPr>
        <p:pic>
          <p:nvPicPr>
            <p:cNvPr id="30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F7B60E33-9059-CC68-9B91-101F0111740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288531" y="592319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FDE7514-59A3-E430-E7F3-5A24672749A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5932267"/>
              <a:ext cx="1892184" cy="4206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CRM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84C4155-9517-33F8-3EDB-FD496DFB55A0}"/>
              </a:ext>
            </a:extLst>
          </p:cNvPr>
          <p:cNvGrpSpPr/>
          <p:nvPr/>
        </p:nvGrpSpPr>
        <p:grpSpPr>
          <a:xfrm>
            <a:off x="7811913" y="2757712"/>
            <a:ext cx="2351135" cy="360000"/>
            <a:chOff x="588263" y="1217924"/>
            <a:chExt cx="2351135" cy="360000"/>
          </a:xfrm>
        </p:grpSpPr>
        <p:pic>
          <p:nvPicPr>
            <p:cNvPr id="41" name="Picture 40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130DC1ED-CCB7-66A1-1A0F-0F7154E6D66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7F42388C-1226-18E1-9E36-D9BE09046CC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5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B1D8CFF-0CBE-AA66-735E-105A6D0B4A9F}"/>
              </a:ext>
            </a:extLst>
          </p:cNvPr>
          <p:cNvGrpSpPr/>
          <p:nvPr/>
        </p:nvGrpSpPr>
        <p:grpSpPr>
          <a:xfrm>
            <a:off x="7811913" y="5281938"/>
            <a:ext cx="2351135" cy="360000"/>
            <a:chOff x="588263" y="1217924"/>
            <a:chExt cx="2351135" cy="360000"/>
          </a:xfrm>
        </p:grpSpPr>
        <p:pic>
          <p:nvPicPr>
            <p:cNvPr id="44" name="Picture 43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C0ECA98D-36FE-1587-1ECE-33EFCEE2F11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08EA27F9-07E8-9795-9385-56771558251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5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B3F2041-93B9-A2AB-9ADC-B950A37DF388}"/>
              </a:ext>
            </a:extLst>
          </p:cNvPr>
          <p:cNvGrpSpPr/>
          <p:nvPr/>
        </p:nvGrpSpPr>
        <p:grpSpPr>
          <a:xfrm>
            <a:off x="4308382" y="5297477"/>
            <a:ext cx="2351135" cy="360000"/>
            <a:chOff x="588263" y="1217924"/>
            <a:chExt cx="2351135" cy="360000"/>
          </a:xfrm>
        </p:grpSpPr>
        <p:pic>
          <p:nvPicPr>
            <p:cNvPr id="47" name="Picture 46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37C9773C-D9F8-36A4-D2C7-6C140279819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F3F8D5BF-8E31-263A-1E6D-7EC6A007349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5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89705A73-8ACE-DD10-FC83-03B5A2E948F9}"/>
              </a:ext>
            </a:extLst>
          </p:cNvPr>
          <p:cNvGrpSpPr/>
          <p:nvPr/>
        </p:nvGrpSpPr>
        <p:grpSpPr>
          <a:xfrm>
            <a:off x="726164" y="5299138"/>
            <a:ext cx="2357183" cy="429701"/>
            <a:chOff x="3288531" y="5923194"/>
            <a:chExt cx="2357183" cy="429701"/>
          </a:xfrm>
        </p:grpSpPr>
        <p:pic>
          <p:nvPicPr>
            <p:cNvPr id="50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BE2BEF67-6106-FEBE-D82F-974DE7FC0FA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288531" y="592319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50B8C38-FF32-0F53-23A7-25B168D9019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5932267"/>
              <a:ext cx="1892184" cy="4206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CRM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672939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279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Sales | Quicker customer response and CRM Updates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2025-02-11T16:55:38Z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