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46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4AA71-149B-4518-8B09-A5251565E2A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9505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enario five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536876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5" name="Level">
            <a:extLst>
              <a:ext uri="{FF2B5EF4-FFF2-40B4-BE49-F238E27FC236}">
                <a16:creationId xmlns:a16="http://schemas.microsoft.com/office/drawing/2014/main" id="{4E598159-8F90-2398-990A-87C7DBACA3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75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68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4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7966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4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7966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4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966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5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1602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5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02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5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1602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5" name="Circle 1">
            <a:extLst>
              <a:ext uri="{FF2B5EF4-FFF2-40B4-BE49-F238E27FC236}">
                <a16:creationId xmlns:a16="http://schemas.microsoft.com/office/drawing/2014/main" id="{E2C3EC85-C88F-225A-CBED-DE830492865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6" name="Circle 2">
            <a:extLst>
              <a:ext uri="{FF2B5EF4-FFF2-40B4-BE49-F238E27FC236}">
                <a16:creationId xmlns:a16="http://schemas.microsoft.com/office/drawing/2014/main" id="{8306C7F5-7630-A9FC-5340-EC699EA3585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7" name="Circle 3">
            <a:extLst>
              <a:ext uri="{FF2B5EF4-FFF2-40B4-BE49-F238E27FC236}">
                <a16:creationId xmlns:a16="http://schemas.microsoft.com/office/drawing/2014/main" id="{EA95473D-CB97-F734-8142-4581EFDF4F4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C40694EA-E93C-CD87-D768-864D7386EFE3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275476045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9" r:id="rId6"/>
    <p:sldLayoutId id="2147483813" r:id="rId7"/>
    <p:sldLayoutId id="2147483816" r:id="rId8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hyperlink" Target="https://support.microsoft.com/en-us/topic/overview-of-microsoft-365-chat-preview-5b00a52d-7296-48ee-b938-b95b7209f737" TargetMode="External"/><Relationship Id="rId15" Type="http://schemas.openxmlformats.org/officeDocument/2006/relationships/hyperlink" Target="https://copilot.cloud.microsoft/prompts/create-presentations-cda82238-15fd-4a05-adad-b7691d84fac3" TargetMode="External"/><Relationship Id="rId10" Type="http://schemas.openxmlformats.org/officeDocument/2006/relationships/image" Target="../media/image13.svg"/><Relationship Id="rId4" Type="http://schemas.openxmlformats.org/officeDocument/2006/relationships/image" Target="../media/image8.svg"/><Relationship Id="rId9" Type="http://schemas.openxmlformats.org/officeDocument/2006/relationships/image" Target="../media/image12.png"/><Relationship Id="rId14" Type="http://schemas.openxmlformats.org/officeDocument/2006/relationships/hyperlink" Target="https://copilot.cloud.microsoft/prompts/4b572110-48ca-44c8-bf0a-64444a2dd49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>
            <a:extLst>
              <a:ext uri="{FF2B5EF4-FFF2-40B4-BE49-F238E27FC236}">
                <a16:creationId xmlns:a16="http://schemas.microsoft.com/office/drawing/2014/main" id="{56695F04-38E7-4F17-0051-3C10C3FC6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Sales | </a:t>
            </a:r>
            <a:r>
              <a:rPr lang="en-US" noProof="0"/>
              <a:t>Post-sale customer insights</a:t>
            </a:r>
            <a:endParaRPr lang="en-US" i="1" noProof="0"/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603451CE-C1AC-1DBF-79CA-4E645A5B0DB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/>
              <a:t>1. Customer feedback analysis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6886A6A0-75A7-5E5E-079B-251E7BAFE21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/>
              <a:t>5. Performance reporting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C6DE1B6C-78F9-8DF8-FCDC-EF3B090A8B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/>
              <a:t>2. Upsell opportunity prioritization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720259ED-0B37-4F8F-352D-8E9D99570C4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/>
              <a:t>4. Engagement strategy optimization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B69CFE6A-9716-3917-04C1-B68EF4CCE15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/>
              <a:t>3. Personalized engagement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3FC40283-FC5F-4B42-C8CD-654B3EAE6A9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 for Sales</a:t>
            </a:r>
            <a:endParaRPr lang="en-US" sz="1100" noProof="0"/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72B64BAF-D87F-61F3-EE9C-6C8F503084B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noProof="0"/>
              <a:t>In Teams, use Copilot for Sales to analyze a sales call and get insight on customer sentiment and business objectives.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870B1D0D-83FE-C8C2-520B-962C31A8997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>
            <a:noAutofit/>
          </a:bodyPr>
          <a:lstStyle/>
          <a:p>
            <a:r>
              <a:rPr lang="en-US" noProof="0"/>
              <a:t>Ask Copilot</a:t>
            </a:r>
            <a:r>
              <a:rPr lang="en-US" baseline="30000" noProof="0"/>
              <a:t> </a:t>
            </a:r>
            <a:r>
              <a:rPr lang="en-US" noProof="0"/>
              <a:t>to recommend a few upsell scenarios based on the last purchase.</a:t>
            </a: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E612ECA3-1076-2610-DA97-49DBE95C02A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>
            <a:normAutofit/>
          </a:bodyPr>
          <a:lstStyle/>
          <a:p>
            <a:r>
              <a:rPr lang="en-US" noProof="0"/>
              <a:t>Create personalized follow-up messages and upsell proposals in Outlook using Copilot for Sales to view their purchasing habits and sales interactions.</a:t>
            </a: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C23A0201-C904-5ED8-DCCD-DAC73699D78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 lnSpcReduction="10000"/>
          </a:bodyPr>
          <a:lstStyle/>
          <a:p>
            <a:r>
              <a:rPr lang="en-US" noProof="0"/>
              <a:t>Benefit: </a:t>
            </a:r>
            <a:r>
              <a:rPr lang="en-US" b="1" noProof="0"/>
              <a:t>Analyzing customer feedback </a:t>
            </a:r>
            <a:r>
              <a:rPr lang="en-US" noProof="0"/>
              <a:t>is essential for understanding their satisfaction levels and identifying areas where they may need additional support or services.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611126FF-054E-32B2-5843-B18735CEC03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>
            <a:noAutofit/>
          </a:bodyPr>
          <a:lstStyle/>
          <a:p>
            <a:r>
              <a:rPr lang="en-US" noProof="0"/>
              <a:t>Benefit: </a:t>
            </a:r>
            <a:r>
              <a:rPr lang="en-US" b="1" noProof="0"/>
              <a:t>Performance reporting </a:t>
            </a:r>
            <a:r>
              <a:rPr lang="en-US" noProof="0"/>
              <a:t>provides insights into the effectiveness of upsell strategies and helps identify successful tactics and areas for improvement.</a:t>
            </a:r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4A009307-F489-4D3B-DFDE-F3016CF1C6A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Prioritizing upsell opportunities </a:t>
            </a:r>
            <a:r>
              <a:rPr lang="en-US" noProof="0"/>
              <a:t>helps focus efforts on the most promising leads, improving efficiency and conversion rates.</a:t>
            </a:r>
          </a:p>
        </p:txBody>
      </p:sp>
      <p:sp>
        <p:nvSpPr>
          <p:cNvPr id="84" name="Text Placeholder 83">
            <a:extLst>
              <a:ext uri="{FF2B5EF4-FFF2-40B4-BE49-F238E27FC236}">
                <a16:creationId xmlns:a16="http://schemas.microsoft.com/office/drawing/2014/main" id="{A111F9EA-EAEA-1211-B8D6-462C33F9555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>
            <a:normAutofit lnSpcReduction="10000"/>
          </a:bodyPr>
          <a:lstStyle/>
          <a:p>
            <a:r>
              <a:rPr lang="en-US" noProof="0"/>
              <a:t>Benefit: </a:t>
            </a:r>
            <a:r>
              <a:rPr lang="en-US" b="1" noProof="0"/>
              <a:t>Optimizing engagement strategies </a:t>
            </a:r>
            <a:r>
              <a:rPr lang="en-US" noProof="0"/>
              <a:t>based on customer responses ensures that the approach remains effective and can be adjusted as needed.</a:t>
            </a:r>
          </a:p>
        </p:txBody>
      </p:sp>
      <p:sp>
        <p:nvSpPr>
          <p:cNvPr id="85" name="Text Placeholder 84">
            <a:extLst>
              <a:ext uri="{FF2B5EF4-FFF2-40B4-BE49-F238E27FC236}">
                <a16:creationId xmlns:a16="http://schemas.microsoft.com/office/drawing/2014/main" id="{8FF0578C-9606-4A5E-E20F-DEB7E6F7D72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>
            <a:normAutofit lnSpcReduction="10000"/>
          </a:bodyPr>
          <a:lstStyle/>
          <a:p>
            <a:r>
              <a:rPr lang="en-US" noProof="0"/>
              <a:t>Benefit: </a:t>
            </a:r>
            <a:r>
              <a:rPr lang="en-US" b="1" noProof="0"/>
              <a:t>Personalized engagement</a:t>
            </a:r>
            <a:r>
              <a:rPr lang="en-US" noProof="0"/>
              <a:t> ensures that follow-up interactions are relevant and resonate with the customer, increasing the chances of a successful upsell.</a:t>
            </a:r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B4BE515B-C4F1-B027-DC42-2406647CFE89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020" y="4453122"/>
            <a:ext cx="2808000" cy="739805"/>
          </a:xfrm>
        </p:spPr>
        <p:txBody>
          <a:bodyPr>
            <a:normAutofit lnSpcReduction="10000"/>
          </a:bodyPr>
          <a:lstStyle/>
          <a:p>
            <a:r>
              <a:rPr lang="en-US" noProof="0"/>
              <a:t>Using the suggestions from Copilot around those customer behaviors on sales marketplace, interactions and sales cycle opportunities draft an initial report or presentation to help guide future sales opportunities.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593AF22-8670-03B1-4728-F1EE7DA7A475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noProof="0"/>
              <a:t>Optimize engagement strategies with Copilot</a:t>
            </a:r>
            <a:r>
              <a:rPr lang="en-US" baseline="30000" noProof="0"/>
              <a:t> </a:t>
            </a:r>
            <a:r>
              <a:rPr lang="en-US" noProof="0"/>
              <a:t>by asking for suggestions based on customer habits and reactions to different upsell approaches.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237A5665-64D2-14AA-F0EA-B257C8D3F047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noProof="0"/>
              <a:t>Extend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053650BF-6C71-9F9E-55FC-BB1BC24A91B6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2A00C506-B91C-85EB-69DA-A29777B45A01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2D96714E-8462-9813-F13F-7DD6B8198D11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2DB5643-4EDF-5AA4-0CFC-F468613B6ADD}"/>
              </a:ext>
            </a:extLst>
          </p:cNvPr>
          <p:cNvGrpSpPr/>
          <p:nvPr/>
        </p:nvGrpSpPr>
        <p:grpSpPr>
          <a:xfrm>
            <a:off x="7523373" y="1127774"/>
            <a:ext cx="1188720" cy="216000"/>
            <a:chOff x="1194743" y="1140160"/>
            <a:chExt cx="1188720" cy="216000"/>
          </a:xfrm>
        </p:grpSpPr>
        <p:sp>
          <p:nvSpPr>
            <p:cNvPr id="35" name="Rectangle: Rounded Corners 6">
              <a:extLst>
                <a:ext uri="{FF2B5EF4-FFF2-40B4-BE49-F238E27FC236}">
                  <a16:creationId xmlns:a16="http://schemas.microsoft.com/office/drawing/2014/main" id="{4C1BE2AB-2F1E-286E-07D7-7D8E23ADEC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18872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Revenue growth</a:t>
              </a:r>
            </a:p>
          </p:txBody>
        </p:sp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4BF516A6-94E8-D81E-8335-52C5D6BA75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5CE84F6-0CF8-1FD5-C0C3-4833A8F1077A}"/>
              </a:ext>
            </a:extLst>
          </p:cNvPr>
          <p:cNvGrpSpPr/>
          <p:nvPr/>
        </p:nvGrpSpPr>
        <p:grpSpPr>
          <a:xfrm>
            <a:off x="6347805" y="5158334"/>
            <a:ext cx="2351135" cy="360000"/>
            <a:chOff x="588263" y="1217924"/>
            <a:chExt cx="2351135" cy="360000"/>
          </a:xfrm>
        </p:grpSpPr>
        <p:pic>
          <p:nvPicPr>
            <p:cNvPr id="19" name="Picture 18" descr="Zip Co logo SVG free download, id: 101874 - Brandlogos.net">
              <a:hlinkClick r:id="rId5"/>
              <a:extLst>
                <a:ext uri="{FF2B5EF4-FFF2-40B4-BE49-F238E27FC236}">
                  <a16:creationId xmlns:a16="http://schemas.microsoft.com/office/drawing/2014/main" id="{F9D1C04F-AC52-96F6-D73C-D5A228603F6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E5B4E58-46A6-C37E-AB6C-7AD06A5D154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5744B4A-33B4-537C-69BF-0DE6D42499B2}"/>
              </a:ext>
            </a:extLst>
          </p:cNvPr>
          <p:cNvGrpSpPr/>
          <p:nvPr/>
        </p:nvGrpSpPr>
        <p:grpSpPr>
          <a:xfrm>
            <a:off x="4295311" y="2590747"/>
            <a:ext cx="2094142" cy="360000"/>
            <a:chOff x="588263" y="1217924"/>
            <a:chExt cx="2094142" cy="360000"/>
          </a:xfrm>
        </p:grpSpPr>
        <p:pic>
          <p:nvPicPr>
            <p:cNvPr id="22" name="Picture 21" descr="Zip Co logo SVG free download, id: 101874 - Brandlogos.net">
              <a:hlinkClick r:id="rId5"/>
              <a:extLst>
                <a:ext uri="{FF2B5EF4-FFF2-40B4-BE49-F238E27FC236}">
                  <a16:creationId xmlns:a16="http://schemas.microsoft.com/office/drawing/2014/main" id="{ECD14FE7-6F86-8F2E-F1FB-82A0B84B48F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2A17E257-1395-66BE-B642-AF838D6EB08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4"/>
              <a:ext cx="1635191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5E73D92-0A23-3DC0-A6AA-72A122CE0F63}"/>
              </a:ext>
            </a:extLst>
          </p:cNvPr>
          <p:cNvGrpSpPr/>
          <p:nvPr/>
        </p:nvGrpSpPr>
        <p:grpSpPr>
          <a:xfrm>
            <a:off x="2803240" y="5166815"/>
            <a:ext cx="2512983" cy="360000"/>
            <a:chOff x="4111577" y="5084119"/>
            <a:chExt cx="2512983" cy="360000"/>
          </a:xfrm>
        </p:grpSpPr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40403E49-DF10-2BD6-1A08-66B7B4DE6781}"/>
                </a:ext>
              </a:extLst>
            </p:cNvPr>
            <p:cNvGrpSpPr/>
            <p:nvPr/>
          </p:nvGrpSpPr>
          <p:grpSpPr>
            <a:xfrm>
              <a:off x="4111577" y="5084119"/>
              <a:ext cx="1262752" cy="360000"/>
              <a:chOff x="588263" y="2177588"/>
              <a:chExt cx="1262752" cy="360000"/>
            </a:xfrm>
          </p:grpSpPr>
          <p:pic>
            <p:nvPicPr>
              <p:cNvPr id="63" name="Picture 62">
                <a:extLst>
                  <a:ext uri="{FF2B5EF4-FFF2-40B4-BE49-F238E27FC236}">
                    <a16:creationId xmlns:a16="http://schemas.microsoft.com/office/drawing/2014/main" id="{F1A09BB4-BD16-D91F-4C3D-D2F049B0D4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88263" y="2177588"/>
                <a:ext cx="360000" cy="360000"/>
              </a:xfrm>
              <a:prstGeom prst="ellipse">
                <a:avLst/>
              </a:prstGeom>
              <a:solidFill>
                <a:srgbClr val="FFFFFF"/>
              </a:solidFill>
            </p:spPr>
          </p:pic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E260830C-F820-D536-3D14-F471F4E2FADE}"/>
                  </a:ext>
                  <a:ext uri="{C183D7F6-B498-43B3-948B-1728B52AA6E4}">
                    <adec:decorative xmlns:adec="http://schemas.microsoft.com/office/drawing/2017/decorative" val="0"/>
                  </a:ext>
                </a:extLst>
              </p:cNvPr>
              <p:cNvSpPr txBox="1"/>
              <p:nvPr/>
            </p:nvSpPr>
            <p:spPr>
              <a:xfrm>
                <a:off x="1047214" y="2203700"/>
                <a:ext cx="803801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l" defTabSz="91436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 Semibold"/>
                    <a:ea typeface="+mn-ea"/>
                    <a:cs typeface="+mn-cs"/>
                  </a:rPr>
                  <a:t>Copilot in </a:t>
                </a:r>
                <a:br>
                  <a:rPr kumimoji="0" lang="en-US" sz="1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 Semibold"/>
                    <a:ea typeface="+mn-ea"/>
                    <a:cs typeface="+mn-cs"/>
                  </a:rPr>
                </a:br>
                <a:r>
                  <a:rPr kumimoji="0" lang="en-US" sz="1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 Semibold"/>
                    <a:ea typeface="+mn-ea"/>
                    <a:cs typeface="+mn-cs"/>
                  </a:rPr>
                  <a:t>PowerPoint</a:t>
                </a:r>
              </a:p>
            </p:txBody>
          </p: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580CE165-1927-CE1D-43B1-1F19EBB9A2A5}"/>
                </a:ext>
              </a:extLst>
            </p:cNvPr>
            <p:cNvGrpSpPr/>
            <p:nvPr/>
          </p:nvGrpSpPr>
          <p:grpSpPr>
            <a:xfrm>
              <a:off x="5500981" y="5084119"/>
              <a:ext cx="1123579" cy="360000"/>
              <a:chOff x="577439" y="3137252"/>
              <a:chExt cx="1123579" cy="360000"/>
            </a:xfrm>
          </p:grpSpPr>
          <p:pic>
            <p:nvPicPr>
              <p:cNvPr id="44" name="Picture 43">
                <a:extLst>
                  <a:ext uri="{FF2B5EF4-FFF2-40B4-BE49-F238E27FC236}">
                    <a16:creationId xmlns:a16="http://schemas.microsoft.com/office/drawing/2014/main" id="{26D5660A-42B9-A212-A669-FBCF83CD38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577439" y="3137252"/>
                <a:ext cx="360000" cy="360000"/>
              </a:xfrm>
              <a:prstGeom prst="ellipse">
                <a:avLst/>
              </a:prstGeom>
              <a:solidFill>
                <a:schemeClr val="bg1"/>
              </a:solidFill>
            </p:spPr>
          </p:pic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6F1585F4-226D-AABC-5F2C-F6870AB56660}"/>
                  </a:ext>
                  <a:ext uri="{C183D7F6-B498-43B3-948B-1728B52AA6E4}">
                    <adec:decorative xmlns:adec="http://schemas.microsoft.com/office/drawing/2017/decorative" val="0"/>
                  </a:ext>
                </a:extLst>
              </p:cNvPr>
              <p:cNvSpPr txBox="1"/>
              <p:nvPr/>
            </p:nvSpPr>
            <p:spPr>
              <a:xfrm>
                <a:off x="1047214" y="3163364"/>
                <a:ext cx="653804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l" defTabSz="91436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 Semibold"/>
                    <a:ea typeface="+mn-ea"/>
                    <a:cs typeface="+mn-cs"/>
                  </a:rPr>
                  <a:t>Copilot in </a:t>
                </a:r>
                <a:br>
                  <a:rPr kumimoji="0" lang="en-US" sz="1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 Semibold"/>
                    <a:ea typeface="+mn-ea"/>
                    <a:cs typeface="+mn-cs"/>
                  </a:rPr>
                </a:br>
                <a:r>
                  <a:rPr kumimoji="0" lang="en-US" sz="1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 Semibold"/>
                    <a:ea typeface="+mn-ea"/>
                    <a:cs typeface="+mn-cs"/>
                  </a:rPr>
                  <a:t>Word</a:t>
                </a:r>
              </a:p>
            </p:txBody>
          </p:sp>
        </p:grp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2250971B-5E93-0028-331E-0552BC9A3339}"/>
              </a:ext>
            </a:extLst>
          </p:cNvPr>
          <p:cNvGrpSpPr/>
          <p:nvPr/>
        </p:nvGrpSpPr>
        <p:grpSpPr>
          <a:xfrm>
            <a:off x="1624328" y="1132756"/>
            <a:ext cx="1554480" cy="216000"/>
            <a:chOff x="1198144" y="862657"/>
            <a:chExt cx="1554480" cy="216000"/>
          </a:xfrm>
        </p:grpSpPr>
        <p:sp>
          <p:nvSpPr>
            <p:cNvPr id="66" name="Rectangle: Rounded Corners 6">
              <a:extLst>
                <a:ext uri="{FF2B5EF4-FFF2-40B4-BE49-F238E27FC236}">
                  <a16:creationId xmlns:a16="http://schemas.microsoft.com/office/drawing/2014/main" id="{E117CAEB-9D78-0A5C-812C-E1F0086EA4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55448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Opportunities pursued</a:t>
              </a:r>
            </a:p>
          </p:txBody>
        </p:sp>
        <p:pic>
          <p:nvPicPr>
            <p:cNvPr id="67" name="Graphic 66">
              <a:extLst>
                <a:ext uri="{FF2B5EF4-FFF2-40B4-BE49-F238E27FC236}">
                  <a16:creationId xmlns:a16="http://schemas.microsoft.com/office/drawing/2014/main" id="{188C4165-5EC4-F7DC-D8A9-C22CFC1C710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6972416C-59FA-87AB-2419-7C50A1979A87}"/>
              </a:ext>
            </a:extLst>
          </p:cNvPr>
          <p:cNvGrpSpPr/>
          <p:nvPr/>
        </p:nvGrpSpPr>
        <p:grpSpPr>
          <a:xfrm>
            <a:off x="3258818" y="1132756"/>
            <a:ext cx="914400" cy="216000"/>
            <a:chOff x="2707850" y="862657"/>
            <a:chExt cx="914400" cy="216000"/>
          </a:xfrm>
        </p:grpSpPr>
        <p:sp>
          <p:nvSpPr>
            <p:cNvPr id="69" name="Rectangle: Rounded Corners 6">
              <a:extLst>
                <a:ext uri="{FF2B5EF4-FFF2-40B4-BE49-F238E27FC236}">
                  <a16:creationId xmlns:a16="http://schemas.microsoft.com/office/drawing/2014/main" id="{9E855478-6CC7-4EB3-ACBC-300D880EB0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9144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Close rate</a:t>
              </a:r>
            </a:p>
          </p:txBody>
        </p:sp>
        <p:pic>
          <p:nvPicPr>
            <p:cNvPr id="70" name="Graphic 69">
              <a:extLst>
                <a:ext uri="{FF2B5EF4-FFF2-40B4-BE49-F238E27FC236}">
                  <a16:creationId xmlns:a16="http://schemas.microsoft.com/office/drawing/2014/main" id="{CC78802A-3FD7-51E7-8EF6-D90EBE2A6AB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90421FBB-2FCF-0B58-889E-CA342AC04117}"/>
              </a:ext>
            </a:extLst>
          </p:cNvPr>
          <p:cNvGrpSpPr/>
          <p:nvPr/>
        </p:nvGrpSpPr>
        <p:grpSpPr>
          <a:xfrm>
            <a:off x="4253228" y="1132756"/>
            <a:ext cx="1371600" cy="216000"/>
            <a:chOff x="1198144" y="862657"/>
            <a:chExt cx="1371600" cy="216000"/>
          </a:xfrm>
        </p:grpSpPr>
        <p:sp>
          <p:nvSpPr>
            <p:cNvPr id="72" name="Rectangle: Rounded Corners 6">
              <a:extLst>
                <a:ext uri="{FF2B5EF4-FFF2-40B4-BE49-F238E27FC236}">
                  <a16:creationId xmlns:a16="http://schemas.microsoft.com/office/drawing/2014/main" id="{9B78D08A-7DFA-9654-2BF6-7932994363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716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Customer retention</a:t>
              </a:r>
            </a:p>
          </p:txBody>
        </p:sp>
        <p:pic>
          <p:nvPicPr>
            <p:cNvPr id="73" name="Graphic 72">
              <a:extLst>
                <a:ext uri="{FF2B5EF4-FFF2-40B4-BE49-F238E27FC236}">
                  <a16:creationId xmlns:a16="http://schemas.microsoft.com/office/drawing/2014/main" id="{7CD0C529-3A41-AA56-9629-217E5383C07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34E9955-B3DF-C277-0B02-8E974817F5CB}"/>
              </a:ext>
            </a:extLst>
          </p:cNvPr>
          <p:cNvGrpSpPr/>
          <p:nvPr/>
        </p:nvGrpSpPr>
        <p:grpSpPr>
          <a:xfrm>
            <a:off x="7817138" y="2622903"/>
            <a:ext cx="2347189" cy="360000"/>
            <a:chOff x="808133" y="2640635"/>
            <a:chExt cx="2347189" cy="360000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C7EFD85-CBB0-EED9-6548-805CFAD41DD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263138" y="2682362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+Copilot for Sales</a:t>
              </a:r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944EB843-65BB-7029-9A37-02B806B702C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08133" y="2640635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85EEAB83-7E12-8A71-6CFC-A8FFC4135D15}"/>
              </a:ext>
            </a:extLst>
          </p:cNvPr>
          <p:cNvGrpSpPr/>
          <p:nvPr/>
        </p:nvGrpSpPr>
        <p:grpSpPr>
          <a:xfrm>
            <a:off x="852159" y="2651778"/>
            <a:ext cx="2044246" cy="360000"/>
            <a:chOff x="7605625" y="5036844"/>
            <a:chExt cx="2044246" cy="360000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17951AE-F379-1F70-A51B-D74929031C1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8014680" y="5062956"/>
              <a:ext cx="1635191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 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+Copilot For Sales</a:t>
              </a:r>
              <a:endParaRPr kumimoji="0" lang="en-US" sz="9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F56D18EC-3108-0D46-8EA0-EF88058C41BD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05625" y="503684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529F5F66-5129-1892-78A3-858EA4348B84}"/>
              </a:ext>
            </a:extLst>
          </p:cNvPr>
          <p:cNvPicPr>
            <a:picLocks noChangeAspect="1"/>
          </p:cNvPicPr>
          <p:nvPr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00899" y="4064090"/>
            <a:ext cx="2091102" cy="2793910"/>
          </a:xfrm>
          <a:prstGeom prst="rect">
            <a:avLst/>
          </a:prstGeom>
        </p:spPr>
      </p:pic>
      <p:sp>
        <p:nvSpPr>
          <p:cNvPr id="3" name="TextBox 2">
            <a:hlinkClick r:id="rId14"/>
            <a:extLst>
              <a:ext uri="{FF2B5EF4-FFF2-40B4-BE49-F238E27FC236}">
                <a16:creationId xmlns:a16="http://schemas.microsoft.com/office/drawing/2014/main" id="{6F632F1A-0D9F-043D-2206-BE27F81BBA3B}"/>
              </a:ext>
            </a:extLst>
          </p:cNvPr>
          <p:cNvSpPr txBox="1"/>
          <p:nvPr/>
        </p:nvSpPr>
        <p:spPr>
          <a:xfrm>
            <a:off x="4151109" y="3769742"/>
            <a:ext cx="183864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u="sng" noProof="0">
                <a:solidFill>
                  <a:srgbClr val="0070C0"/>
                </a:solidFill>
                <a:cs typeface="Segoe UI" panose="020B0502040204020203" pitchFamily="34" charset="0"/>
              </a:rPr>
              <a:t>Try in Copilot Lab: Build on ideas</a:t>
            </a:r>
            <a:endParaRPr lang="en-US" sz="1000" u="sng" noProof="0">
              <a:solidFill>
                <a:srgbClr val="0070C0"/>
              </a:solidFill>
            </a:endParaRPr>
          </a:p>
        </p:txBody>
      </p:sp>
      <p:sp>
        <p:nvSpPr>
          <p:cNvPr id="4" name="TextBox 3">
            <a:hlinkClick r:id="rId15"/>
            <a:extLst>
              <a:ext uri="{FF2B5EF4-FFF2-40B4-BE49-F238E27FC236}">
                <a16:creationId xmlns:a16="http://schemas.microsoft.com/office/drawing/2014/main" id="{4B78FEE8-4DC8-0051-E8EB-6F4412DDBA19}"/>
              </a:ext>
            </a:extLst>
          </p:cNvPr>
          <p:cNvSpPr txBox="1"/>
          <p:nvPr/>
        </p:nvSpPr>
        <p:spPr>
          <a:xfrm>
            <a:off x="2401568" y="6230782"/>
            <a:ext cx="2006960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900" u="sng" noProof="0">
                <a:solidFill>
                  <a:srgbClr val="0070C0"/>
                </a:solidFill>
                <a:cs typeface="Segoe UI" panose="020B0502040204020203" pitchFamily="34" charset="0"/>
              </a:rPr>
              <a:t>Try in Copilot Lab: Create presentation</a:t>
            </a:r>
            <a:r>
              <a:rPr lang="en-US" sz="900" u="sng" noProof="0">
                <a:solidFill>
                  <a:srgbClr val="0070C0"/>
                </a:solidFill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12204409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309</Words>
  <Application>Microsoft Office PowerPoint</Application>
  <PresentationFormat>Widescreen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Sales | Post-sale customer insights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2025-02-11T16:57:40Z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