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04568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4649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52916556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750571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126410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340140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7625308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275806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007951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45920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hyperlink" Target="https://copilot.microsoft.com/" TargetMode="Externa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hyperlink" Target="https://www.microsoft.com/en-us/videoplayer/embed/RW1lEb3" TargetMode="External"/><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a:solidFill>
                  <a:srgbClr val="0078D4"/>
                </a:solidFill>
              </a:rPr>
              <a:t>Sales | </a:t>
            </a:r>
            <a:r>
              <a:rPr lang="en-US"/>
              <a:t>Make a customized pitch</a:t>
            </a:r>
          </a:p>
        </p:txBody>
      </p:sp>
      <p:sp>
        <p:nvSpPr>
          <p:cNvPr id="45" name="Text Placeholder 44">
            <a:extLst>
              <a:ext uri="{FF2B5EF4-FFF2-40B4-BE49-F238E27FC236}">
                <a16:creationId xmlns:a16="http://schemas.microsoft.com/office/drawing/2014/main" id="{3BE50FBB-3F7D-8A4B-06B7-3391C568A32D}"/>
              </a:ext>
            </a:extLst>
          </p:cNvPr>
          <p:cNvSpPr>
            <a:spLocks noGrp="1"/>
          </p:cNvSpPr>
          <p:nvPr>
            <p:ph type="body" sz="quarter" idx="10"/>
          </p:nvPr>
        </p:nvSpPr>
        <p:spPr>
          <a:xfrm>
            <a:off x="570453" y="6490609"/>
            <a:ext cx="9597418" cy="215444"/>
          </a:xfrm>
        </p:spPr>
        <p:txBody>
          <a:bodyPr/>
          <a:lstStyle/>
          <a:p>
            <a:r>
              <a:rPr lang="en-US" baseline="30000"/>
              <a:t>1</a:t>
            </a:r>
            <a:r>
              <a:rPr lang="en-US"/>
              <a:t>Access Copilot at </a:t>
            </a:r>
            <a:r>
              <a:rPr lang="en-US">
                <a:hlinkClick r:id="rId2"/>
              </a:rPr>
              <a:t>copilot.microsoft.com </a:t>
            </a:r>
            <a:r>
              <a:rPr lang="en-US"/>
              <a:t>or the Microsoft Copilot mobile app and set toggle to “Web”.</a:t>
            </a:r>
          </a:p>
          <a:p>
            <a:r>
              <a:rPr lang="en-US" baseline="30000"/>
              <a:t>2</a:t>
            </a:r>
            <a:r>
              <a:rPr lang="en-US"/>
              <a:t>Access Copilot at </a:t>
            </a:r>
            <a:r>
              <a:rPr lang="en-US">
                <a:hlinkClick r:id="rId2"/>
              </a:rPr>
              <a:t>copilot.microsoft.com</a:t>
            </a:r>
            <a:r>
              <a:rPr lang="en-US"/>
              <a:t>, the Microsoft Copilot mobile app, or the Copilot app in Teams, and set toggle to “Work”.</a:t>
            </a:r>
            <a:endParaRPr lang="en-US">
              <a:hlinkClick r:id="rId2"/>
            </a:endParaRP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a:xfrm>
            <a:off x="584200" y="1593881"/>
            <a:ext cx="2808000" cy="345600"/>
          </a:xfrm>
        </p:spPr>
        <p:txBody>
          <a:bodyPr/>
          <a:lstStyle/>
          <a:p>
            <a:r>
              <a:rPr lang="en-US" noProof="0"/>
              <a:t>1. Prepare for discovery session</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a:xfrm>
            <a:off x="584200" y="4052218"/>
            <a:ext cx="2808000" cy="345600"/>
          </a:xfrm>
        </p:spPr>
        <p:txBody>
          <a:bodyPr/>
          <a:lstStyle/>
          <a:p>
            <a:r>
              <a:rPr lang="en-US" noProof="0"/>
              <a:t>6. Create the proposal</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a:xfrm>
            <a:off x="4047840" y="1593881"/>
            <a:ext cx="2808000" cy="345600"/>
          </a:xfrm>
        </p:spPr>
        <p:txBody>
          <a:bodyPr/>
          <a:lstStyle/>
          <a:p>
            <a:r>
              <a:rPr lang="en-US" noProof="0"/>
              <a:t>2. Research the company</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a:xfrm>
            <a:off x="4047840" y="4052218"/>
            <a:ext cx="2808000" cy="345600"/>
          </a:xfrm>
        </p:spPr>
        <p:txBody>
          <a:bodyPr/>
          <a:lstStyle/>
          <a:p>
            <a:r>
              <a:rPr lang="en-US" noProof="0"/>
              <a:t>5. Summarize the meeting</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a:xfrm>
            <a:off x="7511481" y="1593881"/>
            <a:ext cx="2808000" cy="345600"/>
          </a:xfrm>
        </p:spPr>
        <p:txBody>
          <a:bodyPr/>
          <a:lstStyle/>
          <a:p>
            <a:r>
              <a:rPr lang="en-US" noProof="0"/>
              <a:t>3. Review interactions</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a:xfrm>
            <a:off x="7511481" y="4052218"/>
            <a:ext cx="2808000" cy="345600"/>
          </a:xfrm>
        </p:spPr>
        <p:txBody>
          <a:bodyPr/>
          <a:lstStyle/>
          <a:p>
            <a:r>
              <a:rPr lang="en-US" noProof="0"/>
              <a:t>4. Update the sales presentation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003985" y="521099"/>
            <a:ext cx="4114944" cy="169277"/>
          </a:xfrm>
        </p:spPr>
        <p:txBody>
          <a:bodyPr/>
          <a:lstStyle/>
          <a:p>
            <a:r>
              <a:rPr lang="en-US"/>
              <a:t>Copilot for Sales </a:t>
            </a:r>
            <a:r>
              <a:rPr lang="en-US" sz="800" i="1"/>
              <a:t>(includes Copilot for Microsoft 365)</a:t>
            </a:r>
            <a:endParaRPr lang="en-US" i="1" noProof="0"/>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a:xfrm>
            <a:off x="584200" y="2032188"/>
            <a:ext cx="2808000" cy="626701"/>
          </a:xfrm>
        </p:spPr>
        <p:txBody>
          <a:bodyPr/>
          <a:lstStyle/>
          <a:p>
            <a:r>
              <a:rPr lang="en-US"/>
              <a:t>Collaborate with your team to prepare for the customer discovery session by using Microsoft Copilot in Loop to generate ideas and enhance collaboration.</a:t>
            </a: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a:xfrm>
            <a:off x="4047840" y="2032188"/>
            <a:ext cx="2808000" cy="750979"/>
          </a:xfrm>
        </p:spPr>
        <p:txBody>
          <a:bodyPr>
            <a:normAutofit/>
          </a:bodyPr>
          <a:lstStyle/>
          <a:p>
            <a:r>
              <a:rPr lang="en-US"/>
              <a:t>Validate your ideas and learn more about your customer by asking Copilot</a:t>
            </a:r>
            <a:r>
              <a:rPr lang="en-US" baseline="30000"/>
              <a:t>1</a:t>
            </a:r>
            <a:r>
              <a:rPr lang="en-US"/>
              <a:t> to summarize their online annual report. Prompt Copilot</a:t>
            </a:r>
            <a:r>
              <a:rPr lang="en-US" baseline="30000"/>
              <a:t>2</a:t>
            </a:r>
            <a:r>
              <a:rPr lang="en-US"/>
              <a:t> for a summary of the account, pulling in CRM insights.</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a:xfrm>
            <a:off x="7511481" y="2032188"/>
            <a:ext cx="2808000" cy="789102"/>
          </a:xfrm>
        </p:spPr>
        <p:txBody>
          <a:bodyPr>
            <a:normAutofit/>
          </a:bodyPr>
          <a:lstStyle/>
          <a:p>
            <a:r>
              <a:rPr lang="en-US"/>
              <a:t>Prompt Copilot</a:t>
            </a:r>
            <a:r>
              <a:rPr lang="en-US" baseline="30000"/>
              <a:t>2</a:t>
            </a:r>
            <a:r>
              <a:rPr lang="en-US"/>
              <a:t> to</a:t>
            </a:r>
            <a:r>
              <a:rPr lang="en-US" noProof="0"/>
              <a:t> create a bulleted list of notes prior to the meeting using recent customer email threads to understand the customer asks. Have Copilot prepare a script for the call.</a:t>
            </a: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a:xfrm>
            <a:off x="584200" y="3208260"/>
            <a:ext cx="2808000" cy="626701"/>
          </a:xfrm>
        </p:spPr>
        <p:txBody>
          <a:bodyPr/>
          <a:lstStyle/>
          <a:p>
            <a:pPr lvl="0"/>
            <a:r>
              <a:rPr lang="en-US" b="1" noProof="0"/>
              <a:t>Collaborate as a team </a:t>
            </a:r>
            <a:r>
              <a:rPr lang="en-US" noProof="0"/>
              <a:t>using Copilot as a key contributor of creative ideas.</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a:xfrm>
            <a:off x="584200" y="5641938"/>
            <a:ext cx="2808000" cy="626701"/>
          </a:xfrm>
        </p:spPr>
        <p:txBody>
          <a:bodyPr/>
          <a:lstStyle/>
          <a:p>
            <a:r>
              <a:rPr lang="en-US" b="1" noProof="0"/>
              <a:t>Improve the quality of the proposal </a:t>
            </a:r>
            <a:r>
              <a:rPr lang="en-US" noProof="0"/>
              <a:t>by asking Copilot to make improvements and focus on specific topics.</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a:xfrm>
            <a:off x="4047840" y="3208260"/>
            <a:ext cx="2808000" cy="626701"/>
          </a:xfrm>
        </p:spPr>
        <p:txBody>
          <a:bodyPr/>
          <a:lstStyle/>
          <a:p>
            <a:r>
              <a:rPr lang="en-US" b="1" noProof="0"/>
              <a:t>Rapidly pulling information </a:t>
            </a:r>
            <a:r>
              <a:rPr lang="en-US" noProof="0"/>
              <a:t>such as IT spending changes and new product releases from lengthy documents can save time and deepen knowledge.</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a:xfrm>
            <a:off x="4047840" y="5641938"/>
            <a:ext cx="2808000" cy="626701"/>
          </a:xfrm>
        </p:spPr>
        <p:txBody>
          <a:bodyPr/>
          <a:lstStyle/>
          <a:p>
            <a:r>
              <a:rPr lang="en-US" b="1" noProof="0"/>
              <a:t>Avoid listening to meeting recordings </a:t>
            </a:r>
            <a:r>
              <a:rPr lang="en-US" noProof="0"/>
              <a:t>and spend that time improving the proposal.</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a:xfrm>
            <a:off x="7511481" y="3208260"/>
            <a:ext cx="2808000" cy="626701"/>
          </a:xfrm>
        </p:spPr>
        <p:txBody>
          <a:bodyPr/>
          <a:lstStyle/>
          <a:p>
            <a:r>
              <a:rPr lang="en-US" b="1" noProof="0"/>
              <a:t>Save time searching </a:t>
            </a:r>
            <a:r>
              <a:rPr lang="en-US" noProof="0"/>
              <a:t>for information in chats and emails and get a more complete picture than you may have if you quickly scanned the threads.</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a:xfrm>
            <a:off x="7511481" y="5641938"/>
            <a:ext cx="2808000" cy="626701"/>
          </a:xfrm>
        </p:spPr>
        <p:txBody>
          <a:bodyPr/>
          <a:lstStyle/>
          <a:p>
            <a:r>
              <a:rPr lang="en-US" b="1" noProof="0"/>
              <a:t>Quickly personalize pitch presentations </a:t>
            </a:r>
            <a:br>
              <a:rPr lang="en-US" noProof="0"/>
            </a:br>
            <a:r>
              <a:rPr lang="en-US" noProof="0"/>
              <a:t>with talking points and data specific to your customer.</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a:xfrm>
            <a:off x="584200" y="4488366"/>
            <a:ext cx="2808000" cy="626701"/>
          </a:xfrm>
        </p:spPr>
        <p:txBody>
          <a:bodyPr/>
          <a:lstStyle/>
          <a:p>
            <a:r>
              <a:rPr lang="en-US"/>
              <a:t>Create the final proposal by prompting Copilot in Word to generate a draft, adding information from the customer meeting to the prompt to enhance the draft.</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a:xfrm>
            <a:off x="4047841" y="4488366"/>
            <a:ext cx="2808000" cy="626701"/>
          </a:xfrm>
        </p:spPr>
        <p:txBody>
          <a:bodyPr>
            <a:normAutofit fontScale="92500"/>
          </a:bodyPr>
          <a:lstStyle/>
          <a:p>
            <a:r>
              <a:rPr lang="en-US"/>
              <a:t>After the meeting is over, review the meeting recap from Copilot in Teams for key points and action items. Copilot for Sales provides an analysis of sales keywords and KPIs. Input the summary into the CRM system.</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a:xfrm>
            <a:off x="7511481" y="4488366"/>
            <a:ext cx="2808000" cy="931602"/>
          </a:xfrm>
        </p:spPr>
        <p:txBody>
          <a:bodyPr>
            <a:normAutofit/>
          </a:bodyPr>
          <a:lstStyle/>
          <a:p>
            <a:r>
              <a:rPr lang="en-US"/>
              <a:t>Use Copilot in PowerPoint to add </a:t>
            </a:r>
            <a:r>
              <a:rPr lang="en-US" noProof="0"/>
              <a:t>a new </a:t>
            </a:r>
            <a:br>
              <a:rPr lang="en-US" noProof="0"/>
            </a:br>
            <a:r>
              <a:rPr lang="en-US" noProof="0"/>
              <a:t>slide</a:t>
            </a:r>
            <a:r>
              <a:rPr lang="en-US"/>
              <a:t> to the presentation</a:t>
            </a:r>
            <a:r>
              <a:rPr lang="en-US" noProof="0"/>
              <a:t> deck tailored to the specific interests and needs of the customer using details from the email summary and visuals relevant to their industry.</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200"/>
              <a:t>Get started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5"/>
            <a:ext cx="987666" cy="219456"/>
            <a:chOff x="1198144" y="862657"/>
            <a:chExt cx="987666" cy="211017"/>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987666" cy="211017"/>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730126" y="1132755"/>
            <a:ext cx="1253737" cy="219456"/>
            <a:chOff x="2707850" y="862656"/>
            <a:chExt cx="1253737" cy="219456"/>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253737"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Revenue per sale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4053693" y="1135247"/>
            <a:ext cx="1603430" cy="211018"/>
            <a:chOff x="4582885" y="862657"/>
            <a:chExt cx="1603430" cy="211018"/>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603430"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288" name="Group 287">
            <a:extLst>
              <a:ext uri="{FF2B5EF4-FFF2-40B4-BE49-F238E27FC236}">
                <a16:creationId xmlns:a16="http://schemas.microsoft.com/office/drawing/2014/main" id="{D8A4E56D-30D2-914B-CAFD-D139B45A5F27}"/>
              </a:ext>
            </a:extLst>
          </p:cNvPr>
          <p:cNvGrpSpPr/>
          <p:nvPr/>
        </p:nvGrpSpPr>
        <p:grpSpPr>
          <a:xfrm>
            <a:off x="804187" y="2761669"/>
            <a:ext cx="2368026" cy="360000"/>
            <a:chOff x="3277688" y="2657420"/>
            <a:chExt cx="2368026" cy="360000"/>
          </a:xfrm>
        </p:grpSpPr>
        <p:grpSp>
          <p:nvGrpSpPr>
            <p:cNvPr id="289" name="Group 288">
              <a:extLst>
                <a:ext uri="{FF2B5EF4-FFF2-40B4-BE49-F238E27FC236}">
                  <a16:creationId xmlns:a16="http://schemas.microsoft.com/office/drawing/2014/main" id="{DE48B6D8-8184-6142-323B-731B7F700708}"/>
                </a:ext>
              </a:extLst>
            </p:cNvPr>
            <p:cNvGrpSpPr>
              <a:grpSpLocks noChangeAspect="1"/>
            </p:cNvGrpSpPr>
            <p:nvPr/>
          </p:nvGrpSpPr>
          <p:grpSpPr>
            <a:xfrm>
              <a:off x="3277688" y="2657420"/>
              <a:ext cx="360000" cy="360000"/>
              <a:chOff x="2746466" y="3838485"/>
              <a:chExt cx="396000" cy="396000"/>
            </a:xfrm>
          </p:grpSpPr>
          <p:sp>
            <p:nvSpPr>
              <p:cNvPr id="291" name="Oval 290">
                <a:extLst>
                  <a:ext uri="{FF2B5EF4-FFF2-40B4-BE49-F238E27FC236}">
                    <a16:creationId xmlns:a16="http://schemas.microsoft.com/office/drawing/2014/main" id="{ECCF8FE9-6EF9-C7BD-53FE-F044B6ECE429}"/>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92" name="Graphic 291">
                <a:extLst>
                  <a:ext uri="{FF2B5EF4-FFF2-40B4-BE49-F238E27FC236}">
                    <a16:creationId xmlns:a16="http://schemas.microsoft.com/office/drawing/2014/main" id="{EF9F4CE9-AE06-5468-A431-CE751531794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38176" y="3904068"/>
                <a:ext cx="229999" cy="229999"/>
              </a:xfrm>
              <a:prstGeom prst="rect">
                <a:avLst/>
              </a:prstGeom>
              <a:effectLst/>
            </p:spPr>
          </p:pic>
        </p:grpSp>
        <p:sp>
          <p:nvSpPr>
            <p:cNvPr id="290" name="TextBox 289">
              <a:extLst>
                <a:ext uri="{FF2B5EF4-FFF2-40B4-BE49-F238E27FC236}">
                  <a16:creationId xmlns:a16="http://schemas.microsoft.com/office/drawing/2014/main" id="{FAE7F00F-C0C8-097D-5470-9359B485B060}"/>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3" name="Group 292">
            <a:extLst>
              <a:ext uri="{FF2B5EF4-FFF2-40B4-BE49-F238E27FC236}">
                <a16:creationId xmlns:a16="http://schemas.microsoft.com/office/drawing/2014/main" id="{0F7B8E84-525F-822B-92B9-1E0DF5E42CF5}"/>
              </a:ext>
            </a:extLst>
          </p:cNvPr>
          <p:cNvGrpSpPr/>
          <p:nvPr/>
        </p:nvGrpSpPr>
        <p:grpSpPr>
          <a:xfrm>
            <a:off x="804187" y="5311247"/>
            <a:ext cx="2351135" cy="360000"/>
            <a:chOff x="588263" y="2657420"/>
            <a:chExt cx="2351135" cy="360000"/>
          </a:xfrm>
        </p:grpSpPr>
        <p:pic>
          <p:nvPicPr>
            <p:cNvPr id="294" name="Picture 293">
              <a:extLst>
                <a:ext uri="{FF2B5EF4-FFF2-40B4-BE49-F238E27FC236}">
                  <a16:creationId xmlns:a16="http://schemas.microsoft.com/office/drawing/2014/main" id="{7A8D47DB-9412-8B76-793C-2789B5DEB0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5" name="TextBox 294">
              <a:extLst>
                <a:ext uri="{FF2B5EF4-FFF2-40B4-BE49-F238E27FC236}">
                  <a16:creationId xmlns:a16="http://schemas.microsoft.com/office/drawing/2014/main" id="{3CE8E928-0A20-5E62-2BA5-C0894EE338C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6" name="Group 295">
            <a:extLst>
              <a:ext uri="{FF2B5EF4-FFF2-40B4-BE49-F238E27FC236}">
                <a16:creationId xmlns:a16="http://schemas.microsoft.com/office/drawing/2014/main" id="{5E2E43F8-93DA-68C6-B08C-959F5CF66E3A}"/>
              </a:ext>
            </a:extLst>
          </p:cNvPr>
          <p:cNvGrpSpPr/>
          <p:nvPr/>
        </p:nvGrpSpPr>
        <p:grpSpPr>
          <a:xfrm>
            <a:off x="4276273" y="2761669"/>
            <a:ext cx="2351135" cy="360000"/>
            <a:chOff x="588263" y="1217924"/>
            <a:chExt cx="2351135" cy="360000"/>
          </a:xfrm>
        </p:grpSpPr>
        <p:pic>
          <p:nvPicPr>
            <p:cNvPr id="297" name="Picture 296" descr="Zip Co logo SVG free download, id: 101874 - Brandlogos.net">
              <a:hlinkClick r:id="rId10"/>
              <a:extLst>
                <a:ext uri="{FF2B5EF4-FFF2-40B4-BE49-F238E27FC236}">
                  <a16:creationId xmlns:a16="http://schemas.microsoft.com/office/drawing/2014/main" id="{054ABB69-F6BC-457E-AF3D-5A99CD641C3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8" name="TextBox 297">
              <a:extLst>
                <a:ext uri="{FF2B5EF4-FFF2-40B4-BE49-F238E27FC236}">
                  <a16:creationId xmlns:a16="http://schemas.microsoft.com/office/drawing/2014/main" id="{8884F502-A64A-7CFF-E2C4-FAC8417D96CA}"/>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299" name="Group 298">
            <a:extLst>
              <a:ext uri="{FF2B5EF4-FFF2-40B4-BE49-F238E27FC236}">
                <a16:creationId xmlns:a16="http://schemas.microsoft.com/office/drawing/2014/main" id="{1FBD54AE-5511-7BF4-53CA-498D9E0E87AC}"/>
              </a:ext>
            </a:extLst>
          </p:cNvPr>
          <p:cNvGrpSpPr/>
          <p:nvPr/>
        </p:nvGrpSpPr>
        <p:grpSpPr>
          <a:xfrm>
            <a:off x="4276273" y="5311247"/>
            <a:ext cx="2351135" cy="360000"/>
            <a:chOff x="588263" y="3617084"/>
            <a:chExt cx="2351135" cy="360000"/>
          </a:xfrm>
        </p:grpSpPr>
        <p:pic>
          <p:nvPicPr>
            <p:cNvPr id="300" name="Picture 299">
              <a:extLst>
                <a:ext uri="{FF2B5EF4-FFF2-40B4-BE49-F238E27FC236}">
                  <a16:creationId xmlns:a16="http://schemas.microsoft.com/office/drawing/2014/main" id="{8BE72396-A052-D45C-011C-A84F61D0DC4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01" name="TextBox 300">
              <a:extLst>
                <a:ext uri="{FF2B5EF4-FFF2-40B4-BE49-F238E27FC236}">
                  <a16:creationId xmlns:a16="http://schemas.microsoft.com/office/drawing/2014/main" id="{51811FF2-DDE9-3047-ACB5-89828EB955A2}"/>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grpSp>
      <p:grpSp>
        <p:nvGrpSpPr>
          <p:cNvPr id="302" name="Group 301">
            <a:extLst>
              <a:ext uri="{FF2B5EF4-FFF2-40B4-BE49-F238E27FC236}">
                <a16:creationId xmlns:a16="http://schemas.microsoft.com/office/drawing/2014/main" id="{02F59D47-90FD-78E7-EA0D-88073C662D6E}"/>
              </a:ext>
            </a:extLst>
          </p:cNvPr>
          <p:cNvGrpSpPr/>
          <p:nvPr/>
        </p:nvGrpSpPr>
        <p:grpSpPr>
          <a:xfrm>
            <a:off x="7739914" y="2761669"/>
            <a:ext cx="2351135" cy="360000"/>
            <a:chOff x="588263" y="1217924"/>
            <a:chExt cx="2351135" cy="360000"/>
          </a:xfrm>
        </p:grpSpPr>
        <p:pic>
          <p:nvPicPr>
            <p:cNvPr id="303" name="Picture 302" descr="Zip Co logo SVG free download, id: 101874 - Brandlogos.net">
              <a:hlinkClick r:id="rId10"/>
              <a:extLst>
                <a:ext uri="{FF2B5EF4-FFF2-40B4-BE49-F238E27FC236}">
                  <a16:creationId xmlns:a16="http://schemas.microsoft.com/office/drawing/2014/main" id="{3DACCAC9-4B9D-343E-3B54-936D1D11BA9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4" name="TextBox 303">
              <a:extLst>
                <a:ext uri="{FF2B5EF4-FFF2-40B4-BE49-F238E27FC236}">
                  <a16:creationId xmlns:a16="http://schemas.microsoft.com/office/drawing/2014/main" id="{A976C510-FF93-38C3-A81B-41FF043C5B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305" name="Group 304">
            <a:extLst>
              <a:ext uri="{FF2B5EF4-FFF2-40B4-BE49-F238E27FC236}">
                <a16:creationId xmlns:a16="http://schemas.microsoft.com/office/drawing/2014/main" id="{2E54DA06-0FEB-4246-3508-4C2A447CCC89}"/>
              </a:ext>
            </a:extLst>
          </p:cNvPr>
          <p:cNvGrpSpPr/>
          <p:nvPr/>
        </p:nvGrpSpPr>
        <p:grpSpPr>
          <a:xfrm>
            <a:off x="7739914" y="5311247"/>
            <a:ext cx="2351135" cy="360000"/>
            <a:chOff x="588263" y="2177588"/>
            <a:chExt cx="2351135" cy="360000"/>
          </a:xfrm>
        </p:grpSpPr>
        <p:pic>
          <p:nvPicPr>
            <p:cNvPr id="306" name="Picture 305">
              <a:extLst>
                <a:ext uri="{FF2B5EF4-FFF2-40B4-BE49-F238E27FC236}">
                  <a16:creationId xmlns:a16="http://schemas.microsoft.com/office/drawing/2014/main" id="{AD87AF1F-C424-402E-8AE5-645134DC602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07" name="TextBox 306">
              <a:extLst>
                <a:ext uri="{FF2B5EF4-FFF2-40B4-BE49-F238E27FC236}">
                  <a16:creationId xmlns:a16="http://schemas.microsoft.com/office/drawing/2014/main" id="{6BBB67A9-D021-5E8C-C3BA-415ACDFD7E06}"/>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08" name="Text Placeholder 60">
            <a:extLst>
              <a:ext uri="{FF2B5EF4-FFF2-40B4-BE49-F238E27FC236}">
                <a16:creationId xmlns:a16="http://schemas.microsoft.com/office/drawing/2014/main" id="{66A0496E-9D1D-A2A7-F243-B8A97401ED40}"/>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309" name="Text Placeholder 61">
            <a:extLst>
              <a:ext uri="{FF2B5EF4-FFF2-40B4-BE49-F238E27FC236}">
                <a16:creationId xmlns:a16="http://schemas.microsoft.com/office/drawing/2014/main" id="{A08068A2-EA7E-874C-B7D0-5FEEBD8E2FC4}"/>
              </a:ext>
            </a:extLst>
          </p:cNvPr>
          <p:cNvSpPr>
            <a:spLocks noGrp="1"/>
          </p:cNvSpPr>
          <p:nvPr>
            <p:ph type="body" sz="quarter" idx="39"/>
          </p:nvPr>
        </p:nvSpPr>
        <p:spPr>
          <a:xfrm>
            <a:off x="11588664" y="357645"/>
            <a:ext cx="127000" cy="125999"/>
          </a:xfrm>
          <a:solidFill>
            <a:srgbClr val="B1B3B3"/>
          </a:solidFill>
        </p:spPr>
        <p:txBody>
          <a:bodyPr/>
          <a:lstStyle/>
          <a:p>
            <a:endParaRPr lang="en-US"/>
          </a:p>
        </p:txBody>
      </p:sp>
      <p:sp>
        <p:nvSpPr>
          <p:cNvPr id="310" name="Text Placeholder 62">
            <a:extLst>
              <a:ext uri="{FF2B5EF4-FFF2-40B4-BE49-F238E27FC236}">
                <a16:creationId xmlns:a16="http://schemas.microsoft.com/office/drawing/2014/main" id="{18B251EC-B9C4-4211-93DA-E500F27E248F}"/>
              </a:ext>
            </a:extLst>
          </p:cNvPr>
          <p:cNvSpPr>
            <a:spLocks noGrp="1"/>
          </p:cNvSpPr>
          <p:nvPr>
            <p:ph type="body" sz="quarter" idx="40"/>
          </p:nvPr>
        </p:nvSpPr>
        <p:spPr>
          <a:xfrm>
            <a:off x="11760200" y="357645"/>
            <a:ext cx="127000" cy="125999"/>
          </a:xfrm>
        </p:spPr>
        <p:txBody>
          <a:bodyPr/>
          <a:lstStyle/>
          <a:p>
            <a:endParaRPr lang="en-US"/>
          </a:p>
        </p:txBody>
      </p:sp>
      <p:pic>
        <p:nvPicPr>
          <p:cNvPr id="311" name="Picture 310">
            <a:extLst>
              <a:ext uri="{FF2B5EF4-FFF2-40B4-BE49-F238E27FC236}">
                <a16:creationId xmlns:a16="http://schemas.microsoft.com/office/drawing/2014/main" id="{2CCB4217-DC29-1ED3-F33A-A7E4E713903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2" name="Group 1">
            <a:extLst>
              <a:ext uri="{FF2B5EF4-FFF2-40B4-BE49-F238E27FC236}">
                <a16:creationId xmlns:a16="http://schemas.microsoft.com/office/drawing/2014/main" id="{584262B5-3E11-175D-78D4-9BD794563292}"/>
              </a:ext>
            </a:extLst>
          </p:cNvPr>
          <p:cNvGrpSpPr/>
          <p:nvPr/>
        </p:nvGrpSpPr>
        <p:grpSpPr>
          <a:xfrm>
            <a:off x="8868697" y="1127774"/>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8" name="Graphic 2">
            <a:hlinkClick r:id="rId15"/>
            <a:extLst>
              <a:ext uri="{FF2B5EF4-FFF2-40B4-BE49-F238E27FC236}">
                <a16:creationId xmlns:a16="http://schemas.microsoft.com/office/drawing/2014/main" id="{922A7B4A-BAFB-668A-5EA6-C6FFD49377AB}"/>
              </a:ext>
            </a:extLst>
          </p:cNvPr>
          <p:cNvSpPr/>
          <p:nvPr/>
        </p:nvSpPr>
        <p:spPr>
          <a:xfrm>
            <a:off x="3944278" y="42220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783057032"/>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Light 16x9</vt:lpstr>
      <vt:lpstr>Sales | Make a customized pitch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 Make a customized pitch</dc:title>
  <dc:creator>Chad Christian (Unify Consulting LLC)</dc:creator>
  <cp:revision>1</cp:revision>
  <dcterms:created xsi:type="dcterms:W3CDTF">2024-06-05T19:09:13Z</dcterms:created>
  <dcterms:modified xsi:type="dcterms:W3CDTF">2024-06-06T20:27:55Z</dcterms:modified>
</cp:coreProperties>
</file>