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1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7.png"/><Relationship Id="rId18" Type="http://schemas.openxmlformats.org/officeDocument/2006/relationships/hyperlink" Target="https://copilot.cloud.microsoft/prompts/69be641a-3292-4172-8ce2-43f9bebaa900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6.png"/><Relationship Id="rId17" Type="http://schemas.openxmlformats.org/officeDocument/2006/relationships/hyperlink" Target="https://copilot.cloud.microsoft/prompts/3dc0470d-5e34-4b9e-9a59-b11f2fedeb9d" TargetMode="External"/><Relationship Id="rId2" Type="http://schemas.openxmlformats.org/officeDocument/2006/relationships/image" Target="../media/image7.png"/><Relationship Id="rId16" Type="http://schemas.openxmlformats.org/officeDocument/2006/relationships/hyperlink" Target="https://copilot.cloud.microsoft/prompts/5d544061-3491-41b3-a84a-3336d9def11d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5" Type="http://schemas.openxmlformats.org/officeDocument/2006/relationships/hyperlink" Target="https://copilot.cloud.microsoft/prompts/add-a-slide-ab66e07e-3c4f-4075-81e0-239b49fad71b" TargetMode="External"/><Relationship Id="rId10" Type="http://schemas.openxmlformats.org/officeDocument/2006/relationships/image" Target="../media/image14.png"/><Relationship Id="rId19" Type="http://schemas.openxmlformats.org/officeDocument/2006/relationships/hyperlink" Target="https://copilot.cloud.microsoft/prompts/brainstorm-strategies-4f7e8ec8-054a-427c-8faf-44314f55cff0" TargetMode="External"/><Relationship Id="rId4" Type="http://schemas.openxmlformats.org/officeDocument/2006/relationships/image" Target="../media/image9.png"/><Relationship Id="rId9" Type="http://schemas.openxmlformats.org/officeDocument/2006/relationships/hyperlink" Target="https://support.microsoft.com/en-us/topic/overview-of-microsoft-365-chat-preview-5b00a52d-7296-48ee-b938-b95b7209f737" TargetMode="External"/><Relationship Id="rId14" Type="http://schemas.openxmlformats.org/officeDocument/2006/relationships/hyperlink" Target="https://www.youtube.com/embed/b6mipom9K14?si=dPZ4smuI3cXAqNM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6647024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Sales | </a:t>
            </a:r>
            <a:r>
              <a:rPr lang="en-US" noProof="0" dirty="0"/>
              <a:t>Make a customized pitch (Microsoft 365 Copilot)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5FC23C83-9B97-C1AE-1053-5570C64F04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Prepare for discovery session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4B135310-5F28-1628-F7FB-9F504999180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Create the proposal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AB25D267-E5FA-29AD-AC96-E0F622F82C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Research the company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5CE320CC-265E-CDDA-1745-1B5EA0B1566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Summarize the meeting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55B00B3F-B874-46BA-A1A9-504F817840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Review interactions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3C58C185-3536-5792-A029-5C8D70BE9D8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Update the sales presentation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03985" y="521099"/>
            <a:ext cx="4114944" cy="169277"/>
          </a:xfrm>
        </p:spPr>
        <p:txBody>
          <a:bodyPr/>
          <a:lstStyle/>
          <a:p>
            <a:r>
              <a:rPr lang="en-US" noProof="0"/>
              <a:t>Microsoft 365 Copilot</a:t>
            </a:r>
            <a:endParaRPr lang="en-US" i="1" noProof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CD4BC295-4AAD-D5D8-2E10-D3894A4656F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 dirty="0"/>
              <a:t>Collaborate with your team to prepare for a customer discovery session by using Microsoft 365 Copilot Chat in Loop to generate ideas and enhance collaboration.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147E457C-2D72-1219-973B-4486A63F07F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750979"/>
          </a:xfrm>
        </p:spPr>
        <p:txBody>
          <a:bodyPr>
            <a:normAutofit/>
          </a:bodyPr>
          <a:lstStyle/>
          <a:p>
            <a:r>
              <a:rPr lang="en-US" noProof="0"/>
              <a:t>Validate your ideas and learn more about your customer by asking Copilot to summarize their online annual report. 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F6E69EFD-4E42-18DB-3CCC-1B1AC765EA9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789102"/>
          </a:xfrm>
        </p:spPr>
        <p:txBody>
          <a:bodyPr>
            <a:normAutofit/>
          </a:bodyPr>
          <a:lstStyle/>
          <a:p>
            <a:r>
              <a:rPr lang="en-US" noProof="0"/>
              <a:t>Prompt Copilot to create a bulleted list of notes prior to the meeting using recent customer email threads to understand the customer asks. Have Copilot prepare a script for the call.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44442DCA-3E99-686D-6918-C54DED8F27F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pPr lvl="0"/>
            <a:r>
              <a:rPr lang="en-US" noProof="0"/>
              <a:t>Benefit: </a:t>
            </a:r>
            <a:r>
              <a:rPr lang="en-US" b="1" noProof="0"/>
              <a:t>Brainstorm as a team </a:t>
            </a:r>
            <a:r>
              <a:rPr lang="en-US" noProof="0"/>
              <a:t>using Copilot as a key contributor of creative ideas.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F194BEBB-EF44-7BF9-107B-3C59542C7EE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Improve the quality of the proposal </a:t>
            </a:r>
            <a:r>
              <a:rPr lang="en-US" noProof="0"/>
              <a:t>by asking Copilot to make improvements and focus on specific topics.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7CFD27D4-8502-6940-A00F-A79E86C0C84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/>
              <a:t>Rapidly pulling information </a:t>
            </a:r>
            <a:r>
              <a:rPr lang="en-US" noProof="0"/>
              <a:t>such as IT spending changes and new product releases from lengthy documents can save time and deepen knowledge.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4E4F28A-0368-9065-B5F3-9D0D8A71B91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Avoid listening to meeting recordings </a:t>
            </a:r>
            <a:r>
              <a:rPr lang="en-US" noProof="0"/>
              <a:t>and spend that time improving the proposal.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6AC2E030-D3C3-3051-E607-BA95803C8F4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/>
              <a:t>Save time searching </a:t>
            </a:r>
            <a:r>
              <a:rPr lang="en-US" noProof="0"/>
              <a:t>for information in chats and emails and get a more complete picture than you may have if you quickly scanned the threads.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F13999BA-336A-D46B-C3AD-55D6C74A904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Quickly personalize pitch presentations </a:t>
            </a:r>
            <a:br>
              <a:rPr lang="en-US" noProof="0"/>
            </a:br>
            <a:r>
              <a:rPr lang="en-US" noProof="0"/>
              <a:t>with talking points and data specific to your customer.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16F46FA5-DC85-B1D8-4C8B-59D740D2CA5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Create the final proposal by prompting Copilot in Word to generate a draft, adding information from the customer meeting to the prompt to enhance the draft.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EC5658F3-CFD3-1398-AE1D-240C87ADAAA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863492"/>
          </a:xfrm>
        </p:spPr>
        <p:txBody>
          <a:bodyPr>
            <a:normAutofit/>
          </a:bodyPr>
          <a:lstStyle/>
          <a:p>
            <a:r>
              <a:rPr lang="en-US" noProof="0" dirty="0"/>
              <a:t>After the meeting is over, review the meeting recap from Copilot in Teams for key points and action items. Use Teams Rooms for the meeting to enable a transcript with proper attributions from a conference room.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59A8601B-EACD-9122-EE3A-D6B0BC7CC50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931602"/>
          </a:xfrm>
        </p:spPr>
        <p:txBody>
          <a:bodyPr>
            <a:normAutofit/>
          </a:bodyPr>
          <a:lstStyle/>
          <a:p>
            <a:r>
              <a:rPr lang="en-US" noProof="0"/>
              <a:t>Use Copilot in PowerPoint to add a new </a:t>
            </a:r>
            <a:br>
              <a:rPr lang="en-US" noProof="0"/>
            </a:br>
            <a:r>
              <a:rPr lang="en-US" noProof="0"/>
              <a:t>slide to the presentation deck tailored to the specific interests and needs of the customer using details copied from the email summary and visuals relevant to their industry.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84666"/>
          </a:xfrm>
        </p:spPr>
        <p:txBody>
          <a:bodyPr/>
          <a:lstStyle/>
          <a:p>
            <a:r>
              <a:rPr lang="en-US" sz="1200" noProof="0"/>
              <a:t>Buy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5"/>
            <a:ext cx="987666" cy="219456"/>
            <a:chOff x="1198144" y="862657"/>
            <a:chExt cx="987666" cy="211017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987666" cy="211017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Close rate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2730126" y="1132755"/>
            <a:ext cx="1253737" cy="219456"/>
            <a:chOff x="2707850" y="862656"/>
            <a:chExt cx="1253737" cy="219456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6"/>
              <a:ext cx="1253737" cy="219456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per sale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38D29EB-9608-5B80-E250-46640E189535}"/>
              </a:ext>
            </a:extLst>
          </p:cNvPr>
          <p:cNvGrpSpPr/>
          <p:nvPr/>
        </p:nvGrpSpPr>
        <p:grpSpPr>
          <a:xfrm>
            <a:off x="4053693" y="1135247"/>
            <a:ext cx="1603430" cy="211018"/>
            <a:chOff x="4582885" y="862657"/>
            <a:chExt cx="1603430" cy="211018"/>
          </a:xfrm>
        </p:grpSpPr>
        <p:sp>
          <p:nvSpPr>
            <p:cNvPr id="31" name="Rectangle: Rounded Corners 6">
              <a:extLst>
                <a:ext uri="{FF2B5EF4-FFF2-40B4-BE49-F238E27FC236}">
                  <a16:creationId xmlns:a16="http://schemas.microsoft.com/office/drawing/2014/main" id="{57C8E7E1-A14B-E4C7-1770-E2C4A76742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5" y="862657"/>
              <a:ext cx="1603430" cy="211018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Opportunities pursued</a:t>
              </a:r>
            </a:p>
          </p:txBody>
        </p:sp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2B852AF1-D360-C625-BB49-D0B462275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88" name="Group 287">
            <a:extLst>
              <a:ext uri="{FF2B5EF4-FFF2-40B4-BE49-F238E27FC236}">
                <a16:creationId xmlns:a16="http://schemas.microsoft.com/office/drawing/2014/main" id="{D8A4E56D-30D2-914B-CAFD-D139B45A5F27}"/>
              </a:ext>
            </a:extLst>
          </p:cNvPr>
          <p:cNvGrpSpPr/>
          <p:nvPr/>
        </p:nvGrpSpPr>
        <p:grpSpPr>
          <a:xfrm>
            <a:off x="804187" y="2761669"/>
            <a:ext cx="2368026" cy="360000"/>
            <a:chOff x="3277688" y="2657420"/>
            <a:chExt cx="2368026" cy="360000"/>
          </a:xfrm>
        </p:grpSpPr>
        <p:grpSp>
          <p:nvGrpSpPr>
            <p:cNvPr id="289" name="Group 288">
              <a:extLst>
                <a:ext uri="{FF2B5EF4-FFF2-40B4-BE49-F238E27FC236}">
                  <a16:creationId xmlns:a16="http://schemas.microsoft.com/office/drawing/2014/main" id="{DE48B6D8-8184-6142-323B-731B7F70070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77688" y="2657420"/>
              <a:ext cx="360000" cy="360000"/>
              <a:chOff x="2746466" y="3838485"/>
              <a:chExt cx="396000" cy="396000"/>
            </a:xfrm>
          </p:grpSpPr>
          <p:sp>
            <p:nvSpPr>
              <p:cNvPr id="291" name="Oval 290">
                <a:extLst>
                  <a:ext uri="{FF2B5EF4-FFF2-40B4-BE49-F238E27FC236}">
                    <a16:creationId xmlns:a16="http://schemas.microsoft.com/office/drawing/2014/main" id="{ECCF8FE9-6EF9-C7BD-53FE-F044B6ECE42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6466" y="3838485"/>
                <a:ext cx="396000" cy="39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100" noProof="0">
                  <a:solidFill>
                    <a:srgbClr val="FFFFFF"/>
                  </a:solidFill>
                  <a:ea typeface="Segoe UI" pitchFamily="34" charset="0"/>
                  <a:cs typeface="Segoe UI" pitchFamily="34" charset="0"/>
                </a:endParaRPr>
              </a:p>
            </p:txBody>
          </p:sp>
          <p:pic>
            <p:nvPicPr>
              <p:cNvPr id="292" name="Graphic 291">
                <a:extLst>
                  <a:ext uri="{FF2B5EF4-FFF2-40B4-BE49-F238E27FC236}">
                    <a16:creationId xmlns:a16="http://schemas.microsoft.com/office/drawing/2014/main" id="{EF9F4CE9-AE06-5468-A431-CE75153179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838176" y="3904068"/>
                <a:ext cx="229999" cy="229999"/>
              </a:xfrm>
              <a:prstGeom prst="rect">
                <a:avLst/>
              </a:prstGeom>
              <a:effectLst/>
            </p:spPr>
          </p:pic>
        </p:grpSp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id="{FAE7F00F-C0C8-097D-5470-9359B485B06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Loop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93" name="Group 292">
            <a:extLst>
              <a:ext uri="{FF2B5EF4-FFF2-40B4-BE49-F238E27FC236}">
                <a16:creationId xmlns:a16="http://schemas.microsoft.com/office/drawing/2014/main" id="{0F7B8E84-525F-822B-92B9-1E0DF5E42CF5}"/>
              </a:ext>
            </a:extLst>
          </p:cNvPr>
          <p:cNvGrpSpPr/>
          <p:nvPr/>
        </p:nvGrpSpPr>
        <p:grpSpPr>
          <a:xfrm>
            <a:off x="804187" y="5311247"/>
            <a:ext cx="2351135" cy="360000"/>
            <a:chOff x="588263" y="2657420"/>
            <a:chExt cx="2351135" cy="360000"/>
          </a:xfrm>
        </p:grpSpPr>
        <p:pic>
          <p:nvPicPr>
            <p:cNvPr id="294" name="Picture 293">
              <a:extLst>
                <a:ext uri="{FF2B5EF4-FFF2-40B4-BE49-F238E27FC236}">
                  <a16:creationId xmlns:a16="http://schemas.microsoft.com/office/drawing/2014/main" id="{7A8D47DB-9412-8B76-793C-2789B5DEB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5" name="TextBox 294">
              <a:extLst>
                <a:ext uri="{FF2B5EF4-FFF2-40B4-BE49-F238E27FC236}">
                  <a16:creationId xmlns:a16="http://schemas.microsoft.com/office/drawing/2014/main" id="{3CE8E928-0A20-5E62-2BA5-C0894EE338C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5E2E43F8-93DA-68C6-B08C-959F5CF66E3A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1217924"/>
            <a:chExt cx="2351135" cy="360000"/>
          </a:xfrm>
        </p:grpSpPr>
        <p:pic>
          <p:nvPicPr>
            <p:cNvPr id="297" name="Picture 296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054ABB69-F6BC-457E-AF3D-5A99CD641C3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8" name="TextBox 297">
              <a:extLst>
                <a:ext uri="{FF2B5EF4-FFF2-40B4-BE49-F238E27FC236}">
                  <a16:creationId xmlns:a16="http://schemas.microsoft.com/office/drawing/2014/main" id="{8884F502-A64A-7CFF-E2C4-FAC8417D96C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99" name="Group 298">
            <a:extLst>
              <a:ext uri="{FF2B5EF4-FFF2-40B4-BE49-F238E27FC236}">
                <a16:creationId xmlns:a16="http://schemas.microsoft.com/office/drawing/2014/main" id="{1FBD54AE-5511-7BF4-53CA-498D9E0E87AC}"/>
              </a:ext>
            </a:extLst>
          </p:cNvPr>
          <p:cNvGrpSpPr/>
          <p:nvPr/>
        </p:nvGrpSpPr>
        <p:grpSpPr>
          <a:xfrm>
            <a:off x="4276273" y="5311247"/>
            <a:ext cx="2351135" cy="360000"/>
            <a:chOff x="588263" y="3617084"/>
            <a:chExt cx="2351135" cy="360000"/>
          </a:xfrm>
        </p:grpSpPr>
        <p:pic>
          <p:nvPicPr>
            <p:cNvPr id="300" name="Picture 299">
              <a:extLst>
                <a:ext uri="{FF2B5EF4-FFF2-40B4-BE49-F238E27FC236}">
                  <a16:creationId xmlns:a16="http://schemas.microsoft.com/office/drawing/2014/main" id="{8BE72396-A052-D45C-011C-A84F61D0D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1" name="TextBox 300">
              <a:extLst>
                <a:ext uri="{FF2B5EF4-FFF2-40B4-BE49-F238E27FC236}">
                  <a16:creationId xmlns:a16="http://schemas.microsoft.com/office/drawing/2014/main" id="{51811FF2-DDE9-3047-ACB5-89828EB955A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lang="en-US" sz="900" noProof="0">
                <a:solidFill>
                  <a:srgbClr val="0078D4"/>
                </a:solidFill>
                <a:latin typeface="Segoe UI Semibold"/>
              </a:endParaRPr>
            </a:p>
          </p:txBody>
        </p:sp>
      </p:grpSp>
      <p:grpSp>
        <p:nvGrpSpPr>
          <p:cNvPr id="302" name="Group 301">
            <a:extLst>
              <a:ext uri="{FF2B5EF4-FFF2-40B4-BE49-F238E27FC236}">
                <a16:creationId xmlns:a16="http://schemas.microsoft.com/office/drawing/2014/main" id="{02F59D47-90FD-78E7-EA0D-88073C662D6E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1217924"/>
            <a:chExt cx="2351135" cy="360000"/>
          </a:xfrm>
        </p:grpSpPr>
        <p:pic>
          <p:nvPicPr>
            <p:cNvPr id="303" name="Picture 302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3DACCAC9-4B9D-343E-3B54-936D1D11BA9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4" name="TextBox 303">
              <a:extLst>
                <a:ext uri="{FF2B5EF4-FFF2-40B4-BE49-F238E27FC236}">
                  <a16:creationId xmlns:a16="http://schemas.microsoft.com/office/drawing/2014/main" id="{A976C510-FF93-38C3-A81B-41FF043C5B6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2E54DA06-0FEB-4246-3508-4C2A447CCC89}"/>
              </a:ext>
            </a:extLst>
          </p:cNvPr>
          <p:cNvGrpSpPr/>
          <p:nvPr/>
        </p:nvGrpSpPr>
        <p:grpSpPr>
          <a:xfrm>
            <a:off x="7739914" y="5311247"/>
            <a:ext cx="2351135" cy="360000"/>
            <a:chOff x="588263" y="2177588"/>
            <a:chExt cx="2351135" cy="360000"/>
          </a:xfrm>
        </p:grpSpPr>
        <p:pic>
          <p:nvPicPr>
            <p:cNvPr id="306" name="Picture 305">
              <a:extLst>
                <a:ext uri="{FF2B5EF4-FFF2-40B4-BE49-F238E27FC236}">
                  <a16:creationId xmlns:a16="http://schemas.microsoft.com/office/drawing/2014/main" id="{AD87AF1F-C424-402E-8AE5-645134DC602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7" name="TextBox 306">
              <a:extLst>
                <a:ext uri="{FF2B5EF4-FFF2-40B4-BE49-F238E27FC236}">
                  <a16:creationId xmlns:a16="http://schemas.microsoft.com/office/drawing/2014/main" id="{6BBB67A9-D021-5E8C-C3BA-415ACDFD7E0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308" name="Text Placeholder 60">
            <a:extLst>
              <a:ext uri="{FF2B5EF4-FFF2-40B4-BE49-F238E27FC236}">
                <a16:creationId xmlns:a16="http://schemas.microsoft.com/office/drawing/2014/main" id="{66A0496E-9D1D-A2A7-F243-B8A97401ED4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09" name="Text Placeholder 61">
            <a:extLst>
              <a:ext uri="{FF2B5EF4-FFF2-40B4-BE49-F238E27FC236}">
                <a16:creationId xmlns:a16="http://schemas.microsoft.com/office/drawing/2014/main" id="{A08068A2-EA7E-874C-B7D0-5FEEBD8E2FC4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10" name="Text Placeholder 62">
            <a:extLst>
              <a:ext uri="{FF2B5EF4-FFF2-40B4-BE49-F238E27FC236}">
                <a16:creationId xmlns:a16="http://schemas.microsoft.com/office/drawing/2014/main" id="{18B251EC-B9C4-4211-93DA-E500F27E248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pic>
        <p:nvPicPr>
          <p:cNvPr id="311" name="Picture 310">
            <a:extLst>
              <a:ext uri="{FF2B5EF4-FFF2-40B4-BE49-F238E27FC236}">
                <a16:creationId xmlns:a16="http://schemas.microsoft.com/office/drawing/2014/main" id="{2CCB4217-DC29-1ED3-F33A-A7E4E7139036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00899" y="4064090"/>
            <a:ext cx="2091102" cy="279391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584262B5-3E11-175D-78D4-9BD794563292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5" name="Rectangle: Rounded Corners 6">
              <a:extLst>
                <a:ext uri="{FF2B5EF4-FFF2-40B4-BE49-F238E27FC236}">
                  <a16:creationId xmlns:a16="http://schemas.microsoft.com/office/drawing/2014/main" id="{9B41CD7F-3503-2FBA-9EB8-FC1826578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70539509-F32A-BD91-AB3B-2A1D0B391A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8" name="Graphic 2">
            <a:hlinkClick r:id="rId14"/>
            <a:extLst>
              <a:ext uri="{FF2B5EF4-FFF2-40B4-BE49-F238E27FC236}">
                <a16:creationId xmlns:a16="http://schemas.microsoft.com/office/drawing/2014/main" id="{922A7B4A-BAFB-668A-5EA6-C6FFD49377AB}"/>
              </a:ext>
            </a:extLst>
          </p:cNvPr>
          <p:cNvSpPr/>
          <p:nvPr/>
        </p:nvSpPr>
        <p:spPr>
          <a:xfrm>
            <a:off x="6963331" y="424576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3" name="TextBox 2">
            <a:hlinkClick r:id="rId15"/>
            <a:extLst>
              <a:ext uri="{FF2B5EF4-FFF2-40B4-BE49-F238E27FC236}">
                <a16:creationId xmlns:a16="http://schemas.microsoft.com/office/drawing/2014/main" id="{E26579A5-1377-FE37-E849-F8F32C55BEF2}"/>
              </a:ext>
            </a:extLst>
          </p:cNvPr>
          <p:cNvSpPr txBox="1"/>
          <p:nvPr/>
        </p:nvSpPr>
        <p:spPr>
          <a:xfrm>
            <a:off x="7642157" y="6242849"/>
            <a:ext cx="1516441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Add a slide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sp>
        <p:nvSpPr>
          <p:cNvPr id="7" name="TextBox 6">
            <a:hlinkClick r:id="rId16"/>
            <a:extLst>
              <a:ext uri="{FF2B5EF4-FFF2-40B4-BE49-F238E27FC236}">
                <a16:creationId xmlns:a16="http://schemas.microsoft.com/office/drawing/2014/main" id="{43B642F1-65E6-E17D-7447-250BF78F914F}"/>
              </a:ext>
            </a:extLst>
          </p:cNvPr>
          <p:cNvSpPr txBox="1"/>
          <p:nvPr/>
        </p:nvSpPr>
        <p:spPr>
          <a:xfrm>
            <a:off x="7639041" y="3813117"/>
            <a:ext cx="204703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Prep for that meeting</a:t>
            </a:r>
            <a:endParaRPr lang="en-US" sz="900" u="sng" noProof="0">
              <a:solidFill>
                <a:srgbClr val="0070C0"/>
              </a:solidFill>
            </a:endParaRPr>
          </a:p>
        </p:txBody>
      </p:sp>
      <p:sp>
        <p:nvSpPr>
          <p:cNvPr id="9" name="TextBox 8">
            <a:hlinkClick r:id="rId17"/>
            <a:extLst>
              <a:ext uri="{FF2B5EF4-FFF2-40B4-BE49-F238E27FC236}">
                <a16:creationId xmlns:a16="http://schemas.microsoft.com/office/drawing/2014/main" id="{B5BBC8A6-CAE1-990D-032C-200711927BF1}"/>
              </a:ext>
            </a:extLst>
          </p:cNvPr>
          <p:cNvSpPr txBox="1"/>
          <p:nvPr/>
        </p:nvSpPr>
        <p:spPr>
          <a:xfrm>
            <a:off x="4164477" y="6212879"/>
            <a:ext cx="2603277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Summarize meetings and videos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sp>
        <p:nvSpPr>
          <p:cNvPr id="11" name="TextBox 10">
            <a:hlinkClick r:id="rId18"/>
            <a:extLst>
              <a:ext uri="{FF2B5EF4-FFF2-40B4-BE49-F238E27FC236}">
                <a16:creationId xmlns:a16="http://schemas.microsoft.com/office/drawing/2014/main" id="{8A52918B-18A7-75F3-02B3-47A0A515C320}"/>
              </a:ext>
            </a:extLst>
          </p:cNvPr>
          <p:cNvSpPr txBox="1"/>
          <p:nvPr/>
        </p:nvSpPr>
        <p:spPr>
          <a:xfrm>
            <a:off x="705039" y="6212878"/>
            <a:ext cx="213520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Improve this document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sp>
        <p:nvSpPr>
          <p:cNvPr id="12" name="TextBox 11">
            <a:hlinkClick r:id="rId19"/>
            <a:extLst>
              <a:ext uri="{FF2B5EF4-FFF2-40B4-BE49-F238E27FC236}">
                <a16:creationId xmlns:a16="http://schemas.microsoft.com/office/drawing/2014/main" id="{D3E84A55-7AEF-4DC1-DCED-000E023A4B33}"/>
              </a:ext>
            </a:extLst>
          </p:cNvPr>
          <p:cNvSpPr txBox="1"/>
          <p:nvPr/>
        </p:nvSpPr>
        <p:spPr>
          <a:xfrm>
            <a:off x="702366" y="3776002"/>
            <a:ext cx="202940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Brainstorm strategies</a:t>
            </a:r>
            <a:endParaRPr lang="en-US" sz="1000" u="sng" noProof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31170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421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Sales | Make a customized pitch (Microsoft 365 Copilot)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2025-02-11T16:55:08Z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