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45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7024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50305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7321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760065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30677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047809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968803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608605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7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png"/><Relationship Id="rId18" Type="http://schemas.openxmlformats.org/officeDocument/2006/relationships/hyperlink" Target="https://copilot.cloud.microsoft/prompts/5d544061-3491-41b3-a84a-3336d9def11d" TargetMode="External"/><Relationship Id="rId3" Type="http://schemas.openxmlformats.org/officeDocument/2006/relationships/image" Target="../media/image5.pn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hyperlink" Target="https://copilot.cloud.microsoft/prompts/add-a-slide-ab66e07e-3c4f-4075-81e0-239b49fad71b" TargetMode="External"/><Relationship Id="rId2" Type="http://schemas.openxmlformats.org/officeDocument/2006/relationships/hyperlink" Target="https://copilot.microsoft.com/" TargetMode="External"/><Relationship Id="rId16" Type="http://schemas.openxmlformats.org/officeDocument/2006/relationships/hyperlink" Target="https://copilot.cloud.microsoft/prompts/brainstorm-strategies-4f7e8ec8-054a-427c-8faf-44314f55cff0" TargetMode="External"/><Relationship Id="rId20" Type="http://schemas.openxmlformats.org/officeDocument/2006/relationships/hyperlink" Target="https://copilot.cloud.microsoft/prompts/69be641a-3292-4172-8ce2-43f9bebaa90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hyperlink" Target="https://www.microsoft.com/en-us/videoplayer/embed/RW1lEb3" TargetMode="External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19" Type="http://schemas.openxmlformats.org/officeDocument/2006/relationships/hyperlink" Target="https://copilot.cloud.microsoft/prompts/3dc0470d-5e34-4b9e-9a59-b11f2fedeb9d" TargetMode="External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</a:rPr>
              <a:t>Sales | </a:t>
            </a:r>
            <a:r>
              <a:rPr lang="en-US"/>
              <a:t>Make a customized pitch (Copilot for Sales)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3BE50FBB-3F7D-8A4B-06B7-3391C568A3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323165"/>
          </a:xfrm>
        </p:spPr>
        <p:txBody>
          <a:bodyPr/>
          <a:lstStyle/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2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Copilot at </a:t>
            </a:r>
            <a:r>
              <a:rPr lang="en-US">
                <a:hlinkClick r:id="rId2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FC23C83-9B97-C1AE-1053-5570C64F04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Prepare for discovery session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4B135310-5F28-1628-F7FB-9F50499918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Create the proposal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AB25D267-E5FA-29AD-AC96-E0F622F82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Research the company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CE320CC-265E-CDDA-1745-1B5EA0B156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Summarize the meeting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5B00B3F-B874-46BA-A1A9-504F817840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Review interactions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C58C185-3536-5792-A029-5C8D70BE9D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Update the sales presentation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03985" y="521099"/>
            <a:ext cx="4114944" cy="169277"/>
          </a:xfrm>
        </p:spPr>
        <p:txBody>
          <a:bodyPr/>
          <a:lstStyle/>
          <a:p>
            <a:r>
              <a:rPr lang="en-US"/>
              <a:t>Copilot for Sales </a:t>
            </a:r>
            <a:r>
              <a:rPr lang="en-US" sz="800" i="1"/>
              <a:t>(includes Copilot for Microsoft 365)</a:t>
            </a:r>
            <a:endParaRPr lang="en-US" i="1" noProof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D4BC295-4AAD-D5D8-2E10-D3894A4656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/>
              <a:t>Collaborate with your team to prepare for the customer discovery session by using Microsoft Copilot in Loop to generate ideas and enhance collaboration.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47E457C-2D72-1219-973B-4486A63F07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750979"/>
          </a:xfrm>
        </p:spPr>
        <p:txBody>
          <a:bodyPr>
            <a:normAutofit/>
          </a:bodyPr>
          <a:lstStyle/>
          <a:p>
            <a:r>
              <a:rPr lang="en-US" dirty="0"/>
              <a:t>Validate your ideas and learn more about your customer by asking Copilot to summarize their online annual report. Prompt Copilot</a:t>
            </a:r>
            <a:r>
              <a:rPr lang="en-US" baseline="30000" dirty="0"/>
              <a:t>2</a:t>
            </a:r>
            <a:r>
              <a:rPr lang="en-US" dirty="0"/>
              <a:t> for a summary of the account, pulling in CRM insights.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F6E69EFD-4E42-18DB-3CCC-1B1AC765EA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789102"/>
          </a:xfrm>
        </p:spPr>
        <p:txBody>
          <a:bodyPr>
            <a:normAutofit/>
          </a:bodyPr>
          <a:lstStyle/>
          <a:p>
            <a:r>
              <a:rPr lang="en-US" dirty="0"/>
              <a:t>Prompt Copilot to</a:t>
            </a:r>
            <a:r>
              <a:rPr lang="en-US" noProof="0" dirty="0"/>
              <a:t> create a bulleted list of notes prior to the meeting using recent customer email threads to understand the customer asks. Have Copilot prepare a script for the call.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44442DCA-3E99-686D-6918-C54DED8F27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pPr lvl="0"/>
            <a:r>
              <a:rPr lang="en-US" noProof="0"/>
              <a:t>Benefit: </a:t>
            </a:r>
            <a:r>
              <a:rPr lang="en-US" b="1" noProof="0"/>
              <a:t>Collaborate as a team </a:t>
            </a:r>
            <a:r>
              <a:rPr lang="en-US" noProof="0"/>
              <a:t>using Copilot as a key contributor of creative ideas.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F194BEBB-EF44-7BF9-107B-3C59542C7E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b="1" noProof="0"/>
              <a:t>Improve the quality of the proposal </a:t>
            </a:r>
            <a:r>
              <a:rPr lang="en-US" noProof="0"/>
              <a:t>by asking Copilot to make improvements and focus on specific topics.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CFD27D4-8502-6940-A00F-A79E86C0C8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noProof="0"/>
              <a:t>Benefit: </a:t>
            </a:r>
            <a:r>
              <a:rPr lang="en-US" b="1" noProof="0"/>
              <a:t>Rapidly pulling information </a:t>
            </a:r>
            <a:r>
              <a:rPr lang="en-US" noProof="0"/>
              <a:t>such as IT spending changes and new product releases from lengthy documents can save time and deepen knowledge.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4E4F28A-0368-9065-B5F3-9D0D8A71B9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b="1" noProof="0"/>
              <a:t>Avoid listening to meeting recordings </a:t>
            </a:r>
            <a:r>
              <a:rPr lang="en-US" noProof="0"/>
              <a:t>and spend that time improving the proposal.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6AC2E030-D3C3-3051-E607-BA95803C8F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noProof="0"/>
              <a:t>Benefit: </a:t>
            </a:r>
            <a:r>
              <a:rPr lang="en-US" b="1" noProof="0"/>
              <a:t>Save time searching </a:t>
            </a:r>
            <a:r>
              <a:rPr lang="en-US" noProof="0"/>
              <a:t>for information in chats and emails and get a more complete picture than you may have if you quickly scanned the threads.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F13999BA-336A-D46B-C3AD-55D6C74A90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b="1" noProof="0"/>
              <a:t>Quickly personalize pitch presentations </a:t>
            </a:r>
            <a:br>
              <a:rPr lang="en-US" noProof="0"/>
            </a:br>
            <a:r>
              <a:rPr lang="en-US" noProof="0"/>
              <a:t>with talking points and data specific to your customer.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6F46FA5-DC85-B1D8-4C8B-59D740D2CA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US"/>
              <a:t>Create the final proposal by prompting Copilot in Word to generate a draft, adding information from the customer meeting to the prompt to enhance the draft.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EC5658F3-CFD3-1398-AE1D-240C87ADAA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822881"/>
          </a:xfrm>
        </p:spPr>
        <p:txBody>
          <a:bodyPr>
            <a:normAutofit/>
          </a:bodyPr>
          <a:lstStyle/>
          <a:p>
            <a:r>
              <a:rPr lang="en-US"/>
              <a:t>c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59A8601B-EACD-9122-EE3A-D6B0BC7CC50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931602"/>
          </a:xfrm>
        </p:spPr>
        <p:txBody>
          <a:bodyPr>
            <a:normAutofit/>
          </a:bodyPr>
          <a:lstStyle/>
          <a:p>
            <a:r>
              <a:rPr lang="en-US"/>
              <a:t>Use Copilot in PowerPoint to add </a:t>
            </a:r>
            <a:r>
              <a:rPr lang="en-US" noProof="0"/>
              <a:t>a new </a:t>
            </a:r>
            <a:br>
              <a:rPr lang="en-US" noProof="0"/>
            </a:br>
            <a:r>
              <a:rPr lang="en-US" noProof="0"/>
              <a:t>slide</a:t>
            </a:r>
            <a:r>
              <a:rPr lang="en-US"/>
              <a:t> to the presentation</a:t>
            </a:r>
            <a:r>
              <a:rPr lang="en-US" noProof="0"/>
              <a:t> deck tailored to the specific interests and needs of the customer using details from the email summary and visuals relevant to their industry.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84666"/>
          </a:xfrm>
        </p:spPr>
        <p:txBody>
          <a:bodyPr/>
          <a:lstStyle/>
          <a:p>
            <a:r>
              <a:rPr lang="en-US" sz="1200"/>
              <a:t>Extend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5"/>
            <a:ext cx="987666" cy="219456"/>
            <a:chOff x="1198144" y="862657"/>
            <a:chExt cx="987666" cy="211017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987666" cy="21101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Close rate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2730126" y="1132755"/>
            <a:ext cx="1253737" cy="219456"/>
            <a:chOff x="2707850" y="862656"/>
            <a:chExt cx="1253737" cy="219456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6"/>
              <a:ext cx="1253737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per sale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8D29EB-9608-5B80-E250-46640E189535}"/>
              </a:ext>
            </a:extLst>
          </p:cNvPr>
          <p:cNvGrpSpPr/>
          <p:nvPr/>
        </p:nvGrpSpPr>
        <p:grpSpPr>
          <a:xfrm>
            <a:off x="4053693" y="1135247"/>
            <a:ext cx="1603430" cy="211018"/>
            <a:chOff x="4582885" y="862657"/>
            <a:chExt cx="1603430" cy="211018"/>
          </a:xfrm>
        </p:grpSpPr>
        <p:sp>
          <p:nvSpPr>
            <p:cNvPr id="31" name="Rectangle: Rounded Corners 6">
              <a:extLst>
                <a:ext uri="{FF2B5EF4-FFF2-40B4-BE49-F238E27FC236}">
                  <a16:creationId xmlns:a16="http://schemas.microsoft.com/office/drawing/2014/main" id="{57C8E7E1-A14B-E4C7-1770-E2C4A7674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5" y="862657"/>
              <a:ext cx="1603430" cy="21101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Opportunities pursued</a:t>
              </a: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B852AF1-D360-C625-BB49-D0B462275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8A4E56D-30D2-914B-CAFD-D139B45A5F27}"/>
              </a:ext>
            </a:extLst>
          </p:cNvPr>
          <p:cNvGrpSpPr/>
          <p:nvPr/>
        </p:nvGrpSpPr>
        <p:grpSpPr>
          <a:xfrm>
            <a:off x="804187" y="2761669"/>
            <a:ext cx="2368026" cy="360000"/>
            <a:chOff x="3277688" y="2657420"/>
            <a:chExt cx="2368026" cy="360000"/>
          </a:xfrm>
        </p:grpSpPr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DE48B6D8-8184-6142-323B-731B7F7007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ECCF8FE9-6EF9-C7BD-53FE-F044B6ECE4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292" name="Graphic 291">
                <a:extLst>
                  <a:ext uri="{FF2B5EF4-FFF2-40B4-BE49-F238E27FC236}">
                    <a16:creationId xmlns:a16="http://schemas.microsoft.com/office/drawing/2014/main" id="{EF9F4CE9-AE06-5468-A431-CE7515317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FAE7F00F-C0C8-097D-5470-9359B485B06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0F7B8E84-525F-822B-92B9-1E0DF5E42CF5}"/>
              </a:ext>
            </a:extLst>
          </p:cNvPr>
          <p:cNvGrpSpPr/>
          <p:nvPr/>
        </p:nvGrpSpPr>
        <p:grpSpPr>
          <a:xfrm>
            <a:off x="804187" y="5311247"/>
            <a:ext cx="2351135" cy="360000"/>
            <a:chOff x="588263" y="2657420"/>
            <a:chExt cx="2351135" cy="360000"/>
          </a:xfrm>
        </p:grpSpPr>
        <p:pic>
          <p:nvPicPr>
            <p:cNvPr id="294" name="Picture 293">
              <a:extLst>
                <a:ext uri="{FF2B5EF4-FFF2-40B4-BE49-F238E27FC236}">
                  <a16:creationId xmlns:a16="http://schemas.microsoft.com/office/drawing/2014/main" id="{7A8D47DB-9412-8B76-793C-2789B5DEB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3CE8E928-0A20-5E62-2BA5-C0894EE338C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5E2E43F8-93DA-68C6-B08C-959F5CF66E3A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1217924"/>
            <a:chExt cx="2351135" cy="360000"/>
          </a:xfrm>
        </p:grpSpPr>
        <p:pic>
          <p:nvPicPr>
            <p:cNvPr id="297" name="Picture 296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054ABB69-F6BC-457E-AF3D-5A99CD641C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8884F502-A64A-7CFF-E2C4-FAC8417D96C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Sales</a:t>
              </a: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1FBD54AE-5511-7BF4-53CA-498D9E0E87AC}"/>
              </a:ext>
            </a:extLst>
          </p:cNvPr>
          <p:cNvGrpSpPr/>
          <p:nvPr/>
        </p:nvGrpSpPr>
        <p:grpSpPr>
          <a:xfrm>
            <a:off x="4276273" y="5311247"/>
            <a:ext cx="2351135" cy="360000"/>
            <a:chOff x="588263" y="3617084"/>
            <a:chExt cx="2351135" cy="360000"/>
          </a:xfrm>
        </p:grpSpPr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8BE72396-A052-D45C-011C-A84F61D0D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51811FF2-DDE9-3047-ACB5-89828EB955A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64319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Sales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02F59D47-90FD-78E7-EA0D-88073C662D6E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1217924"/>
            <a:chExt cx="2351135" cy="360000"/>
          </a:xfrm>
        </p:grpSpPr>
        <p:pic>
          <p:nvPicPr>
            <p:cNvPr id="303" name="Picture 302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3DACCAC9-4B9D-343E-3B54-936D1D11BA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976C510-FF93-38C3-A81B-41FF043C5B6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2E54DA06-0FEB-4246-3508-4C2A447CCC89}"/>
              </a:ext>
            </a:extLst>
          </p:cNvPr>
          <p:cNvGrpSpPr/>
          <p:nvPr/>
        </p:nvGrpSpPr>
        <p:grpSpPr>
          <a:xfrm>
            <a:off x="7739914" y="5311247"/>
            <a:ext cx="2351135" cy="360000"/>
            <a:chOff x="588263" y="2177588"/>
            <a:chExt cx="2351135" cy="360000"/>
          </a:xfrm>
        </p:grpSpPr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AD87AF1F-C424-402E-8AE5-645134DC6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6BBB67A9-D021-5E8C-C3BA-415ACDFD7E0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08" name="Text Placeholder 60">
            <a:extLst>
              <a:ext uri="{FF2B5EF4-FFF2-40B4-BE49-F238E27FC236}">
                <a16:creationId xmlns:a16="http://schemas.microsoft.com/office/drawing/2014/main" id="{66A0496E-9D1D-A2A7-F243-B8A97401ED4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309" name="Text Placeholder 61">
            <a:extLst>
              <a:ext uri="{FF2B5EF4-FFF2-40B4-BE49-F238E27FC236}">
                <a16:creationId xmlns:a16="http://schemas.microsoft.com/office/drawing/2014/main" id="{A08068A2-EA7E-874C-B7D0-5FEEBD8E2FC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B1B3B3"/>
          </a:solidFill>
        </p:spPr>
        <p:txBody>
          <a:bodyPr/>
          <a:lstStyle/>
          <a:p>
            <a:endParaRPr lang="en-US"/>
          </a:p>
        </p:txBody>
      </p:sp>
      <p:sp>
        <p:nvSpPr>
          <p:cNvPr id="310" name="Text Placeholder 62">
            <a:extLst>
              <a:ext uri="{FF2B5EF4-FFF2-40B4-BE49-F238E27FC236}">
                <a16:creationId xmlns:a16="http://schemas.microsoft.com/office/drawing/2014/main" id="{18B251EC-B9C4-4211-93DA-E500F27E248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311" name="Picture 310">
            <a:extLst>
              <a:ext uri="{FF2B5EF4-FFF2-40B4-BE49-F238E27FC236}">
                <a16:creationId xmlns:a16="http://schemas.microsoft.com/office/drawing/2014/main" id="{2CCB4217-DC29-1ED3-F33A-A7E4E713903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99" y="4064090"/>
            <a:ext cx="2091102" cy="27939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4262B5-3E11-175D-78D4-9BD794563292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9B41CD7F-3503-2FBA-9EB8-FC18265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0539509-F32A-BD91-AB3B-2A1D0B391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8" name="Graphic 2">
            <a:hlinkClick r:id="rId15"/>
            <a:extLst>
              <a:ext uri="{FF2B5EF4-FFF2-40B4-BE49-F238E27FC236}">
                <a16:creationId xmlns:a16="http://schemas.microsoft.com/office/drawing/2014/main" id="{922A7B4A-BAFB-668A-5EA6-C6FFD49377AB}"/>
              </a:ext>
            </a:extLst>
          </p:cNvPr>
          <p:cNvSpPr/>
          <p:nvPr/>
        </p:nvSpPr>
        <p:spPr>
          <a:xfrm>
            <a:off x="6004976" y="434685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extBox 2">
            <a:hlinkClick r:id="rId16"/>
            <a:extLst>
              <a:ext uri="{FF2B5EF4-FFF2-40B4-BE49-F238E27FC236}">
                <a16:creationId xmlns:a16="http://schemas.microsoft.com/office/drawing/2014/main" id="{AA139584-DF2E-B18E-93DA-D4C81500E80B}"/>
              </a:ext>
            </a:extLst>
          </p:cNvPr>
          <p:cNvSpPr txBox="1"/>
          <p:nvPr/>
        </p:nvSpPr>
        <p:spPr>
          <a:xfrm>
            <a:off x="702366" y="3776002"/>
            <a:ext cx="202940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Try in Copilot Lab: Brainstorm strategies</a:t>
            </a:r>
            <a:endParaRPr kumimoji="0" lang="en-U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extBox 6">
            <a:hlinkClick r:id="rId17"/>
            <a:extLst>
              <a:ext uri="{FF2B5EF4-FFF2-40B4-BE49-F238E27FC236}">
                <a16:creationId xmlns:a16="http://schemas.microsoft.com/office/drawing/2014/main" id="{B0E2B299-59C6-3949-60CE-A8BBC9BFC0F2}"/>
              </a:ext>
            </a:extLst>
          </p:cNvPr>
          <p:cNvSpPr txBox="1"/>
          <p:nvPr/>
        </p:nvSpPr>
        <p:spPr>
          <a:xfrm>
            <a:off x="7642157" y="6242849"/>
            <a:ext cx="151644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Try in Copilot Lab: Add a slide</a:t>
            </a:r>
            <a:endParaRPr kumimoji="0" lang="en-U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extBox 8">
            <a:hlinkClick r:id="rId18"/>
            <a:extLst>
              <a:ext uri="{FF2B5EF4-FFF2-40B4-BE49-F238E27FC236}">
                <a16:creationId xmlns:a16="http://schemas.microsoft.com/office/drawing/2014/main" id="{BFF59214-8019-CED1-E0D6-B9B529ED82D8}"/>
              </a:ext>
            </a:extLst>
          </p:cNvPr>
          <p:cNvSpPr txBox="1"/>
          <p:nvPr/>
        </p:nvSpPr>
        <p:spPr>
          <a:xfrm>
            <a:off x="7639041" y="3813117"/>
            <a:ext cx="20470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Try in Copilot Lab: Prep for that meeting</a:t>
            </a: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extBox 9">
            <a:hlinkClick r:id="rId19"/>
            <a:extLst>
              <a:ext uri="{FF2B5EF4-FFF2-40B4-BE49-F238E27FC236}">
                <a16:creationId xmlns:a16="http://schemas.microsoft.com/office/drawing/2014/main" id="{D584518C-DAA1-D25F-6A98-E2307EA77E47}"/>
              </a:ext>
            </a:extLst>
          </p:cNvPr>
          <p:cNvSpPr txBox="1"/>
          <p:nvPr/>
        </p:nvSpPr>
        <p:spPr>
          <a:xfrm>
            <a:off x="4164477" y="6212879"/>
            <a:ext cx="260327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Try in Copilot Lab: Summarize meetings and videos</a:t>
            </a:r>
            <a:endParaRPr kumimoji="0" lang="en-U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TextBox 10">
            <a:hlinkClick r:id="rId20"/>
            <a:extLst>
              <a:ext uri="{FF2B5EF4-FFF2-40B4-BE49-F238E27FC236}">
                <a16:creationId xmlns:a16="http://schemas.microsoft.com/office/drawing/2014/main" id="{556BDD9A-D6A6-7BFF-7DD0-360467AAE63B}"/>
              </a:ext>
            </a:extLst>
          </p:cNvPr>
          <p:cNvSpPr txBox="1"/>
          <p:nvPr/>
        </p:nvSpPr>
        <p:spPr>
          <a:xfrm>
            <a:off x="705039" y="6212878"/>
            <a:ext cx="213520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Try in Copilot Lab: Improve this document</a:t>
            </a:r>
            <a:endParaRPr kumimoji="0" lang="en-U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F947A7-0A86-099C-7327-0B5133E2B9A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588664" y="357645"/>
            <a:ext cx="128027" cy="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570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Macintosh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Segoe UI</vt:lpstr>
      <vt:lpstr>Segoe UI Semibold</vt:lpstr>
      <vt:lpstr>Wingdings</vt:lpstr>
      <vt:lpstr>Light 16x9</vt:lpstr>
      <vt:lpstr>Sales | Make a customized pitch (Copilot for Sales)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Aaron Bode (FREEMIND SEATTLE LLC)</cp:lastModifiedBy>
  <cp:revision>3</cp:revision>
  <dcterms:created xsi:type="dcterms:W3CDTF">2024-07-13T21:07:55Z</dcterms:created>
  <dcterms:modified xsi:type="dcterms:W3CDTF">2024-07-15T21:25:46Z</dcterms:modified>
</cp:coreProperties>
</file>