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60" d="100"/>
          <a:sy n="60" d="100"/>
        </p:scale>
        <p:origin x="2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865627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1548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2166056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5669529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578704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8740252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08517048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04145801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433894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71860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microsoft.com/en-us/videoplayer/embed/RW1lwnc" TargetMode="External"/><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hyperlink" Target="https://copilot.microsoft.com/" TargetMode="Externa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dirty="0">
                <a:solidFill>
                  <a:srgbClr val="0078D4"/>
                </a:solidFill>
              </a:rPr>
              <a:t>Sales | </a:t>
            </a:r>
            <a:r>
              <a:rPr lang="en-US" dirty="0"/>
              <a:t>Improve customer meetings</a:t>
            </a:r>
          </a:p>
        </p:txBody>
      </p:sp>
      <p:sp>
        <p:nvSpPr>
          <p:cNvPr id="149" name="Text Placeholder 148">
            <a:extLst>
              <a:ext uri="{FF2B5EF4-FFF2-40B4-BE49-F238E27FC236}">
                <a16:creationId xmlns:a16="http://schemas.microsoft.com/office/drawing/2014/main" id="{86B2A2B4-9BBC-65C9-799F-405E6D942963}"/>
              </a:ext>
            </a:extLst>
          </p:cNvPr>
          <p:cNvSpPr>
            <a:spLocks noGrp="1"/>
          </p:cNvSpPr>
          <p:nvPr>
            <p:ph type="body" sz="quarter" idx="10"/>
          </p:nvPr>
        </p:nvSpPr>
        <p:spPr>
          <a:xfrm>
            <a:off x="569913" y="6491288"/>
            <a:ext cx="9598025" cy="107722"/>
          </a:xfrm>
        </p:spPr>
        <p:txBody>
          <a:bodyPr/>
          <a:lstStyle/>
          <a:p>
            <a:r>
              <a:rPr lang="en-US" baseline="30000"/>
              <a:t>1</a:t>
            </a:r>
            <a:r>
              <a:rPr lang="en-US"/>
              <a:t>Access Copilot at </a:t>
            </a:r>
            <a:r>
              <a:rPr lang="en-US">
                <a:hlinkClick r:id="rId2"/>
              </a:rPr>
              <a:t>copilot.microsoft.com</a:t>
            </a:r>
            <a:r>
              <a:rPr lang="en-US"/>
              <a:t>, the Microsoft Copilot mobile app, or the Copilot app in Teams, and set toggle to “Work”.</a:t>
            </a:r>
            <a:endParaRPr lang="en-US">
              <a:hlinkClick r:id="rId2"/>
            </a:endParaRP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Prepare for a meeting</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Send a follow up email</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Create a presentation</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Summarize the meeting</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Stay focused during the call</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Get in-call sales insights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Copilot for Sales </a:t>
            </a:r>
            <a:r>
              <a:rPr lang="en-US" sz="800" i="1"/>
              <a:t>(includes Copilot for Microsoft 365)</a:t>
            </a:r>
            <a:endParaRPr lang="en-US" sz="800" i="1" noProof="0"/>
          </a:p>
        </p:txBody>
      </p:sp>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2032188"/>
            <a:ext cx="2808000" cy="626701"/>
          </a:xfrm>
        </p:spPr>
        <p:txBody>
          <a:bodyPr/>
          <a:lstStyle/>
          <a:p>
            <a:r>
              <a:rPr lang="en-US" noProof="0"/>
              <a:t>Prompt Copilot</a:t>
            </a:r>
            <a:r>
              <a:rPr lang="en-US" baseline="30000" noProof="0"/>
              <a:t>1</a:t>
            </a:r>
            <a:r>
              <a:rPr lang="en-US" noProof="0"/>
              <a:t> for a summary of past interactions and customer details</a:t>
            </a:r>
            <a:r>
              <a:rPr lang="en-US"/>
              <a:t>. Copilot for Sales </a:t>
            </a:r>
            <a:r>
              <a:rPr lang="en-US" noProof="0"/>
              <a:t>enriches the summary with CRM insights.</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a:xfrm>
            <a:off x="4047840" y="2032188"/>
            <a:ext cx="2808000" cy="626701"/>
          </a:xfrm>
        </p:spPr>
        <p:txBody>
          <a:bodyPr/>
          <a:lstStyle/>
          <a:p>
            <a:r>
              <a:rPr lang="en-US" noProof="0"/>
              <a:t>Use Copilot in PowerPoint to generate a presentation for the meeting using branded templates. Copilot can summarize important topics and customer requests from meeting transcripts.</a:t>
            </a:r>
          </a:p>
        </p:txBody>
      </p:sp>
      <p:sp>
        <p:nvSpPr>
          <p:cNvPr id="14" name="Text Placeholder 13">
            <a:extLst>
              <a:ext uri="{FF2B5EF4-FFF2-40B4-BE49-F238E27FC236}">
                <a16:creationId xmlns:a16="http://schemas.microsoft.com/office/drawing/2014/main" id="{C9FA463C-455D-FF7D-0F9A-37A232CBD565}"/>
              </a:ext>
            </a:extLst>
          </p:cNvPr>
          <p:cNvSpPr>
            <a:spLocks noGrp="1"/>
          </p:cNvSpPr>
          <p:nvPr>
            <p:ph type="body" sz="quarter" idx="20"/>
          </p:nvPr>
        </p:nvSpPr>
        <p:spPr>
          <a:xfrm>
            <a:off x="7511481" y="2032188"/>
            <a:ext cx="2808000" cy="824843"/>
          </a:xfrm>
        </p:spPr>
        <p:txBody>
          <a:bodyPr>
            <a:normAutofit lnSpcReduction="10000"/>
          </a:bodyPr>
          <a:lstStyle/>
          <a:p>
            <a:r>
              <a:rPr lang="en-US" noProof="0"/>
              <a:t>Copilot in Teams helps improve the quality of customer meetings by taking notes, suggesting talking points, and surface customer and product information during the call. Copilot for Sales includes sales keywords and KPIs in the meeting recap.</a:t>
            </a:r>
          </a:p>
        </p:txBody>
      </p:sp>
      <p:sp>
        <p:nvSpPr>
          <p:cNvPr id="15" name="Text Placeholder 14">
            <a:extLst>
              <a:ext uri="{FF2B5EF4-FFF2-40B4-BE49-F238E27FC236}">
                <a16:creationId xmlns:a16="http://schemas.microsoft.com/office/drawing/2014/main" id="{EFE09640-9805-348A-DD62-E43A74C2579D}"/>
              </a:ext>
            </a:extLst>
          </p:cNvPr>
          <p:cNvSpPr>
            <a:spLocks noGrp="1"/>
          </p:cNvSpPr>
          <p:nvPr>
            <p:ph type="body" sz="quarter" idx="21"/>
          </p:nvPr>
        </p:nvSpPr>
        <p:spPr>
          <a:xfrm>
            <a:off x="584200" y="3208260"/>
            <a:ext cx="2808000" cy="626701"/>
          </a:xfrm>
        </p:spPr>
        <p:txBody>
          <a:bodyPr>
            <a:normAutofit lnSpcReduction="10000"/>
          </a:bodyPr>
          <a:lstStyle/>
          <a:p>
            <a:r>
              <a:rPr lang="en-US" b="1" noProof="0"/>
              <a:t>Rapidly get up to speed and improve preparation </a:t>
            </a:r>
            <a:r>
              <a:rPr lang="en-US" noProof="0"/>
              <a:t>to focus on key issues and concerns. Have additional time to identify cross sell opportunities.</a:t>
            </a:r>
          </a:p>
        </p:txBody>
      </p:sp>
      <p:sp>
        <p:nvSpPr>
          <p:cNvPr id="150" name="Text Placeholder 149">
            <a:extLst>
              <a:ext uri="{FF2B5EF4-FFF2-40B4-BE49-F238E27FC236}">
                <a16:creationId xmlns:a16="http://schemas.microsoft.com/office/drawing/2014/main" id="{087C30A2-BE98-04BC-BBBC-65910F437B99}"/>
              </a:ext>
            </a:extLst>
          </p:cNvPr>
          <p:cNvSpPr>
            <a:spLocks noGrp="1"/>
          </p:cNvSpPr>
          <p:nvPr>
            <p:ph type="body" sz="quarter" idx="22"/>
          </p:nvPr>
        </p:nvSpPr>
        <p:spPr>
          <a:xfrm>
            <a:off x="584200" y="5641938"/>
            <a:ext cx="2808000" cy="626701"/>
          </a:xfrm>
        </p:spPr>
        <p:txBody>
          <a:bodyPr/>
          <a:lstStyle/>
          <a:p>
            <a:r>
              <a:rPr lang="en-US" b="1" noProof="0"/>
              <a:t>Document and socialize </a:t>
            </a:r>
            <a:r>
              <a:rPr lang="en-US" noProof="0"/>
              <a:t>the action items </a:t>
            </a:r>
            <a:br>
              <a:rPr lang="en-US" noProof="0"/>
            </a:br>
            <a:r>
              <a:rPr lang="en-US" noProof="0"/>
              <a:t>to keep the sales process moving forward </a:t>
            </a:r>
            <a:br>
              <a:rPr lang="en-US" noProof="0"/>
            </a:br>
            <a:r>
              <a:rPr lang="en-US" noProof="0"/>
              <a:t>towards a successful close.</a:t>
            </a:r>
          </a:p>
        </p:txBody>
      </p:sp>
      <p:sp>
        <p:nvSpPr>
          <p:cNvPr id="17" name="Text Placeholder 16">
            <a:extLst>
              <a:ext uri="{FF2B5EF4-FFF2-40B4-BE49-F238E27FC236}">
                <a16:creationId xmlns:a16="http://schemas.microsoft.com/office/drawing/2014/main" id="{6C5CEE7E-DFE4-EFC8-3C53-41BC41423342}"/>
              </a:ext>
            </a:extLst>
          </p:cNvPr>
          <p:cNvSpPr>
            <a:spLocks noGrp="1"/>
          </p:cNvSpPr>
          <p:nvPr>
            <p:ph type="body" sz="quarter" idx="23"/>
          </p:nvPr>
        </p:nvSpPr>
        <p:spPr>
          <a:xfrm>
            <a:off x="4047840" y="3208260"/>
            <a:ext cx="2808000" cy="626701"/>
          </a:xfrm>
        </p:spPr>
        <p:txBody>
          <a:bodyPr/>
          <a:lstStyle/>
          <a:p>
            <a:pPr lvl="0"/>
            <a:r>
              <a:rPr lang="en-US" b="1" noProof="0"/>
              <a:t>Using higher quality presentations </a:t>
            </a:r>
            <a:r>
              <a:rPr lang="en-US" noProof="0"/>
              <a:t>makes it easier to convey a clear message and can reduce the time to close the deal.</a:t>
            </a:r>
          </a:p>
        </p:txBody>
      </p:sp>
      <p:sp>
        <p:nvSpPr>
          <p:cNvPr id="176" name="Text Placeholder 175">
            <a:extLst>
              <a:ext uri="{FF2B5EF4-FFF2-40B4-BE49-F238E27FC236}">
                <a16:creationId xmlns:a16="http://schemas.microsoft.com/office/drawing/2014/main" id="{05129FDB-40AC-C22A-A51D-5D0845D7CC3C}"/>
              </a:ext>
            </a:extLst>
          </p:cNvPr>
          <p:cNvSpPr>
            <a:spLocks noGrp="1"/>
          </p:cNvSpPr>
          <p:nvPr>
            <p:ph type="body" sz="quarter" idx="24"/>
          </p:nvPr>
        </p:nvSpPr>
        <p:spPr>
          <a:xfrm>
            <a:off x="4047840" y="5641938"/>
            <a:ext cx="2808000" cy="626701"/>
          </a:xfrm>
        </p:spPr>
        <p:txBody>
          <a:bodyPr/>
          <a:lstStyle/>
          <a:p>
            <a:r>
              <a:rPr lang="en-US" b="1" noProof="0"/>
              <a:t>Avoid listening to meeting recordings </a:t>
            </a:r>
            <a:r>
              <a:rPr lang="en-US" noProof="0"/>
              <a:t>and spend that time improving the proposal.</a:t>
            </a:r>
          </a:p>
        </p:txBody>
      </p:sp>
      <p:sp>
        <p:nvSpPr>
          <p:cNvPr id="59" name="Text Placeholder 58">
            <a:extLst>
              <a:ext uri="{FF2B5EF4-FFF2-40B4-BE49-F238E27FC236}">
                <a16:creationId xmlns:a16="http://schemas.microsoft.com/office/drawing/2014/main" id="{80CF5D44-52A6-C871-8628-4C2887AEA46E}"/>
              </a:ext>
            </a:extLst>
          </p:cNvPr>
          <p:cNvSpPr>
            <a:spLocks noGrp="1"/>
          </p:cNvSpPr>
          <p:nvPr>
            <p:ph type="body" sz="quarter" idx="25"/>
          </p:nvPr>
        </p:nvSpPr>
        <p:spPr>
          <a:xfrm>
            <a:off x="7511481" y="3208260"/>
            <a:ext cx="2808000" cy="626701"/>
          </a:xfrm>
        </p:spPr>
        <p:txBody>
          <a:bodyPr>
            <a:normAutofit lnSpcReduction="10000"/>
          </a:bodyPr>
          <a:lstStyle/>
          <a:p>
            <a:r>
              <a:rPr lang="en-US" b="1" noProof="0"/>
              <a:t>Having a better discussion </a:t>
            </a:r>
            <a:r>
              <a:rPr lang="en-US" noProof="0"/>
              <a:t>during the call can help to raise and resolve issues quicker, leading to increased customer satisfaction and potentially reduce the time to close the deal.</a:t>
            </a:r>
          </a:p>
        </p:txBody>
      </p:sp>
      <p:sp>
        <p:nvSpPr>
          <p:cNvPr id="177" name="Text Placeholder 176">
            <a:extLst>
              <a:ext uri="{FF2B5EF4-FFF2-40B4-BE49-F238E27FC236}">
                <a16:creationId xmlns:a16="http://schemas.microsoft.com/office/drawing/2014/main" id="{29318B42-EA7D-8622-9407-F947629307ED}"/>
              </a:ext>
            </a:extLst>
          </p:cNvPr>
          <p:cNvSpPr>
            <a:spLocks noGrp="1"/>
          </p:cNvSpPr>
          <p:nvPr>
            <p:ph type="body" sz="quarter" idx="26"/>
          </p:nvPr>
        </p:nvSpPr>
        <p:spPr>
          <a:xfrm>
            <a:off x="7511481" y="5641938"/>
            <a:ext cx="2808000" cy="626701"/>
          </a:xfrm>
        </p:spPr>
        <p:txBody>
          <a:bodyPr/>
          <a:lstStyle/>
          <a:p>
            <a:r>
              <a:rPr lang="en-US" b="1" noProof="0"/>
              <a:t>Keep the conversation flowing </a:t>
            </a:r>
            <a:r>
              <a:rPr lang="en-US" noProof="0"/>
              <a:t>onto </a:t>
            </a:r>
            <a:br>
              <a:rPr lang="en-US" noProof="0"/>
            </a:br>
            <a:r>
              <a:rPr lang="en-US" noProof="0"/>
              <a:t>meaningful topics can help to cover the agenda quicker and reduce meeting times.</a:t>
            </a:r>
          </a:p>
        </p:txBody>
      </p:sp>
      <p:sp>
        <p:nvSpPr>
          <p:cNvPr id="61" name="Text Placeholder 60">
            <a:extLst>
              <a:ext uri="{FF2B5EF4-FFF2-40B4-BE49-F238E27FC236}">
                <a16:creationId xmlns:a16="http://schemas.microsoft.com/office/drawing/2014/main" id="{293AC050-3537-DBB6-F961-596291803A7A}"/>
              </a:ext>
            </a:extLst>
          </p:cNvPr>
          <p:cNvSpPr>
            <a:spLocks noGrp="1"/>
          </p:cNvSpPr>
          <p:nvPr>
            <p:ph type="body" sz="quarter" idx="27"/>
          </p:nvPr>
        </p:nvSpPr>
        <p:spPr>
          <a:xfrm>
            <a:off x="584200" y="4488366"/>
            <a:ext cx="2808000" cy="626701"/>
          </a:xfrm>
        </p:spPr>
        <p:txBody>
          <a:bodyPr/>
          <a:lstStyle/>
          <a:p>
            <a:r>
              <a:rPr lang="en-US" noProof="0"/>
              <a:t>Have Copilot turn the meeting notes and action items into a follow up email. Copilot for Sales includes product and pricing details in the email from your CRM system.</a:t>
            </a:r>
          </a:p>
        </p:txBody>
      </p:sp>
      <p:sp>
        <p:nvSpPr>
          <p:cNvPr id="62" name="Text Placeholder 61">
            <a:extLst>
              <a:ext uri="{FF2B5EF4-FFF2-40B4-BE49-F238E27FC236}">
                <a16:creationId xmlns:a16="http://schemas.microsoft.com/office/drawing/2014/main" id="{A028CEAF-5478-B2C5-C062-F60589465F8C}"/>
              </a:ext>
            </a:extLst>
          </p:cNvPr>
          <p:cNvSpPr>
            <a:spLocks noGrp="1"/>
          </p:cNvSpPr>
          <p:nvPr>
            <p:ph type="body" sz="quarter" idx="28"/>
          </p:nvPr>
        </p:nvSpPr>
        <p:spPr>
          <a:xfrm>
            <a:off x="4047841" y="4488366"/>
            <a:ext cx="2808000" cy="626701"/>
          </a:xfrm>
        </p:spPr>
        <p:txBody>
          <a:bodyPr>
            <a:normAutofit/>
          </a:bodyPr>
          <a:lstStyle/>
          <a:p>
            <a:pPr lvl="0"/>
            <a:r>
              <a:rPr lang="en-US" noProof="0"/>
              <a:t>Review the meeting recap from Copilot in Teams for key points and action items. Use Copilot for Sales to update the opportunity details in your CRM system.</a:t>
            </a:r>
          </a:p>
        </p:txBody>
      </p:sp>
      <p:sp>
        <p:nvSpPr>
          <p:cNvPr id="63" name="Text Placeholder 62">
            <a:extLst>
              <a:ext uri="{FF2B5EF4-FFF2-40B4-BE49-F238E27FC236}">
                <a16:creationId xmlns:a16="http://schemas.microsoft.com/office/drawing/2014/main" id="{0DD81E19-EF7D-EB06-391B-213989D3928A}"/>
              </a:ext>
            </a:extLst>
          </p:cNvPr>
          <p:cNvSpPr>
            <a:spLocks noGrp="1"/>
          </p:cNvSpPr>
          <p:nvPr>
            <p:ph type="body" sz="quarter" idx="29"/>
          </p:nvPr>
        </p:nvSpPr>
        <p:spPr>
          <a:xfrm>
            <a:off x="7511480" y="4488366"/>
            <a:ext cx="2607447" cy="626701"/>
          </a:xfrm>
        </p:spPr>
        <p:txBody>
          <a:bodyPr/>
          <a:lstStyle/>
          <a:p>
            <a:r>
              <a:rPr lang="en-US" noProof="0"/>
              <a:t>During the meeting, Copilot suggests questions to ask the customer. Copilot for Sales provides sales insights like brand and competitor analysis</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a:t>Get started</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retention</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5"/>
            <a:ext cx="1332000" cy="219456"/>
            <a:chOff x="2707850" y="862656"/>
            <a:chExt cx="1332000" cy="219456"/>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6"/>
              <a:ext cx="1332000"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Revenue per sale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4420744" y="1132755"/>
            <a:ext cx="987667" cy="219456"/>
            <a:chOff x="4582885" y="862657"/>
            <a:chExt cx="987667" cy="219456"/>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987667"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76" name="Group 275">
            <a:extLst>
              <a:ext uri="{FF2B5EF4-FFF2-40B4-BE49-F238E27FC236}">
                <a16:creationId xmlns:a16="http://schemas.microsoft.com/office/drawing/2014/main" id="{9DF6F889-F372-42F6-DD02-F569B093CEAB}"/>
              </a:ext>
            </a:extLst>
          </p:cNvPr>
          <p:cNvGrpSpPr/>
          <p:nvPr/>
        </p:nvGrpSpPr>
        <p:grpSpPr>
          <a:xfrm>
            <a:off x="804187" y="2761669"/>
            <a:ext cx="2351135" cy="360000"/>
            <a:chOff x="588263" y="1217924"/>
            <a:chExt cx="2351135" cy="360000"/>
          </a:xfrm>
        </p:grpSpPr>
        <p:pic>
          <p:nvPicPr>
            <p:cNvPr id="277" name="Picture 276" descr="Zip Co logo SVG free download, id: 101874 - Brandlogos.net">
              <a:hlinkClick r:id="rId5"/>
              <a:extLst>
                <a:ext uri="{FF2B5EF4-FFF2-40B4-BE49-F238E27FC236}">
                  <a16:creationId xmlns:a16="http://schemas.microsoft.com/office/drawing/2014/main" id="{607E1CCB-7049-60BC-E844-03AF22DF4CE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8" name="TextBox 277">
              <a:extLst>
                <a:ext uri="{FF2B5EF4-FFF2-40B4-BE49-F238E27FC236}">
                  <a16:creationId xmlns:a16="http://schemas.microsoft.com/office/drawing/2014/main" id="{2CD69F8F-0D51-CB2A-AEE0-478E75ACCF0E}"/>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279" name="Group 278">
            <a:extLst>
              <a:ext uri="{FF2B5EF4-FFF2-40B4-BE49-F238E27FC236}">
                <a16:creationId xmlns:a16="http://schemas.microsoft.com/office/drawing/2014/main" id="{0A37017A-BC05-DC79-7606-1FCF895E9C11}"/>
              </a:ext>
            </a:extLst>
          </p:cNvPr>
          <p:cNvGrpSpPr/>
          <p:nvPr/>
        </p:nvGrpSpPr>
        <p:grpSpPr>
          <a:xfrm>
            <a:off x="4276273" y="2761669"/>
            <a:ext cx="2351135" cy="360000"/>
            <a:chOff x="588263" y="2177588"/>
            <a:chExt cx="2351135" cy="360000"/>
          </a:xfrm>
        </p:grpSpPr>
        <p:pic>
          <p:nvPicPr>
            <p:cNvPr id="280" name="Picture 279">
              <a:extLst>
                <a:ext uri="{FF2B5EF4-FFF2-40B4-BE49-F238E27FC236}">
                  <a16:creationId xmlns:a16="http://schemas.microsoft.com/office/drawing/2014/main" id="{D902AE05-F257-32CB-6BF0-497BC39363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81" name="TextBox 280">
              <a:extLst>
                <a:ext uri="{FF2B5EF4-FFF2-40B4-BE49-F238E27FC236}">
                  <a16:creationId xmlns:a16="http://schemas.microsoft.com/office/drawing/2014/main" id="{14CBD3AB-9B8D-C046-2A87-D7993D6A7EC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2" name="Group 281">
            <a:extLst>
              <a:ext uri="{FF2B5EF4-FFF2-40B4-BE49-F238E27FC236}">
                <a16:creationId xmlns:a16="http://schemas.microsoft.com/office/drawing/2014/main" id="{60CB699D-839C-112D-A02D-02892A5EDBBC}"/>
              </a:ext>
            </a:extLst>
          </p:cNvPr>
          <p:cNvGrpSpPr/>
          <p:nvPr/>
        </p:nvGrpSpPr>
        <p:grpSpPr>
          <a:xfrm>
            <a:off x="7739914" y="2761669"/>
            <a:ext cx="2351135" cy="360000"/>
            <a:chOff x="588263" y="3617084"/>
            <a:chExt cx="2351135" cy="360000"/>
          </a:xfrm>
        </p:grpSpPr>
        <p:pic>
          <p:nvPicPr>
            <p:cNvPr id="283" name="Picture 282">
              <a:extLst>
                <a:ext uri="{FF2B5EF4-FFF2-40B4-BE49-F238E27FC236}">
                  <a16:creationId xmlns:a16="http://schemas.microsoft.com/office/drawing/2014/main" id="{70D0DD70-6E13-B04F-306F-25E5A67AE7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84" name="TextBox 283">
              <a:extLst>
                <a:ext uri="{FF2B5EF4-FFF2-40B4-BE49-F238E27FC236}">
                  <a16:creationId xmlns:a16="http://schemas.microsoft.com/office/drawing/2014/main" id="{C858A0BF-0C9F-0D26-BDA7-AB3E036B79B3}"/>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grpSp>
      <p:grpSp>
        <p:nvGrpSpPr>
          <p:cNvPr id="285" name="Group 284">
            <a:extLst>
              <a:ext uri="{FF2B5EF4-FFF2-40B4-BE49-F238E27FC236}">
                <a16:creationId xmlns:a16="http://schemas.microsoft.com/office/drawing/2014/main" id="{FEC0DA45-24D9-A113-7C08-0E17DAE21D53}"/>
              </a:ext>
            </a:extLst>
          </p:cNvPr>
          <p:cNvGrpSpPr/>
          <p:nvPr/>
        </p:nvGrpSpPr>
        <p:grpSpPr>
          <a:xfrm>
            <a:off x="4276273" y="5158847"/>
            <a:ext cx="2351135" cy="360000"/>
            <a:chOff x="588263" y="3617084"/>
            <a:chExt cx="2351135" cy="360000"/>
          </a:xfrm>
        </p:grpSpPr>
        <p:pic>
          <p:nvPicPr>
            <p:cNvPr id="286" name="Picture 285">
              <a:extLst>
                <a:ext uri="{FF2B5EF4-FFF2-40B4-BE49-F238E27FC236}">
                  <a16:creationId xmlns:a16="http://schemas.microsoft.com/office/drawing/2014/main" id="{EFA11A89-8C84-F7E6-55DE-EFA2AD22E2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87" name="TextBox 286">
              <a:extLst>
                <a:ext uri="{FF2B5EF4-FFF2-40B4-BE49-F238E27FC236}">
                  <a16:creationId xmlns:a16="http://schemas.microsoft.com/office/drawing/2014/main" id="{6D6B33AA-2D99-91BB-F41D-D031D0765226}"/>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grpSp>
      <p:grpSp>
        <p:nvGrpSpPr>
          <p:cNvPr id="288" name="Group 287">
            <a:extLst>
              <a:ext uri="{FF2B5EF4-FFF2-40B4-BE49-F238E27FC236}">
                <a16:creationId xmlns:a16="http://schemas.microsoft.com/office/drawing/2014/main" id="{B4D94412-C565-1932-686E-5936FA5C4319}"/>
              </a:ext>
            </a:extLst>
          </p:cNvPr>
          <p:cNvGrpSpPr/>
          <p:nvPr/>
        </p:nvGrpSpPr>
        <p:grpSpPr>
          <a:xfrm>
            <a:off x="7739914" y="5158847"/>
            <a:ext cx="2351135" cy="360000"/>
            <a:chOff x="588263" y="3617084"/>
            <a:chExt cx="2351135" cy="360000"/>
          </a:xfrm>
        </p:grpSpPr>
        <p:pic>
          <p:nvPicPr>
            <p:cNvPr id="289" name="Picture 288">
              <a:extLst>
                <a:ext uri="{FF2B5EF4-FFF2-40B4-BE49-F238E27FC236}">
                  <a16:creationId xmlns:a16="http://schemas.microsoft.com/office/drawing/2014/main" id="{72A446DD-0AC0-36FB-6FA5-1A01B01EC5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FC681973-2235-6A10-6CB0-ED7E7DB3C621}"/>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grpSp>
      <p:grpSp>
        <p:nvGrpSpPr>
          <p:cNvPr id="291" name="Group 290">
            <a:extLst>
              <a:ext uri="{FF2B5EF4-FFF2-40B4-BE49-F238E27FC236}">
                <a16:creationId xmlns:a16="http://schemas.microsoft.com/office/drawing/2014/main" id="{33D892F5-C32E-91C9-FBA0-2BCE425CE7FD}"/>
              </a:ext>
            </a:extLst>
          </p:cNvPr>
          <p:cNvGrpSpPr/>
          <p:nvPr/>
        </p:nvGrpSpPr>
        <p:grpSpPr>
          <a:xfrm>
            <a:off x="804187" y="5158847"/>
            <a:ext cx="2351135" cy="360000"/>
            <a:chOff x="588263" y="1697756"/>
            <a:chExt cx="2351135" cy="360000"/>
          </a:xfrm>
        </p:grpSpPr>
        <p:pic>
          <p:nvPicPr>
            <p:cNvPr id="292" name="Picture 291">
              <a:extLst>
                <a:ext uri="{FF2B5EF4-FFF2-40B4-BE49-F238E27FC236}">
                  <a16:creationId xmlns:a16="http://schemas.microsoft.com/office/drawing/2014/main" id="{B1E9A08A-067D-3338-6A50-C82D644A23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3" name="TextBox 292">
              <a:extLst>
                <a:ext uri="{FF2B5EF4-FFF2-40B4-BE49-F238E27FC236}">
                  <a16:creationId xmlns:a16="http://schemas.microsoft.com/office/drawing/2014/main" id="{4BD4E7A0-77CE-4A0F-4C2F-12833064AF5D}"/>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grpSp>
      <p:sp>
        <p:nvSpPr>
          <p:cNvPr id="294" name="Text Placeholder 60">
            <a:extLst>
              <a:ext uri="{FF2B5EF4-FFF2-40B4-BE49-F238E27FC236}">
                <a16:creationId xmlns:a16="http://schemas.microsoft.com/office/drawing/2014/main" id="{9D4EEA1B-1FD1-3F2B-F9C8-23ED2FE0B866}"/>
              </a:ext>
            </a:extLst>
          </p:cNvPr>
          <p:cNvSpPr>
            <a:spLocks noGrp="1"/>
          </p:cNvSpPr>
          <p:nvPr>
            <p:ph type="body" sz="quarter" idx="38"/>
          </p:nvPr>
        </p:nvSpPr>
        <p:spPr>
          <a:xfrm>
            <a:off x="11417128" y="357645"/>
            <a:ext cx="127000" cy="125999"/>
          </a:xfrm>
          <a:solidFill>
            <a:srgbClr val="0078D4"/>
          </a:solidFill>
        </p:spPr>
        <p:txBody>
          <a:bodyPr/>
          <a:lstStyle/>
          <a:p>
            <a:endParaRPr lang="en-US"/>
          </a:p>
        </p:txBody>
      </p:sp>
      <p:sp>
        <p:nvSpPr>
          <p:cNvPr id="295" name="Text Placeholder 61">
            <a:extLst>
              <a:ext uri="{FF2B5EF4-FFF2-40B4-BE49-F238E27FC236}">
                <a16:creationId xmlns:a16="http://schemas.microsoft.com/office/drawing/2014/main" id="{28DD3845-C6F8-85F4-BA38-BB6077C9C3BA}"/>
              </a:ext>
            </a:extLst>
          </p:cNvPr>
          <p:cNvSpPr>
            <a:spLocks noGrp="1"/>
          </p:cNvSpPr>
          <p:nvPr>
            <p:ph type="body" sz="quarter" idx="39"/>
          </p:nvPr>
        </p:nvSpPr>
        <p:spPr>
          <a:xfrm>
            <a:off x="11588664" y="357645"/>
            <a:ext cx="127000" cy="125999"/>
          </a:xfrm>
          <a:solidFill>
            <a:srgbClr val="B1B3B3"/>
          </a:solidFill>
        </p:spPr>
        <p:txBody>
          <a:bodyPr/>
          <a:lstStyle/>
          <a:p>
            <a:endParaRPr lang="en-US"/>
          </a:p>
        </p:txBody>
      </p:sp>
      <p:sp>
        <p:nvSpPr>
          <p:cNvPr id="296" name="Text Placeholder 62">
            <a:extLst>
              <a:ext uri="{FF2B5EF4-FFF2-40B4-BE49-F238E27FC236}">
                <a16:creationId xmlns:a16="http://schemas.microsoft.com/office/drawing/2014/main" id="{E8D8F0EB-C173-008B-D09C-525378478966}"/>
              </a:ext>
            </a:extLst>
          </p:cNvPr>
          <p:cNvSpPr>
            <a:spLocks noGrp="1"/>
          </p:cNvSpPr>
          <p:nvPr>
            <p:ph type="body" sz="quarter" idx="40"/>
          </p:nvPr>
        </p:nvSpPr>
        <p:spPr>
          <a:xfrm>
            <a:off x="11760200" y="357645"/>
            <a:ext cx="127000" cy="125999"/>
          </a:xfrm>
        </p:spPr>
        <p:txBody>
          <a:bodyPr/>
          <a:lstStyle/>
          <a:p>
            <a:endParaRPr lang="en-US"/>
          </a:p>
        </p:txBody>
      </p:sp>
      <p:pic>
        <p:nvPicPr>
          <p:cNvPr id="2" name="Picture 1">
            <a:extLst>
              <a:ext uri="{FF2B5EF4-FFF2-40B4-BE49-F238E27FC236}">
                <a16:creationId xmlns:a16="http://schemas.microsoft.com/office/drawing/2014/main" id="{37974DAE-5CA0-B093-149C-8424E59733B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5" name="Group 4">
            <a:extLst>
              <a:ext uri="{FF2B5EF4-FFF2-40B4-BE49-F238E27FC236}">
                <a16:creationId xmlns:a16="http://schemas.microsoft.com/office/drawing/2014/main" id="{AD18F67E-7266-C334-C463-44477E531D0E}"/>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605DE415-DB9F-A48C-4BAB-3754B35925D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8" name="Graphic 17">
              <a:extLst>
                <a:ext uri="{FF2B5EF4-FFF2-40B4-BE49-F238E27FC236}">
                  <a16:creationId xmlns:a16="http://schemas.microsoft.com/office/drawing/2014/main" id="{86D8189B-7A95-B9C9-2414-CE5DA1D0015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19" name="Group 18">
            <a:extLst>
              <a:ext uri="{FF2B5EF4-FFF2-40B4-BE49-F238E27FC236}">
                <a16:creationId xmlns:a16="http://schemas.microsoft.com/office/drawing/2014/main" id="{49095B66-2293-48D5-596D-EA0BD740459B}"/>
              </a:ext>
            </a:extLst>
          </p:cNvPr>
          <p:cNvGrpSpPr/>
          <p:nvPr/>
        </p:nvGrpSpPr>
        <p:grpSpPr>
          <a:xfrm>
            <a:off x="8868697" y="1127774"/>
            <a:ext cx="1450784" cy="216000"/>
            <a:chOff x="1194743" y="1140160"/>
            <a:chExt cx="1450784" cy="216000"/>
          </a:xfrm>
        </p:grpSpPr>
        <p:sp>
          <p:nvSpPr>
            <p:cNvPr id="20" name="Rectangle: Rounded Corners 6">
              <a:extLst>
                <a:ext uri="{FF2B5EF4-FFF2-40B4-BE49-F238E27FC236}">
                  <a16:creationId xmlns:a16="http://schemas.microsoft.com/office/drawing/2014/main" id="{213FBF0C-6CA9-BB58-A82F-D229BE2985D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21" name="Graphic 20">
              <a:extLst>
                <a:ext uri="{FF2B5EF4-FFF2-40B4-BE49-F238E27FC236}">
                  <a16:creationId xmlns:a16="http://schemas.microsoft.com/office/drawing/2014/main" id="{79F19155-0181-B63A-7221-E84EC19F751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40" name="Graphic 2">
            <a:hlinkClick r:id="rId13"/>
            <a:extLst>
              <a:ext uri="{FF2B5EF4-FFF2-40B4-BE49-F238E27FC236}">
                <a16:creationId xmlns:a16="http://schemas.microsoft.com/office/drawing/2014/main" id="{2EBE6368-FAEB-9438-1F78-12EB205D8F50}"/>
              </a:ext>
            </a:extLst>
          </p:cNvPr>
          <p:cNvSpPr/>
          <p:nvPr/>
        </p:nvSpPr>
        <p:spPr>
          <a:xfrm>
            <a:off x="4306644" y="41831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676107905"/>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Widescreen</PresentationFormat>
  <Paragraphs>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Light 16x9</vt:lpstr>
      <vt:lpstr>Sales | Improve customer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 Improve customer meetings</dc:title>
  <dc:creator>Chad Christian (Unify Consulting LLC)</dc:creator>
  <cp:lastModifiedBy>Chad Christian (Unify Consulting LLC)</cp:lastModifiedBy>
  <cp:revision>4</cp:revision>
  <dcterms:created xsi:type="dcterms:W3CDTF">2024-06-05T19:07:44Z</dcterms:created>
  <dcterms:modified xsi:type="dcterms:W3CDTF">2024-06-06T20:27:09Z</dcterms:modified>
</cp:coreProperties>
</file>