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35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2539" dt="2025-02-10T22:01:53.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60"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2/11/2025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76126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68440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68440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14274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14274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12454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67283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36986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6" name="Circle 1">
            <a:extLst>
              <a:ext uri="{FF2B5EF4-FFF2-40B4-BE49-F238E27FC236}">
                <a16:creationId xmlns:a16="http://schemas.microsoft.com/office/drawing/2014/main" id="{26C3E936-7CEB-8A05-2E47-0AD7851B98F2}"/>
              </a:ext>
            </a:extLst>
          </p:cNvPr>
          <p:cNvSpPr>
            <a:spLocks noGrp="1"/>
          </p:cNvSpPr>
          <p:nvPr>
            <p:ph type="body" sz="quarter" idx="38" hasCustomPrompt="1"/>
          </p:nvPr>
        </p:nvSpPr>
        <p:spPr>
          <a:xfrm>
            <a:off x="11417245"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2">
            <a:extLst>
              <a:ext uri="{FF2B5EF4-FFF2-40B4-BE49-F238E27FC236}">
                <a16:creationId xmlns:a16="http://schemas.microsoft.com/office/drawing/2014/main" id="{04AEA325-90B3-6821-227C-4FFCA898F9AB}"/>
              </a:ext>
            </a:extLst>
          </p:cNvPr>
          <p:cNvSpPr>
            <a:spLocks noGrp="1"/>
          </p:cNvSpPr>
          <p:nvPr>
            <p:ph type="body" sz="quarter" idx="39" hasCustomPrompt="1"/>
          </p:nvPr>
        </p:nvSpPr>
        <p:spPr>
          <a:xfrm>
            <a:off x="11588781"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8" name="Circle 3">
            <a:extLst>
              <a:ext uri="{FF2B5EF4-FFF2-40B4-BE49-F238E27FC236}">
                <a16:creationId xmlns:a16="http://schemas.microsoft.com/office/drawing/2014/main" id="{35386AB7-28CA-0BBA-03F5-CC72BD939DC2}"/>
              </a:ext>
            </a:extLst>
          </p:cNvPr>
          <p:cNvSpPr>
            <a:spLocks noGrp="1"/>
          </p:cNvSpPr>
          <p:nvPr>
            <p:ph type="body" sz="quarter" idx="40" hasCustomPrompt="1"/>
          </p:nvPr>
        </p:nvSpPr>
        <p:spPr>
          <a:xfrm>
            <a:off x="11760317"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43023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76126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69684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69684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15209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15209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13726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85826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4" name="Circle 1">
            <a:extLst>
              <a:ext uri="{FF2B5EF4-FFF2-40B4-BE49-F238E27FC236}">
                <a16:creationId xmlns:a16="http://schemas.microsoft.com/office/drawing/2014/main" id="{07FB0D44-B2FC-AD50-89A4-2016469B01D6}"/>
              </a:ext>
            </a:extLst>
          </p:cNvPr>
          <p:cNvSpPr>
            <a:spLocks noGrp="1"/>
          </p:cNvSpPr>
          <p:nvPr>
            <p:ph type="body" sz="quarter" idx="38" hasCustomPrompt="1"/>
          </p:nvPr>
        </p:nvSpPr>
        <p:spPr>
          <a:xfrm>
            <a:off x="11417128"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6" name="Circle 2">
            <a:extLst>
              <a:ext uri="{FF2B5EF4-FFF2-40B4-BE49-F238E27FC236}">
                <a16:creationId xmlns:a16="http://schemas.microsoft.com/office/drawing/2014/main" id="{4A5639CF-B5E7-20B0-D289-A990965914E6}"/>
              </a:ext>
            </a:extLst>
          </p:cNvPr>
          <p:cNvSpPr>
            <a:spLocks noGrp="1"/>
          </p:cNvSpPr>
          <p:nvPr>
            <p:ph type="body" sz="quarter" idx="39" hasCustomPrompt="1"/>
          </p:nvPr>
        </p:nvSpPr>
        <p:spPr>
          <a:xfrm>
            <a:off x="11588664"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3">
            <a:extLst>
              <a:ext uri="{FF2B5EF4-FFF2-40B4-BE49-F238E27FC236}">
                <a16:creationId xmlns:a16="http://schemas.microsoft.com/office/drawing/2014/main" id="{8C6AE7B5-FABD-E95D-A0C4-FEA8F2FE8010}"/>
              </a:ext>
            </a:extLst>
          </p:cNvPr>
          <p:cNvSpPr>
            <a:spLocks noGrp="1"/>
          </p:cNvSpPr>
          <p:nvPr>
            <p:ph type="body" sz="quarter" idx="40" hasCustomPrompt="1"/>
          </p:nvPr>
        </p:nvSpPr>
        <p:spPr>
          <a:xfrm>
            <a:off x="11760200"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3" r:id="rId6"/>
    <p:sldLayoutId id="2147483816" r:id="rId7"/>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hyperlink" Target="https://copilot.cloud.microsoft/prompts/create-presentations-cda82238-15fd-4a05-adad-b7691d84fac3" TargetMode="External"/><Relationship Id="rId3" Type="http://schemas.openxmlformats.org/officeDocument/2006/relationships/image" Target="../media/image8.svg"/><Relationship Id="rId7" Type="http://schemas.openxmlformats.org/officeDocument/2006/relationships/image" Target="../media/image11.png"/><Relationship Id="rId12" Type="http://schemas.openxmlformats.org/officeDocument/2006/relationships/hyperlink" Target="https://www.youtube.com/embed/llIeoJpmuJk?si=v-UdHKVAmSNDfIW5" TargetMode="External"/><Relationship Id="rId17" Type="http://schemas.openxmlformats.org/officeDocument/2006/relationships/hyperlink" Target="https://copilot.cloud.microsoft/prompts/5d544061-3491-41b3-a84a-3336d9def11d" TargetMode="External"/><Relationship Id="rId2" Type="http://schemas.openxmlformats.org/officeDocument/2006/relationships/image" Target="../media/image7.png"/><Relationship Id="rId16" Type="http://schemas.openxmlformats.org/officeDocument/2006/relationships/hyperlink" Target="https://copilot.cloud.microsoft/prompts/13467345-407f-475b-ad9b-e7e61464abdb" TargetMode="External"/><Relationship Id="rId1" Type="http://schemas.openxmlformats.org/officeDocument/2006/relationships/slideLayout" Target="../slideLayouts/slideLayout6.xml"/><Relationship Id="rId6" Type="http://schemas.openxmlformats.org/officeDocument/2006/relationships/image" Target="../media/image10.png"/><Relationship Id="rId11" Type="http://schemas.openxmlformats.org/officeDocument/2006/relationships/image" Target="../media/image15.svg"/><Relationship Id="rId5" Type="http://schemas.openxmlformats.org/officeDocument/2006/relationships/image" Target="../media/image9.png"/><Relationship Id="rId15" Type="http://schemas.openxmlformats.org/officeDocument/2006/relationships/hyperlink" Target="https://copilot.cloud.microsoft/prompts/3dc0470d-5e34-4b9e-9a59-b11f2fedeb9d" TargetMode="External"/><Relationship Id="rId10" Type="http://schemas.openxmlformats.org/officeDocument/2006/relationships/image" Target="../media/image14.png"/><Relationship Id="rId4" Type="http://schemas.openxmlformats.org/officeDocument/2006/relationships/hyperlink" Target="https://support.microsoft.com/en-us/topic/overview-of-microsoft-365-chat-preview-5b00a52d-7296-48ee-b938-b95b7209f737" TargetMode="External"/><Relationship Id="rId9" Type="http://schemas.openxmlformats.org/officeDocument/2006/relationships/image" Target="../media/image13.png"/><Relationship Id="rId14" Type="http://schemas.openxmlformats.org/officeDocument/2006/relationships/hyperlink" Target="https://copilot.cloud.microsoft/prompts/97ad49a6-6dcf-4471-873a-2e3074d499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51AC773-217D-B93C-625F-27C5502E4032}"/>
              </a:ext>
            </a:extLst>
          </p:cNvPr>
          <p:cNvSpPr>
            <a:spLocks noGrp="1"/>
          </p:cNvSpPr>
          <p:nvPr>
            <p:ph type="title"/>
          </p:nvPr>
        </p:nvSpPr>
        <p:spPr>
          <a:xfrm>
            <a:off x="584200" y="387350"/>
            <a:ext cx="5672138" cy="263149"/>
          </a:xfrm>
        </p:spPr>
        <p:txBody>
          <a:bodyPr/>
          <a:lstStyle/>
          <a:p>
            <a:r>
              <a:rPr lang="en-US" noProof="0">
                <a:solidFill>
                  <a:srgbClr val="0078D4"/>
                </a:solidFill>
              </a:rPr>
              <a:t>Sales | </a:t>
            </a:r>
            <a:r>
              <a:rPr lang="en-US" noProof="0"/>
              <a:t>Improve customer meetings</a:t>
            </a:r>
          </a:p>
        </p:txBody>
      </p:sp>
      <p:sp>
        <p:nvSpPr>
          <p:cNvPr id="6" name="Text Placeholder 5">
            <a:extLst>
              <a:ext uri="{FF2B5EF4-FFF2-40B4-BE49-F238E27FC236}">
                <a16:creationId xmlns:a16="http://schemas.microsoft.com/office/drawing/2014/main" id="{D66E64E6-DACB-9E61-4FB5-2DF95508666A}"/>
              </a:ext>
            </a:extLst>
          </p:cNvPr>
          <p:cNvSpPr>
            <a:spLocks noGrp="1"/>
          </p:cNvSpPr>
          <p:nvPr>
            <p:ph type="body" sz="quarter" idx="11"/>
          </p:nvPr>
        </p:nvSpPr>
        <p:spPr>
          <a:xfrm>
            <a:off x="584200" y="1593881"/>
            <a:ext cx="2808000" cy="345600"/>
          </a:xfrm>
        </p:spPr>
        <p:txBody>
          <a:bodyPr/>
          <a:lstStyle/>
          <a:p>
            <a:r>
              <a:rPr lang="en-US" noProof="0"/>
              <a:t>1. Prepare for a meeting</a:t>
            </a:r>
          </a:p>
        </p:txBody>
      </p:sp>
      <p:sp>
        <p:nvSpPr>
          <p:cNvPr id="7" name="Text Placeholder 6">
            <a:extLst>
              <a:ext uri="{FF2B5EF4-FFF2-40B4-BE49-F238E27FC236}">
                <a16:creationId xmlns:a16="http://schemas.microsoft.com/office/drawing/2014/main" id="{EA62AF6B-8392-19D6-4008-8B9EDDD439E9}"/>
              </a:ext>
            </a:extLst>
          </p:cNvPr>
          <p:cNvSpPr>
            <a:spLocks noGrp="1"/>
          </p:cNvSpPr>
          <p:nvPr>
            <p:ph type="body" sz="quarter" idx="12"/>
          </p:nvPr>
        </p:nvSpPr>
        <p:spPr>
          <a:xfrm>
            <a:off x="584200" y="4052218"/>
            <a:ext cx="2808000" cy="345600"/>
          </a:xfrm>
        </p:spPr>
        <p:txBody>
          <a:bodyPr/>
          <a:lstStyle/>
          <a:p>
            <a:r>
              <a:rPr lang="en-US" noProof="0"/>
              <a:t>6. Send a follow up email</a:t>
            </a:r>
          </a:p>
        </p:txBody>
      </p:sp>
      <p:sp>
        <p:nvSpPr>
          <p:cNvPr id="8" name="Text Placeholder 7">
            <a:extLst>
              <a:ext uri="{FF2B5EF4-FFF2-40B4-BE49-F238E27FC236}">
                <a16:creationId xmlns:a16="http://schemas.microsoft.com/office/drawing/2014/main" id="{8B43261E-C01B-AAF7-FB79-BCB449EDE012}"/>
              </a:ext>
            </a:extLst>
          </p:cNvPr>
          <p:cNvSpPr>
            <a:spLocks noGrp="1"/>
          </p:cNvSpPr>
          <p:nvPr>
            <p:ph type="body" sz="quarter" idx="13"/>
          </p:nvPr>
        </p:nvSpPr>
        <p:spPr>
          <a:xfrm>
            <a:off x="4047840" y="1593881"/>
            <a:ext cx="2808000" cy="345600"/>
          </a:xfrm>
        </p:spPr>
        <p:txBody>
          <a:bodyPr/>
          <a:lstStyle/>
          <a:p>
            <a:r>
              <a:rPr lang="en-US" noProof="0"/>
              <a:t>2. Create a presentation</a:t>
            </a:r>
          </a:p>
        </p:txBody>
      </p:sp>
      <p:sp>
        <p:nvSpPr>
          <p:cNvPr id="9" name="Text Placeholder 8">
            <a:extLst>
              <a:ext uri="{FF2B5EF4-FFF2-40B4-BE49-F238E27FC236}">
                <a16:creationId xmlns:a16="http://schemas.microsoft.com/office/drawing/2014/main" id="{5D07F03A-7B5E-43DB-6297-704D97B841E9}"/>
              </a:ext>
            </a:extLst>
          </p:cNvPr>
          <p:cNvSpPr>
            <a:spLocks noGrp="1"/>
          </p:cNvSpPr>
          <p:nvPr>
            <p:ph type="body" sz="quarter" idx="14"/>
          </p:nvPr>
        </p:nvSpPr>
        <p:spPr>
          <a:xfrm>
            <a:off x="4047840" y="4052218"/>
            <a:ext cx="2808000" cy="345600"/>
          </a:xfrm>
        </p:spPr>
        <p:txBody>
          <a:bodyPr/>
          <a:lstStyle/>
          <a:p>
            <a:r>
              <a:rPr lang="en-US" noProof="0"/>
              <a:t>5. Summarize the meeting</a:t>
            </a:r>
          </a:p>
        </p:txBody>
      </p:sp>
      <p:sp>
        <p:nvSpPr>
          <p:cNvPr id="10" name="Text Placeholder 9">
            <a:extLst>
              <a:ext uri="{FF2B5EF4-FFF2-40B4-BE49-F238E27FC236}">
                <a16:creationId xmlns:a16="http://schemas.microsoft.com/office/drawing/2014/main" id="{5DB7B1D6-90AA-812D-38AC-4FC308D82589}"/>
              </a:ext>
            </a:extLst>
          </p:cNvPr>
          <p:cNvSpPr>
            <a:spLocks noGrp="1"/>
          </p:cNvSpPr>
          <p:nvPr>
            <p:ph type="body" sz="quarter" idx="15"/>
          </p:nvPr>
        </p:nvSpPr>
        <p:spPr>
          <a:xfrm>
            <a:off x="7511481" y="1593881"/>
            <a:ext cx="2808000" cy="345600"/>
          </a:xfrm>
        </p:spPr>
        <p:txBody>
          <a:bodyPr/>
          <a:lstStyle/>
          <a:p>
            <a:r>
              <a:rPr lang="en-US" noProof="0"/>
              <a:t>3. Stay focused during the meeting</a:t>
            </a:r>
          </a:p>
        </p:txBody>
      </p:sp>
      <p:sp>
        <p:nvSpPr>
          <p:cNvPr id="11" name="Text Placeholder 10">
            <a:extLst>
              <a:ext uri="{FF2B5EF4-FFF2-40B4-BE49-F238E27FC236}">
                <a16:creationId xmlns:a16="http://schemas.microsoft.com/office/drawing/2014/main" id="{159A6375-D732-AEEC-8F08-CB20AB56EF1E}"/>
              </a:ext>
            </a:extLst>
          </p:cNvPr>
          <p:cNvSpPr>
            <a:spLocks noGrp="1"/>
          </p:cNvSpPr>
          <p:nvPr>
            <p:ph type="body" sz="quarter" idx="16"/>
          </p:nvPr>
        </p:nvSpPr>
        <p:spPr>
          <a:xfrm>
            <a:off x="7511481" y="4052218"/>
            <a:ext cx="2808000" cy="345600"/>
          </a:xfrm>
        </p:spPr>
        <p:txBody>
          <a:bodyPr/>
          <a:lstStyle/>
          <a:p>
            <a:r>
              <a:rPr lang="en-US" noProof="0"/>
              <a:t>4. Get in-call sales insights</a:t>
            </a:r>
          </a:p>
        </p:txBody>
      </p:sp>
      <p:sp>
        <p:nvSpPr>
          <p:cNvPr id="186" name="Text Placeholder 185">
            <a:extLst>
              <a:ext uri="{FF2B5EF4-FFF2-40B4-BE49-F238E27FC236}">
                <a16:creationId xmlns:a16="http://schemas.microsoft.com/office/drawing/2014/main" id="{8B5C2D03-DCAF-3A2F-F520-91089D02E4FD}"/>
              </a:ext>
            </a:extLst>
          </p:cNvPr>
          <p:cNvSpPr>
            <a:spLocks noGrp="1"/>
          </p:cNvSpPr>
          <p:nvPr>
            <p:ph type="body" sz="quarter" idx="17"/>
          </p:nvPr>
        </p:nvSpPr>
        <p:spPr>
          <a:xfrm>
            <a:off x="6519107" y="521099"/>
            <a:ext cx="3599821" cy="169277"/>
          </a:xfrm>
        </p:spPr>
        <p:txBody>
          <a:bodyPr/>
          <a:lstStyle/>
          <a:p>
            <a:r>
              <a:rPr lang="en-US" noProof="0"/>
              <a:t>Microsoft 365 Copilot for Sales</a:t>
            </a:r>
            <a:endParaRPr lang="en-US" sz="800" i="1" noProof="0"/>
          </a:p>
        </p:txBody>
      </p:sp>
      <p:sp>
        <p:nvSpPr>
          <p:cNvPr id="12" name="Text Placeholder 11">
            <a:extLst>
              <a:ext uri="{FF2B5EF4-FFF2-40B4-BE49-F238E27FC236}">
                <a16:creationId xmlns:a16="http://schemas.microsoft.com/office/drawing/2014/main" id="{4DE598EE-5406-B032-5748-83EC5542E8D8}"/>
              </a:ext>
            </a:extLst>
          </p:cNvPr>
          <p:cNvSpPr>
            <a:spLocks noGrp="1"/>
          </p:cNvSpPr>
          <p:nvPr>
            <p:ph type="body" sz="quarter" idx="18"/>
          </p:nvPr>
        </p:nvSpPr>
        <p:spPr>
          <a:xfrm>
            <a:off x="584200" y="2032188"/>
            <a:ext cx="2808000" cy="626701"/>
          </a:xfrm>
        </p:spPr>
        <p:txBody>
          <a:bodyPr/>
          <a:lstStyle/>
          <a:p>
            <a:r>
              <a:rPr lang="en-US" noProof="0"/>
              <a:t>Prompt Copilot for a summary of past interactions and customer details. Copilot for Sales enriches the summary with CRM insights.</a:t>
            </a:r>
          </a:p>
        </p:txBody>
      </p:sp>
      <p:sp>
        <p:nvSpPr>
          <p:cNvPr id="13" name="Text Placeholder 12">
            <a:extLst>
              <a:ext uri="{FF2B5EF4-FFF2-40B4-BE49-F238E27FC236}">
                <a16:creationId xmlns:a16="http://schemas.microsoft.com/office/drawing/2014/main" id="{4516C6C2-314E-AF2C-89EC-42F58B9E3182}"/>
              </a:ext>
            </a:extLst>
          </p:cNvPr>
          <p:cNvSpPr>
            <a:spLocks noGrp="1"/>
          </p:cNvSpPr>
          <p:nvPr>
            <p:ph type="body" sz="quarter" idx="19"/>
          </p:nvPr>
        </p:nvSpPr>
        <p:spPr>
          <a:xfrm>
            <a:off x="4047840" y="2032188"/>
            <a:ext cx="2808000" cy="821695"/>
          </a:xfrm>
        </p:spPr>
        <p:txBody>
          <a:bodyPr>
            <a:normAutofit/>
          </a:bodyPr>
          <a:lstStyle/>
          <a:p>
            <a:r>
              <a:rPr lang="en-US" noProof="0"/>
              <a:t>Use Copilot in PowerPoint to generate a presentation for the meeting using branded templates. Copilot can summarize important topics and customer requests from meeting notes and customer reports saved to Word.</a:t>
            </a:r>
          </a:p>
        </p:txBody>
      </p:sp>
      <p:sp>
        <p:nvSpPr>
          <p:cNvPr id="14" name="Text Placeholder 13">
            <a:extLst>
              <a:ext uri="{FF2B5EF4-FFF2-40B4-BE49-F238E27FC236}">
                <a16:creationId xmlns:a16="http://schemas.microsoft.com/office/drawing/2014/main" id="{C9FA463C-455D-FF7D-0F9A-37A232CBD565}"/>
              </a:ext>
            </a:extLst>
          </p:cNvPr>
          <p:cNvSpPr>
            <a:spLocks noGrp="1"/>
          </p:cNvSpPr>
          <p:nvPr>
            <p:ph type="body" sz="quarter" idx="20"/>
          </p:nvPr>
        </p:nvSpPr>
        <p:spPr>
          <a:xfrm>
            <a:off x="7511481" y="2032188"/>
            <a:ext cx="2808000" cy="824843"/>
          </a:xfrm>
        </p:spPr>
        <p:txBody>
          <a:bodyPr>
            <a:normAutofit lnSpcReduction="10000"/>
          </a:bodyPr>
          <a:lstStyle/>
          <a:p>
            <a:r>
              <a:rPr lang="en-US" noProof="0"/>
              <a:t>Copilot in Teams helps improve the quality of customer meetings by taking notes, suggesting talking points, and surface customer and product information during the call. Copilot for Sales includes sales keywords and KPIs in the meeting recap.</a:t>
            </a:r>
          </a:p>
        </p:txBody>
      </p:sp>
      <p:sp>
        <p:nvSpPr>
          <p:cNvPr id="15" name="Text Placeholder 14">
            <a:extLst>
              <a:ext uri="{FF2B5EF4-FFF2-40B4-BE49-F238E27FC236}">
                <a16:creationId xmlns:a16="http://schemas.microsoft.com/office/drawing/2014/main" id="{EFE09640-9805-348A-DD62-E43A74C2579D}"/>
              </a:ext>
            </a:extLst>
          </p:cNvPr>
          <p:cNvSpPr>
            <a:spLocks noGrp="1"/>
          </p:cNvSpPr>
          <p:nvPr>
            <p:ph type="body" sz="quarter" idx="21"/>
          </p:nvPr>
        </p:nvSpPr>
        <p:spPr>
          <a:xfrm>
            <a:off x="584200" y="3208260"/>
            <a:ext cx="2808000" cy="626701"/>
          </a:xfrm>
        </p:spPr>
        <p:txBody>
          <a:bodyPr>
            <a:normAutofit lnSpcReduction="10000"/>
          </a:bodyPr>
          <a:lstStyle/>
          <a:p>
            <a:r>
              <a:rPr lang="en-US" noProof="0"/>
              <a:t>Benefit: </a:t>
            </a:r>
            <a:r>
              <a:rPr lang="en-US" b="1" noProof="0"/>
              <a:t>Rapidly get up to speed and improve preparation </a:t>
            </a:r>
            <a:r>
              <a:rPr lang="en-US" noProof="0"/>
              <a:t>to focus on key issues and concerns. Have additional time to identify cross sell opportunities.</a:t>
            </a:r>
          </a:p>
        </p:txBody>
      </p:sp>
      <p:sp>
        <p:nvSpPr>
          <p:cNvPr id="150" name="Text Placeholder 149">
            <a:extLst>
              <a:ext uri="{FF2B5EF4-FFF2-40B4-BE49-F238E27FC236}">
                <a16:creationId xmlns:a16="http://schemas.microsoft.com/office/drawing/2014/main" id="{087C30A2-BE98-04BC-BBBC-65910F437B99}"/>
              </a:ext>
            </a:extLst>
          </p:cNvPr>
          <p:cNvSpPr>
            <a:spLocks noGrp="1"/>
          </p:cNvSpPr>
          <p:nvPr>
            <p:ph type="body" sz="quarter" idx="22"/>
          </p:nvPr>
        </p:nvSpPr>
        <p:spPr>
          <a:xfrm>
            <a:off x="584200" y="5641938"/>
            <a:ext cx="2808000" cy="626701"/>
          </a:xfrm>
        </p:spPr>
        <p:txBody>
          <a:bodyPr/>
          <a:lstStyle/>
          <a:p>
            <a:r>
              <a:rPr lang="en-US" noProof="0"/>
              <a:t>Benefit: </a:t>
            </a:r>
            <a:r>
              <a:rPr lang="en-US" b="1" noProof="0"/>
              <a:t>Document and socialize </a:t>
            </a:r>
            <a:r>
              <a:rPr lang="en-US" noProof="0"/>
              <a:t>the action items </a:t>
            </a:r>
            <a:br>
              <a:rPr lang="en-US" noProof="0"/>
            </a:br>
            <a:r>
              <a:rPr lang="en-US" noProof="0"/>
              <a:t>to keep the sales process moving forward </a:t>
            </a:r>
            <a:br>
              <a:rPr lang="en-US" noProof="0"/>
            </a:br>
            <a:r>
              <a:rPr lang="en-US" noProof="0"/>
              <a:t>towards a successful close.</a:t>
            </a:r>
          </a:p>
        </p:txBody>
      </p:sp>
      <p:sp>
        <p:nvSpPr>
          <p:cNvPr id="17" name="Text Placeholder 16">
            <a:extLst>
              <a:ext uri="{FF2B5EF4-FFF2-40B4-BE49-F238E27FC236}">
                <a16:creationId xmlns:a16="http://schemas.microsoft.com/office/drawing/2014/main" id="{6C5CEE7E-DFE4-EFC8-3C53-41BC41423342}"/>
              </a:ext>
            </a:extLst>
          </p:cNvPr>
          <p:cNvSpPr>
            <a:spLocks noGrp="1"/>
          </p:cNvSpPr>
          <p:nvPr>
            <p:ph type="body" sz="quarter" idx="23"/>
          </p:nvPr>
        </p:nvSpPr>
        <p:spPr>
          <a:xfrm>
            <a:off x="4047840" y="3208260"/>
            <a:ext cx="2808000" cy="626701"/>
          </a:xfrm>
        </p:spPr>
        <p:txBody>
          <a:bodyPr/>
          <a:lstStyle/>
          <a:p>
            <a:pPr lvl="0"/>
            <a:r>
              <a:rPr lang="en-US" noProof="0"/>
              <a:t>Benefit: </a:t>
            </a:r>
            <a:r>
              <a:rPr lang="en-US" b="1" noProof="0"/>
              <a:t>Using higher quality presentations </a:t>
            </a:r>
            <a:r>
              <a:rPr lang="en-US" noProof="0"/>
              <a:t>makes it easier to convey a clear message and can reduce the time to close the deal.</a:t>
            </a:r>
          </a:p>
        </p:txBody>
      </p:sp>
      <p:sp>
        <p:nvSpPr>
          <p:cNvPr id="176" name="Text Placeholder 175">
            <a:extLst>
              <a:ext uri="{FF2B5EF4-FFF2-40B4-BE49-F238E27FC236}">
                <a16:creationId xmlns:a16="http://schemas.microsoft.com/office/drawing/2014/main" id="{05129FDB-40AC-C22A-A51D-5D0845D7CC3C}"/>
              </a:ext>
            </a:extLst>
          </p:cNvPr>
          <p:cNvSpPr>
            <a:spLocks noGrp="1"/>
          </p:cNvSpPr>
          <p:nvPr>
            <p:ph type="body" sz="quarter" idx="24"/>
          </p:nvPr>
        </p:nvSpPr>
        <p:spPr>
          <a:xfrm>
            <a:off x="4047840" y="5641938"/>
            <a:ext cx="2808000" cy="626701"/>
          </a:xfrm>
        </p:spPr>
        <p:txBody>
          <a:bodyPr/>
          <a:lstStyle/>
          <a:p>
            <a:r>
              <a:rPr lang="en-US" noProof="0"/>
              <a:t>Benefit: </a:t>
            </a:r>
            <a:r>
              <a:rPr lang="en-US" b="1" noProof="0"/>
              <a:t>Avoid listening to meeting recordings </a:t>
            </a:r>
            <a:r>
              <a:rPr lang="en-US" noProof="0"/>
              <a:t>and spend that time improving the proposal.</a:t>
            </a:r>
          </a:p>
        </p:txBody>
      </p:sp>
      <p:sp>
        <p:nvSpPr>
          <p:cNvPr id="59" name="Text Placeholder 58">
            <a:extLst>
              <a:ext uri="{FF2B5EF4-FFF2-40B4-BE49-F238E27FC236}">
                <a16:creationId xmlns:a16="http://schemas.microsoft.com/office/drawing/2014/main" id="{80CF5D44-52A6-C871-8628-4C2887AEA46E}"/>
              </a:ext>
            </a:extLst>
          </p:cNvPr>
          <p:cNvSpPr>
            <a:spLocks noGrp="1"/>
          </p:cNvSpPr>
          <p:nvPr>
            <p:ph type="body" sz="quarter" idx="25"/>
          </p:nvPr>
        </p:nvSpPr>
        <p:spPr>
          <a:xfrm>
            <a:off x="7511481" y="3208260"/>
            <a:ext cx="2808000" cy="626701"/>
          </a:xfrm>
        </p:spPr>
        <p:txBody>
          <a:bodyPr>
            <a:normAutofit lnSpcReduction="10000"/>
          </a:bodyPr>
          <a:lstStyle/>
          <a:p>
            <a:r>
              <a:rPr lang="en-US" noProof="0"/>
              <a:t>Benefit: </a:t>
            </a:r>
            <a:r>
              <a:rPr lang="en-US" b="1" noProof="0"/>
              <a:t>Having a better discussion </a:t>
            </a:r>
            <a:r>
              <a:rPr lang="en-US" noProof="0"/>
              <a:t>during the call can help to raise and resolve issues quicker, leading to increased customer satisfaction and potentially reduce the time to close the deal.</a:t>
            </a:r>
          </a:p>
        </p:txBody>
      </p:sp>
      <p:sp>
        <p:nvSpPr>
          <p:cNvPr id="177" name="Text Placeholder 176">
            <a:extLst>
              <a:ext uri="{FF2B5EF4-FFF2-40B4-BE49-F238E27FC236}">
                <a16:creationId xmlns:a16="http://schemas.microsoft.com/office/drawing/2014/main" id="{29318B42-EA7D-8622-9407-F947629307ED}"/>
              </a:ext>
            </a:extLst>
          </p:cNvPr>
          <p:cNvSpPr>
            <a:spLocks noGrp="1"/>
          </p:cNvSpPr>
          <p:nvPr>
            <p:ph type="body" sz="quarter" idx="26"/>
          </p:nvPr>
        </p:nvSpPr>
        <p:spPr>
          <a:xfrm>
            <a:off x="7511481" y="5641938"/>
            <a:ext cx="2808000" cy="626701"/>
          </a:xfrm>
        </p:spPr>
        <p:txBody>
          <a:bodyPr/>
          <a:lstStyle/>
          <a:p>
            <a:r>
              <a:rPr lang="en-US" noProof="0"/>
              <a:t>Benefit: </a:t>
            </a:r>
            <a:r>
              <a:rPr lang="en-US" b="1" noProof="0"/>
              <a:t>Keep the conversation flowing </a:t>
            </a:r>
            <a:r>
              <a:rPr lang="en-US" noProof="0"/>
              <a:t>onto </a:t>
            </a:r>
            <a:br>
              <a:rPr lang="en-US" noProof="0"/>
            </a:br>
            <a:r>
              <a:rPr lang="en-US" noProof="0"/>
              <a:t>meaningful topics can help to cover the agenda quicker and reduce meeting times.</a:t>
            </a:r>
          </a:p>
        </p:txBody>
      </p:sp>
      <p:sp>
        <p:nvSpPr>
          <p:cNvPr id="61" name="Text Placeholder 60">
            <a:extLst>
              <a:ext uri="{FF2B5EF4-FFF2-40B4-BE49-F238E27FC236}">
                <a16:creationId xmlns:a16="http://schemas.microsoft.com/office/drawing/2014/main" id="{293AC050-3537-DBB6-F961-596291803A7A}"/>
              </a:ext>
            </a:extLst>
          </p:cNvPr>
          <p:cNvSpPr>
            <a:spLocks noGrp="1"/>
          </p:cNvSpPr>
          <p:nvPr>
            <p:ph type="body" sz="quarter" idx="27"/>
          </p:nvPr>
        </p:nvSpPr>
        <p:spPr>
          <a:xfrm>
            <a:off x="584200" y="4488366"/>
            <a:ext cx="2808000" cy="626701"/>
          </a:xfrm>
        </p:spPr>
        <p:txBody>
          <a:bodyPr/>
          <a:lstStyle/>
          <a:p>
            <a:r>
              <a:rPr lang="en-US" noProof="0"/>
              <a:t>Have Copilot turn the meeting notes and action items into a follow up email. Copilot for Sales includes product and pricing details in the email from your CRM system.</a:t>
            </a:r>
          </a:p>
        </p:txBody>
      </p:sp>
      <p:sp>
        <p:nvSpPr>
          <p:cNvPr id="62" name="Text Placeholder 61">
            <a:extLst>
              <a:ext uri="{FF2B5EF4-FFF2-40B4-BE49-F238E27FC236}">
                <a16:creationId xmlns:a16="http://schemas.microsoft.com/office/drawing/2014/main" id="{A028CEAF-5478-B2C5-C062-F60589465F8C}"/>
              </a:ext>
            </a:extLst>
          </p:cNvPr>
          <p:cNvSpPr>
            <a:spLocks noGrp="1"/>
          </p:cNvSpPr>
          <p:nvPr>
            <p:ph type="body" sz="quarter" idx="28"/>
          </p:nvPr>
        </p:nvSpPr>
        <p:spPr>
          <a:xfrm>
            <a:off x="4047841" y="4488366"/>
            <a:ext cx="2808000" cy="626701"/>
          </a:xfrm>
        </p:spPr>
        <p:txBody>
          <a:bodyPr>
            <a:normAutofit/>
          </a:bodyPr>
          <a:lstStyle/>
          <a:p>
            <a:pPr lvl="0"/>
            <a:r>
              <a:rPr lang="en-US" noProof="0"/>
              <a:t>Review the meeting recap from Copilot in Teams for key points and action items. Use Copilot for Sales to update the opportunity details in your CRM system.</a:t>
            </a:r>
          </a:p>
        </p:txBody>
      </p:sp>
      <p:sp>
        <p:nvSpPr>
          <p:cNvPr id="63" name="Text Placeholder 62">
            <a:extLst>
              <a:ext uri="{FF2B5EF4-FFF2-40B4-BE49-F238E27FC236}">
                <a16:creationId xmlns:a16="http://schemas.microsoft.com/office/drawing/2014/main" id="{0DD81E19-EF7D-EB06-391B-213989D3928A}"/>
              </a:ext>
            </a:extLst>
          </p:cNvPr>
          <p:cNvSpPr>
            <a:spLocks noGrp="1"/>
          </p:cNvSpPr>
          <p:nvPr>
            <p:ph type="body" sz="quarter" idx="29"/>
          </p:nvPr>
        </p:nvSpPr>
        <p:spPr>
          <a:xfrm>
            <a:off x="7511480" y="4488366"/>
            <a:ext cx="2607447" cy="626701"/>
          </a:xfrm>
        </p:spPr>
        <p:txBody>
          <a:bodyPr/>
          <a:lstStyle/>
          <a:p>
            <a:r>
              <a:rPr lang="en-US" noProof="0"/>
              <a:t>During the meeting, Copilot suggests questions to ask the customer. Copilot for Sales provides sales insights like brand and competitor analysis.</a:t>
            </a:r>
          </a:p>
        </p:txBody>
      </p:sp>
      <p:sp>
        <p:nvSpPr>
          <p:cNvPr id="199" name="Text Placeholder 198">
            <a:extLst>
              <a:ext uri="{FF2B5EF4-FFF2-40B4-BE49-F238E27FC236}">
                <a16:creationId xmlns:a16="http://schemas.microsoft.com/office/drawing/2014/main" id="{446022C5-1ED2-8026-8A6F-C5CA889A878E}"/>
              </a:ext>
            </a:extLst>
          </p:cNvPr>
          <p:cNvSpPr>
            <a:spLocks noGrp="1"/>
          </p:cNvSpPr>
          <p:nvPr>
            <p:ph type="body" sz="quarter" idx="30"/>
          </p:nvPr>
        </p:nvSpPr>
        <p:spPr>
          <a:xfrm>
            <a:off x="10430234" y="521099"/>
            <a:ext cx="1456966" cy="175614"/>
          </a:xfrm>
        </p:spPr>
        <p:txBody>
          <a:bodyPr/>
          <a:lstStyle/>
          <a:p>
            <a:r>
              <a:rPr lang="en-US" sz="1100" noProof="0"/>
              <a:t>Extend</a:t>
            </a:r>
          </a:p>
        </p:txBody>
      </p:sp>
      <p:sp>
        <p:nvSpPr>
          <p:cNvPr id="23" name="Rectangle: Rounded Corners 6">
            <a:extLst>
              <a:ext uri="{FF2B5EF4-FFF2-40B4-BE49-F238E27FC236}">
                <a16:creationId xmlns:a16="http://schemas.microsoft.com/office/drawing/2014/main" id="{A458E396-A7F6-1ADE-59AB-7E0AA9803DE2}"/>
              </a:ext>
              <a:ext uri="{C183D7F6-B498-43B3-948B-1728B52AA6E4}">
                <adec:decorative xmlns:adec="http://schemas.microsoft.com/office/drawing/2017/decorative" val="1"/>
              </a:ext>
            </a:extLst>
          </p:cNvPr>
          <p:cNvSpPr/>
          <p:nvPr/>
        </p:nvSpPr>
        <p:spPr bwMode="auto">
          <a:xfrm>
            <a:off x="570454" y="1132756"/>
            <a:ext cx="987666" cy="216000"/>
          </a:xfrm>
          <a:prstGeom prst="roundRect">
            <a:avLst>
              <a:gd name="adj" fmla="val 50000"/>
            </a:avLst>
          </a:prstGeom>
          <a:solidFill>
            <a:srgbClr val="0078D4"/>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rPr>
              <a:t>KPIs impacted</a:t>
            </a:r>
          </a:p>
        </p:txBody>
      </p:sp>
      <p:grpSp>
        <p:nvGrpSpPr>
          <p:cNvPr id="24" name="Group 23">
            <a:extLst>
              <a:ext uri="{FF2B5EF4-FFF2-40B4-BE49-F238E27FC236}">
                <a16:creationId xmlns:a16="http://schemas.microsoft.com/office/drawing/2014/main" id="{7BCAC897-7517-CCB5-20A5-FB0894A7422B}"/>
              </a:ext>
            </a:extLst>
          </p:cNvPr>
          <p:cNvGrpSpPr/>
          <p:nvPr/>
        </p:nvGrpSpPr>
        <p:grpSpPr>
          <a:xfrm>
            <a:off x="1624328" y="1132756"/>
            <a:ext cx="1332000" cy="216000"/>
            <a:chOff x="1198144" y="862657"/>
            <a:chExt cx="1332000" cy="216000"/>
          </a:xfrm>
        </p:grpSpPr>
        <p:sp>
          <p:nvSpPr>
            <p:cNvPr id="25" name="Rectangle: Rounded Corners 6">
              <a:extLst>
                <a:ext uri="{FF2B5EF4-FFF2-40B4-BE49-F238E27FC236}">
                  <a16:creationId xmlns:a16="http://schemas.microsoft.com/office/drawing/2014/main" id="{2B1FC6D2-6444-8EB7-BE50-D0E23E87A5B6}"/>
                </a:ext>
                <a:ext uri="{C183D7F6-B498-43B3-948B-1728B52AA6E4}">
                  <adec:decorative xmlns:adec="http://schemas.microsoft.com/office/drawing/2017/decorative" val="1"/>
                </a:ext>
              </a:extLst>
            </p:cNvPr>
            <p:cNvSpPr/>
            <p:nvPr/>
          </p:nvSpPr>
          <p:spPr bwMode="auto">
            <a:xfrm>
              <a:off x="1198144" y="862657"/>
              <a:ext cx="1332000" cy="216000"/>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panose="020B0702040204020203" pitchFamily="34" charset="0"/>
                  <a:ea typeface="+mn-ea"/>
                  <a:cs typeface="Segoe UI Semibold" panose="020B0702040204020203" pitchFamily="34" charset="0"/>
                </a:rPr>
                <a:t>Customer retention</a:t>
              </a:r>
            </a:p>
          </p:txBody>
        </p:sp>
        <p:pic>
          <p:nvPicPr>
            <p:cNvPr id="26" name="Graphic 25">
              <a:extLst>
                <a:ext uri="{FF2B5EF4-FFF2-40B4-BE49-F238E27FC236}">
                  <a16:creationId xmlns:a16="http://schemas.microsoft.com/office/drawing/2014/main" id="{B9438946-96F6-DACE-645F-4EFB76563784}"/>
                </a:ext>
              </a:extLst>
            </p:cNvPr>
            <p:cNvPicPr>
              <a:picLocks noChangeAspect="1"/>
            </p:cNvPicPr>
            <p:nvPr/>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1244929" y="898657"/>
              <a:ext cx="144000" cy="144000"/>
            </a:xfrm>
            <a:prstGeom prst="rect">
              <a:avLst/>
            </a:prstGeom>
          </p:spPr>
        </p:pic>
      </p:grpSp>
      <p:grpSp>
        <p:nvGrpSpPr>
          <p:cNvPr id="27" name="Group 26">
            <a:extLst>
              <a:ext uri="{FF2B5EF4-FFF2-40B4-BE49-F238E27FC236}">
                <a16:creationId xmlns:a16="http://schemas.microsoft.com/office/drawing/2014/main" id="{5E2FC3A4-1E31-473A-906F-6FEBA5E0E735}"/>
              </a:ext>
            </a:extLst>
          </p:cNvPr>
          <p:cNvGrpSpPr/>
          <p:nvPr/>
        </p:nvGrpSpPr>
        <p:grpSpPr>
          <a:xfrm>
            <a:off x="3022536" y="1132755"/>
            <a:ext cx="1332000" cy="219456"/>
            <a:chOff x="2707850" y="862656"/>
            <a:chExt cx="1332000" cy="219456"/>
          </a:xfrm>
        </p:grpSpPr>
        <p:sp>
          <p:nvSpPr>
            <p:cNvPr id="28" name="Rectangle: Rounded Corners 6">
              <a:extLst>
                <a:ext uri="{FF2B5EF4-FFF2-40B4-BE49-F238E27FC236}">
                  <a16:creationId xmlns:a16="http://schemas.microsoft.com/office/drawing/2014/main" id="{25ABDAF4-1178-57B0-36C5-4B83F8AAE3C7}"/>
                </a:ext>
                <a:ext uri="{C183D7F6-B498-43B3-948B-1728B52AA6E4}">
                  <adec:decorative xmlns:adec="http://schemas.microsoft.com/office/drawing/2017/decorative" val="1"/>
                </a:ext>
              </a:extLst>
            </p:cNvPr>
            <p:cNvSpPr/>
            <p:nvPr/>
          </p:nvSpPr>
          <p:spPr bwMode="auto">
            <a:xfrm>
              <a:off x="2707850" y="862656"/>
              <a:ext cx="1332000" cy="219456"/>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panose="020B0702040204020203" pitchFamily="34" charset="0"/>
                  <a:ea typeface="+mn-ea"/>
                  <a:cs typeface="Segoe UI Semibold" panose="020B0702040204020203" pitchFamily="34" charset="0"/>
                </a:rPr>
                <a:t>Revenue per sale</a:t>
              </a:r>
            </a:p>
          </p:txBody>
        </p:sp>
        <p:pic>
          <p:nvPicPr>
            <p:cNvPr id="29" name="Graphic 28">
              <a:extLst>
                <a:ext uri="{FF2B5EF4-FFF2-40B4-BE49-F238E27FC236}">
                  <a16:creationId xmlns:a16="http://schemas.microsoft.com/office/drawing/2014/main" id="{64B40C2D-E6B0-44ED-2636-52ED008C5BC2}"/>
                </a:ext>
              </a:extLst>
            </p:cNvPr>
            <p:cNvPicPr>
              <a:picLocks noChangeAspect="1"/>
            </p:cNvPicPr>
            <p:nvPr/>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2754635" y="898657"/>
              <a:ext cx="144000" cy="144000"/>
            </a:xfrm>
            <a:prstGeom prst="rect">
              <a:avLst/>
            </a:prstGeom>
          </p:spPr>
        </p:pic>
      </p:grpSp>
      <p:grpSp>
        <p:nvGrpSpPr>
          <p:cNvPr id="30" name="Group 29">
            <a:extLst>
              <a:ext uri="{FF2B5EF4-FFF2-40B4-BE49-F238E27FC236}">
                <a16:creationId xmlns:a16="http://schemas.microsoft.com/office/drawing/2014/main" id="{438D29EB-9608-5B80-E250-46640E189535}"/>
              </a:ext>
            </a:extLst>
          </p:cNvPr>
          <p:cNvGrpSpPr/>
          <p:nvPr/>
        </p:nvGrpSpPr>
        <p:grpSpPr>
          <a:xfrm>
            <a:off x="4420744" y="1132755"/>
            <a:ext cx="987667" cy="219456"/>
            <a:chOff x="4582885" y="862657"/>
            <a:chExt cx="987667" cy="219456"/>
          </a:xfrm>
        </p:grpSpPr>
        <p:sp>
          <p:nvSpPr>
            <p:cNvPr id="31" name="Rectangle: Rounded Corners 6">
              <a:extLst>
                <a:ext uri="{FF2B5EF4-FFF2-40B4-BE49-F238E27FC236}">
                  <a16:creationId xmlns:a16="http://schemas.microsoft.com/office/drawing/2014/main" id="{57C8E7E1-A14B-E4C7-1770-E2C4A7674245}"/>
                </a:ext>
                <a:ext uri="{C183D7F6-B498-43B3-948B-1728B52AA6E4}">
                  <adec:decorative xmlns:adec="http://schemas.microsoft.com/office/drawing/2017/decorative" val="1"/>
                </a:ext>
              </a:extLst>
            </p:cNvPr>
            <p:cNvSpPr/>
            <p:nvPr/>
          </p:nvSpPr>
          <p:spPr bwMode="auto">
            <a:xfrm>
              <a:off x="4582885" y="862657"/>
              <a:ext cx="987667" cy="219456"/>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panose="020B0702040204020203" pitchFamily="34" charset="0"/>
                  <a:ea typeface="+mn-ea"/>
                  <a:cs typeface="Segoe UI Semibold" panose="020B0702040204020203" pitchFamily="34" charset="0"/>
                </a:rPr>
                <a:t>Close rate</a:t>
              </a:r>
            </a:p>
          </p:txBody>
        </p:sp>
        <p:pic>
          <p:nvPicPr>
            <p:cNvPr id="32" name="Graphic 31">
              <a:extLst>
                <a:ext uri="{FF2B5EF4-FFF2-40B4-BE49-F238E27FC236}">
                  <a16:creationId xmlns:a16="http://schemas.microsoft.com/office/drawing/2014/main" id="{2B852AF1-D360-C625-BB49-D0B462275551}"/>
                </a:ext>
              </a:extLst>
            </p:cNvPr>
            <p:cNvPicPr>
              <a:picLocks noChangeAspect="1"/>
            </p:cNvPicPr>
            <p:nvPr/>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629670" y="898657"/>
              <a:ext cx="144000" cy="144000"/>
            </a:xfrm>
            <a:prstGeom prst="rect">
              <a:avLst/>
            </a:prstGeom>
          </p:spPr>
        </p:pic>
      </p:grpSp>
      <p:sp>
        <p:nvSpPr>
          <p:cNvPr id="33" name="Rectangle: Rounded Corners 6">
            <a:extLst>
              <a:ext uri="{FF2B5EF4-FFF2-40B4-BE49-F238E27FC236}">
                <a16:creationId xmlns:a16="http://schemas.microsoft.com/office/drawing/2014/main" id="{14EAFD5F-92E5-E426-FBD4-3CFE3A7BA5BA}"/>
              </a:ext>
              <a:ext uri="{C183D7F6-B498-43B3-948B-1728B52AA6E4}">
                <adec:decorative xmlns:adec="http://schemas.microsoft.com/office/drawing/2017/decorative" val="1"/>
              </a:ext>
            </a:extLst>
          </p:cNvPr>
          <p:cNvSpPr/>
          <p:nvPr/>
        </p:nvSpPr>
        <p:spPr bwMode="auto">
          <a:xfrm>
            <a:off x="6469498" y="1127774"/>
            <a:ext cx="987667" cy="216000"/>
          </a:xfrm>
          <a:prstGeom prst="roundRect">
            <a:avLst>
              <a:gd name="adj" fmla="val 50000"/>
            </a:avLst>
          </a:prstGeom>
          <a:solidFill>
            <a:srgbClr val="8661C5"/>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a:ea typeface="+mn-ea"/>
                <a:cs typeface="Segoe UI Semibold"/>
              </a:rPr>
              <a:t>Value benefit</a:t>
            </a:r>
            <a:endPar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endParaRPr>
          </a:p>
        </p:txBody>
      </p:sp>
      <p:grpSp>
        <p:nvGrpSpPr>
          <p:cNvPr id="276" name="Group 275">
            <a:extLst>
              <a:ext uri="{FF2B5EF4-FFF2-40B4-BE49-F238E27FC236}">
                <a16:creationId xmlns:a16="http://schemas.microsoft.com/office/drawing/2014/main" id="{9DF6F889-F372-42F6-DD02-F569B093CEAB}"/>
              </a:ext>
            </a:extLst>
          </p:cNvPr>
          <p:cNvGrpSpPr/>
          <p:nvPr/>
        </p:nvGrpSpPr>
        <p:grpSpPr>
          <a:xfrm>
            <a:off x="804187" y="2827771"/>
            <a:ext cx="2351135" cy="360000"/>
            <a:chOff x="588263" y="1217924"/>
            <a:chExt cx="2351135" cy="360000"/>
          </a:xfrm>
        </p:grpSpPr>
        <p:pic>
          <p:nvPicPr>
            <p:cNvPr id="277" name="Picture 276" descr="Zip Co logo SVG free download, id: 101874 - Brandlogos.net">
              <a:hlinkClick r:id="rId4"/>
              <a:extLst>
                <a:ext uri="{FF2B5EF4-FFF2-40B4-BE49-F238E27FC236}">
                  <a16:creationId xmlns:a16="http://schemas.microsoft.com/office/drawing/2014/main" id="{607E1CCB-7049-60BC-E844-03AF22DF4CE4}"/>
                </a:ext>
              </a:extLst>
            </p:cNvPr>
            <p:cNvPicPr>
              <a:picLocks noChangeAspect="1" noChangeArrowheads="1"/>
            </p:cNvPicPr>
            <p:nvPr/>
          </p:nvPicPr>
          <p:blipFill rotWithShape="1">
            <a:blip r:embed="rId5"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278" name="TextBox 277">
              <a:extLst>
                <a:ext uri="{FF2B5EF4-FFF2-40B4-BE49-F238E27FC236}">
                  <a16:creationId xmlns:a16="http://schemas.microsoft.com/office/drawing/2014/main" id="{2CD69F8F-0D51-CB2A-AEE0-478E75ACCF0E}"/>
                </a:ext>
                <a:ext uri="{C183D7F6-B498-43B3-948B-1728B52AA6E4}">
                  <adec:decorative xmlns:adec="http://schemas.microsoft.com/office/drawing/2017/decorative" val="0"/>
                </a:ext>
              </a:extLst>
            </p:cNvPr>
            <p:cNvSpPr txBox="1"/>
            <p:nvPr/>
          </p:nvSpPr>
          <p:spPr>
            <a:xfrm>
              <a:off x="1047214" y="1244036"/>
              <a:ext cx="1892184" cy="3077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lang="en-US" sz="1100" noProof="0" dirty="0">
                  <a:solidFill>
                    <a:prstClr val="black"/>
                  </a:solidFill>
                  <a:latin typeface="Segoe UI Semibold"/>
                </a:rPr>
                <a:t>Copilot Chat</a:t>
              </a:r>
              <a:r>
                <a:rPr kumimoji="0" lang="en-US" sz="1100" b="0" i="0" u="none" strike="noStrike" kern="0" cap="none" spc="0" normalizeH="0" baseline="30000" noProof="0" dirty="0">
                  <a:ln>
                    <a:noFill/>
                  </a:ln>
                  <a:solidFill>
                    <a:srgbClr val="1A1A1A"/>
                  </a:solidFill>
                  <a:effectLst/>
                  <a:uLnTx/>
                  <a:uFillTx/>
                  <a:cs typeface="Segoe UI" pitchFamily="34" charset="0"/>
                </a:rPr>
                <a:t>2</a:t>
              </a:r>
              <a:endParaRPr kumimoji="0" lang="en-US" sz="1100" b="0" i="0" u="none" strike="noStrike" kern="1200" cap="none" spc="0" normalizeH="0" baseline="0" noProof="0" dirty="0">
                <a:ln>
                  <a:noFill/>
                </a:ln>
                <a:solidFill>
                  <a:prstClr val="black"/>
                </a:solidFill>
                <a:effectLst/>
                <a:uLnTx/>
                <a:uFillTx/>
                <a:latin typeface="Segoe UI Semibold"/>
                <a:ea typeface="+mn-ea"/>
                <a:cs typeface="+mn-cs"/>
              </a:endParaRPr>
            </a:p>
            <a:p>
              <a:pPr marL="0" marR="0" lvl="0" indent="0" algn="l" defTabSz="914367" rtl="0" eaLnBrk="1" fontAlgn="auto" latinLnBrk="0" hangingPunct="1">
                <a:lnSpc>
                  <a:spcPct val="100000"/>
                </a:lnSpc>
                <a:spcBef>
                  <a:spcPts val="0"/>
                </a:spcBef>
                <a:spcAft>
                  <a:spcPts val="0"/>
                </a:spcAft>
                <a:buClrTx/>
                <a:buSzTx/>
                <a:buFontTx/>
                <a:buNone/>
                <a:tabLst/>
                <a:defRPr/>
              </a:pPr>
              <a:r>
                <a:rPr lang="en-US" sz="900" noProof="0" dirty="0">
                  <a:solidFill>
                    <a:srgbClr val="0078D4"/>
                  </a:solidFill>
                  <a:latin typeface="Segoe UI Semibold"/>
                </a:rPr>
                <a:t>+Copilot for Sales</a:t>
              </a:r>
              <a:endParaRPr kumimoji="0" lang="en-US" sz="900" b="0" i="0" u="none" strike="noStrike" kern="1200" cap="none" spc="0" normalizeH="0" baseline="30000" noProof="0" dirty="0">
                <a:ln>
                  <a:noFill/>
                </a:ln>
                <a:solidFill>
                  <a:srgbClr val="0078D4"/>
                </a:solidFill>
                <a:effectLst/>
                <a:uLnTx/>
                <a:uFillTx/>
                <a:latin typeface="Segoe UI Semibold"/>
                <a:ea typeface="+mn-ea"/>
                <a:cs typeface="+mn-cs"/>
              </a:endParaRPr>
            </a:p>
          </p:txBody>
        </p:sp>
      </p:grpSp>
      <p:grpSp>
        <p:nvGrpSpPr>
          <p:cNvPr id="279" name="Group 278">
            <a:extLst>
              <a:ext uri="{FF2B5EF4-FFF2-40B4-BE49-F238E27FC236}">
                <a16:creationId xmlns:a16="http://schemas.microsoft.com/office/drawing/2014/main" id="{0A37017A-BC05-DC79-7606-1FCF895E9C11}"/>
              </a:ext>
            </a:extLst>
          </p:cNvPr>
          <p:cNvGrpSpPr/>
          <p:nvPr/>
        </p:nvGrpSpPr>
        <p:grpSpPr>
          <a:xfrm>
            <a:off x="4276273" y="2827771"/>
            <a:ext cx="2351135" cy="360000"/>
            <a:chOff x="588263" y="2177588"/>
            <a:chExt cx="2351135" cy="360000"/>
          </a:xfrm>
        </p:grpSpPr>
        <p:pic>
          <p:nvPicPr>
            <p:cNvPr id="280" name="Picture 279">
              <a:extLst>
                <a:ext uri="{FF2B5EF4-FFF2-40B4-BE49-F238E27FC236}">
                  <a16:creationId xmlns:a16="http://schemas.microsoft.com/office/drawing/2014/main" id="{D902AE05-F257-32CB-6BF0-497BC393631D}"/>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588263" y="2177588"/>
              <a:ext cx="360000" cy="360000"/>
            </a:xfrm>
            <a:prstGeom prst="ellipse">
              <a:avLst/>
            </a:prstGeom>
            <a:solidFill>
              <a:srgbClr val="FFFFFF"/>
            </a:solidFill>
          </p:spPr>
        </p:pic>
        <p:sp>
          <p:nvSpPr>
            <p:cNvPr id="281" name="TextBox 280">
              <a:extLst>
                <a:ext uri="{FF2B5EF4-FFF2-40B4-BE49-F238E27FC236}">
                  <a16:creationId xmlns:a16="http://schemas.microsoft.com/office/drawing/2014/main" id="{14CBD3AB-9B8D-C046-2A87-D7993D6A7ECC}"/>
                </a:ext>
                <a:ext uri="{C183D7F6-B498-43B3-948B-1728B52AA6E4}">
                  <adec:decorative xmlns:adec="http://schemas.microsoft.com/office/drawing/2017/decorative" val="0"/>
                </a:ext>
              </a:extLst>
            </p:cNvPr>
            <p:cNvSpPr txBox="1"/>
            <p:nvPr/>
          </p:nvSpPr>
          <p:spPr>
            <a:xfrm>
              <a:off x="1047214" y="2272950"/>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PowerPoint</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282" name="Group 281">
            <a:extLst>
              <a:ext uri="{FF2B5EF4-FFF2-40B4-BE49-F238E27FC236}">
                <a16:creationId xmlns:a16="http://schemas.microsoft.com/office/drawing/2014/main" id="{60CB699D-839C-112D-A02D-02892A5EDBBC}"/>
              </a:ext>
            </a:extLst>
          </p:cNvPr>
          <p:cNvGrpSpPr/>
          <p:nvPr/>
        </p:nvGrpSpPr>
        <p:grpSpPr>
          <a:xfrm>
            <a:off x="7739914" y="2827771"/>
            <a:ext cx="2351135" cy="360000"/>
            <a:chOff x="588263" y="3617084"/>
            <a:chExt cx="2351135" cy="360000"/>
          </a:xfrm>
        </p:grpSpPr>
        <p:pic>
          <p:nvPicPr>
            <p:cNvPr id="283" name="Picture 282">
              <a:extLst>
                <a:ext uri="{FF2B5EF4-FFF2-40B4-BE49-F238E27FC236}">
                  <a16:creationId xmlns:a16="http://schemas.microsoft.com/office/drawing/2014/main" id="{70D0DD70-6E13-B04F-306F-25E5A67AE7E9}"/>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588263" y="3617084"/>
              <a:ext cx="360000" cy="360000"/>
            </a:xfrm>
            <a:prstGeom prst="ellipse">
              <a:avLst/>
            </a:prstGeom>
            <a:solidFill>
              <a:srgbClr val="FFFFFF"/>
            </a:solidFill>
          </p:spPr>
        </p:pic>
        <p:sp>
          <p:nvSpPr>
            <p:cNvPr id="284" name="TextBox 283">
              <a:extLst>
                <a:ext uri="{FF2B5EF4-FFF2-40B4-BE49-F238E27FC236}">
                  <a16:creationId xmlns:a16="http://schemas.microsoft.com/office/drawing/2014/main" id="{C858A0BF-0C9F-0D26-BDA7-AB3E036B79B3}"/>
                </a:ext>
                <a:ext uri="{C183D7F6-B498-43B3-948B-1728B52AA6E4}">
                  <adec:decorative xmlns:adec="http://schemas.microsoft.com/office/drawing/2017/decorative" val="0"/>
                </a:ext>
              </a:extLst>
            </p:cNvPr>
            <p:cNvSpPr txBox="1"/>
            <p:nvPr/>
          </p:nvSpPr>
          <p:spPr>
            <a:xfrm>
              <a:off x="1047214" y="3643196"/>
              <a:ext cx="1892184" cy="307777"/>
            </a:xfrm>
            <a:prstGeom prst="rect">
              <a:avLst/>
            </a:prstGeom>
            <a:noFill/>
          </p:spPr>
          <p:txBody>
            <a:bodyPr wrap="square" lIns="0" tIns="0" rIns="0" bIns="0" rtlCol="0" anchor="ctr">
              <a:spAutoFit/>
            </a:bodyPr>
            <a:lstStyle/>
            <a:p>
              <a:pPr defTabSz="914367">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Teams</a:t>
              </a:r>
              <a:br>
                <a:rPr kumimoji="0" lang="en-US" sz="1100" b="0" i="0" u="none" strike="noStrike" kern="1200" cap="none" spc="0" normalizeH="0" baseline="0" noProof="0">
                  <a:ln>
                    <a:noFill/>
                  </a:ln>
                  <a:solidFill>
                    <a:prstClr val="black"/>
                  </a:solidFill>
                  <a:effectLst/>
                  <a:uLnTx/>
                  <a:uFillTx/>
                  <a:latin typeface="Segoe UI Semibold"/>
                  <a:ea typeface="+mn-ea"/>
                  <a:cs typeface="+mn-cs"/>
                </a:rPr>
              </a:br>
              <a:r>
                <a:rPr lang="en-US" sz="900" noProof="0">
                  <a:solidFill>
                    <a:srgbClr val="0078D4"/>
                  </a:solidFill>
                  <a:latin typeface="Segoe UI Semibold"/>
                </a:rPr>
                <a:t>+Copilot for Sales</a:t>
              </a:r>
            </a:p>
          </p:txBody>
        </p:sp>
      </p:grpSp>
      <p:grpSp>
        <p:nvGrpSpPr>
          <p:cNvPr id="285" name="Group 284">
            <a:extLst>
              <a:ext uri="{FF2B5EF4-FFF2-40B4-BE49-F238E27FC236}">
                <a16:creationId xmlns:a16="http://schemas.microsoft.com/office/drawing/2014/main" id="{FEC0DA45-24D9-A113-7C08-0E17DAE21D53}"/>
              </a:ext>
            </a:extLst>
          </p:cNvPr>
          <p:cNvGrpSpPr/>
          <p:nvPr/>
        </p:nvGrpSpPr>
        <p:grpSpPr>
          <a:xfrm>
            <a:off x="4276273" y="5213932"/>
            <a:ext cx="2351135" cy="360000"/>
            <a:chOff x="588263" y="3617084"/>
            <a:chExt cx="2351135" cy="360000"/>
          </a:xfrm>
        </p:grpSpPr>
        <p:pic>
          <p:nvPicPr>
            <p:cNvPr id="286" name="Picture 285">
              <a:extLst>
                <a:ext uri="{FF2B5EF4-FFF2-40B4-BE49-F238E27FC236}">
                  <a16:creationId xmlns:a16="http://schemas.microsoft.com/office/drawing/2014/main" id="{EFA11A89-8C84-F7E6-55DE-EFA2AD22E25F}"/>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588263" y="3617084"/>
              <a:ext cx="360000" cy="360000"/>
            </a:xfrm>
            <a:prstGeom prst="ellipse">
              <a:avLst/>
            </a:prstGeom>
            <a:solidFill>
              <a:srgbClr val="FFFFFF"/>
            </a:solidFill>
          </p:spPr>
        </p:pic>
        <p:sp>
          <p:nvSpPr>
            <p:cNvPr id="287" name="TextBox 286">
              <a:extLst>
                <a:ext uri="{FF2B5EF4-FFF2-40B4-BE49-F238E27FC236}">
                  <a16:creationId xmlns:a16="http://schemas.microsoft.com/office/drawing/2014/main" id="{6D6B33AA-2D99-91BB-F41D-D031D0765226}"/>
                </a:ext>
                <a:ext uri="{C183D7F6-B498-43B3-948B-1728B52AA6E4}">
                  <adec:decorative xmlns:adec="http://schemas.microsoft.com/office/drawing/2017/decorative" val="0"/>
                </a:ext>
              </a:extLst>
            </p:cNvPr>
            <p:cNvSpPr txBox="1"/>
            <p:nvPr/>
          </p:nvSpPr>
          <p:spPr>
            <a:xfrm>
              <a:off x="1047214" y="3643196"/>
              <a:ext cx="1892184" cy="307777"/>
            </a:xfrm>
            <a:prstGeom prst="rect">
              <a:avLst/>
            </a:prstGeom>
            <a:noFill/>
          </p:spPr>
          <p:txBody>
            <a:bodyPr wrap="square" lIns="0" tIns="0" rIns="0" bIns="0" rtlCol="0" anchor="ctr">
              <a:spAutoFit/>
            </a:bodyPr>
            <a:lstStyle/>
            <a:p>
              <a:pPr defTabSz="914367">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Teams</a:t>
              </a:r>
              <a:br>
                <a:rPr kumimoji="0" lang="en-US" sz="1100" b="0" i="0" u="none" strike="noStrike" kern="1200" cap="none" spc="0" normalizeH="0" baseline="0" noProof="0">
                  <a:ln>
                    <a:noFill/>
                  </a:ln>
                  <a:solidFill>
                    <a:prstClr val="black"/>
                  </a:solidFill>
                  <a:effectLst/>
                  <a:uLnTx/>
                  <a:uFillTx/>
                  <a:latin typeface="Segoe UI Semibold"/>
                  <a:ea typeface="+mn-ea"/>
                  <a:cs typeface="+mn-cs"/>
                </a:rPr>
              </a:br>
              <a:r>
                <a:rPr lang="en-US" sz="900" noProof="0">
                  <a:solidFill>
                    <a:srgbClr val="0078D4"/>
                  </a:solidFill>
                  <a:latin typeface="Segoe UI Semibold"/>
                </a:rPr>
                <a:t>+Copilot for Sales</a:t>
              </a:r>
            </a:p>
          </p:txBody>
        </p:sp>
      </p:grpSp>
      <p:grpSp>
        <p:nvGrpSpPr>
          <p:cNvPr id="288" name="Group 287">
            <a:extLst>
              <a:ext uri="{FF2B5EF4-FFF2-40B4-BE49-F238E27FC236}">
                <a16:creationId xmlns:a16="http://schemas.microsoft.com/office/drawing/2014/main" id="{B4D94412-C565-1932-686E-5936FA5C4319}"/>
              </a:ext>
            </a:extLst>
          </p:cNvPr>
          <p:cNvGrpSpPr/>
          <p:nvPr/>
        </p:nvGrpSpPr>
        <p:grpSpPr>
          <a:xfrm>
            <a:off x="7739914" y="5213932"/>
            <a:ext cx="2351135" cy="360000"/>
            <a:chOff x="588263" y="3617084"/>
            <a:chExt cx="2351135" cy="360000"/>
          </a:xfrm>
        </p:grpSpPr>
        <p:pic>
          <p:nvPicPr>
            <p:cNvPr id="289" name="Picture 288">
              <a:extLst>
                <a:ext uri="{FF2B5EF4-FFF2-40B4-BE49-F238E27FC236}">
                  <a16:creationId xmlns:a16="http://schemas.microsoft.com/office/drawing/2014/main" id="{72A446DD-0AC0-36FB-6FA5-1A01B01EC511}"/>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588263" y="3617084"/>
              <a:ext cx="360000" cy="360000"/>
            </a:xfrm>
            <a:prstGeom prst="ellipse">
              <a:avLst/>
            </a:prstGeom>
            <a:solidFill>
              <a:srgbClr val="FFFFFF"/>
            </a:solidFill>
          </p:spPr>
        </p:pic>
        <p:sp>
          <p:nvSpPr>
            <p:cNvPr id="290" name="TextBox 289">
              <a:extLst>
                <a:ext uri="{FF2B5EF4-FFF2-40B4-BE49-F238E27FC236}">
                  <a16:creationId xmlns:a16="http://schemas.microsoft.com/office/drawing/2014/main" id="{FC681973-2235-6A10-6CB0-ED7E7DB3C621}"/>
                </a:ext>
                <a:ext uri="{C183D7F6-B498-43B3-948B-1728B52AA6E4}">
                  <adec:decorative xmlns:adec="http://schemas.microsoft.com/office/drawing/2017/decorative" val="0"/>
                </a:ext>
              </a:extLst>
            </p:cNvPr>
            <p:cNvSpPr txBox="1"/>
            <p:nvPr/>
          </p:nvSpPr>
          <p:spPr>
            <a:xfrm>
              <a:off x="1047214" y="3643196"/>
              <a:ext cx="1892184" cy="307777"/>
            </a:xfrm>
            <a:prstGeom prst="rect">
              <a:avLst/>
            </a:prstGeom>
            <a:noFill/>
          </p:spPr>
          <p:txBody>
            <a:bodyPr wrap="square" lIns="0" tIns="0" rIns="0" bIns="0" rtlCol="0" anchor="ctr">
              <a:spAutoFit/>
            </a:bodyPr>
            <a:lstStyle/>
            <a:p>
              <a:pPr defTabSz="914367">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Teams</a:t>
              </a:r>
              <a:br>
                <a:rPr kumimoji="0" lang="en-US" sz="1100" b="0" i="0" u="none" strike="noStrike" kern="1200" cap="none" spc="0" normalizeH="0" baseline="0" noProof="0">
                  <a:ln>
                    <a:noFill/>
                  </a:ln>
                  <a:solidFill>
                    <a:prstClr val="black"/>
                  </a:solidFill>
                  <a:effectLst/>
                  <a:uLnTx/>
                  <a:uFillTx/>
                  <a:latin typeface="Segoe UI Semibold"/>
                  <a:ea typeface="+mn-ea"/>
                  <a:cs typeface="+mn-cs"/>
                </a:rPr>
              </a:br>
              <a:r>
                <a:rPr lang="en-US" sz="900" noProof="0">
                  <a:solidFill>
                    <a:srgbClr val="0078D4"/>
                  </a:solidFill>
                  <a:latin typeface="Segoe UI Semibold"/>
                </a:rPr>
                <a:t>+Copilot for Sales</a:t>
              </a:r>
            </a:p>
          </p:txBody>
        </p:sp>
      </p:grpSp>
      <p:grpSp>
        <p:nvGrpSpPr>
          <p:cNvPr id="291" name="Group 290">
            <a:extLst>
              <a:ext uri="{FF2B5EF4-FFF2-40B4-BE49-F238E27FC236}">
                <a16:creationId xmlns:a16="http://schemas.microsoft.com/office/drawing/2014/main" id="{33D892F5-C32E-91C9-FBA0-2BCE425CE7FD}"/>
              </a:ext>
            </a:extLst>
          </p:cNvPr>
          <p:cNvGrpSpPr/>
          <p:nvPr/>
        </p:nvGrpSpPr>
        <p:grpSpPr>
          <a:xfrm>
            <a:off x="804187" y="5213932"/>
            <a:ext cx="2351135" cy="360000"/>
            <a:chOff x="588263" y="1697756"/>
            <a:chExt cx="2351135" cy="360000"/>
          </a:xfrm>
        </p:grpSpPr>
        <p:pic>
          <p:nvPicPr>
            <p:cNvPr id="292" name="Picture 291">
              <a:extLst>
                <a:ext uri="{FF2B5EF4-FFF2-40B4-BE49-F238E27FC236}">
                  <a16:creationId xmlns:a16="http://schemas.microsoft.com/office/drawing/2014/main" id="{B1E9A08A-067D-3338-6A50-C82D644A23B2}"/>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588263" y="1697756"/>
              <a:ext cx="360000" cy="360000"/>
            </a:xfrm>
            <a:prstGeom prst="ellipse">
              <a:avLst/>
            </a:prstGeom>
            <a:solidFill>
              <a:srgbClr val="FFFFFF"/>
            </a:solidFill>
          </p:spPr>
        </p:pic>
        <p:sp>
          <p:nvSpPr>
            <p:cNvPr id="293" name="TextBox 292">
              <a:extLst>
                <a:ext uri="{FF2B5EF4-FFF2-40B4-BE49-F238E27FC236}">
                  <a16:creationId xmlns:a16="http://schemas.microsoft.com/office/drawing/2014/main" id="{4BD4E7A0-77CE-4A0F-4C2F-12833064AF5D}"/>
                </a:ext>
                <a:ext uri="{C183D7F6-B498-43B3-948B-1728B52AA6E4}">
                  <adec:decorative xmlns:adec="http://schemas.microsoft.com/office/drawing/2017/decorative" val="0"/>
                </a:ext>
              </a:extLst>
            </p:cNvPr>
            <p:cNvSpPr txBox="1"/>
            <p:nvPr/>
          </p:nvSpPr>
          <p:spPr>
            <a:xfrm>
              <a:off x="1047214" y="1723868"/>
              <a:ext cx="1892184" cy="3077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Outlook</a:t>
              </a:r>
            </a:p>
            <a:p>
              <a:pPr marL="0" marR="0" lvl="0" indent="0" algn="l" defTabSz="914367" rtl="0" eaLnBrk="1" fontAlgn="auto" latinLnBrk="0" hangingPunct="1">
                <a:lnSpc>
                  <a:spcPct val="100000"/>
                </a:lnSpc>
                <a:spcBef>
                  <a:spcPts val="0"/>
                </a:spcBef>
                <a:spcAft>
                  <a:spcPts val="0"/>
                </a:spcAft>
                <a:buClrTx/>
                <a:buSzTx/>
                <a:buFontTx/>
                <a:buNone/>
                <a:tabLst/>
                <a:defRPr/>
              </a:pPr>
              <a:r>
                <a:rPr lang="en-US" sz="900" noProof="0">
                  <a:solidFill>
                    <a:srgbClr val="0078D4"/>
                  </a:solidFill>
                  <a:latin typeface="Segoe UI Semibold"/>
                </a:rPr>
                <a:t>+ Copilot for Sales</a:t>
              </a:r>
            </a:p>
          </p:txBody>
        </p:sp>
      </p:grpSp>
      <p:sp>
        <p:nvSpPr>
          <p:cNvPr id="294" name="Text Placeholder 60">
            <a:extLst>
              <a:ext uri="{FF2B5EF4-FFF2-40B4-BE49-F238E27FC236}">
                <a16:creationId xmlns:a16="http://schemas.microsoft.com/office/drawing/2014/main" id="{9D4EEA1B-1FD1-3F2B-F9C8-23ED2FE0B866}"/>
              </a:ext>
            </a:extLst>
          </p:cNvPr>
          <p:cNvSpPr>
            <a:spLocks noGrp="1"/>
          </p:cNvSpPr>
          <p:nvPr>
            <p:ph type="body" sz="quarter" idx="38"/>
          </p:nvPr>
        </p:nvSpPr>
        <p:spPr>
          <a:xfrm>
            <a:off x="11417128" y="357645"/>
            <a:ext cx="127000" cy="125999"/>
          </a:xfrm>
          <a:solidFill>
            <a:srgbClr val="0078D4"/>
          </a:solidFill>
        </p:spPr>
        <p:txBody>
          <a:bodyPr/>
          <a:lstStyle/>
          <a:p>
            <a:endParaRPr lang="en-US" noProof="0"/>
          </a:p>
        </p:txBody>
      </p:sp>
      <p:sp>
        <p:nvSpPr>
          <p:cNvPr id="295" name="Text Placeholder 61">
            <a:extLst>
              <a:ext uri="{FF2B5EF4-FFF2-40B4-BE49-F238E27FC236}">
                <a16:creationId xmlns:a16="http://schemas.microsoft.com/office/drawing/2014/main" id="{28DD3845-C6F8-85F4-BA38-BB6077C9C3BA}"/>
              </a:ext>
            </a:extLst>
          </p:cNvPr>
          <p:cNvSpPr>
            <a:spLocks noGrp="1"/>
          </p:cNvSpPr>
          <p:nvPr>
            <p:ph type="body" sz="quarter" idx="39"/>
          </p:nvPr>
        </p:nvSpPr>
        <p:spPr>
          <a:xfrm>
            <a:off x="11588664" y="357645"/>
            <a:ext cx="127000" cy="125999"/>
          </a:xfrm>
          <a:solidFill>
            <a:srgbClr val="0078D4"/>
          </a:solidFill>
        </p:spPr>
        <p:txBody>
          <a:bodyPr/>
          <a:lstStyle/>
          <a:p>
            <a:endParaRPr lang="en-US" noProof="0"/>
          </a:p>
        </p:txBody>
      </p:sp>
      <p:sp>
        <p:nvSpPr>
          <p:cNvPr id="296" name="Text Placeholder 62">
            <a:extLst>
              <a:ext uri="{FF2B5EF4-FFF2-40B4-BE49-F238E27FC236}">
                <a16:creationId xmlns:a16="http://schemas.microsoft.com/office/drawing/2014/main" id="{E8D8F0EB-C173-008B-D09C-525378478966}"/>
              </a:ext>
            </a:extLst>
          </p:cNvPr>
          <p:cNvSpPr>
            <a:spLocks noGrp="1"/>
          </p:cNvSpPr>
          <p:nvPr>
            <p:ph type="body" sz="quarter" idx="40"/>
          </p:nvPr>
        </p:nvSpPr>
        <p:spPr>
          <a:xfrm>
            <a:off x="11760200" y="357645"/>
            <a:ext cx="127000" cy="125999"/>
          </a:xfrm>
          <a:solidFill>
            <a:srgbClr val="0078D4"/>
          </a:solidFill>
        </p:spPr>
        <p:txBody>
          <a:bodyPr/>
          <a:lstStyle/>
          <a:p>
            <a:endParaRPr lang="en-US" noProof="0"/>
          </a:p>
        </p:txBody>
      </p:sp>
      <p:pic>
        <p:nvPicPr>
          <p:cNvPr id="2" name="Picture 1">
            <a:extLst>
              <a:ext uri="{FF2B5EF4-FFF2-40B4-BE49-F238E27FC236}">
                <a16:creationId xmlns:a16="http://schemas.microsoft.com/office/drawing/2014/main" id="{37974DAE-5CA0-B093-149C-8424E59733BD}"/>
              </a:ext>
            </a:extLst>
          </p:cNvPr>
          <p:cNvPicPr>
            <a:picLocks noChangeAspect="1"/>
          </p:cNvPicPr>
          <p:nvPr/>
        </p:nvPicPr>
        <p:blipFill rotWithShape="1">
          <a:blip r:embed="rId9" cstate="screen">
            <a:extLst>
              <a:ext uri="{28A0092B-C50C-407E-A947-70E740481C1C}">
                <a14:useLocalDpi xmlns:a14="http://schemas.microsoft.com/office/drawing/2010/main"/>
              </a:ext>
            </a:extLst>
          </a:blip>
          <a:srcRect/>
          <a:stretch/>
        </p:blipFill>
        <p:spPr>
          <a:xfrm>
            <a:off x="10100899" y="4064090"/>
            <a:ext cx="2091102" cy="2793910"/>
          </a:xfrm>
          <a:prstGeom prst="rect">
            <a:avLst/>
          </a:prstGeom>
        </p:spPr>
      </p:pic>
      <p:grpSp>
        <p:nvGrpSpPr>
          <p:cNvPr id="5" name="Group 4">
            <a:extLst>
              <a:ext uri="{FF2B5EF4-FFF2-40B4-BE49-F238E27FC236}">
                <a16:creationId xmlns:a16="http://schemas.microsoft.com/office/drawing/2014/main" id="{AD18F67E-7266-C334-C463-44477E531D0E}"/>
              </a:ext>
            </a:extLst>
          </p:cNvPr>
          <p:cNvGrpSpPr/>
          <p:nvPr/>
        </p:nvGrpSpPr>
        <p:grpSpPr>
          <a:xfrm>
            <a:off x="7523373" y="1127774"/>
            <a:ext cx="1260000" cy="216000"/>
            <a:chOff x="1194743" y="1140160"/>
            <a:chExt cx="1260000" cy="216000"/>
          </a:xfrm>
        </p:grpSpPr>
        <p:sp>
          <p:nvSpPr>
            <p:cNvPr id="16" name="Rectangle: Rounded Corners 6">
              <a:extLst>
                <a:ext uri="{FF2B5EF4-FFF2-40B4-BE49-F238E27FC236}">
                  <a16:creationId xmlns:a16="http://schemas.microsoft.com/office/drawing/2014/main" id="{605DE415-DB9F-A48C-4BAB-3754B35925DC}"/>
                </a:ext>
                <a:ext uri="{C183D7F6-B498-43B3-948B-1728B52AA6E4}">
                  <adec:decorative xmlns:adec="http://schemas.microsoft.com/office/drawing/2017/decorative" val="1"/>
                </a:ext>
              </a:extLst>
            </p:cNvPr>
            <p:cNvSpPr/>
            <p:nvPr/>
          </p:nvSpPr>
          <p:spPr bwMode="auto">
            <a:xfrm>
              <a:off x="1194743" y="1140160"/>
              <a:ext cx="1260000"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8661C5"/>
                  </a:solidFill>
                  <a:effectLst/>
                  <a:uLnTx/>
                  <a:uFillTx/>
                  <a:latin typeface="Segoe UI Semibold" panose="020B0702040204020203" pitchFamily="34" charset="0"/>
                  <a:ea typeface="+mn-ea"/>
                  <a:cs typeface="Segoe UI Semibold" panose="020B0702040204020203" pitchFamily="34" charset="0"/>
                </a:rPr>
                <a:t>Revenue growth</a:t>
              </a:r>
            </a:p>
          </p:txBody>
        </p:sp>
        <p:pic>
          <p:nvPicPr>
            <p:cNvPr id="18" name="Graphic 17">
              <a:extLst>
                <a:ext uri="{FF2B5EF4-FFF2-40B4-BE49-F238E27FC236}">
                  <a16:creationId xmlns:a16="http://schemas.microsoft.com/office/drawing/2014/main" id="{86D8189B-7A95-B9C9-2414-CE5DA1D0015C}"/>
                </a:ext>
              </a:extLst>
            </p:cNvPr>
            <p:cNvPicPr>
              <a:picLocks noChangeAspect="1"/>
            </p:cNvPicPr>
            <p:nvPr/>
          </p:nvPicPr>
          <p:blipFill>
            <a:blip r:embed="rId10" cstate="screen">
              <a:extLst>
                <a:ext uri="{28A0092B-C50C-407E-A947-70E740481C1C}">
                  <a14:useLocalDpi xmlns:a14="http://schemas.microsoft.com/office/drawing/2010/main"/>
                </a:ext>
                <a:ext uri="{96DAC541-7B7A-43D3-8B79-37D633B846F1}">
                  <asvg:svgBlip xmlns:asvg="http://schemas.microsoft.com/office/drawing/2016/SVG/main" r:embed="rId11"/>
                </a:ext>
              </a:extLst>
            </a:blip>
            <a:stretch>
              <a:fillRect/>
            </a:stretch>
          </p:blipFill>
          <p:spPr>
            <a:xfrm>
              <a:off x="1241527" y="1176160"/>
              <a:ext cx="144000" cy="144000"/>
            </a:xfrm>
            <a:prstGeom prst="rect">
              <a:avLst/>
            </a:prstGeom>
          </p:spPr>
        </p:pic>
      </p:grpSp>
      <p:grpSp>
        <p:nvGrpSpPr>
          <p:cNvPr id="19" name="Group 18">
            <a:extLst>
              <a:ext uri="{FF2B5EF4-FFF2-40B4-BE49-F238E27FC236}">
                <a16:creationId xmlns:a16="http://schemas.microsoft.com/office/drawing/2014/main" id="{49095B66-2293-48D5-596D-EA0BD740459B}"/>
              </a:ext>
            </a:extLst>
          </p:cNvPr>
          <p:cNvGrpSpPr/>
          <p:nvPr/>
        </p:nvGrpSpPr>
        <p:grpSpPr>
          <a:xfrm>
            <a:off x="8868697" y="1127774"/>
            <a:ext cx="1450784" cy="216000"/>
            <a:chOff x="1194743" y="1140160"/>
            <a:chExt cx="1450784" cy="216000"/>
          </a:xfrm>
        </p:grpSpPr>
        <p:sp>
          <p:nvSpPr>
            <p:cNvPr id="20" name="Rectangle: Rounded Corners 6">
              <a:extLst>
                <a:ext uri="{FF2B5EF4-FFF2-40B4-BE49-F238E27FC236}">
                  <a16:creationId xmlns:a16="http://schemas.microsoft.com/office/drawing/2014/main" id="{213FBF0C-6CA9-BB58-A82F-D229BE2985D8}"/>
                </a:ext>
                <a:ext uri="{C183D7F6-B498-43B3-948B-1728B52AA6E4}">
                  <adec:decorative xmlns:adec="http://schemas.microsoft.com/office/drawing/2017/decorative" val="1"/>
                </a:ext>
              </a:extLst>
            </p:cNvPr>
            <p:cNvSpPr/>
            <p:nvPr/>
          </p:nvSpPr>
          <p:spPr bwMode="auto">
            <a:xfrm>
              <a:off x="1194743" y="1140160"/>
              <a:ext cx="1450784"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lang="en-US" sz="900" noProof="0">
                  <a:solidFill>
                    <a:srgbClr val="8661C5"/>
                  </a:solidFill>
                  <a:latin typeface="Segoe UI Semibold" panose="020B0702040204020203" pitchFamily="34" charset="0"/>
                  <a:cs typeface="Segoe UI Semibold" panose="020B0702040204020203" pitchFamily="34" charset="0"/>
                </a:rPr>
                <a:t>Employee experience</a:t>
              </a:r>
              <a:endParaRPr kumimoji="0" lang="en-US" sz="900" b="0" i="0" u="none" strike="noStrike" kern="1200" cap="none" spc="0" normalizeH="0" baseline="0" noProof="0">
                <a:ln>
                  <a:noFill/>
                </a:ln>
                <a:solidFill>
                  <a:srgbClr val="8661C5"/>
                </a:solidFill>
                <a:effectLst/>
                <a:uLnTx/>
                <a:uFillTx/>
                <a:latin typeface="Segoe UI Semibold" panose="020B0702040204020203" pitchFamily="34" charset="0"/>
                <a:ea typeface="+mn-ea"/>
                <a:cs typeface="Segoe UI Semibold" panose="020B0702040204020203" pitchFamily="34" charset="0"/>
              </a:endParaRPr>
            </a:p>
          </p:txBody>
        </p:sp>
        <p:pic>
          <p:nvPicPr>
            <p:cNvPr id="21" name="Graphic 20">
              <a:extLst>
                <a:ext uri="{FF2B5EF4-FFF2-40B4-BE49-F238E27FC236}">
                  <a16:creationId xmlns:a16="http://schemas.microsoft.com/office/drawing/2014/main" id="{79F19155-0181-B63A-7221-E84EC19F7513}"/>
                </a:ext>
              </a:extLst>
            </p:cNvPr>
            <p:cNvPicPr>
              <a:picLocks noChangeAspect="1"/>
            </p:cNvPicPr>
            <p:nvPr/>
          </p:nvPicPr>
          <p:blipFill>
            <a:blip r:embed="rId10" cstate="screen">
              <a:extLst>
                <a:ext uri="{28A0092B-C50C-407E-A947-70E740481C1C}">
                  <a14:useLocalDpi xmlns:a14="http://schemas.microsoft.com/office/drawing/2010/main"/>
                </a:ext>
                <a:ext uri="{96DAC541-7B7A-43D3-8B79-37D633B846F1}">
                  <asvg:svgBlip xmlns:asvg="http://schemas.microsoft.com/office/drawing/2016/SVG/main" r:embed="rId11"/>
                </a:ext>
              </a:extLst>
            </a:blip>
            <a:stretch>
              <a:fillRect/>
            </a:stretch>
          </p:blipFill>
          <p:spPr>
            <a:xfrm>
              <a:off x="1241527" y="1176160"/>
              <a:ext cx="144000" cy="144000"/>
            </a:xfrm>
            <a:prstGeom prst="rect">
              <a:avLst/>
            </a:prstGeom>
          </p:spPr>
        </p:pic>
      </p:grpSp>
      <p:sp>
        <p:nvSpPr>
          <p:cNvPr id="40" name="Graphic 2">
            <a:hlinkClick r:id="rId12"/>
            <a:extLst>
              <a:ext uri="{FF2B5EF4-FFF2-40B4-BE49-F238E27FC236}">
                <a16:creationId xmlns:a16="http://schemas.microsoft.com/office/drawing/2014/main" id="{2EBE6368-FAEB-9438-1F78-12EB205D8F50}"/>
              </a:ext>
            </a:extLst>
          </p:cNvPr>
          <p:cNvSpPr/>
          <p:nvPr/>
        </p:nvSpPr>
        <p:spPr>
          <a:xfrm>
            <a:off x="4497429" y="418111"/>
            <a:ext cx="228200" cy="202844"/>
          </a:xfrm>
          <a:custGeom>
            <a:avLst/>
            <a:gdLst>
              <a:gd name="connsiteX0" fmla="*/ 41203 w 228200"/>
              <a:gd name="connsiteY0" fmla="*/ 0 h 202844"/>
              <a:gd name="connsiteX1" fmla="*/ 186997 w 228200"/>
              <a:gd name="connsiteY1" fmla="*/ 0 h 202844"/>
              <a:gd name="connsiteX2" fmla="*/ 228137 w 228200"/>
              <a:gd name="connsiteY2" fmla="*/ 38870 h 202844"/>
              <a:gd name="connsiteX3" fmla="*/ 228200 w 228200"/>
              <a:gd name="connsiteY3" fmla="*/ 41203 h 202844"/>
              <a:gd name="connsiteX4" fmla="*/ 228200 w 228200"/>
              <a:gd name="connsiteY4" fmla="*/ 161642 h 202844"/>
              <a:gd name="connsiteX5" fmla="*/ 189330 w 228200"/>
              <a:gd name="connsiteY5" fmla="*/ 202781 h 202844"/>
              <a:gd name="connsiteX6" fmla="*/ 186997 w 228200"/>
              <a:gd name="connsiteY6" fmla="*/ 202845 h 202844"/>
              <a:gd name="connsiteX7" fmla="*/ 41203 w 228200"/>
              <a:gd name="connsiteY7" fmla="*/ 202845 h 202844"/>
              <a:gd name="connsiteX8" fmla="*/ 63 w 228200"/>
              <a:gd name="connsiteY8" fmla="*/ 163975 h 202844"/>
              <a:gd name="connsiteX9" fmla="*/ 0 w 228200"/>
              <a:gd name="connsiteY9" fmla="*/ 161642 h 202844"/>
              <a:gd name="connsiteX10" fmla="*/ 0 w 228200"/>
              <a:gd name="connsiteY10" fmla="*/ 41203 h 202844"/>
              <a:gd name="connsiteX11" fmla="*/ 38870 w 228200"/>
              <a:gd name="connsiteY11" fmla="*/ 63 h 202844"/>
              <a:gd name="connsiteX12" fmla="*/ 41203 w 228200"/>
              <a:gd name="connsiteY12" fmla="*/ 0 h 202844"/>
              <a:gd name="connsiteX13" fmla="*/ 186997 w 228200"/>
              <a:gd name="connsiteY13" fmla="*/ 0 h 202844"/>
              <a:gd name="connsiteX14" fmla="*/ 41203 w 228200"/>
              <a:gd name="connsiteY14" fmla="*/ 0 h 202844"/>
              <a:gd name="connsiteX15" fmla="*/ 89416 w 228200"/>
              <a:gd name="connsiteY15" fmla="*/ 70805 h 202844"/>
              <a:gd name="connsiteX16" fmla="*/ 88745 w 228200"/>
              <a:gd name="connsiteY16" fmla="*/ 73658 h 202844"/>
              <a:gd name="connsiteX17" fmla="*/ 88745 w 228200"/>
              <a:gd name="connsiteY17" fmla="*/ 129212 h 202844"/>
              <a:gd name="connsiteX18" fmla="*/ 95083 w 228200"/>
              <a:gd name="connsiteY18" fmla="*/ 135551 h 202844"/>
              <a:gd name="connsiteX19" fmla="*/ 97923 w 228200"/>
              <a:gd name="connsiteY19" fmla="*/ 134879 h 202844"/>
              <a:gd name="connsiteX20" fmla="*/ 153477 w 228200"/>
              <a:gd name="connsiteY20" fmla="*/ 107115 h 202844"/>
              <a:gd name="connsiteX21" fmla="*/ 156324 w 228200"/>
              <a:gd name="connsiteY21" fmla="*/ 98614 h 202844"/>
              <a:gd name="connsiteX22" fmla="*/ 153477 w 228200"/>
              <a:gd name="connsiteY22" fmla="*/ 95768 h 202844"/>
              <a:gd name="connsiteX23" fmla="*/ 97923 w 228200"/>
              <a:gd name="connsiteY23" fmla="*/ 67991 h 202844"/>
              <a:gd name="connsiteX24" fmla="*/ 89416 w 228200"/>
              <a:gd name="connsiteY24" fmla="*/ 70818 h 202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200" h="202844">
                <a:moveTo>
                  <a:pt x="41203" y="0"/>
                </a:moveTo>
                <a:lnTo>
                  <a:pt x="186997" y="0"/>
                </a:lnTo>
                <a:cubicBezTo>
                  <a:pt x="208848" y="-1"/>
                  <a:pt x="226900" y="17055"/>
                  <a:pt x="228137" y="38870"/>
                </a:cubicBezTo>
                <a:lnTo>
                  <a:pt x="228200" y="41203"/>
                </a:lnTo>
                <a:lnTo>
                  <a:pt x="228200" y="161642"/>
                </a:lnTo>
                <a:cubicBezTo>
                  <a:pt x="228202" y="183492"/>
                  <a:pt x="211146" y="201544"/>
                  <a:pt x="189330" y="202781"/>
                </a:cubicBezTo>
                <a:lnTo>
                  <a:pt x="186997" y="202845"/>
                </a:lnTo>
                <a:lnTo>
                  <a:pt x="41203" y="202845"/>
                </a:lnTo>
                <a:cubicBezTo>
                  <a:pt x="19352" y="202846"/>
                  <a:pt x="1300" y="185791"/>
                  <a:pt x="63" y="163975"/>
                </a:cubicBezTo>
                <a:lnTo>
                  <a:pt x="0" y="161642"/>
                </a:lnTo>
                <a:lnTo>
                  <a:pt x="0" y="41203"/>
                </a:lnTo>
                <a:cubicBezTo>
                  <a:pt x="-1" y="19352"/>
                  <a:pt x="17055" y="1300"/>
                  <a:pt x="38870" y="63"/>
                </a:cubicBezTo>
                <a:lnTo>
                  <a:pt x="41203" y="0"/>
                </a:lnTo>
                <a:lnTo>
                  <a:pt x="186997" y="0"/>
                </a:lnTo>
                <a:lnTo>
                  <a:pt x="41203" y="0"/>
                </a:lnTo>
                <a:close/>
                <a:moveTo>
                  <a:pt x="89416" y="70805"/>
                </a:moveTo>
                <a:cubicBezTo>
                  <a:pt x="88973" y="71691"/>
                  <a:pt x="88743" y="72668"/>
                  <a:pt x="88745" y="73658"/>
                </a:cubicBezTo>
                <a:lnTo>
                  <a:pt x="88745" y="129212"/>
                </a:lnTo>
                <a:cubicBezTo>
                  <a:pt x="88745" y="132712"/>
                  <a:pt x="91583" y="135551"/>
                  <a:pt x="95083" y="135551"/>
                </a:cubicBezTo>
                <a:cubicBezTo>
                  <a:pt x="96070" y="135551"/>
                  <a:pt x="97042" y="135320"/>
                  <a:pt x="97923" y="134879"/>
                </a:cubicBezTo>
                <a:lnTo>
                  <a:pt x="153477" y="107115"/>
                </a:lnTo>
                <a:cubicBezTo>
                  <a:pt x="156610" y="105553"/>
                  <a:pt x="157884" y="101747"/>
                  <a:pt x="156324" y="98614"/>
                </a:cubicBezTo>
                <a:cubicBezTo>
                  <a:pt x="155709" y="97381"/>
                  <a:pt x="154710" y="96383"/>
                  <a:pt x="153477" y="95768"/>
                </a:cubicBezTo>
                <a:lnTo>
                  <a:pt x="97923" y="67991"/>
                </a:lnTo>
                <a:cubicBezTo>
                  <a:pt x="94793" y="66423"/>
                  <a:pt x="90985" y="67689"/>
                  <a:pt x="89416" y="70818"/>
                </a:cubicBezTo>
                <a:close/>
              </a:path>
            </a:pathLst>
          </a:custGeom>
          <a:gradFill>
            <a:gsLst>
              <a:gs pos="73000">
                <a:srgbClr val="0078D4"/>
              </a:gs>
              <a:gs pos="12000">
                <a:srgbClr val="C03BC4"/>
              </a:gs>
            </a:gsLst>
            <a:path path="circle">
              <a:fillToRect l="100000" t="100000"/>
            </a:path>
          </a:gradFill>
          <a:ln w="12303" cap="flat">
            <a:noFill/>
            <a:prstDash val="solid"/>
            <a:miter/>
          </a:ln>
          <a:effectLst>
            <a:outerShdw blurRad="63500" dist="63500" dir="3000000" algn="tl" rotWithShape="0">
              <a:srgbClr val="454142">
                <a:alpha val="15000"/>
              </a:srgbClr>
            </a:outerShdw>
          </a:effectLst>
        </p:spPr>
        <p:txBody>
          <a:bodyPr rtlCol="0" anchor="ctr"/>
          <a:lstStyle/>
          <a:p>
            <a:endParaRPr lang="en-US" noProof="0"/>
          </a:p>
        </p:txBody>
      </p:sp>
      <p:sp>
        <p:nvSpPr>
          <p:cNvPr id="3" name="TextBox 2">
            <a:hlinkClick r:id="rId13"/>
            <a:extLst>
              <a:ext uri="{FF2B5EF4-FFF2-40B4-BE49-F238E27FC236}">
                <a16:creationId xmlns:a16="http://schemas.microsoft.com/office/drawing/2014/main" id="{C930870D-BDE2-3A6F-A2F6-953E496B177A}"/>
              </a:ext>
            </a:extLst>
          </p:cNvPr>
          <p:cNvSpPr txBox="1"/>
          <p:nvPr/>
        </p:nvSpPr>
        <p:spPr>
          <a:xfrm>
            <a:off x="4162040" y="3804001"/>
            <a:ext cx="2006960" cy="138499"/>
          </a:xfrm>
          <a:prstGeom prst="rect">
            <a:avLst/>
          </a:prstGeom>
          <a:noFill/>
        </p:spPr>
        <p:txBody>
          <a:bodyPr wrap="none" lIns="0" tIns="0" rIns="0" bIns="0" rtlCol="0">
            <a:spAutoFit/>
          </a:bodyPr>
          <a:lstStyle/>
          <a:p>
            <a:pPr algn="l"/>
            <a:r>
              <a:rPr lang="en-US" sz="900" u="sng" noProof="0">
                <a:solidFill>
                  <a:srgbClr val="0070C0"/>
                </a:solidFill>
                <a:cs typeface="Segoe UI" panose="020B0502040204020203" pitchFamily="34" charset="0"/>
              </a:rPr>
              <a:t>Try in Copilot Lab: Create presentation</a:t>
            </a:r>
            <a:r>
              <a:rPr lang="en-US" sz="900" u="sng" noProof="0">
                <a:solidFill>
                  <a:srgbClr val="0070C0"/>
                </a:solidFill>
              </a:rPr>
              <a:t>s</a:t>
            </a:r>
          </a:p>
        </p:txBody>
      </p:sp>
      <p:sp>
        <p:nvSpPr>
          <p:cNvPr id="22" name="TextBox 21">
            <a:hlinkClick r:id="rId14"/>
            <a:extLst>
              <a:ext uri="{FF2B5EF4-FFF2-40B4-BE49-F238E27FC236}">
                <a16:creationId xmlns:a16="http://schemas.microsoft.com/office/drawing/2014/main" id="{54F3F233-5E64-01E6-5A72-FADAEB152301}"/>
              </a:ext>
            </a:extLst>
          </p:cNvPr>
          <p:cNvSpPr txBox="1"/>
          <p:nvPr/>
        </p:nvSpPr>
        <p:spPr>
          <a:xfrm>
            <a:off x="7625601" y="6213493"/>
            <a:ext cx="2123979" cy="138499"/>
          </a:xfrm>
          <a:prstGeom prst="rect">
            <a:avLst/>
          </a:prstGeom>
          <a:noFill/>
        </p:spPr>
        <p:txBody>
          <a:bodyPr wrap="none" lIns="0" tIns="0" rIns="0" bIns="0" rtlCol="0">
            <a:spAutoFit/>
          </a:bodyPr>
          <a:lstStyle/>
          <a:p>
            <a:pPr algn="l"/>
            <a:r>
              <a:rPr lang="en-US" sz="900" u="sng" noProof="0">
                <a:solidFill>
                  <a:srgbClr val="0070C0"/>
                </a:solidFill>
                <a:cs typeface="Segoe UI" panose="020B0502040204020203" pitchFamily="34" charset="0"/>
              </a:rPr>
              <a:t>Try in Copilot Lab: Keep meetings moving</a:t>
            </a:r>
            <a:endParaRPr lang="en-US" sz="1000" u="sng" noProof="0">
              <a:solidFill>
                <a:srgbClr val="0070C0"/>
              </a:solidFill>
            </a:endParaRPr>
          </a:p>
        </p:txBody>
      </p:sp>
      <p:sp>
        <p:nvSpPr>
          <p:cNvPr id="34" name="TextBox 33">
            <a:hlinkClick r:id="rId15"/>
            <a:extLst>
              <a:ext uri="{FF2B5EF4-FFF2-40B4-BE49-F238E27FC236}">
                <a16:creationId xmlns:a16="http://schemas.microsoft.com/office/drawing/2014/main" id="{8902A244-B717-0901-5035-94B73AC09E0F}"/>
              </a:ext>
            </a:extLst>
          </p:cNvPr>
          <p:cNvSpPr txBox="1"/>
          <p:nvPr/>
        </p:nvSpPr>
        <p:spPr>
          <a:xfrm>
            <a:off x="4164477" y="6212879"/>
            <a:ext cx="2603277" cy="138499"/>
          </a:xfrm>
          <a:prstGeom prst="rect">
            <a:avLst/>
          </a:prstGeom>
          <a:noFill/>
        </p:spPr>
        <p:txBody>
          <a:bodyPr wrap="none" lIns="0" tIns="0" rIns="0" bIns="0" rtlCol="0">
            <a:spAutoFit/>
          </a:bodyPr>
          <a:lstStyle/>
          <a:p>
            <a:pPr algn="l"/>
            <a:r>
              <a:rPr lang="en-US" sz="900" u="sng" noProof="0">
                <a:solidFill>
                  <a:srgbClr val="0070C0"/>
                </a:solidFill>
                <a:cs typeface="Segoe UI" panose="020B0502040204020203" pitchFamily="34" charset="0"/>
              </a:rPr>
              <a:t>Try in Copilot Lab: Summarize meetings and videos</a:t>
            </a:r>
            <a:endParaRPr lang="en-US" sz="1000" u="sng" noProof="0">
              <a:solidFill>
                <a:srgbClr val="0070C0"/>
              </a:solidFill>
            </a:endParaRPr>
          </a:p>
        </p:txBody>
      </p:sp>
      <p:sp>
        <p:nvSpPr>
          <p:cNvPr id="35" name="TextBox 34">
            <a:hlinkClick r:id="rId16"/>
            <a:extLst>
              <a:ext uri="{FF2B5EF4-FFF2-40B4-BE49-F238E27FC236}">
                <a16:creationId xmlns:a16="http://schemas.microsoft.com/office/drawing/2014/main" id="{4A6BFEC6-D53C-EA76-46F5-AD3AEDB62FCF}"/>
              </a:ext>
            </a:extLst>
          </p:cNvPr>
          <p:cNvSpPr txBox="1"/>
          <p:nvPr/>
        </p:nvSpPr>
        <p:spPr>
          <a:xfrm>
            <a:off x="7625601" y="3845175"/>
            <a:ext cx="1713611" cy="138499"/>
          </a:xfrm>
          <a:prstGeom prst="rect">
            <a:avLst/>
          </a:prstGeom>
          <a:noFill/>
        </p:spPr>
        <p:txBody>
          <a:bodyPr wrap="none" lIns="0" tIns="0" rIns="0" bIns="0" rtlCol="0">
            <a:spAutoFit/>
          </a:bodyPr>
          <a:lstStyle/>
          <a:p>
            <a:pPr algn="l"/>
            <a:r>
              <a:rPr lang="en-US" sz="900" u="sng" noProof="0">
                <a:solidFill>
                  <a:srgbClr val="0070C0"/>
                </a:solidFill>
                <a:cs typeface="Segoe UI" panose="020B0502040204020203" pitchFamily="34" charset="0"/>
              </a:rPr>
              <a:t>Try in Copilot Lab: Generate ideas</a:t>
            </a:r>
            <a:endParaRPr lang="en-US" sz="1000" u="sng" noProof="0">
              <a:solidFill>
                <a:srgbClr val="0070C0"/>
              </a:solidFill>
            </a:endParaRPr>
          </a:p>
        </p:txBody>
      </p:sp>
      <p:sp>
        <p:nvSpPr>
          <p:cNvPr id="36" name="TextBox 35">
            <a:hlinkClick r:id="rId17"/>
            <a:extLst>
              <a:ext uri="{FF2B5EF4-FFF2-40B4-BE49-F238E27FC236}">
                <a16:creationId xmlns:a16="http://schemas.microsoft.com/office/drawing/2014/main" id="{44095E95-FAC0-B183-45B3-700D00DAD12C}"/>
              </a:ext>
            </a:extLst>
          </p:cNvPr>
          <p:cNvSpPr txBox="1"/>
          <p:nvPr/>
        </p:nvSpPr>
        <p:spPr>
          <a:xfrm>
            <a:off x="698399" y="3813117"/>
            <a:ext cx="2047035" cy="138499"/>
          </a:xfrm>
          <a:prstGeom prst="rect">
            <a:avLst/>
          </a:prstGeom>
          <a:noFill/>
        </p:spPr>
        <p:txBody>
          <a:bodyPr wrap="none" lIns="0" tIns="0" rIns="0" bIns="0" rtlCol="0">
            <a:spAutoFit/>
          </a:bodyPr>
          <a:lstStyle/>
          <a:p>
            <a:pPr algn="l"/>
            <a:r>
              <a:rPr lang="en-US" sz="900" u="sng" noProof="0">
                <a:solidFill>
                  <a:srgbClr val="0070C0"/>
                </a:solidFill>
                <a:cs typeface="Segoe UI" panose="020B0502040204020203" pitchFamily="34" charset="0"/>
              </a:rPr>
              <a:t>Try in Copilot Lab: Prep for that meeting</a:t>
            </a:r>
            <a:endParaRPr lang="en-US" sz="900" u="sng" noProof="0">
              <a:solidFill>
                <a:srgbClr val="0070C0"/>
              </a:solidFill>
            </a:endParaRPr>
          </a:p>
        </p:txBody>
      </p:sp>
    </p:spTree>
    <p:extLst>
      <p:ext uri="{BB962C8B-B14F-4D97-AF65-F5344CB8AC3E}">
        <p14:creationId xmlns:p14="http://schemas.microsoft.com/office/powerpoint/2010/main" val="676107905"/>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9b9b331a-5640-4f50-a010-6cc4266aa39c"/>
    <ds:schemaRef ds:uri="http://schemas.microsoft.com/sharepoint/v3"/>
    <ds:schemaRef ds:uri="http://schemas.microsoft.com/office/2006/documentManagement/types"/>
    <ds:schemaRef ds:uri="http://purl.org/dc/elements/1.1/"/>
    <ds:schemaRef ds:uri="c12c9beb-9115-4dd4-b4b0-98592a7680e2"/>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1725</TotalTime>
  <Words>465</Words>
  <Application>Microsoft Office PowerPoint</Application>
  <PresentationFormat>Widescreen</PresentationFormat>
  <Paragraphs>41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Segoe UI</vt:lpstr>
      <vt:lpstr>Segoe UI Semibold</vt:lpstr>
      <vt:lpstr>Wingdings</vt:lpstr>
      <vt:lpstr>Light 16x9</vt:lpstr>
      <vt:lpstr>Sales | Improve customer meetings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2025-02-11T15:32:59Z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