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copilot.cloud.microsoft/prompts/c00d9f81-1779-4dd0-b3e9-36b8bc5dee54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hyperlink" Target="https://copilot.cloud.microsoft/prompts/69be641a-3292-4172-8ce2-43f9bebaa900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hyperlink" Target="https://copilot.cloud.microsoft/prompts/6bf6bdda-d865-41e7-ab15-efb9bc0645db" TargetMode="External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Sales | </a:t>
            </a:r>
            <a:r>
              <a:rPr lang="en-US" noProof="0" dirty="0"/>
              <a:t>Create personalized offers</a:t>
            </a:r>
            <a:endParaRPr lang="en-US" sz="1600" i="1" noProof="0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Analyze customer goals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Close the deal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Draft personalized offers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Finalize the offer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Optimize deal terms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Simulate negotiation scenarios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Use Copilot to review recent email threads, previous meeting notes, and public information to understand the customer's objectives and priorities.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Ask Copilot in Word to draft tailored offers that align with the customer's goals and the insights gathered from the analysis.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Based on customer objectives, ask Copilot to recommend several options for deal terms to speed deal closure.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</a:t>
            </a:r>
            <a:r>
              <a:rPr lang="en-US" b="1" noProof="0"/>
              <a:t> Build a comprehensive understanding </a:t>
            </a:r>
            <a:r>
              <a:rPr lang="en-US" noProof="0"/>
              <a:t>of what the customer aims to achieve, which is crucial for crafting a compelling offer.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Benefit: During the final negotiation, Copilot provides support with </a:t>
            </a:r>
            <a:r>
              <a:rPr lang="en-US" b="1" noProof="0"/>
              <a:t>up-to-date insights</a:t>
            </a:r>
            <a:r>
              <a:rPr lang="en-US" noProof="0"/>
              <a:t>, helping to close the deal on favorable terms.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Use the insights gained </a:t>
            </a:r>
            <a:r>
              <a:rPr lang="en-US" noProof="0"/>
              <a:t>to draft offers that are highly personalized, increasing the likelihood of acceptance.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Ensure that the offer is clear, comprehensive, and ready for presentation</a:t>
            </a:r>
            <a:r>
              <a:rPr lang="en-US" noProof="0"/>
              <a:t>, minimizing the risk of misunderstandings.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Suggest deal terms </a:t>
            </a:r>
            <a:r>
              <a:rPr lang="en-US" noProof="0"/>
              <a:t>that are beneficial for both parties, considering both the customer's needs and your business objectives.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Lead to better outcomes </a:t>
            </a:r>
            <a:r>
              <a:rPr lang="en-US" noProof="0"/>
              <a:t>by anticipating and planning for potential objections.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 dirty="0"/>
              <a:t>Use Copilot in Teams to assist in the final negotiation phase, providing suggested talking points and recording action items. Use transcripts from prior phone calls on Teams Phone.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 dirty="0"/>
              <a:t>Ask Copilot in Word to refine the offer details, ensuring clarity and addressing any potential concerns the customer might have.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Utilize Copilot to create potential negotiation scenarios, helping to prepare for various customer responses.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03085E9-E97F-1B50-6333-AE5CF8D8885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CB04282-F28D-B6EC-2D02-D8DB7BE1B1C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A2EE02FD-7603-15B2-0C5C-8F9B3333FA99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914400" cy="216000"/>
            <a:chOff x="1198144" y="862657"/>
            <a:chExt cx="9144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9144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Close rate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2629131" y="1132756"/>
            <a:ext cx="1280160" cy="216000"/>
            <a:chOff x="2707850" y="862657"/>
            <a:chExt cx="128016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2801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per sale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8D29EB-9608-5B80-E250-46640E189535}"/>
              </a:ext>
            </a:extLst>
          </p:cNvPr>
          <p:cNvGrpSpPr/>
          <p:nvPr/>
        </p:nvGrpSpPr>
        <p:grpSpPr>
          <a:xfrm>
            <a:off x="3999694" y="1132756"/>
            <a:ext cx="1371600" cy="216000"/>
            <a:chOff x="4582885" y="862657"/>
            <a:chExt cx="1371600" cy="216000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57C8E7E1-A14B-E4C7-1770-E2C4A76742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3716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Customer retention</a:t>
              </a: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2B852AF1-D360-C625-BB49-D0B462275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188720" cy="216000"/>
            <a:chOff x="1194743" y="1140160"/>
            <a:chExt cx="118872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811547" y="1127774"/>
            <a:ext cx="1463040" cy="216000"/>
            <a:chOff x="1194743" y="1140160"/>
            <a:chExt cx="146304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B256633-2B44-FDF4-02C9-4DCE4FBB73F9}"/>
              </a:ext>
            </a:extLst>
          </p:cNvPr>
          <p:cNvGrpSpPr/>
          <p:nvPr/>
        </p:nvGrpSpPr>
        <p:grpSpPr>
          <a:xfrm>
            <a:off x="7739914" y="2675622"/>
            <a:ext cx="2351135" cy="360000"/>
            <a:chOff x="4276273" y="2761669"/>
            <a:chExt cx="2351135" cy="360000"/>
          </a:xfrm>
        </p:grpSpPr>
        <p:pic>
          <p:nvPicPr>
            <p:cNvPr id="4" name="Picture 3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5100F367-D299-9D19-A0D7-96B236F307A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798383-C1A3-71B1-92DE-E96D3D33BC3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0C0D099-3F9E-8EBD-BD16-E9274F320D3A}"/>
              </a:ext>
            </a:extLst>
          </p:cNvPr>
          <p:cNvGrpSpPr/>
          <p:nvPr/>
        </p:nvGrpSpPr>
        <p:grpSpPr>
          <a:xfrm>
            <a:off x="4276273" y="5154820"/>
            <a:ext cx="2351135" cy="360000"/>
            <a:chOff x="588263" y="2657420"/>
            <a:chExt cx="2351135" cy="3600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0E17950-CC90-90EB-FE63-F5C51499EF7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2EFBDFE-F670-E405-586F-90932ECFFE8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06AAD70-9DBE-56E8-C505-53E25BBF8999}"/>
              </a:ext>
            </a:extLst>
          </p:cNvPr>
          <p:cNvGrpSpPr/>
          <p:nvPr/>
        </p:nvGrpSpPr>
        <p:grpSpPr>
          <a:xfrm>
            <a:off x="4276273" y="2675622"/>
            <a:ext cx="2351135" cy="360000"/>
            <a:chOff x="588263" y="2657420"/>
            <a:chExt cx="2351135" cy="36000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066E0815-0D2A-26E3-7D05-F5D43C9202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13483EC-5DED-7DFC-CD77-E0D31C358FE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1D65A6F-D15A-C39B-04DA-7A49CFE878F9}"/>
              </a:ext>
            </a:extLst>
          </p:cNvPr>
          <p:cNvGrpSpPr/>
          <p:nvPr/>
        </p:nvGrpSpPr>
        <p:grpSpPr>
          <a:xfrm>
            <a:off x="7739914" y="5154820"/>
            <a:ext cx="2351135" cy="360000"/>
            <a:chOff x="7739914" y="2761669"/>
            <a:chExt cx="2351135" cy="360000"/>
          </a:xfrm>
        </p:grpSpPr>
        <p:pic>
          <p:nvPicPr>
            <p:cNvPr id="19" name="Picture 18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8D731DAF-28A9-F9BA-3DD0-3E3A9EAC6D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B0AE0F3-6692-EBE0-F9A3-86F2ED934E8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5EF895D-1FE9-AAEE-5249-F2C22B2F2B51}"/>
              </a:ext>
            </a:extLst>
          </p:cNvPr>
          <p:cNvGrpSpPr/>
          <p:nvPr/>
        </p:nvGrpSpPr>
        <p:grpSpPr>
          <a:xfrm>
            <a:off x="804187" y="2675622"/>
            <a:ext cx="2351135" cy="360000"/>
            <a:chOff x="4276273" y="2761669"/>
            <a:chExt cx="2351135" cy="360000"/>
          </a:xfrm>
        </p:grpSpPr>
        <p:pic>
          <p:nvPicPr>
            <p:cNvPr id="22" name="Picture 21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6F16666C-0B8D-8B03-D010-3F993893C1B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1DE0D74-33B0-115C-DCDB-51B72291DB9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888EE9B9-1381-33A9-607C-1E2AD463371E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0899" y="4064090"/>
            <a:ext cx="2091102" cy="2793910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0F81D11E-C0F3-DD0C-7328-DDDC4138FCE7}"/>
              </a:ext>
            </a:extLst>
          </p:cNvPr>
          <p:cNvGrpSpPr/>
          <p:nvPr/>
        </p:nvGrpSpPr>
        <p:grpSpPr>
          <a:xfrm>
            <a:off x="804187" y="5154820"/>
            <a:ext cx="2351135" cy="360000"/>
            <a:chOff x="588263" y="3617084"/>
            <a:chExt cx="2351135" cy="36000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78886BE9-65C8-F810-ADB6-B0219B908B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D88763C-56BD-496F-6A6E-09283372C77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6" name="TextBox 5">
            <a:hlinkClick r:id="rId11"/>
            <a:extLst>
              <a:ext uri="{FF2B5EF4-FFF2-40B4-BE49-F238E27FC236}">
                <a16:creationId xmlns:a16="http://schemas.microsoft.com/office/drawing/2014/main" id="{A1B601AE-8379-4F8A-3046-1A74FF60331B}"/>
              </a:ext>
            </a:extLst>
          </p:cNvPr>
          <p:cNvSpPr txBox="1"/>
          <p:nvPr/>
        </p:nvSpPr>
        <p:spPr>
          <a:xfrm>
            <a:off x="700083" y="3772435"/>
            <a:ext cx="18386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Get the gist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7" name="TextBox 6">
            <a:hlinkClick r:id="rId12"/>
            <a:extLst>
              <a:ext uri="{FF2B5EF4-FFF2-40B4-BE49-F238E27FC236}">
                <a16:creationId xmlns:a16="http://schemas.microsoft.com/office/drawing/2014/main" id="{8E87890C-746D-5A41-71E3-48F8E736A53A}"/>
              </a:ext>
            </a:extLst>
          </p:cNvPr>
          <p:cNvSpPr txBox="1"/>
          <p:nvPr/>
        </p:nvSpPr>
        <p:spPr>
          <a:xfrm>
            <a:off x="4121544" y="6220688"/>
            <a:ext cx="213520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Improve this document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8" name="TextBox 7">
            <a:hlinkClick r:id="rId13"/>
            <a:extLst>
              <a:ext uri="{FF2B5EF4-FFF2-40B4-BE49-F238E27FC236}">
                <a16:creationId xmlns:a16="http://schemas.microsoft.com/office/drawing/2014/main" id="{98EAE965-2140-1CAB-7265-7E76BAA61CA5}"/>
              </a:ext>
            </a:extLst>
          </p:cNvPr>
          <p:cNvSpPr txBox="1"/>
          <p:nvPr/>
        </p:nvSpPr>
        <p:spPr>
          <a:xfrm>
            <a:off x="700083" y="6224552"/>
            <a:ext cx="183864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Get clarity</a:t>
            </a:r>
            <a:endParaRPr lang="en-US" sz="1000" u="sng" noProof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2593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349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Sales | Create personalized offers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2025-02-11T16:57:17Z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