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0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0801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90622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578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2833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2842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9686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1260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979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6105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361966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85789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47117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135788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137603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62480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73102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04691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401485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767526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79143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339654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90189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7671956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448979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35179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727503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2392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64266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996074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603116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6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995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25619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30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13531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8728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489352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8528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0693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89079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487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1688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756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54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189067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587916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69628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0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164142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3641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46.sv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Sales | </a:t>
            </a:r>
            <a:r>
              <a:rPr lang="en-US" dirty="0"/>
              <a:t>Create personalized offers</a:t>
            </a:r>
            <a:endParaRPr lang="en-US" sz="1600" i="1" dirty="0"/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CA26E2B3-6D8E-952F-BD7E-C321B1C04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Analyze customer goals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6. Close the deal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Draft personalized offers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Finalize the offer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Optimize deal terms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4. Simulate negotiation scenarios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for Microsoft 365</a:t>
            </a:r>
            <a:endParaRPr lang="en-US" noProof="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Copilot</a:t>
            </a:r>
            <a:r>
              <a:rPr lang="en-US" baseline="30000" dirty="0"/>
              <a:t>2</a:t>
            </a:r>
            <a:r>
              <a:rPr lang="en-US" dirty="0"/>
              <a:t> to review recent email threads, previous meeting notes, and public information to understand the customer's objectives and priorities.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Ask Copilot in Word to draft tailored offers that align with the customer's goals and the insights gathered from the analysis.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Based on customer objectives, ask Copilot</a:t>
            </a:r>
            <a:r>
              <a:rPr lang="en-US" baseline="30000" dirty="0"/>
              <a:t>2</a:t>
            </a:r>
            <a:r>
              <a:rPr lang="en-US" dirty="0"/>
              <a:t> to recommend several options for deal terms to speed deal closure.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Build a comprehensive understanding </a:t>
            </a:r>
            <a:r>
              <a:rPr lang="en-US" dirty="0"/>
              <a:t>of what the customer aims to achieve, which is crucial for crafting a compelling offer.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During the final negotiation</a:t>
            </a:r>
            <a:r>
              <a:rPr lang="en-US" dirty="0"/>
              <a:t>, Copilot provides support with up-to-date insights, helping to close the deal on favorable terms.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Use the insights gained </a:t>
            </a:r>
            <a:r>
              <a:rPr lang="en-US" dirty="0"/>
              <a:t>to draft offers that are highly personalized, increasing the likelihood of acceptance.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Ensure that the offer is clear, comprehensive, and ready for presentation</a:t>
            </a:r>
            <a:r>
              <a:rPr lang="en-US" dirty="0"/>
              <a:t>, minimizing the risk of misunderstandings.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Suggest deal terms </a:t>
            </a:r>
            <a:r>
              <a:rPr lang="en-US" dirty="0"/>
              <a:t>that are beneficial for both parties, considering both the customer's needs and your business objectives.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Lead to better outcomes </a:t>
            </a:r>
            <a:r>
              <a:rPr lang="en-US" dirty="0"/>
              <a:t>by anticipating and planning for potential objections.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Use Copilot in Teams to assist in the final negotiation phase, providing suggested talking points and recording action items.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Ask Copilot in Word to refine the offer details, ensuring clarity and addressing any potential concerns the customer might have.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Utilize Copilot</a:t>
            </a:r>
            <a:r>
              <a:rPr lang="en-US" baseline="30000" dirty="0"/>
              <a:t>2</a:t>
            </a:r>
            <a:r>
              <a:rPr lang="en-US" dirty="0"/>
              <a:t> to create potential negotiation scenarios, helping to prepare for various customer responses.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3085E9-E97F-1B50-6333-AE5CF8D8885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B04282-F28D-B6EC-2D02-D8DB7BE1B1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2EE02FD-7603-15B2-0C5C-8F9B3333FA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914400" cy="216000"/>
            <a:chOff x="1198144" y="862657"/>
            <a:chExt cx="9144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9144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629131" y="1132756"/>
            <a:ext cx="1280160" cy="216000"/>
            <a:chOff x="2707850" y="862657"/>
            <a:chExt cx="128016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per sale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3999694" y="1132756"/>
            <a:ext cx="1371600" cy="216000"/>
            <a:chOff x="4582885" y="862657"/>
            <a:chExt cx="1371600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3716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Customer retention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188720" cy="216000"/>
            <a:chOff x="1194743" y="1140160"/>
            <a:chExt cx="118872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11547" y="1127774"/>
            <a:ext cx="1463040" cy="216000"/>
            <a:chOff x="1194743" y="1140160"/>
            <a:chExt cx="14630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256633-2B44-FDF4-02C9-4DCE4FBB73F9}"/>
              </a:ext>
            </a:extLst>
          </p:cNvPr>
          <p:cNvGrpSpPr/>
          <p:nvPr/>
        </p:nvGrpSpPr>
        <p:grpSpPr>
          <a:xfrm>
            <a:off x="7739914" y="2675622"/>
            <a:ext cx="2351135" cy="360000"/>
            <a:chOff x="4276273" y="2761669"/>
            <a:chExt cx="2351135" cy="360000"/>
          </a:xfrm>
        </p:grpSpPr>
        <p:pic>
          <p:nvPicPr>
            <p:cNvPr id="4" name="Picture 3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5100F367-D299-9D19-A0D7-96B236F30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98383-C1A3-71B1-92DE-E96D3D33BC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C0D099-3F9E-8EBD-BD16-E9274F320D3A}"/>
              </a:ext>
            </a:extLst>
          </p:cNvPr>
          <p:cNvGrpSpPr/>
          <p:nvPr/>
        </p:nvGrpSpPr>
        <p:grpSpPr>
          <a:xfrm>
            <a:off x="4276273" y="5154820"/>
            <a:ext cx="2351135" cy="360000"/>
            <a:chOff x="588263" y="2657420"/>
            <a:chExt cx="2351135" cy="360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E17950-CC90-90EB-FE63-F5C51499E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EFBDFE-F670-E405-586F-90932ECFFE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AAD70-9DBE-56E8-C505-53E25BBF8999}"/>
              </a:ext>
            </a:extLst>
          </p:cNvPr>
          <p:cNvGrpSpPr/>
          <p:nvPr/>
        </p:nvGrpSpPr>
        <p:grpSpPr>
          <a:xfrm>
            <a:off x="4276273" y="2675622"/>
            <a:ext cx="2351135" cy="360000"/>
            <a:chOff x="588263" y="2657420"/>
            <a:chExt cx="2351135" cy="360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6E0815-0D2A-26E3-7D05-F5D43C920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483EC-5DED-7DFC-CD77-E0D31C358FE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D65A6F-D15A-C39B-04DA-7A49CFE878F9}"/>
              </a:ext>
            </a:extLst>
          </p:cNvPr>
          <p:cNvGrpSpPr/>
          <p:nvPr/>
        </p:nvGrpSpPr>
        <p:grpSpPr>
          <a:xfrm>
            <a:off x="7739914" y="5154820"/>
            <a:ext cx="2351135" cy="360000"/>
            <a:chOff x="7739914" y="2761669"/>
            <a:chExt cx="2351135" cy="360000"/>
          </a:xfrm>
        </p:grpSpPr>
        <p:pic>
          <p:nvPicPr>
            <p:cNvPr id="19" name="Picture 1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8D731DAF-28A9-F9BA-3DD0-3E3A9EAC6D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0AE0F3-6692-EBE0-F9A3-86F2ED934E8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EF895D-1FE9-AAEE-5249-F2C22B2F2B51}"/>
              </a:ext>
            </a:extLst>
          </p:cNvPr>
          <p:cNvGrpSpPr/>
          <p:nvPr/>
        </p:nvGrpSpPr>
        <p:grpSpPr>
          <a:xfrm>
            <a:off x="804187" y="2675622"/>
            <a:ext cx="2351135" cy="360000"/>
            <a:chOff x="4276273" y="2761669"/>
            <a:chExt cx="2351135" cy="360000"/>
          </a:xfrm>
        </p:grpSpPr>
        <p:pic>
          <p:nvPicPr>
            <p:cNvPr id="22" name="Picture 2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6F16666C-0B8D-8B03-D010-3F993893C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DE0D74-33B0-115C-DCDB-51B72291DB9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88EE9B9-1381-33A9-607C-1E2AD46337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F81D11E-C0F3-DD0C-7328-DDDC4138FCE7}"/>
              </a:ext>
            </a:extLst>
          </p:cNvPr>
          <p:cNvGrpSpPr/>
          <p:nvPr/>
        </p:nvGrpSpPr>
        <p:grpSpPr>
          <a:xfrm>
            <a:off x="804187" y="5154820"/>
            <a:ext cx="2351135" cy="360000"/>
            <a:chOff x="588263" y="3617084"/>
            <a:chExt cx="2351135" cy="3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886BE9-65C8-F810-ADB6-B0219B90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88763C-56BD-496F-6A6E-09283372C77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525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358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Consolas</vt:lpstr>
      <vt:lpstr>Segoe UI</vt:lpstr>
      <vt:lpstr>Segoe UI Semibold</vt:lpstr>
      <vt:lpstr>Wingdings</vt:lpstr>
      <vt:lpstr>1_Light 16x9</vt:lpstr>
      <vt:lpstr>Sales | Create personalized offers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2024-06-11T21:54:43Z</dcterms:created>
  <dcterms:modified xsi:type="dcterms:W3CDTF">2024-06-11T21:56:01Z</dcterms:modified>
</cp:coreProperties>
</file>