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57A88C-D68B-7E43-B6BD-8EAA306090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917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hyperlink" Target="https://www.microsoft.com/en-us/videoplayer/embed/RW1lwne" TargetMode="External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12" Type="http://schemas.openxmlformats.org/officeDocument/2006/relationships/image" Target="../media/image15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hyperlink" Target="https://support.microsoft.com/en-us/topic/overview-of-microsoft-365-chat-preview-5b00a52d-7296-48ee-b938-b95b7209f737" TargetMode="External"/><Relationship Id="rId15" Type="http://schemas.openxmlformats.org/officeDocument/2006/relationships/hyperlink" Target="https://copilot.cloud.microsoft/prompts/97ad49a6-6dcf-4471-873a-2e3074d49963" TargetMode="External"/><Relationship Id="rId10" Type="http://schemas.openxmlformats.org/officeDocument/2006/relationships/image" Target="../media/image13.png"/><Relationship Id="rId4" Type="http://schemas.openxmlformats.org/officeDocument/2006/relationships/image" Target="../media/image8.svg"/><Relationship Id="rId9" Type="http://schemas.openxmlformats.org/officeDocument/2006/relationships/image" Target="../media/image12.png"/><Relationship Id="rId14" Type="http://schemas.openxmlformats.org/officeDocument/2006/relationships/hyperlink" Target="https://copilot.cloud.microsoft/prompts/create-presentations-cda82238-15fd-4a05-adad-b7691d84fac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1AC773-217D-B93C-625F-27C5502E4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5672138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Sales | </a:t>
            </a:r>
            <a:r>
              <a:rPr lang="en-US" noProof="0"/>
              <a:t>Create an unsolicited proposal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66E64E6-DACB-9E61-4FB5-2DF95508666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Identify leads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A62AF6B-8392-19D6-4008-8B9EDDD439E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/>
              <a:t>6. Send proposal customer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B43261E-C01B-AAF7-FB79-BCB449EDE0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Perform company research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D07F03A-7B5E-43DB-6297-704D97B841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Review with customer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DB7B1D6-90AA-812D-38AC-4FC308D825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Gather product information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59A6375-D732-AEEC-8F08-CB20AB56EF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Generate the proposal</a:t>
            </a:r>
          </a:p>
        </p:txBody>
      </p:sp>
      <p:sp>
        <p:nvSpPr>
          <p:cNvPr id="186" name="Text Placeholder 185">
            <a:extLst>
              <a:ext uri="{FF2B5EF4-FFF2-40B4-BE49-F238E27FC236}">
                <a16:creationId xmlns:a16="http://schemas.microsoft.com/office/drawing/2014/main" id="{8B5C2D03-DCAF-3A2F-F520-91089D02E4F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 for Sales and Copilot Studio</a:t>
            </a:r>
            <a:endParaRPr lang="en-US" sz="800" i="1" noProof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DE598EE-5406-B032-5748-83EC5542E8D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>
            <a:normAutofit/>
          </a:bodyPr>
          <a:lstStyle/>
          <a:p>
            <a:r>
              <a:rPr lang="en-US" noProof="0" dirty="0"/>
              <a:t>Prompt Copilot to gather a list of leads, enriched with data from a marketing automation platform agent built using Copilot Studio. 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516C6C2-314E-AF2C-89EC-42F58B9E318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/>
          <a:lstStyle/>
          <a:p>
            <a:r>
              <a:rPr lang="en-US" noProof="0"/>
              <a:t>Use Copilot to summarize information from the customer’s company website and annual reports to understand financials, goals, and challenges.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C9FA463C-455D-FF7D-0F9A-37A232CBD56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810798"/>
          </a:xfrm>
        </p:spPr>
        <p:txBody>
          <a:bodyPr>
            <a:normAutofit/>
          </a:bodyPr>
          <a:lstStyle/>
          <a:p>
            <a:r>
              <a:rPr lang="en-US" noProof="0"/>
              <a:t>Prompt Copilot to </a:t>
            </a: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gather production information and create a summary of how the recommended products will help to meet the customer’s specific goals. Use Copilot Pages to synthesize and edit the Copilot responses and share with your team.</a:t>
            </a:r>
            <a:endParaRPr lang="en-US" noProof="0"/>
          </a:p>
        </p:txBody>
      </p:sp>
      <p:sp>
        <p:nvSpPr>
          <p:cNvPr id="198" name="Text Placeholder 197">
            <a:extLst>
              <a:ext uri="{FF2B5EF4-FFF2-40B4-BE49-F238E27FC236}">
                <a16:creationId xmlns:a16="http://schemas.microsoft.com/office/drawing/2014/main" id="{C49533B5-006E-F898-4D40-FAE506599A4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Rapidly get up to speed </a:t>
            </a:r>
            <a:r>
              <a:rPr lang="en-US" noProof="0"/>
              <a:t>to focus on key issues and concerns. Have additional time to identify cross sell opportunities.</a:t>
            </a:r>
          </a:p>
        </p:txBody>
      </p:sp>
      <p:sp>
        <p:nvSpPr>
          <p:cNvPr id="200" name="Text Placeholder 199">
            <a:extLst>
              <a:ext uri="{FF2B5EF4-FFF2-40B4-BE49-F238E27FC236}">
                <a16:creationId xmlns:a16="http://schemas.microsoft.com/office/drawing/2014/main" id="{0865D744-0186-9C85-D528-B2758757C05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2269" y="5653318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Document and socialize the action items</a:t>
            </a:r>
            <a:r>
              <a:rPr lang="en-US" noProof="0"/>
              <a:t> </a:t>
            </a:r>
            <a:br>
              <a:rPr lang="en-US" noProof="0"/>
            </a:br>
            <a:r>
              <a:rPr lang="en-US" noProof="0"/>
              <a:t>to keep the sales process moving forward </a:t>
            </a:r>
            <a:br>
              <a:rPr lang="en-US" noProof="0"/>
            </a:br>
            <a:r>
              <a:rPr lang="en-US" noProof="0"/>
              <a:t>towards a successful close.</a:t>
            </a:r>
          </a:p>
        </p:txBody>
      </p:sp>
      <p:sp>
        <p:nvSpPr>
          <p:cNvPr id="201" name="Text Placeholder 200">
            <a:extLst>
              <a:ext uri="{FF2B5EF4-FFF2-40B4-BE49-F238E27FC236}">
                <a16:creationId xmlns:a16="http://schemas.microsoft.com/office/drawing/2014/main" id="{C145BA15-E6A0-7F90-AB8F-5DAF077DD34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99939"/>
            <a:ext cx="2808000" cy="626701"/>
          </a:xfrm>
        </p:spPr>
        <p:txBody>
          <a:bodyPr>
            <a:noAutofit/>
          </a:bodyPr>
          <a:lstStyle/>
          <a:p>
            <a:pPr lvl="0"/>
            <a:r>
              <a:rPr lang="en-US" noProof="0" dirty="0"/>
              <a:t>Benefit: </a:t>
            </a:r>
            <a:r>
              <a:rPr lang="en-US" b="1" noProof="0" dirty="0"/>
              <a:t>Rapidly pulling information </a:t>
            </a:r>
            <a:r>
              <a:rPr lang="en-US" noProof="0" dirty="0"/>
              <a:t>such as IT spending changes and new product releases from lengthy documents can save time and helps to target the proposal.</a:t>
            </a:r>
          </a:p>
        </p:txBody>
      </p:sp>
      <p:sp>
        <p:nvSpPr>
          <p:cNvPr id="202" name="Text Placeholder 201">
            <a:extLst>
              <a:ext uri="{FF2B5EF4-FFF2-40B4-BE49-F238E27FC236}">
                <a16:creationId xmlns:a16="http://schemas.microsoft.com/office/drawing/2014/main" id="{4F103550-B265-C3A4-C8C7-DE67A0B92623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Avoid listening to meeting recordings </a:t>
            </a:r>
            <a:r>
              <a:rPr lang="en-US" noProof="0"/>
              <a:t>and spend that time improving the proposal.</a:t>
            </a:r>
          </a:p>
        </p:txBody>
      </p:sp>
      <p:sp>
        <p:nvSpPr>
          <p:cNvPr id="203" name="Text Placeholder 202">
            <a:extLst>
              <a:ext uri="{FF2B5EF4-FFF2-40B4-BE49-F238E27FC236}">
                <a16:creationId xmlns:a16="http://schemas.microsoft.com/office/drawing/2014/main" id="{699AD231-9B85-C1DD-79D2-96ABD05A0CE4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Gathering product information </a:t>
            </a:r>
            <a:r>
              <a:rPr lang="en-US" noProof="0"/>
              <a:t>from multiple sources and asking Copilot to prepare a summary can save time and increase accuracy.</a:t>
            </a:r>
          </a:p>
        </p:txBody>
      </p:sp>
      <p:sp>
        <p:nvSpPr>
          <p:cNvPr id="204" name="Text Placeholder 203">
            <a:extLst>
              <a:ext uri="{FF2B5EF4-FFF2-40B4-BE49-F238E27FC236}">
                <a16:creationId xmlns:a16="http://schemas.microsoft.com/office/drawing/2014/main" id="{9DA94C90-70EA-BAA5-4DD0-9CCF18165C4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Generate a first draft quickly </a:t>
            </a:r>
            <a:r>
              <a:rPr lang="en-US" noProof="0"/>
              <a:t>so you can append more time on the details.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8D4AC425-B156-DDFF-8C88-CC16474618C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/>
          <a:lstStyle/>
          <a:p>
            <a:r>
              <a:rPr lang="en-US" noProof="0"/>
              <a:t>Have Copilot in Outlook turn the meeting notes and action items into an email for all participants. Copilot for Sales adds relevant product information to the email.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311B0B3C-56EC-550A-18C2-32D4B5B95AAF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/>
          <a:lstStyle/>
          <a:p>
            <a:r>
              <a:rPr lang="en-US" noProof="0"/>
              <a:t>Ask Copilot in Teams to suggest talking point during the meeting. Copilot for Sales in Teams provides sales tips like product information and competitor analysis.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2B33E141-FE5E-7AC4-2A7E-91582BB99C69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512413" cy="626701"/>
          </a:xfrm>
        </p:spPr>
        <p:txBody>
          <a:bodyPr/>
          <a:lstStyle/>
          <a:p>
            <a:r>
              <a:rPr lang="en-US" noProof="0"/>
              <a:t>After creating a summary of the customer and product information in Word, use Copilot in PowerPoint to create a great presentation including images and tables.</a:t>
            </a:r>
          </a:p>
        </p:txBody>
      </p:sp>
      <p:sp>
        <p:nvSpPr>
          <p:cNvPr id="199" name="Text Placeholder 198">
            <a:extLst>
              <a:ext uri="{FF2B5EF4-FFF2-40B4-BE49-F238E27FC236}">
                <a16:creationId xmlns:a16="http://schemas.microsoft.com/office/drawing/2014/main" id="{446022C5-1ED2-8026-8A6F-C5CA889A878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noProof="0"/>
              <a:t>Extend</a:t>
            </a:r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BCAC897-7517-CCB5-20A5-FB0894A7422B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25" name="Rectangle: Rounded Corners 6">
              <a:extLst>
                <a:ext uri="{FF2B5EF4-FFF2-40B4-BE49-F238E27FC236}">
                  <a16:creationId xmlns:a16="http://schemas.microsoft.com/office/drawing/2014/main" id="{2B1FC6D2-6444-8EB7-BE50-D0E23E87A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Close rate</a:t>
              </a:r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B9438946-96F6-DACE-645F-4EFB76563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E2FC3A4-1E31-473A-906F-6FEBA5E0E735}"/>
              </a:ext>
            </a:extLst>
          </p:cNvPr>
          <p:cNvGrpSpPr/>
          <p:nvPr/>
        </p:nvGrpSpPr>
        <p:grpSpPr>
          <a:xfrm>
            <a:off x="3022536" y="1132756"/>
            <a:ext cx="1692000" cy="216000"/>
            <a:chOff x="2707850" y="862657"/>
            <a:chExt cx="1692000" cy="216000"/>
          </a:xfrm>
        </p:grpSpPr>
        <p:sp>
          <p:nvSpPr>
            <p:cNvPr id="28" name="Rectangle: Rounded Corners 6">
              <a:extLst>
                <a:ext uri="{FF2B5EF4-FFF2-40B4-BE49-F238E27FC236}">
                  <a16:creationId xmlns:a16="http://schemas.microsoft.com/office/drawing/2014/main" id="{25ABDAF4-1178-57B0-36C5-4B83F8AAE3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169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Opportunities pursued</a:t>
              </a:r>
            </a:p>
          </p:txBody>
        </p:sp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64B40C2D-E6B0-44ED-2636-52ED008C5BC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286" name="Group 285">
            <a:extLst>
              <a:ext uri="{FF2B5EF4-FFF2-40B4-BE49-F238E27FC236}">
                <a16:creationId xmlns:a16="http://schemas.microsoft.com/office/drawing/2014/main" id="{C5156CBD-ED0B-BE66-80BF-FD8D0CE86CA1}"/>
              </a:ext>
            </a:extLst>
          </p:cNvPr>
          <p:cNvGrpSpPr/>
          <p:nvPr/>
        </p:nvGrpSpPr>
        <p:grpSpPr>
          <a:xfrm>
            <a:off x="4276273" y="2761669"/>
            <a:ext cx="2351135" cy="360000"/>
            <a:chOff x="588263" y="1217924"/>
            <a:chExt cx="2351135" cy="360000"/>
          </a:xfrm>
        </p:grpSpPr>
        <p:pic>
          <p:nvPicPr>
            <p:cNvPr id="287" name="Picture 286" descr="Zip Co logo SVG free download, id: 101874 - Brandlogos.net">
              <a:hlinkClick r:id="rId5"/>
              <a:extLst>
                <a:ext uri="{FF2B5EF4-FFF2-40B4-BE49-F238E27FC236}">
                  <a16:creationId xmlns:a16="http://schemas.microsoft.com/office/drawing/2014/main" id="{55A669D8-DAB2-8B07-2DAB-F6A868E3BB6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88" name="TextBox 287">
              <a:extLst>
                <a:ext uri="{FF2B5EF4-FFF2-40B4-BE49-F238E27FC236}">
                  <a16:creationId xmlns:a16="http://schemas.microsoft.com/office/drawing/2014/main" id="{868F9C8E-35BE-9F55-432A-EEEB939C004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289" name="Group 288">
            <a:extLst>
              <a:ext uri="{FF2B5EF4-FFF2-40B4-BE49-F238E27FC236}">
                <a16:creationId xmlns:a16="http://schemas.microsoft.com/office/drawing/2014/main" id="{127211BE-FE3F-F4CC-5CA4-942FEBDD4515}"/>
              </a:ext>
            </a:extLst>
          </p:cNvPr>
          <p:cNvGrpSpPr/>
          <p:nvPr/>
        </p:nvGrpSpPr>
        <p:grpSpPr>
          <a:xfrm>
            <a:off x="7739914" y="2761669"/>
            <a:ext cx="2351135" cy="360000"/>
            <a:chOff x="588263" y="1217924"/>
            <a:chExt cx="2351135" cy="360000"/>
          </a:xfrm>
        </p:grpSpPr>
        <p:pic>
          <p:nvPicPr>
            <p:cNvPr id="290" name="Picture 289" descr="Zip Co logo SVG free download, id: 101874 - Brandlogos.net">
              <a:hlinkClick r:id="rId5"/>
              <a:extLst>
                <a:ext uri="{FF2B5EF4-FFF2-40B4-BE49-F238E27FC236}">
                  <a16:creationId xmlns:a16="http://schemas.microsoft.com/office/drawing/2014/main" id="{41CF9C10-3183-BBE4-A952-132F64B965C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91" name="TextBox 290">
              <a:extLst>
                <a:ext uri="{FF2B5EF4-FFF2-40B4-BE49-F238E27FC236}">
                  <a16:creationId xmlns:a16="http://schemas.microsoft.com/office/drawing/2014/main" id="{95D131E8-D818-D8C1-B970-D8501C1D986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5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9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900" noProof="0" dirty="0">
                <a:solidFill>
                  <a:srgbClr val="0078D4"/>
                </a:solidFill>
                <a:latin typeface="Segoe UI Semibold"/>
              </a:endParaRPr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375745E-7660-05FA-0027-D37780371944}"/>
              </a:ext>
            </a:extLst>
          </p:cNvPr>
          <p:cNvGrpSpPr/>
          <p:nvPr/>
        </p:nvGrpSpPr>
        <p:grpSpPr>
          <a:xfrm>
            <a:off x="804187" y="5158847"/>
            <a:ext cx="2351135" cy="360000"/>
            <a:chOff x="588263" y="1697756"/>
            <a:chExt cx="2351135" cy="360000"/>
          </a:xfrm>
        </p:grpSpPr>
        <p:pic>
          <p:nvPicPr>
            <p:cNvPr id="293" name="Picture 292">
              <a:extLst>
                <a:ext uri="{FF2B5EF4-FFF2-40B4-BE49-F238E27FC236}">
                  <a16:creationId xmlns:a16="http://schemas.microsoft.com/office/drawing/2014/main" id="{9F6936B3-C19A-A6E2-087E-230D0B87F82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94" name="TextBox 293">
              <a:extLst>
                <a:ext uri="{FF2B5EF4-FFF2-40B4-BE49-F238E27FC236}">
                  <a16:creationId xmlns:a16="http://schemas.microsoft.com/office/drawing/2014/main" id="{30A5CD9B-4F28-32C7-73F2-8F1B2036794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23868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 Copilot for Sales</a:t>
              </a:r>
            </a:p>
          </p:txBody>
        </p:sp>
      </p:grpSp>
      <p:grpSp>
        <p:nvGrpSpPr>
          <p:cNvPr id="295" name="Group 294">
            <a:extLst>
              <a:ext uri="{FF2B5EF4-FFF2-40B4-BE49-F238E27FC236}">
                <a16:creationId xmlns:a16="http://schemas.microsoft.com/office/drawing/2014/main" id="{E72A940E-EAC3-CCB9-C819-E12FBA445DEC}"/>
              </a:ext>
            </a:extLst>
          </p:cNvPr>
          <p:cNvGrpSpPr/>
          <p:nvPr/>
        </p:nvGrpSpPr>
        <p:grpSpPr>
          <a:xfrm>
            <a:off x="4276273" y="5158847"/>
            <a:ext cx="2351135" cy="360000"/>
            <a:chOff x="588263" y="3617084"/>
            <a:chExt cx="2351135" cy="360000"/>
          </a:xfrm>
        </p:grpSpPr>
        <p:pic>
          <p:nvPicPr>
            <p:cNvPr id="296" name="Picture 295">
              <a:extLst>
                <a:ext uri="{FF2B5EF4-FFF2-40B4-BE49-F238E27FC236}">
                  <a16:creationId xmlns:a16="http://schemas.microsoft.com/office/drawing/2014/main" id="{AF8307D0-8E94-8139-0201-B012F670A3F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97" name="TextBox 296">
              <a:extLst>
                <a:ext uri="{FF2B5EF4-FFF2-40B4-BE49-F238E27FC236}">
                  <a16:creationId xmlns:a16="http://schemas.microsoft.com/office/drawing/2014/main" id="{C90BC499-E930-D4A9-9046-FC2C2D517D1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643196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b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</a:b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 Copilot for Sales</a:t>
              </a:r>
            </a:p>
          </p:txBody>
        </p:sp>
      </p:grpSp>
      <p:grpSp>
        <p:nvGrpSpPr>
          <p:cNvPr id="298" name="Group 297">
            <a:extLst>
              <a:ext uri="{FF2B5EF4-FFF2-40B4-BE49-F238E27FC236}">
                <a16:creationId xmlns:a16="http://schemas.microsoft.com/office/drawing/2014/main" id="{9D181F18-E2ED-D466-BF7C-C86999BE80B5}"/>
              </a:ext>
            </a:extLst>
          </p:cNvPr>
          <p:cNvGrpSpPr/>
          <p:nvPr/>
        </p:nvGrpSpPr>
        <p:grpSpPr>
          <a:xfrm>
            <a:off x="7739914" y="5158847"/>
            <a:ext cx="2351135" cy="360000"/>
            <a:chOff x="588263" y="2177588"/>
            <a:chExt cx="2351135" cy="360000"/>
          </a:xfrm>
        </p:grpSpPr>
        <p:pic>
          <p:nvPicPr>
            <p:cNvPr id="299" name="Picture 298">
              <a:extLst>
                <a:ext uri="{FF2B5EF4-FFF2-40B4-BE49-F238E27FC236}">
                  <a16:creationId xmlns:a16="http://schemas.microsoft.com/office/drawing/2014/main" id="{830F4BC7-CF7E-E41E-C7F0-DE9EDBE4ACF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00" name="TextBox 299">
              <a:extLst>
                <a:ext uri="{FF2B5EF4-FFF2-40B4-BE49-F238E27FC236}">
                  <a16:creationId xmlns:a16="http://schemas.microsoft.com/office/drawing/2014/main" id="{A779BF8E-69B7-E12D-1CF6-7CD39C120CA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301" name="Text Placeholder 60">
            <a:extLst>
              <a:ext uri="{FF2B5EF4-FFF2-40B4-BE49-F238E27FC236}">
                <a16:creationId xmlns:a16="http://schemas.microsoft.com/office/drawing/2014/main" id="{5EC04F56-90AE-43C5-FBE4-E4D3253CA902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1417128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302" name="Text Placeholder 61">
            <a:extLst>
              <a:ext uri="{FF2B5EF4-FFF2-40B4-BE49-F238E27FC236}">
                <a16:creationId xmlns:a16="http://schemas.microsoft.com/office/drawing/2014/main" id="{FED2EFF3-913D-D46A-3B72-FCF936675392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1588664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303" name="Text Placeholder 62">
            <a:extLst>
              <a:ext uri="{FF2B5EF4-FFF2-40B4-BE49-F238E27FC236}">
                <a16:creationId xmlns:a16="http://schemas.microsoft.com/office/drawing/2014/main" id="{A2B48D9B-4A67-FB16-A2E1-6A92285768D8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1760200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62084D4-DDDF-2017-12F0-FAB192ABDE3E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00899" y="4064090"/>
            <a:ext cx="2091102" cy="2793910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8C621499-3DC8-DAE5-3175-4DBE5E0015BB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16" name="Rectangle: Rounded Corners 6">
              <a:extLst>
                <a:ext uri="{FF2B5EF4-FFF2-40B4-BE49-F238E27FC236}">
                  <a16:creationId xmlns:a16="http://schemas.microsoft.com/office/drawing/2014/main" id="{766596B1-2717-6DDE-7CD7-55899D601F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Revenue growth</a:t>
              </a:r>
            </a:p>
          </p:txBody>
        </p:sp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D166BF89-2A8C-D7DD-7D58-D804311D72D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E577682-C66F-5EAC-857A-99C89F51E95D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19" name="Rectangle: Rounded Corners 6">
              <a:extLst>
                <a:ext uri="{FF2B5EF4-FFF2-40B4-BE49-F238E27FC236}">
                  <a16:creationId xmlns:a16="http://schemas.microsoft.com/office/drawing/2014/main" id="{951ECBFD-248D-9185-64DB-9D1096A892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20" name="Graphic 19">
              <a:extLst>
                <a:ext uri="{FF2B5EF4-FFF2-40B4-BE49-F238E27FC236}">
                  <a16:creationId xmlns:a16="http://schemas.microsoft.com/office/drawing/2014/main" id="{AD83F4C4-A1F3-435E-54D6-39A9C20700D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sp>
        <p:nvSpPr>
          <p:cNvPr id="42" name="Graphic 2">
            <a:hlinkClick r:id="rId13"/>
            <a:extLst>
              <a:ext uri="{FF2B5EF4-FFF2-40B4-BE49-F238E27FC236}">
                <a16:creationId xmlns:a16="http://schemas.microsoft.com/office/drawing/2014/main" id="{996899FB-610D-D327-9F0C-2685001A484B}"/>
              </a:ext>
            </a:extLst>
          </p:cNvPr>
          <p:cNvSpPr/>
          <p:nvPr/>
        </p:nvSpPr>
        <p:spPr>
          <a:xfrm>
            <a:off x="4522173" y="417502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endParaRPr lang="en-US" noProof="0"/>
          </a:p>
        </p:txBody>
      </p:sp>
      <p:sp>
        <p:nvSpPr>
          <p:cNvPr id="5" name="TextBox 4">
            <a:hlinkClick r:id="rId14"/>
            <a:extLst>
              <a:ext uri="{FF2B5EF4-FFF2-40B4-BE49-F238E27FC236}">
                <a16:creationId xmlns:a16="http://schemas.microsoft.com/office/drawing/2014/main" id="{BB1EEDFE-B5D0-051E-533B-F0B4FD73EB76}"/>
              </a:ext>
            </a:extLst>
          </p:cNvPr>
          <p:cNvSpPr txBox="1"/>
          <p:nvPr/>
        </p:nvSpPr>
        <p:spPr>
          <a:xfrm>
            <a:off x="7642157" y="6181168"/>
            <a:ext cx="2006960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900" u="sng" noProof="0">
                <a:solidFill>
                  <a:srgbClr val="0070C0"/>
                </a:solidFill>
                <a:cs typeface="Segoe UI" panose="020B0502040204020203" pitchFamily="34" charset="0"/>
              </a:rPr>
              <a:t>Try in Copilot Lab: Create presentation</a:t>
            </a:r>
            <a:r>
              <a:rPr lang="en-US" sz="900" u="sng" noProof="0">
                <a:solidFill>
                  <a:srgbClr val="0070C0"/>
                </a:solidFill>
              </a:rPr>
              <a:t>s</a:t>
            </a:r>
          </a:p>
        </p:txBody>
      </p:sp>
      <p:sp>
        <p:nvSpPr>
          <p:cNvPr id="30" name="TextBox 29">
            <a:hlinkClick r:id="rId15"/>
            <a:extLst>
              <a:ext uri="{FF2B5EF4-FFF2-40B4-BE49-F238E27FC236}">
                <a16:creationId xmlns:a16="http://schemas.microsoft.com/office/drawing/2014/main" id="{87545EF6-D6F0-DAA0-F363-A8C55A6C16C5}"/>
              </a:ext>
            </a:extLst>
          </p:cNvPr>
          <p:cNvSpPr txBox="1"/>
          <p:nvPr/>
        </p:nvSpPr>
        <p:spPr>
          <a:xfrm>
            <a:off x="4178517" y="6158045"/>
            <a:ext cx="2123979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900" u="sng" noProof="0">
                <a:solidFill>
                  <a:srgbClr val="0070C0"/>
                </a:solidFill>
                <a:cs typeface="Segoe UI" panose="020B0502040204020203" pitchFamily="34" charset="0"/>
              </a:rPr>
              <a:t>Try in Copilot Lab: Keep meetings moving</a:t>
            </a:r>
            <a:endParaRPr lang="en-US" sz="1000" u="sng" noProof="0">
              <a:solidFill>
                <a:srgbClr val="0070C0"/>
              </a:solidFill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F299B93E-403F-4A3E-5B0A-CADA33FE1440}"/>
              </a:ext>
            </a:extLst>
          </p:cNvPr>
          <p:cNvGrpSpPr/>
          <p:nvPr/>
        </p:nvGrpSpPr>
        <p:grpSpPr>
          <a:xfrm>
            <a:off x="891244" y="2774466"/>
            <a:ext cx="2250050" cy="480390"/>
            <a:chOff x="767112" y="2825909"/>
            <a:chExt cx="2250050" cy="480390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52D468DD-14FC-94EE-5B2F-7601E4DF443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860023"/>
              <a:ext cx="1892184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SharePoint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35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7FF30906-E32C-10CD-0068-90B8490826E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2118767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395</Words>
  <Application>Microsoft Office PowerPoint</Application>
  <PresentationFormat>Widescreen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Sales | Create an unsolicited proposal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2025-02-11T16:56:42Z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