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F70D288-60BE-E4D3-F50F-C3AD25D75F91}"/>
              </a:ext>
            </a:extLst>
          </p:cNvPr>
          <p:cNvSpPr/>
          <p:nvPr/>
        </p:nvSpPr>
        <p:spPr bwMode="auto">
          <a:xfrm>
            <a:off x="7613065" y="5100303"/>
            <a:ext cx="470706" cy="437540"/>
          </a:xfrm>
          <a:prstGeom prst="ellipse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 | </a:t>
            </a:r>
            <a:r>
              <a:rPr lang="en-US" noProof="0"/>
              <a:t>Track marketing campaign performance</a:t>
            </a:r>
            <a:endParaRPr lang="en-US" i="1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Efficient campaign planning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noProof="0"/>
              <a:t>6. Personalized customer segmentation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Content creation and review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Collaborative campaign review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Data-driven insights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Social media scheduling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Collaborate with your team to plan a campaign using Copilot in Teams. It assists in suggesting talking points, setting goals, and assigning tasks.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to draft marketing content, such as blog posts, social media updates, and email campaigns. It provides real-time suggestions and helps maintain consistent messaging.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noProof="0"/>
              <a:t>Analyze campaign performance data with suggestions from Copilot in Excel for new formula columns and insightful charts.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Accelerate campaign planning</a:t>
            </a:r>
            <a:r>
              <a:rPr lang="en-US" noProof="0"/>
              <a:t>, foster creativity, and ensure alignment across the team.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Increase engagement</a:t>
            </a:r>
            <a:r>
              <a:rPr lang="en-US" noProof="0"/>
              <a:t>, deliver relevant content, and boost conversion rates.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Enhance content quality, </a:t>
            </a:r>
            <a:r>
              <a:rPr lang="en-US" noProof="0"/>
              <a:t>save time, and engage your audience effectively.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78511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Facilitate efficient discussions</a:t>
            </a:r>
            <a:r>
              <a:rPr lang="en-US" noProof="0"/>
              <a:t>, align stakeholders, and drive campaign success.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Optimize campaigns </a:t>
            </a:r>
            <a:r>
              <a:rPr lang="en-US" noProof="0"/>
              <a:t>based on data-driven insights, leading to better ROI.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579568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Streamline social media management</a:t>
            </a:r>
            <a:r>
              <a:rPr lang="en-US" noProof="0"/>
              <a:t>, maintain consistency, and reach your audience at optimal times.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Prompt Copilot to recommend customer segmentation options for consideration.</a:t>
            </a:r>
            <a:endParaRPr lang="en-US" noProof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During campaign reviews, Copilot in Teams assists in summarizing key points, identifying areas for improvement, and suggesting next steps.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Set up social media posting schedules using Copilot in Planner. It can create tasks, assign deadlines, and remind team members to publish content.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58EF44-2B4D-DF5B-9B4B-22A2C441DB1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DA772B-8A4B-42DA-B789-FD53C71EA4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FE4B39-91C2-C95C-F753-6D7E8BCA8E3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2836210" y="1132756"/>
            <a:ext cx="1221517" cy="216000"/>
            <a:chOff x="4582884" y="862657"/>
            <a:chExt cx="1221517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4" y="862657"/>
              <a:ext cx="122151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Marketing spend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188720" cy="216000"/>
            <a:chOff x="1194743" y="1140160"/>
            <a:chExt cx="118872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792497" y="1127774"/>
            <a:ext cx="1005840" cy="216000"/>
            <a:chOff x="1194743" y="1140160"/>
            <a:chExt cx="10058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FA5557-0D82-4A5D-2004-5E8E50ABBEAF}"/>
              </a:ext>
            </a:extLst>
          </p:cNvPr>
          <p:cNvGrpSpPr/>
          <p:nvPr/>
        </p:nvGrpSpPr>
        <p:grpSpPr>
          <a:xfrm>
            <a:off x="804187" y="5169108"/>
            <a:ext cx="2351135" cy="360000"/>
            <a:chOff x="4276273" y="2761669"/>
            <a:chExt cx="2351135" cy="360000"/>
          </a:xfrm>
        </p:grpSpPr>
        <p:pic>
          <p:nvPicPr>
            <p:cNvPr id="16" name="Picture 15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29B50B40-ACB9-B90E-7296-A2D067C290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84C9D2-3AA9-07E5-C3CA-1D22E38FFB4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47B4E4-AE7E-9093-8D0C-EC39CD992FCE}"/>
              </a:ext>
            </a:extLst>
          </p:cNvPr>
          <p:cNvGrpSpPr/>
          <p:nvPr/>
        </p:nvGrpSpPr>
        <p:grpSpPr>
          <a:xfrm>
            <a:off x="804187" y="2724340"/>
            <a:ext cx="2351135" cy="360000"/>
            <a:chOff x="588263" y="3617084"/>
            <a:chExt cx="2351135" cy="3600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A682B64-F50B-6CE1-BA39-89FEF34F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EF7907-D69A-D311-C920-D44CB45CFA4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122E431-5873-60DB-541C-32EA1D75A1B2}"/>
              </a:ext>
            </a:extLst>
          </p:cNvPr>
          <p:cNvGrpSpPr/>
          <p:nvPr/>
        </p:nvGrpSpPr>
        <p:grpSpPr>
          <a:xfrm>
            <a:off x="7739914" y="2724340"/>
            <a:ext cx="1539275" cy="360000"/>
            <a:chOff x="577439" y="3137252"/>
            <a:chExt cx="1539275" cy="360000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DE2D4E52-BA07-D6D8-7EAC-5994E0CCA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06F0326-A8E3-69CC-C774-F5F074FAF2F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695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CBF3B73-CFDE-706F-3CEF-D505734C1416}"/>
              </a:ext>
            </a:extLst>
          </p:cNvPr>
          <p:cNvGrpSpPr/>
          <p:nvPr/>
        </p:nvGrpSpPr>
        <p:grpSpPr>
          <a:xfrm>
            <a:off x="4276273" y="5169108"/>
            <a:ext cx="2351135" cy="360000"/>
            <a:chOff x="588263" y="3617084"/>
            <a:chExt cx="2351135" cy="360000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76E16BBC-C0E9-D6E9-1AE1-41D34EECA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2FCC4F1-40E6-AB1A-15E5-5C79E7B7D93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7855837-0732-DC22-552B-BF8820D25446}"/>
              </a:ext>
            </a:extLst>
          </p:cNvPr>
          <p:cNvGrpSpPr/>
          <p:nvPr/>
        </p:nvGrpSpPr>
        <p:grpSpPr>
          <a:xfrm>
            <a:off x="4272050" y="2732593"/>
            <a:ext cx="2351135" cy="360000"/>
            <a:chOff x="4276273" y="2761669"/>
            <a:chExt cx="2351135" cy="360000"/>
          </a:xfrm>
        </p:grpSpPr>
        <p:pic>
          <p:nvPicPr>
            <p:cNvPr id="9" name="Picture 8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2F7C2EC3-B388-D278-46D1-44300F382E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534D72F-31D8-8296-AF3E-DBA79AE35E6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ED261DB9-7ED1-8412-72F3-632E6692B02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80CB6BF2-DB3E-7543-76A9-89C4278C78C7}"/>
              </a:ext>
            </a:extLst>
          </p:cNvPr>
          <p:cNvGrpSpPr/>
          <p:nvPr/>
        </p:nvGrpSpPr>
        <p:grpSpPr>
          <a:xfrm>
            <a:off x="4147755" y="1132756"/>
            <a:ext cx="1267283" cy="216000"/>
            <a:chOff x="4582884" y="862657"/>
            <a:chExt cx="1267283" cy="216000"/>
          </a:xfrm>
        </p:grpSpPr>
        <p:sp>
          <p:nvSpPr>
            <p:cNvPr id="21" name="Rectangle: Rounded Corners 6">
              <a:extLst>
                <a:ext uri="{FF2B5EF4-FFF2-40B4-BE49-F238E27FC236}">
                  <a16:creationId xmlns:a16="http://schemas.microsoft.com/office/drawing/2014/main" id="{519CECFA-D85C-C4ED-E3E5-896B0E200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4" y="862657"/>
              <a:ext cx="126728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Conversion rate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1FB3698E-5788-B8F0-7E18-3432A30D5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6C9E564-BB47-8FD6-5720-DB45B60ADB89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24" name="Rectangle: Rounded Corners 6">
              <a:extLst>
                <a:ext uri="{FF2B5EF4-FFF2-40B4-BE49-F238E27FC236}">
                  <a16:creationId xmlns:a16="http://schemas.microsoft.com/office/drawing/2014/main" id="{6299D788-8204-58D2-7D4B-EE1D96664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D3DB700B-5353-EB25-B0B7-D48F568DF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30FA4E-9F3A-47E1-FDA6-40BAE712459D}"/>
              </a:ext>
            </a:extLst>
          </p:cNvPr>
          <p:cNvGrpSpPr/>
          <p:nvPr/>
        </p:nvGrpSpPr>
        <p:grpSpPr>
          <a:xfrm>
            <a:off x="7774377" y="5247770"/>
            <a:ext cx="2316672" cy="228600"/>
            <a:chOff x="7774377" y="5247770"/>
            <a:chExt cx="2316672" cy="22860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941601-30F5-9F38-AB80-86868C78D5E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526447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Planner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026" name="Picture 2" descr="The new Microsoft Planner begins roll out to General Availability ...">
              <a:extLst>
                <a:ext uri="{FF2B5EF4-FFF2-40B4-BE49-F238E27FC236}">
                  <a16:creationId xmlns:a16="http://schemas.microsoft.com/office/drawing/2014/main" id="{D3034FE4-BA33-9A63-C5E6-0A204326ED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4377" y="5247770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13687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292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Track marketing campaign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