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31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11" Type="http://schemas.openxmlformats.org/officeDocument/2006/relationships/image" Target="../media/image15.png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5F70D288-60BE-E4D3-F50F-C3AD25D75F91}"/>
              </a:ext>
            </a:extLst>
          </p:cNvPr>
          <p:cNvSpPr/>
          <p:nvPr/>
        </p:nvSpPr>
        <p:spPr bwMode="auto">
          <a:xfrm>
            <a:off x="7613065" y="5100303"/>
            <a:ext cx="470706" cy="437540"/>
          </a:xfrm>
          <a:prstGeom prst="ellipse">
            <a:avLst/>
          </a:prstGeom>
          <a:solidFill>
            <a:srgbClr val="FFFFFF"/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Segoe UI" pitchFamily="34" charset="0"/>
              <a:cs typeface="Segoe UI" pitchFamily="34" charset="0"/>
            </a:endParaRPr>
          </a:p>
        </p:txBody>
      </p:sp>
      <p:sp>
        <p:nvSpPr>
          <p:cNvPr id="45" name="Title 44">
            <a:extLst>
              <a:ext uri="{FF2B5EF4-FFF2-40B4-BE49-F238E27FC236}">
                <a16:creationId xmlns:a16="http://schemas.microsoft.com/office/drawing/2014/main" id="{56695F04-38E7-4F17-0051-3C10C3FC6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Retail | </a:t>
            </a:r>
            <a:r>
              <a:rPr lang="en-US" noProof="0"/>
              <a:t>Track marketing campaign performance</a:t>
            </a:r>
            <a:endParaRPr lang="en-US" i="1" noProof="0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25C6A80E-03C3-0B6C-5612-BC25FA09D96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0"/>
              <a:t>1. Efficient campaign planning</a:t>
            </a:r>
          </a:p>
        </p:txBody>
      </p:sp>
      <p:sp>
        <p:nvSpPr>
          <p:cNvPr id="48" name="Text Placeholder 47">
            <a:extLst>
              <a:ext uri="{FF2B5EF4-FFF2-40B4-BE49-F238E27FC236}">
                <a16:creationId xmlns:a16="http://schemas.microsoft.com/office/drawing/2014/main" id="{603451CE-C1AC-1DBF-79CA-4E645A5B0D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 sz="1100" noProof="0"/>
              <a:t>6. Personalized customer segmentation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267AC7D5-9ECA-0608-7B54-2E2EF2C73C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noProof="0"/>
              <a:t>2. Content creation and review</a:t>
            </a:r>
          </a:p>
        </p:txBody>
      </p:sp>
      <p:sp>
        <p:nvSpPr>
          <p:cNvPr id="50" name="Text Placeholder 49">
            <a:extLst>
              <a:ext uri="{FF2B5EF4-FFF2-40B4-BE49-F238E27FC236}">
                <a16:creationId xmlns:a16="http://schemas.microsoft.com/office/drawing/2014/main" id="{6886A6A0-75A7-5E5E-079B-251E7BAFE2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noProof="0"/>
              <a:t>5. Collaborative campaign review</a:t>
            </a:r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C6DE1B6C-78F9-8DF8-FCDC-EF3B090A8B0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noProof="0"/>
              <a:t>3. Data-driven insights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720259ED-0B37-4F8F-352D-8E9D99570C4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noProof="0"/>
              <a:t>4. Social media scheduling</a:t>
            </a:r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B69CFE6A-9716-3917-04C1-B68EF4CCE15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noProof="0"/>
              <a:t>Microsoft 365 Copilot</a:t>
            </a:r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3FC40283-FC5F-4B42-C8CD-654B3EAE6A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 noProof="0"/>
              <a:t>Collaborate with your team to plan a campaign using Copilot in Teams. It assists in suggesting talking points, setting goals, and assigning tasks.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336E1447-7DAD-0D50-E88D-1B6CE391B95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0"/>
              <a:t>Use Copilot to draft marketing content, such as blog posts, social media updates, and email campaigns. It provides real-time suggestions and helps maintain consistent messaging.</a:t>
            </a:r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72B64BAF-D87F-61F3-EE9C-6C8F503084B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>
            <a:normAutofit/>
          </a:bodyPr>
          <a:lstStyle/>
          <a:p>
            <a:r>
              <a:rPr lang="en-US" noProof="0"/>
              <a:t>Analyze campaign performance data with suggestions from Copilot in Excel for new formula columns and insightful charts.</a:t>
            </a:r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870B1D0D-83FE-C8C2-520B-962C31A8997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Accelerate campaign planning</a:t>
            </a:r>
            <a:r>
              <a:rPr lang="en-US" noProof="0"/>
              <a:t>, foster creativity, and ensure alignment across the team.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612ECA3-1076-2610-DA97-49DBE95C02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Increase engagement</a:t>
            </a:r>
            <a:r>
              <a:rPr lang="en-US" noProof="0"/>
              <a:t>, deliver relevant content, and boost conversion rates.</a:t>
            </a:r>
          </a:p>
        </p:txBody>
      </p:sp>
      <p:sp>
        <p:nvSpPr>
          <p:cNvPr id="59" name="Text Placeholder 58">
            <a:extLst>
              <a:ext uri="{FF2B5EF4-FFF2-40B4-BE49-F238E27FC236}">
                <a16:creationId xmlns:a16="http://schemas.microsoft.com/office/drawing/2014/main" id="{9ABEFB2B-9F58-F520-9B13-94B207F244E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Enhance content quality, </a:t>
            </a:r>
            <a:r>
              <a:rPr lang="en-US" noProof="0"/>
              <a:t>save time, and engage your audience effectively.</a:t>
            </a:r>
          </a:p>
        </p:txBody>
      </p:sp>
      <p:sp>
        <p:nvSpPr>
          <p:cNvPr id="60" name="Text Placeholder 59">
            <a:extLst>
              <a:ext uri="{FF2B5EF4-FFF2-40B4-BE49-F238E27FC236}">
                <a16:creationId xmlns:a16="http://schemas.microsoft.com/office/drawing/2014/main" id="{C23A0201-C904-5ED8-DCCD-DAC73699D78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78511"/>
            <a:ext cx="2808000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Facilitate efficient discussions</a:t>
            </a:r>
            <a:r>
              <a:rPr lang="en-US" noProof="0"/>
              <a:t>, align stakeholders, and drive campaign success.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611126FF-054E-32B2-5843-B18735CEC03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Optimize campaigns </a:t>
            </a:r>
            <a:r>
              <a:rPr lang="en-US" noProof="0"/>
              <a:t>based on data-driven insights, leading to better ROI.</a:t>
            </a:r>
          </a:p>
        </p:txBody>
      </p:sp>
      <p:sp>
        <p:nvSpPr>
          <p:cNvPr id="83" name="Text Placeholder 82">
            <a:extLst>
              <a:ext uri="{FF2B5EF4-FFF2-40B4-BE49-F238E27FC236}">
                <a16:creationId xmlns:a16="http://schemas.microsoft.com/office/drawing/2014/main" id="{4A009307-F489-4D3B-DFDE-F3016CF1C6A5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579568" cy="626701"/>
          </a:xfrm>
        </p:spPr>
        <p:txBody>
          <a:bodyPr/>
          <a:lstStyle/>
          <a:p>
            <a:r>
              <a:rPr lang="en-US" noProof="0"/>
              <a:t>Benefit: </a:t>
            </a:r>
            <a:r>
              <a:rPr lang="en-US" b="1" noProof="0"/>
              <a:t>Streamline social media management</a:t>
            </a:r>
            <a:r>
              <a:rPr lang="en-US" noProof="0"/>
              <a:t>, maintain consistency, and reach your audience at optimal times.</a:t>
            </a:r>
          </a:p>
        </p:txBody>
      </p:sp>
      <p:sp>
        <p:nvSpPr>
          <p:cNvPr id="84" name="Text Placeholder 83">
            <a:extLst>
              <a:ext uri="{FF2B5EF4-FFF2-40B4-BE49-F238E27FC236}">
                <a16:creationId xmlns:a16="http://schemas.microsoft.com/office/drawing/2014/main" id="{A111F9EA-EAEA-1211-B8D6-462C33F9555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 vert="horz" wrap="square" lIns="90000" tIns="36000" rIns="90000" bIns="36000" rtlCol="0" anchor="t">
            <a:normAutofit/>
          </a:bodyPr>
          <a:lstStyle/>
          <a:p>
            <a:r>
              <a:rPr lang="en-US" noProof="0">
                <a:cs typeface="Segoe UI"/>
              </a:rPr>
              <a:t>Prompt Copilot to recommend customer segmentation options for consideration.</a:t>
            </a:r>
            <a:endParaRPr lang="en-US" noProof="0"/>
          </a:p>
        </p:txBody>
      </p:sp>
      <p:sp>
        <p:nvSpPr>
          <p:cNvPr id="85" name="Text Placeholder 84">
            <a:extLst>
              <a:ext uri="{FF2B5EF4-FFF2-40B4-BE49-F238E27FC236}">
                <a16:creationId xmlns:a16="http://schemas.microsoft.com/office/drawing/2014/main" id="{8FF0578C-9606-4A5E-E20F-DEB7E6F7D726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 noProof="0"/>
              <a:t>During campaign reviews, Copilot in Teams assists in summarizing key points, identifying areas for improvement, and suggesting next steps.</a:t>
            </a:r>
          </a:p>
        </p:txBody>
      </p:sp>
      <p:sp>
        <p:nvSpPr>
          <p:cNvPr id="86" name="Text Placeholder 85">
            <a:extLst>
              <a:ext uri="{FF2B5EF4-FFF2-40B4-BE49-F238E27FC236}">
                <a16:creationId xmlns:a16="http://schemas.microsoft.com/office/drawing/2014/main" id="{B4BE515B-C4F1-B027-DC42-2406647CFE89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r>
              <a:rPr lang="en-US" noProof="0"/>
              <a:t>Set up social media posting schedules using Copilot in Planner. It can create tasks, assign deadlines, and remind team members to publish content.</a:t>
            </a:r>
          </a:p>
        </p:txBody>
      </p:sp>
      <p:sp>
        <p:nvSpPr>
          <p:cNvPr id="87" name="Text Placeholder 86">
            <a:extLst>
              <a:ext uri="{FF2B5EF4-FFF2-40B4-BE49-F238E27FC236}">
                <a16:creationId xmlns:a16="http://schemas.microsoft.com/office/drawing/2014/main" id="{E9B1AD38-F92B-9ACB-7307-63B184829C5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noProof="0"/>
              <a:t>Buy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58EF44-2B4D-DF5B-9B4B-22A2C441DB16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15DA772B-8A4B-42DA-B789-FD53C71EA42E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8D4"/>
          </a:solidFill>
        </p:spPr>
        <p:txBody>
          <a:bodyPr/>
          <a:lstStyle/>
          <a:p>
            <a:endParaRPr lang="en-US" noProof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9FE4B39-91C2-C95C-F753-6D7E8BCA8E33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23" name="Rectangle: Rounded Corners 6">
            <a:extLst>
              <a:ext uri="{FF2B5EF4-FFF2-40B4-BE49-F238E27FC236}">
                <a16:creationId xmlns:a16="http://schemas.microsoft.com/office/drawing/2014/main" id="{A458E396-A7F6-1ADE-59AB-7E0AA9803D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438D29EB-9608-5B80-E250-46640E189535}"/>
              </a:ext>
            </a:extLst>
          </p:cNvPr>
          <p:cNvGrpSpPr/>
          <p:nvPr/>
        </p:nvGrpSpPr>
        <p:grpSpPr>
          <a:xfrm>
            <a:off x="2836210" y="1132756"/>
            <a:ext cx="1221517" cy="216000"/>
            <a:chOff x="4582884" y="862657"/>
            <a:chExt cx="1221517" cy="216000"/>
          </a:xfrm>
        </p:grpSpPr>
        <p:sp>
          <p:nvSpPr>
            <p:cNvPr id="31" name="Rectangle: Rounded Corners 6">
              <a:extLst>
                <a:ext uri="{FF2B5EF4-FFF2-40B4-BE49-F238E27FC236}">
                  <a16:creationId xmlns:a16="http://schemas.microsoft.com/office/drawing/2014/main" id="{57C8E7E1-A14B-E4C7-1770-E2C4A767424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4" y="862657"/>
              <a:ext cx="1221517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Marketing spend</a:t>
              </a:r>
            </a:p>
          </p:txBody>
        </p:sp>
        <p:pic>
          <p:nvPicPr>
            <p:cNvPr id="32" name="Graphic 31">
              <a:extLst>
                <a:ext uri="{FF2B5EF4-FFF2-40B4-BE49-F238E27FC236}">
                  <a16:creationId xmlns:a16="http://schemas.microsoft.com/office/drawing/2014/main" id="{2B852AF1-D360-C625-BB49-D0B462275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33" name="Rectangle: Rounded Corners 6">
            <a:extLst>
              <a:ext uri="{FF2B5EF4-FFF2-40B4-BE49-F238E27FC236}">
                <a16:creationId xmlns:a16="http://schemas.microsoft.com/office/drawing/2014/main" id="{14EAFD5F-92E5-E426-FBD4-3CFE3A7BA5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02DB5643-4EDF-5AA4-0CFC-F468613B6ADD}"/>
              </a:ext>
            </a:extLst>
          </p:cNvPr>
          <p:cNvGrpSpPr/>
          <p:nvPr/>
        </p:nvGrpSpPr>
        <p:grpSpPr>
          <a:xfrm>
            <a:off x="7523373" y="1127774"/>
            <a:ext cx="1188720" cy="216000"/>
            <a:chOff x="1194743" y="1140160"/>
            <a:chExt cx="1188720" cy="216000"/>
          </a:xfrm>
        </p:grpSpPr>
        <p:sp>
          <p:nvSpPr>
            <p:cNvPr id="35" name="Rectangle: Rounded Corners 6">
              <a:extLst>
                <a:ext uri="{FF2B5EF4-FFF2-40B4-BE49-F238E27FC236}">
                  <a16:creationId xmlns:a16="http://schemas.microsoft.com/office/drawing/2014/main" id="{4C1BE2AB-2F1E-286E-07D7-7D8E23ADEC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18872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Revenue growth</a:t>
              </a:r>
            </a:p>
          </p:txBody>
        </p:sp>
        <p:pic>
          <p:nvPicPr>
            <p:cNvPr id="36" name="Graphic 35">
              <a:extLst>
                <a:ext uri="{FF2B5EF4-FFF2-40B4-BE49-F238E27FC236}">
                  <a16:creationId xmlns:a16="http://schemas.microsoft.com/office/drawing/2014/main" id="{4BF516A6-94E8-D81E-8335-52C5D6BA751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2F3589D2-4FAC-5E72-970D-75473C3B4B6F}"/>
              </a:ext>
            </a:extLst>
          </p:cNvPr>
          <p:cNvGrpSpPr/>
          <p:nvPr/>
        </p:nvGrpSpPr>
        <p:grpSpPr>
          <a:xfrm>
            <a:off x="8792497" y="1127774"/>
            <a:ext cx="1005840" cy="216000"/>
            <a:chOff x="1194743" y="1140160"/>
            <a:chExt cx="1005840" cy="216000"/>
          </a:xfrm>
        </p:grpSpPr>
        <p:sp>
          <p:nvSpPr>
            <p:cNvPr id="38" name="Rectangle: Rounded Corners 6">
              <a:extLst>
                <a:ext uri="{FF2B5EF4-FFF2-40B4-BE49-F238E27FC236}">
                  <a16:creationId xmlns:a16="http://schemas.microsoft.com/office/drawing/2014/main" id="{47694ED9-322C-F8E3-6D0D-F170B6469CA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0058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9" name="Graphic 38">
              <a:extLst>
                <a:ext uri="{FF2B5EF4-FFF2-40B4-BE49-F238E27FC236}">
                  <a16:creationId xmlns:a16="http://schemas.microsoft.com/office/drawing/2014/main" id="{CB49ED0C-8E03-502F-F821-E3B0A533441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CFA5557-0D82-4A5D-2004-5E8E50ABBEAF}"/>
              </a:ext>
            </a:extLst>
          </p:cNvPr>
          <p:cNvGrpSpPr/>
          <p:nvPr/>
        </p:nvGrpSpPr>
        <p:grpSpPr>
          <a:xfrm>
            <a:off x="804187" y="5169108"/>
            <a:ext cx="2351135" cy="360000"/>
            <a:chOff x="4276273" y="2761669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9B50B40-ACB9-B90E-7296-A2D067C2903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484C9D2-3AA9-07E5-C3CA-1D22E38FFB4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D47B4E4-AE7E-9093-8D0C-EC39CD992FCE}"/>
              </a:ext>
            </a:extLst>
          </p:cNvPr>
          <p:cNvGrpSpPr/>
          <p:nvPr/>
        </p:nvGrpSpPr>
        <p:grpSpPr>
          <a:xfrm>
            <a:off x="804187" y="2724340"/>
            <a:ext cx="2351135" cy="360000"/>
            <a:chOff x="588263" y="3617084"/>
            <a:chExt cx="2351135" cy="360000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AA682B64-F50B-6CE1-BA39-89FEF34F782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50EF7907-D69A-D311-C920-D44CB45CFA4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2122E431-5873-60DB-541C-32EA1D75A1B2}"/>
              </a:ext>
            </a:extLst>
          </p:cNvPr>
          <p:cNvGrpSpPr/>
          <p:nvPr/>
        </p:nvGrpSpPr>
        <p:grpSpPr>
          <a:xfrm>
            <a:off x="7739914" y="2724340"/>
            <a:ext cx="1539275" cy="360000"/>
            <a:chOff x="577439" y="3137252"/>
            <a:chExt cx="1539275" cy="360000"/>
          </a:xfrm>
        </p:grpSpPr>
        <p:pic>
          <p:nvPicPr>
            <p:cNvPr id="64" name="Picture 63">
              <a:extLst>
                <a:ext uri="{FF2B5EF4-FFF2-40B4-BE49-F238E27FC236}">
                  <a16:creationId xmlns:a16="http://schemas.microsoft.com/office/drawing/2014/main" id="{DE2D4E52-BA07-D6D8-7EAC-5994E0CCA2B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77439" y="313725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E06F0326-A8E3-69CC-C774-F5F074FAF2F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232614"/>
              <a:ext cx="1069500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ACBF3B73-CFDE-706F-3CEF-D505734C1416}"/>
              </a:ext>
            </a:extLst>
          </p:cNvPr>
          <p:cNvGrpSpPr/>
          <p:nvPr/>
        </p:nvGrpSpPr>
        <p:grpSpPr>
          <a:xfrm>
            <a:off x="4276273" y="5169108"/>
            <a:ext cx="2351135" cy="360000"/>
            <a:chOff x="588263" y="3617084"/>
            <a:chExt cx="2351135" cy="360000"/>
          </a:xfrm>
        </p:grpSpPr>
        <p:pic>
          <p:nvPicPr>
            <p:cNvPr id="67" name="Picture 66">
              <a:extLst>
                <a:ext uri="{FF2B5EF4-FFF2-40B4-BE49-F238E27FC236}">
                  <a16:creationId xmlns:a16="http://schemas.microsoft.com/office/drawing/2014/main" id="{76E16BBC-C0E9-D6E9-1AE1-41D34EECAD06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2FCC4F1-40E6-AB1A-15E5-5C79E7B7D93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Teams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7855837-0732-DC22-552B-BF8820D25446}"/>
              </a:ext>
            </a:extLst>
          </p:cNvPr>
          <p:cNvGrpSpPr/>
          <p:nvPr/>
        </p:nvGrpSpPr>
        <p:grpSpPr>
          <a:xfrm>
            <a:off x="4272050" y="2732593"/>
            <a:ext cx="2351135" cy="360000"/>
            <a:chOff x="4276273" y="2761669"/>
            <a:chExt cx="2351135" cy="360000"/>
          </a:xfrm>
        </p:grpSpPr>
        <p:pic>
          <p:nvPicPr>
            <p:cNvPr id="9" name="Picture 8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2F7C2EC3-B388-D278-46D1-44300F382E1F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4276273" y="2761669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F534D72F-31D8-8296-AF3E-DBA79AE35E6B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4735224" y="2857031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kumimoji="0" lang="en-US" sz="1100" b="0" i="0" u="none" strike="noStrike" kern="120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1</a:t>
              </a:r>
              <a:endPara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ED261DB9-7ED1-8412-72F3-632E6692B02C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1"/>
          <a:stretch/>
        </p:blipFill>
        <p:spPr>
          <a:xfrm>
            <a:off x="10119044" y="4305474"/>
            <a:ext cx="2072956" cy="2552526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80CB6BF2-DB3E-7543-76A9-89C4278C78C7}"/>
              </a:ext>
            </a:extLst>
          </p:cNvPr>
          <p:cNvGrpSpPr/>
          <p:nvPr/>
        </p:nvGrpSpPr>
        <p:grpSpPr>
          <a:xfrm>
            <a:off x="4147755" y="1132756"/>
            <a:ext cx="1267283" cy="216000"/>
            <a:chOff x="4582884" y="862657"/>
            <a:chExt cx="1267283" cy="216000"/>
          </a:xfrm>
        </p:grpSpPr>
        <p:sp>
          <p:nvSpPr>
            <p:cNvPr id="21" name="Rectangle: Rounded Corners 6">
              <a:extLst>
                <a:ext uri="{FF2B5EF4-FFF2-40B4-BE49-F238E27FC236}">
                  <a16:creationId xmlns:a16="http://schemas.microsoft.com/office/drawing/2014/main" id="{519CECFA-D85C-C4ED-E3E5-896B0E2004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4582884" y="862657"/>
              <a:ext cx="1267283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Conversion rate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2" name="Graphic 21">
              <a:extLst>
                <a:ext uri="{FF2B5EF4-FFF2-40B4-BE49-F238E27FC236}">
                  <a16:creationId xmlns:a16="http://schemas.microsoft.com/office/drawing/2014/main" id="{1FB3698E-5788-B8F0-7E18-3432A30D5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4629670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F6C9E564-BB47-8FD6-5720-DB45B60ADB89}"/>
              </a:ext>
            </a:extLst>
          </p:cNvPr>
          <p:cNvGrpSpPr/>
          <p:nvPr/>
        </p:nvGrpSpPr>
        <p:grpSpPr>
          <a:xfrm>
            <a:off x="1624328" y="1132756"/>
            <a:ext cx="1131930" cy="216000"/>
            <a:chOff x="1198144" y="862657"/>
            <a:chExt cx="1131930" cy="216000"/>
          </a:xfrm>
        </p:grpSpPr>
        <p:sp>
          <p:nvSpPr>
            <p:cNvPr id="24" name="Rectangle: Rounded Corners 6">
              <a:extLst>
                <a:ext uri="{FF2B5EF4-FFF2-40B4-BE49-F238E27FC236}">
                  <a16:creationId xmlns:a16="http://schemas.microsoft.com/office/drawing/2014/main" id="{6299D788-8204-58D2-7D4B-EE1D9666485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13193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Store revenue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D3DB700B-5353-EB25-B0B7-D48F568DFF2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5830FA4E-9F3A-47E1-FDA6-40BAE712459D}"/>
              </a:ext>
            </a:extLst>
          </p:cNvPr>
          <p:cNvGrpSpPr/>
          <p:nvPr/>
        </p:nvGrpSpPr>
        <p:grpSpPr>
          <a:xfrm>
            <a:off x="7774377" y="5247770"/>
            <a:ext cx="2316672" cy="228600"/>
            <a:chOff x="7774377" y="5247770"/>
            <a:chExt cx="2316672" cy="228600"/>
          </a:xfrm>
        </p:grpSpPr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5E941601-30F5-9F38-AB80-86868C78D5E5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8198865" y="5264470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Planner</a:t>
              </a:r>
              <a:endParaRPr kumimoji="0" lang="en-US" sz="1100" b="0" i="0" u="none" strike="noStrike" kern="1200" cap="none" spc="0" normalizeH="0" baseline="3000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  <p:pic>
          <p:nvPicPr>
            <p:cNvPr id="1026" name="Picture 2" descr="The new Microsoft Planner begins roll out to General Availability ...">
              <a:extLst>
                <a:ext uri="{FF2B5EF4-FFF2-40B4-BE49-F238E27FC236}">
                  <a16:creationId xmlns:a16="http://schemas.microsoft.com/office/drawing/2014/main" id="{D3034FE4-BA33-9A63-C5E6-0A204326ED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74377" y="5247770"/>
              <a:ext cx="228600" cy="228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56136873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292</Words>
  <Application>Microsoft Office PowerPoint</Application>
  <PresentationFormat>Widescreen</PresentationFormat>
  <Paragraphs>34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Retail | Track marketing campaign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2025-02-11T02:03:12Z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