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9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hyperlink" Target="https://www.microsoft.com/en-us/videoplayer/embed/RW1lwns" TargetMode="Externa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6E17C0-469A-3CCB-7970-CCBFA2B4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Retail | </a:t>
            </a:r>
            <a:r>
              <a:rPr lang="en-US" noProof="0" dirty="0"/>
              <a:t>Streamline market research and strategy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18FEA3-F370-99E2-9605-D858A5448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Define the objective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3A269D-E81D-1ADC-CBF1-41039FA0A2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Communicate results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2DE4A9-EFF5-BE3C-DB4F-9B428D05D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Determine your approach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858182-A1BF-5A78-D570-25ED2C0BCF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Present the findings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87748B-6CB1-DAAA-35A8-93E66C19D2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Discover market trends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7A938A-B813-4344-5B7A-57E3B2B936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Strategy formulation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7F1A5E5-A481-5A24-38A5-11BA0494251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Prepare a brief for your upcoming research by using Microsoft 365 Copilot Chat to write a first draft based on key documents.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79019ED-DE1E-5364-FAAC-B5E1CAB4936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882171"/>
          </a:xfrm>
        </p:spPr>
        <p:txBody>
          <a:bodyPr>
            <a:normAutofit lnSpcReduction="10000"/>
          </a:bodyPr>
          <a:lstStyle/>
          <a:p>
            <a:r>
              <a:rPr lang="en-US" noProof="0" dirty="0"/>
              <a:t>Meet the research team with your objective in hand. Determine the best research approach over a Teams meeting. Rely on Copilot in Teams for action items. Use Teams Rooms for the meeting to enable a transcript with proper attributions from a conference room.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0906ACB-B754-0544-3A22-B597C69E87C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Select the Show data insights prompt in Copilot </a:t>
            </a:r>
            <a:br>
              <a:rPr lang="en-US" noProof="0"/>
            </a:br>
            <a:r>
              <a:rPr lang="en-US" noProof="0"/>
              <a:t>in Excel to discover market trends from the research data and analyze competitive insights.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D71DFEB-98A4-BD3F-80D8-F2386D6B655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Summarize</a:t>
            </a:r>
            <a:r>
              <a:rPr lang="en-US" noProof="0"/>
              <a:t> many types of documents, including PDFs and website content, making it easier to consume dense content online.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BF56C9-14D7-033A-F3ED-AB0F70796A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Document and socialize </a:t>
            </a:r>
            <a:r>
              <a:rPr lang="en-US" noProof="0"/>
              <a:t>the research findings to help better inform product strategy.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AE3EFCF-2610-D907-5130-812F6E3ED2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Keep the conversation flowing </a:t>
            </a:r>
            <a:r>
              <a:rPr lang="en-US" noProof="0"/>
              <a:t>onto meaningful topics to help cover the agenda quicker and reduce meeting times.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DAC49F-2BA4-340B-EC10-EFC50F0F9BB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noProof="0"/>
              <a:t>Benefit: Let Copilot help you build a presentation </a:t>
            </a:r>
            <a:br>
              <a:rPr lang="en-US" noProof="0"/>
            </a:br>
            <a:r>
              <a:rPr lang="en-US" noProof="0"/>
              <a:t>by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generating slides </a:t>
            </a:r>
            <a:r>
              <a:rPr lang="en-US" noProof="0"/>
              <a:t>or images with your </a:t>
            </a:r>
            <a:br>
              <a:rPr lang="en-US" noProof="0"/>
            </a:br>
            <a:r>
              <a:rPr lang="en-US" noProof="0"/>
              <a:t>organization's branding.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B0BDB59-6BD3-9AE1-AC9F-3023CBFCB9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lang="en-US" noProof="0"/>
              <a:t>Benefit: Use Copilot to help you explore and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understand your data better. 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E999909-3D69-9009-82AA-7101EDA592A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Don't start with a blank page again. </a:t>
            </a:r>
            <a:br>
              <a:rPr lang="en-US" noProof="0"/>
            </a:br>
            <a:r>
              <a:rPr lang="en-US" noProof="0"/>
              <a:t>Draft with Copilot and get to a finished </a:t>
            </a:r>
            <a:br>
              <a:rPr lang="en-US" noProof="0"/>
            </a:br>
            <a:r>
              <a:rPr lang="en-US" noProof="0"/>
              <a:t>document in a fraction of the time.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050344A-D84F-59B0-575C-12A84236649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Starting in a new email, prompt Copilot in Outlook to create a dynamic message that includes key links.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8B2731-B9D4-E764-3841-C98F1FAF4A2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Present the findings using Copilot in PowerPoint to build a presentation by generating slides and images with your branding.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FAD6613-F92A-88AB-9E74-A51F90E316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Prompt Copilot in Word to draft an internal snapshot of the findings, citing the results. 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4F263690-F8BF-D961-4806-6CD823B5C16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E32AE87-0035-DAAC-C6E8-F798DDF5061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6229BA6E-E7B3-CD8E-B4C4-C6CDD1B0745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AFDA8CBE-4E93-B27A-A226-D9A1E8F98A2B}"/>
              </a:ext>
            </a:extLst>
          </p:cNvPr>
          <p:cNvGrpSpPr/>
          <p:nvPr/>
        </p:nvGrpSpPr>
        <p:grpSpPr>
          <a:xfrm>
            <a:off x="1064287" y="2902433"/>
            <a:ext cx="1396252" cy="360000"/>
            <a:chOff x="588263" y="1217924"/>
            <a:chExt cx="1396252" cy="360000"/>
          </a:xfrm>
        </p:grpSpPr>
        <p:pic>
          <p:nvPicPr>
            <p:cNvPr id="170" name="Picture 169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743A2A87-5C6A-F1CD-0573-E8464DA7154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294466AA-F229-F3FE-651B-4209805416A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93730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4B519873-7EF1-88B6-ACFE-3B419A8B0165}"/>
              </a:ext>
            </a:extLst>
          </p:cNvPr>
          <p:cNvGrpSpPr/>
          <p:nvPr/>
        </p:nvGrpSpPr>
        <p:grpSpPr>
          <a:xfrm>
            <a:off x="8145844" y="2902433"/>
            <a:ext cx="1539275" cy="360000"/>
            <a:chOff x="577439" y="3137252"/>
            <a:chExt cx="1539275" cy="360000"/>
          </a:xfrm>
        </p:grpSpPr>
        <p:pic>
          <p:nvPicPr>
            <p:cNvPr id="173" name="Picture 172">
              <a:extLst>
                <a:ext uri="{FF2B5EF4-FFF2-40B4-BE49-F238E27FC236}">
                  <a16:creationId xmlns:a16="http://schemas.microsoft.com/office/drawing/2014/main" id="{D4F98778-C06F-3BDC-F0E9-1F40F7E34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A2124EB7-6E61-D5B3-C9CD-B8839809ABE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695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CFE435D4-AC55-A283-D4AC-A6DE3BA6A165}"/>
              </a:ext>
            </a:extLst>
          </p:cNvPr>
          <p:cNvGrpSpPr/>
          <p:nvPr/>
        </p:nvGrpSpPr>
        <p:grpSpPr>
          <a:xfrm>
            <a:off x="4669140" y="2902433"/>
            <a:ext cx="1565400" cy="360000"/>
            <a:chOff x="588263" y="3617084"/>
            <a:chExt cx="1565400" cy="360000"/>
          </a:xfrm>
        </p:grpSpPr>
        <p:pic>
          <p:nvPicPr>
            <p:cNvPr id="176" name="Picture 175">
              <a:extLst>
                <a:ext uri="{FF2B5EF4-FFF2-40B4-BE49-F238E27FC236}">
                  <a16:creationId xmlns:a16="http://schemas.microsoft.com/office/drawing/2014/main" id="{3084BD76-E559-8C5F-0D0E-E5C03E158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3FAA21C6-F074-6CAE-A439-DFFA3D1C818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0644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19484EAF-551C-FBC8-AF41-EE8CAC6424DF}"/>
              </a:ext>
            </a:extLst>
          </p:cNvPr>
          <p:cNvGrpSpPr/>
          <p:nvPr/>
        </p:nvGrpSpPr>
        <p:grpSpPr>
          <a:xfrm>
            <a:off x="1126417" y="5198503"/>
            <a:ext cx="1723566" cy="360000"/>
            <a:chOff x="588263" y="1697756"/>
            <a:chExt cx="1723566" cy="360000"/>
          </a:xfrm>
        </p:grpSpPr>
        <p:pic>
          <p:nvPicPr>
            <p:cNvPr id="179" name="Picture 178">
              <a:extLst>
                <a:ext uri="{FF2B5EF4-FFF2-40B4-BE49-F238E27FC236}">
                  <a16:creationId xmlns:a16="http://schemas.microsoft.com/office/drawing/2014/main" id="{CCB9DB9B-E978-1A94-712B-A9571D6063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63F1D8D2-B7BF-AE0B-8D61-62F34A11234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26461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8374FE52-9702-0254-1C4B-6E604DD37035}"/>
              </a:ext>
            </a:extLst>
          </p:cNvPr>
          <p:cNvGrpSpPr/>
          <p:nvPr/>
        </p:nvGrpSpPr>
        <p:grpSpPr>
          <a:xfrm>
            <a:off x="4500507" y="5198503"/>
            <a:ext cx="1902666" cy="360000"/>
            <a:chOff x="588263" y="2177588"/>
            <a:chExt cx="1902666" cy="360000"/>
          </a:xfrm>
        </p:grpSpPr>
        <p:pic>
          <p:nvPicPr>
            <p:cNvPr id="182" name="Picture 181">
              <a:extLst>
                <a:ext uri="{FF2B5EF4-FFF2-40B4-BE49-F238E27FC236}">
                  <a16:creationId xmlns:a16="http://schemas.microsoft.com/office/drawing/2014/main" id="{B542A3C6-E383-5AE0-5F8E-FC8080FE909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BEAC5484-BB97-9C19-9B6F-22BD5A28145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44371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A787B064-6F4E-E433-F4EF-4691F3EAA384}"/>
              </a:ext>
            </a:extLst>
          </p:cNvPr>
          <p:cNvGrpSpPr/>
          <p:nvPr/>
        </p:nvGrpSpPr>
        <p:grpSpPr>
          <a:xfrm>
            <a:off x="8168718" y="5198503"/>
            <a:ext cx="1493526" cy="360000"/>
            <a:chOff x="588263" y="2657420"/>
            <a:chExt cx="1493526" cy="360000"/>
          </a:xfrm>
        </p:grpSpPr>
        <p:pic>
          <p:nvPicPr>
            <p:cNvPr id="185" name="Picture 184">
              <a:extLst>
                <a:ext uri="{FF2B5EF4-FFF2-40B4-BE49-F238E27FC236}">
                  <a16:creationId xmlns:a16="http://schemas.microsoft.com/office/drawing/2014/main" id="{1B6DE9E8-13DC-31A8-5262-530EA0575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28B5C7AF-0EFF-DAC0-0C09-5D958D7F26F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3457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24E5BE1-465A-63B6-DA52-E0074FDF441F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5" name="Rectangle: Rounded Corners 6">
              <a:extLst>
                <a:ext uri="{FF2B5EF4-FFF2-40B4-BE49-F238E27FC236}">
                  <a16:creationId xmlns:a16="http://schemas.microsoft.com/office/drawing/2014/main" id="{E9D7F973-3F20-48EE-B39C-866F97A0C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46" name="Graphic 45">
              <a:extLst>
                <a:ext uri="{FF2B5EF4-FFF2-40B4-BE49-F238E27FC236}">
                  <a16:creationId xmlns:a16="http://schemas.microsoft.com/office/drawing/2014/main" id="{B6D99B6B-568F-B09B-E06A-FC910AC30B5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42E15C6-7AF4-E9B1-87CB-2AD0F038E999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8" name="Rectangle: Rounded Corners 6">
              <a:extLst>
                <a:ext uri="{FF2B5EF4-FFF2-40B4-BE49-F238E27FC236}">
                  <a16:creationId xmlns:a16="http://schemas.microsoft.com/office/drawing/2014/main" id="{32EB7E82-DD36-9DA8-441D-87A944AF8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23FECB7C-719B-2840-3A44-851A00A0B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50" name="Graphic 2">
            <a:hlinkClick r:id="rId11"/>
            <a:extLst>
              <a:ext uri="{FF2B5EF4-FFF2-40B4-BE49-F238E27FC236}">
                <a16:creationId xmlns:a16="http://schemas.microsoft.com/office/drawing/2014/main" id="{14F1344D-CE9C-8FED-EEC3-97D2FF0B4D0B}"/>
              </a:ext>
            </a:extLst>
          </p:cNvPr>
          <p:cNvSpPr/>
          <p:nvPr/>
        </p:nvSpPr>
        <p:spPr>
          <a:xfrm>
            <a:off x="5720118" y="430267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5B03E1-0B68-5152-ABD4-D0CC2288F86B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654FBB53-DF12-E452-2D74-0A516A15240F}"/>
              </a:ext>
            </a:extLst>
          </p:cNvPr>
          <p:cNvGrpSpPr/>
          <p:nvPr/>
        </p:nvGrpSpPr>
        <p:grpSpPr>
          <a:xfrm>
            <a:off x="2842523" y="1125551"/>
            <a:ext cx="1260000" cy="216000"/>
            <a:chOff x="1198144" y="862657"/>
            <a:chExt cx="1260000" cy="216000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30AEA235-A3A7-2F36-2EC2-05526A55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Marketing spend</a:t>
              </a: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A24957FB-1548-E3C5-168B-0D14310637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6387EC3-193A-AE11-C293-28FF13146237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27" name="Rectangle: Rounded Corners 6">
              <a:extLst>
                <a:ext uri="{FF2B5EF4-FFF2-40B4-BE49-F238E27FC236}">
                  <a16:creationId xmlns:a16="http://schemas.microsoft.com/office/drawing/2014/main" id="{40034AAF-7874-C4D2-D7B5-E1C3E50F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8293B25-D7E4-1806-2F29-8052F5EA9F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87780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Streamline market research and 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