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1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hyperlink" Target="https://support.microsoft.com/en-us/topic/overview-of-microsoft-365-chat-preview-5b00a52d-7296-48ee-b938-b95b7209f737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719496-4844-4115-38F0-B22A93C9D0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38F45-F205-683D-A72F-F24E56FD5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766"/>
            <a:ext cx="8341315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Retail | </a:t>
            </a:r>
            <a:r>
              <a:rPr lang="en-US" noProof="0"/>
              <a:t>Reduce sourcing compliance risk</a:t>
            </a:r>
            <a:endParaRPr lang="en-US" i="1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FFAE70-1A73-4AA5-85D6-9314E838F0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25166" y="1569018"/>
            <a:ext cx="2808000" cy="345600"/>
          </a:xfrm>
        </p:spPr>
        <p:txBody>
          <a:bodyPr/>
          <a:lstStyle/>
          <a:p>
            <a:r>
              <a:rPr lang="en-US" noProof="0"/>
              <a:t>2. </a:t>
            </a:r>
            <a:r>
              <a:rPr lang="en-US" sz="1200" noProof="0"/>
              <a:t>Confirm regulatory requirements</a:t>
            </a:r>
            <a:endParaRPr lang="en-US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15366B-FA71-1F43-0E8C-8F8F86FD5A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3565" y="1569018"/>
            <a:ext cx="2808000" cy="345600"/>
          </a:xfrm>
        </p:spPr>
        <p:txBody>
          <a:bodyPr/>
          <a:lstStyle/>
          <a:p>
            <a:r>
              <a:rPr lang="en-US" noProof="0"/>
              <a:t>1. </a:t>
            </a:r>
            <a:r>
              <a:rPr lang="en-US" sz="1200" kern="1200" noProof="0"/>
              <a:t>Determine order source/destination</a:t>
            </a:r>
            <a:endParaRPr lang="en-US" noProof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524B1AE-0D69-D793-0B8B-65F32624B4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88806" y="1569018"/>
            <a:ext cx="2808000" cy="345600"/>
          </a:xfrm>
        </p:spPr>
        <p:txBody>
          <a:bodyPr/>
          <a:lstStyle/>
          <a:p>
            <a:r>
              <a:rPr lang="en-US" noProof="0"/>
              <a:t>3. </a:t>
            </a:r>
            <a:r>
              <a:rPr lang="en-US" sz="1200" noProof="0"/>
              <a:t>Collect product information</a:t>
            </a:r>
            <a:endParaRPr lang="en-US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552E2A9-68CD-F741-AB52-7D9AC7F1107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79961" y="4021809"/>
            <a:ext cx="2808000" cy="345600"/>
          </a:xfrm>
        </p:spPr>
        <p:txBody>
          <a:bodyPr/>
          <a:lstStyle/>
          <a:p>
            <a:r>
              <a:rPr lang="en-US" noProof="0"/>
              <a:t>5. </a:t>
            </a:r>
            <a:r>
              <a:rPr lang="en-US" sz="1200" kern="1200" noProof="0"/>
              <a:t>Generate report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9C5277F-6D97-4EA0-ADB0-BA0AF4EEDF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607965" y="4019650"/>
            <a:ext cx="2808000" cy="345600"/>
          </a:xfrm>
        </p:spPr>
        <p:txBody>
          <a:bodyPr/>
          <a:lstStyle/>
          <a:p>
            <a:r>
              <a:rPr lang="en-US" noProof="0"/>
              <a:t>4. Prepare required documents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78AF52E-9506-3D71-28A6-E5DF45060E2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9764DEB-2EFF-C9EA-706E-DE4EE858137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125166" y="2051137"/>
            <a:ext cx="2808000" cy="6267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noProof="0"/>
              <a:t>Copilot helps retrieve regulation details based on the products in the shipment and the destination.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9B4DB3D-E9A0-D1DA-CCAE-B6330B3D282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607965" y="4457957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Copilot helps identify and prepare the required reports/documentation for the order.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F42B1C4-8B07-62E1-CDCA-50E4F8E9108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125166" y="3183397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Prompt: Summarize the geographical regulations and restrictions that apply to dairy products shipped to California. Include the disclosure documents are required for shipping.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0082BB6-6C6E-8F5D-E4A6-4721A663C63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565" y="3158738"/>
            <a:ext cx="2808000" cy="626701"/>
          </a:xfrm>
        </p:spPr>
        <p:txBody>
          <a:bodyPr/>
          <a:lstStyle/>
          <a:p>
            <a:r>
              <a:rPr lang="en-US" noProof="0"/>
              <a:t>Prompt: What is the shipping destination and ordered item numbers for order number 12345?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4A0E723-18AA-CBCE-D8DA-7ED28D16D10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588806" y="3183397"/>
            <a:ext cx="2808000" cy="626701"/>
          </a:xfrm>
        </p:spPr>
        <p:txBody>
          <a:bodyPr/>
          <a:lstStyle/>
          <a:p>
            <a:r>
              <a:rPr lang="en-US" noProof="0"/>
              <a:t>Prompt: Retrieve the following product details for item #AD-98576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D08B261-28F6-06D5-69C5-CA34BDD48E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479961" y="5611529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Prompt: Draft a response to Bruce Banner from Panalpina informing him the customs form for Okinawa entry needs to changed to JC7.1 for order 12345.</a:t>
            </a:r>
          </a:p>
          <a:p>
            <a:endParaRPr lang="en-US" noProof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2DCE851-8B97-5354-3578-EF44B4916AD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607965" y="5634029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Prompt: Verify all items against regulation governing restriction of entry into California and print the Commercial invoice with Harmonized Tax codes with schedule (2)</a:t>
            </a:r>
          </a:p>
          <a:p>
            <a:endParaRPr lang="en-US" noProof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FB4EC50-9243-4E1D-D23A-81BB437600D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479961" y="4457957"/>
            <a:ext cx="2808000" cy="626701"/>
          </a:xfrm>
        </p:spPr>
        <p:txBody>
          <a:bodyPr/>
          <a:lstStyle/>
          <a:p>
            <a:r>
              <a:rPr lang="en-US" sz="900" noProof="0"/>
              <a:t>Use Copilot </a:t>
            </a:r>
            <a:r>
              <a:rPr lang="en-US" noProof="0"/>
              <a:t>to email</a:t>
            </a:r>
            <a:r>
              <a:rPr lang="en-US" sz="900" noProof="0"/>
              <a:t> and respond to various issues with Global Trade documentation.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3DB2961-94B6-9A38-991F-2EA1F1520DC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69277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68D5C35C-1F81-1699-020F-CF42B9661E6F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6014FEE9-2F9A-B40F-1CBB-BD1B62931BE4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EBE19E8C-CDA6-AC17-8331-D1BBF360FCE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4" name="Rectangle: Rounded Corners 6">
            <a:extLst>
              <a:ext uri="{FF2B5EF4-FFF2-40B4-BE49-F238E27FC236}">
                <a16:creationId xmlns:a16="http://schemas.microsoft.com/office/drawing/2014/main" id="{BD610087-69F6-32F9-9253-03C5D9F90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34" name="Rectangle: Rounded Corners 6">
            <a:extLst>
              <a:ext uri="{FF2B5EF4-FFF2-40B4-BE49-F238E27FC236}">
                <a16:creationId xmlns:a16="http://schemas.microsoft.com/office/drawing/2014/main" id="{893418A3-587F-3F7B-75BD-BFA3ACA89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508839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9034459-CE9C-4137-3E0D-D13965A97090}"/>
              </a:ext>
            </a:extLst>
          </p:cNvPr>
          <p:cNvGrpSpPr/>
          <p:nvPr/>
        </p:nvGrpSpPr>
        <p:grpSpPr>
          <a:xfrm>
            <a:off x="8633229" y="1127774"/>
            <a:ext cx="1005840" cy="216000"/>
            <a:chOff x="1194743" y="1140160"/>
            <a:chExt cx="1005840" cy="216000"/>
          </a:xfrm>
        </p:grpSpPr>
        <p:sp>
          <p:nvSpPr>
            <p:cNvPr id="39" name="Rectangle: Rounded Corners 6">
              <a:extLst>
                <a:ext uri="{FF2B5EF4-FFF2-40B4-BE49-F238E27FC236}">
                  <a16:creationId xmlns:a16="http://schemas.microsoft.com/office/drawing/2014/main" id="{EF9CF77F-3C07-51C9-E177-8336A1C96F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40" name="Graphic 39">
              <a:extLst>
                <a:ext uri="{FF2B5EF4-FFF2-40B4-BE49-F238E27FC236}">
                  <a16:creationId xmlns:a16="http://schemas.microsoft.com/office/drawing/2014/main" id="{1D1A2E82-7018-E687-090A-5128881028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58" name="Text Placeholder 83">
            <a:extLst>
              <a:ext uri="{FF2B5EF4-FFF2-40B4-BE49-F238E27FC236}">
                <a16:creationId xmlns:a16="http://schemas.microsoft.com/office/drawing/2014/main" id="{E766FC2D-19E5-A50D-1FA0-A97255D33416}"/>
              </a:ext>
            </a:extLst>
          </p:cNvPr>
          <p:cNvSpPr txBox="1">
            <a:spLocks/>
          </p:cNvSpPr>
          <p:nvPr/>
        </p:nvSpPr>
        <p:spPr>
          <a:xfrm>
            <a:off x="543565" y="2051137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 anchor="t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noProof="0"/>
              <a:t>Prompt Copilot to look up the order and retrieve the product detail and shipping destination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anose="020B0502040204020203" pitchFamily="34" charset="0"/>
            </a:endParaRPr>
          </a:p>
        </p:txBody>
      </p:sp>
      <p:sp>
        <p:nvSpPr>
          <p:cNvPr id="65" name="Text Placeholder 54">
            <a:extLst>
              <a:ext uri="{FF2B5EF4-FFF2-40B4-BE49-F238E27FC236}">
                <a16:creationId xmlns:a16="http://schemas.microsoft.com/office/drawing/2014/main" id="{D1935720-7119-4806-BA31-7AB868308180}"/>
              </a:ext>
            </a:extLst>
          </p:cNvPr>
          <p:cNvSpPr txBox="1">
            <a:spLocks/>
          </p:cNvSpPr>
          <p:nvPr/>
        </p:nvSpPr>
        <p:spPr>
          <a:xfrm>
            <a:off x="7561070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noProof="0"/>
              <a:t>Use Copilot to retrieve product information needed to submit the required compliance and regulatory disclosures.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CBB2644A-C8E6-99CC-5254-78B3E2B3924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19044" y="4305474"/>
            <a:ext cx="2072956" cy="2552526"/>
          </a:xfrm>
          <a:prstGeom prst="rect">
            <a:avLst/>
          </a:prstGeom>
        </p:spPr>
      </p:pic>
      <p:grpSp>
        <p:nvGrpSpPr>
          <p:cNvPr id="45" name="Group 44">
            <a:extLst>
              <a:ext uri="{FF2B5EF4-FFF2-40B4-BE49-F238E27FC236}">
                <a16:creationId xmlns:a16="http://schemas.microsoft.com/office/drawing/2014/main" id="{D25CEC19-672F-DD03-2B5E-EBB29E5962F1}"/>
              </a:ext>
            </a:extLst>
          </p:cNvPr>
          <p:cNvGrpSpPr/>
          <p:nvPr/>
        </p:nvGrpSpPr>
        <p:grpSpPr>
          <a:xfrm>
            <a:off x="1624328" y="1132755"/>
            <a:ext cx="1264346" cy="245864"/>
            <a:chOff x="1198144" y="862656"/>
            <a:chExt cx="1264346" cy="245864"/>
          </a:xfrm>
        </p:grpSpPr>
        <p:sp>
          <p:nvSpPr>
            <p:cNvPr id="49" name="Rectangle: Rounded Corners 6">
              <a:extLst>
                <a:ext uri="{FF2B5EF4-FFF2-40B4-BE49-F238E27FC236}">
                  <a16:creationId xmlns:a16="http://schemas.microsoft.com/office/drawing/2014/main" id="{984016F1-13F2-6F8A-5A0B-0E59F7259A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6"/>
              <a:ext cx="1264346" cy="245864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Sourcing costs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B07BF2AF-2AE6-0F64-E540-4145D9CDF1E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24FD441-C686-7548-E617-E465128B72D8}"/>
              </a:ext>
            </a:extLst>
          </p:cNvPr>
          <p:cNvGrpSpPr/>
          <p:nvPr/>
        </p:nvGrpSpPr>
        <p:grpSpPr>
          <a:xfrm>
            <a:off x="5726009" y="5061604"/>
            <a:ext cx="2360997" cy="424530"/>
            <a:chOff x="942434" y="2731055"/>
            <a:chExt cx="2360997" cy="424530"/>
          </a:xfrm>
        </p:grpSpPr>
        <p:pic>
          <p:nvPicPr>
            <p:cNvPr id="28" name="Picture 27">
              <a:hlinkClick r:id="rId7"/>
              <a:extLst>
                <a:ext uri="{FF2B5EF4-FFF2-40B4-BE49-F238E27FC236}">
                  <a16:creationId xmlns:a16="http://schemas.microsoft.com/office/drawing/2014/main" id="{1D306BD1-AF30-B594-8056-46F4E5118F6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855A9D5-0896-EB01-88B2-ED13E183B6D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55475"/>
              <a:ext cx="1902046" cy="40011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Connection to Retail MDM system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B9B38E2-B467-19EC-C217-BB9001AE68CF}"/>
              </a:ext>
            </a:extLst>
          </p:cNvPr>
          <p:cNvGrpSpPr/>
          <p:nvPr/>
        </p:nvGrpSpPr>
        <p:grpSpPr>
          <a:xfrm>
            <a:off x="767066" y="2675905"/>
            <a:ext cx="2360997" cy="424530"/>
            <a:chOff x="942434" y="2731055"/>
            <a:chExt cx="2360997" cy="424530"/>
          </a:xfrm>
        </p:grpSpPr>
        <p:pic>
          <p:nvPicPr>
            <p:cNvPr id="11" name="Picture 10">
              <a:hlinkClick r:id="rId7"/>
              <a:extLst>
                <a:ext uri="{FF2B5EF4-FFF2-40B4-BE49-F238E27FC236}">
                  <a16:creationId xmlns:a16="http://schemas.microsoft.com/office/drawing/2014/main" id="{2EAD9631-4E87-F484-EE82-5AACF55975B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68815B9-9DD2-5E8D-A56F-A3733C0B1F1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55475"/>
              <a:ext cx="1902046" cy="40011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Connection to Retail ERP system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89D03B0-FF0F-E092-DC16-66527C9D7F72}"/>
              </a:ext>
            </a:extLst>
          </p:cNvPr>
          <p:cNvGrpSpPr/>
          <p:nvPr/>
        </p:nvGrpSpPr>
        <p:grpSpPr>
          <a:xfrm>
            <a:off x="4427466" y="2686168"/>
            <a:ext cx="2360997" cy="424530"/>
            <a:chOff x="942434" y="2731055"/>
            <a:chExt cx="2360997" cy="424530"/>
          </a:xfrm>
        </p:grpSpPr>
        <p:pic>
          <p:nvPicPr>
            <p:cNvPr id="44" name="Picture 43">
              <a:hlinkClick r:id="rId7"/>
              <a:extLst>
                <a:ext uri="{FF2B5EF4-FFF2-40B4-BE49-F238E27FC236}">
                  <a16:creationId xmlns:a16="http://schemas.microsoft.com/office/drawing/2014/main" id="{DD4E498D-5DFA-FD1F-B152-DC21F5B0DC8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461A16B-14B7-CA98-707D-34C2772B393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55475"/>
              <a:ext cx="1902046" cy="40011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Connection to Retail ERP system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6A16C56-2D21-F2BD-78AC-F1E62A8C4C1C}"/>
              </a:ext>
            </a:extLst>
          </p:cNvPr>
          <p:cNvGrpSpPr/>
          <p:nvPr/>
        </p:nvGrpSpPr>
        <p:grpSpPr>
          <a:xfrm>
            <a:off x="7889552" y="2680181"/>
            <a:ext cx="2360997" cy="424530"/>
            <a:chOff x="942434" y="2731055"/>
            <a:chExt cx="2360997" cy="424530"/>
          </a:xfrm>
        </p:grpSpPr>
        <p:pic>
          <p:nvPicPr>
            <p:cNvPr id="56" name="Picture 55">
              <a:hlinkClick r:id="rId7"/>
              <a:extLst>
                <a:ext uri="{FF2B5EF4-FFF2-40B4-BE49-F238E27FC236}">
                  <a16:creationId xmlns:a16="http://schemas.microsoft.com/office/drawing/2014/main" id="{CBD196FB-3460-D46D-F03A-1364E3FA8FF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325DC30A-0E4A-4EA7-31A0-06E0B753B37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55475"/>
              <a:ext cx="1902046" cy="40011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Connection to Retail PIM system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35A2FBB-FE96-F501-B20E-48DBBA563383}"/>
              </a:ext>
            </a:extLst>
          </p:cNvPr>
          <p:cNvGrpSpPr/>
          <p:nvPr/>
        </p:nvGrpSpPr>
        <p:grpSpPr>
          <a:xfrm>
            <a:off x="3001985" y="5061604"/>
            <a:ext cx="1893811" cy="360000"/>
            <a:chOff x="588263" y="1697756"/>
            <a:chExt cx="1893811" cy="360000"/>
          </a:xfrm>
        </p:grpSpPr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7B523D79-E5EF-1913-6741-81ECE8E8602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4A80C4A4-3ED2-E822-7B0E-D8253A6E816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793118"/>
              <a:ext cx="1434861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R="0" lvl="0" indent="0" defTabSz="914367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in Outlook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48359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265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Retail | Reduce sourcing compliance risk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