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19496-4844-4115-38F0-B22A93C9D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8F45-F205-683D-A72F-F24E56FD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8341315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 | </a:t>
            </a:r>
            <a:r>
              <a:rPr lang="en-US" noProof="0"/>
              <a:t>Reduce sourcing compliance risk</a:t>
            </a:r>
            <a:endParaRPr lang="en-US" i="1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FAE70-1A73-4AA5-85D6-9314E838F0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25166" y="1569018"/>
            <a:ext cx="2808000" cy="345600"/>
          </a:xfrm>
        </p:spPr>
        <p:txBody>
          <a:bodyPr/>
          <a:lstStyle/>
          <a:p>
            <a:r>
              <a:rPr lang="en-US" noProof="0"/>
              <a:t>2. </a:t>
            </a:r>
            <a:r>
              <a:rPr lang="en-US" sz="1200" noProof="0"/>
              <a:t>Confirm regulatory requirements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5366B-FA71-1F43-0E8C-8F8F86FD5A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3565" y="1569018"/>
            <a:ext cx="2808000" cy="345600"/>
          </a:xfrm>
        </p:spPr>
        <p:txBody>
          <a:bodyPr/>
          <a:lstStyle/>
          <a:p>
            <a:r>
              <a:rPr lang="en-US" noProof="0"/>
              <a:t>1. </a:t>
            </a:r>
            <a:r>
              <a:rPr lang="en-US" sz="1200" kern="1200" noProof="0"/>
              <a:t>Determine order source/destination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24B1AE-0D69-D793-0B8B-65F32624B4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806" y="1569018"/>
            <a:ext cx="2808000" cy="345600"/>
          </a:xfrm>
        </p:spPr>
        <p:txBody>
          <a:bodyPr/>
          <a:lstStyle/>
          <a:p>
            <a:r>
              <a:rPr lang="en-US" noProof="0"/>
              <a:t>3. </a:t>
            </a:r>
            <a:r>
              <a:rPr lang="en-US" sz="1200" noProof="0"/>
              <a:t>Collect product information</a:t>
            </a:r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52E2A9-68CD-F741-AB52-7D9AC7F110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9961" y="4021809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lang="en-US" sz="1200" kern="1200" noProof="0"/>
              <a:t>Generate report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C5277F-6D97-4EA0-ADB0-BA0AF4EEDF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965" y="4019650"/>
            <a:ext cx="2808000" cy="345600"/>
          </a:xfrm>
        </p:spPr>
        <p:txBody>
          <a:bodyPr/>
          <a:lstStyle/>
          <a:p>
            <a:r>
              <a:rPr lang="en-US" noProof="0"/>
              <a:t>4. Prepare required documents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8AF52E-9506-3D71-28A6-E5DF45060E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764DEB-2EFF-C9EA-706E-DE4EE85813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25166" y="2051137"/>
            <a:ext cx="2808000" cy="6267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noProof="0"/>
              <a:t>Copilot helps retrieve regulation details based on the products in the shipment and the destination.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9B4DB3D-E9A0-D1DA-CCAE-B6330B3D28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07965" y="4457957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Copilot helps identify and prepare the required reports/documentation for the order.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F42B1C4-8B07-62E1-CDCA-50E4F8E910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25166" y="3183397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Prompt: Summarize the geographical regulations and restrictions that apply to dairy products shipped to California. Include the disclosure documents are required for shipping.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82BB6-6C6E-8F5D-E4A6-4721A663C63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565" y="3158738"/>
            <a:ext cx="2808000" cy="626701"/>
          </a:xfrm>
        </p:spPr>
        <p:txBody>
          <a:bodyPr/>
          <a:lstStyle/>
          <a:p>
            <a:r>
              <a:rPr lang="en-US" noProof="0"/>
              <a:t>Prompt: What is the shipping destination and ordered item numbers for order number 12345?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4A0E723-18AA-CBCE-D8DA-7ED28D16D1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88806" y="3183397"/>
            <a:ext cx="2808000" cy="626701"/>
          </a:xfrm>
        </p:spPr>
        <p:txBody>
          <a:bodyPr/>
          <a:lstStyle/>
          <a:p>
            <a:r>
              <a:rPr lang="en-US" noProof="0"/>
              <a:t>Prompt: Retrieve the following product details for item #AD-98576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D08B261-28F6-06D5-69C5-CA34BDD48E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79961" y="5611529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Prompt: Draft a response to Bruce Banner from Panalpina informing him the customs form for Okinawa entry needs to changed to JC7.1 for order 12345.</a:t>
            </a:r>
          </a:p>
          <a:p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2DCE851-8B97-5354-3578-EF44B4916AD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07965" y="5634029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Prompt: Verify all items against regulation governing restriction of entry into California and print the Commercial invoice with Harmonized Tax codes with schedule (2)</a:t>
            </a:r>
          </a:p>
          <a:p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FB4EC50-9243-4E1D-D23A-81BB437600D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479961" y="4457957"/>
            <a:ext cx="2808000" cy="626701"/>
          </a:xfrm>
        </p:spPr>
        <p:txBody>
          <a:bodyPr/>
          <a:lstStyle/>
          <a:p>
            <a:r>
              <a:rPr lang="en-US" sz="900" noProof="0"/>
              <a:t>Use Copilot </a:t>
            </a:r>
            <a:r>
              <a:rPr lang="en-US" noProof="0"/>
              <a:t>to email</a:t>
            </a:r>
            <a:r>
              <a:rPr lang="en-US" sz="900" noProof="0"/>
              <a:t> and respond to various issues with Global Trade documentation.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3DB2961-94B6-9A38-991F-2EA1F1520DC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69277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68D5C35C-1F81-1699-020F-CF42B9661E6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014FEE9-2F9A-B40F-1CBB-BD1B62931BE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BE19E8C-CDA6-AC17-8331-D1BBF360FCE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BD610087-69F6-32F9-9253-03C5D9F90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4" name="Rectangle: Rounded Corners 6">
            <a:extLst>
              <a:ext uri="{FF2B5EF4-FFF2-40B4-BE49-F238E27FC236}">
                <a16:creationId xmlns:a16="http://schemas.microsoft.com/office/drawing/2014/main" id="{893418A3-587F-3F7B-75BD-BFA3ACA89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9034459-CE9C-4137-3E0D-D13965A97090}"/>
              </a:ext>
            </a:extLst>
          </p:cNvPr>
          <p:cNvGrpSpPr/>
          <p:nvPr/>
        </p:nvGrpSpPr>
        <p:grpSpPr>
          <a:xfrm>
            <a:off x="8633229" y="1127774"/>
            <a:ext cx="1005840" cy="216000"/>
            <a:chOff x="1194743" y="1140160"/>
            <a:chExt cx="1005840" cy="216000"/>
          </a:xfrm>
        </p:grpSpPr>
        <p:sp>
          <p:nvSpPr>
            <p:cNvPr id="39" name="Rectangle: Rounded Corners 6">
              <a:extLst>
                <a:ext uri="{FF2B5EF4-FFF2-40B4-BE49-F238E27FC236}">
                  <a16:creationId xmlns:a16="http://schemas.microsoft.com/office/drawing/2014/main" id="{EF9CF77F-3C07-51C9-E177-8336A1C9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1D1A2E82-7018-E687-090A-512888102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8" name="Text Placeholder 83">
            <a:extLst>
              <a:ext uri="{FF2B5EF4-FFF2-40B4-BE49-F238E27FC236}">
                <a16:creationId xmlns:a16="http://schemas.microsoft.com/office/drawing/2014/main" id="{E766FC2D-19E5-A50D-1FA0-A97255D33416}"/>
              </a:ext>
            </a:extLst>
          </p:cNvPr>
          <p:cNvSpPr txBox="1">
            <a:spLocks/>
          </p:cNvSpPr>
          <p:nvPr/>
        </p:nvSpPr>
        <p:spPr>
          <a:xfrm>
            <a:off x="543565" y="2051137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noProof="0"/>
              <a:t>Prompt Copilot to look up the order and retrieve the product detail and shipping destination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D1935720-7119-4806-BA31-7AB868308180}"/>
              </a:ext>
            </a:extLst>
          </p:cNvPr>
          <p:cNvSpPr txBox="1">
            <a:spLocks/>
          </p:cNvSpPr>
          <p:nvPr/>
        </p:nvSpPr>
        <p:spPr>
          <a:xfrm>
            <a:off x="756107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noProof="0"/>
              <a:t>Use Copilot to retrieve product information needed to submit the required compliance and regulatory disclosures.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BB2644A-C8E6-99CC-5254-78B3E2B392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D25CEC19-672F-DD03-2B5E-EBB29E5962F1}"/>
              </a:ext>
            </a:extLst>
          </p:cNvPr>
          <p:cNvGrpSpPr/>
          <p:nvPr/>
        </p:nvGrpSpPr>
        <p:grpSpPr>
          <a:xfrm>
            <a:off x="1624328" y="1132755"/>
            <a:ext cx="1264346" cy="245864"/>
            <a:chOff x="1198144" y="862656"/>
            <a:chExt cx="1264346" cy="245864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984016F1-13F2-6F8A-5A0B-0E59F7259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264346" cy="24586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Sourcing costs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B07BF2AF-2AE6-0F64-E540-4145D9CDF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24FD441-C686-7548-E617-E465128B72D8}"/>
              </a:ext>
            </a:extLst>
          </p:cNvPr>
          <p:cNvGrpSpPr/>
          <p:nvPr/>
        </p:nvGrpSpPr>
        <p:grpSpPr>
          <a:xfrm>
            <a:off x="5726009" y="5061604"/>
            <a:ext cx="2360997" cy="424530"/>
            <a:chOff x="942434" y="2731055"/>
            <a:chExt cx="2360997" cy="424530"/>
          </a:xfrm>
        </p:grpSpPr>
        <p:pic>
          <p:nvPicPr>
            <p:cNvPr id="28" name="Picture 27">
              <a:hlinkClick r:id="rId7"/>
              <a:extLst>
                <a:ext uri="{FF2B5EF4-FFF2-40B4-BE49-F238E27FC236}">
                  <a16:creationId xmlns:a16="http://schemas.microsoft.com/office/drawing/2014/main" id="{1D306BD1-AF30-B594-8056-46F4E5118F6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55A9D5-0896-EB01-88B2-ED13E183B6D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Retail MDM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B9B38E2-B467-19EC-C217-BB9001AE68CF}"/>
              </a:ext>
            </a:extLst>
          </p:cNvPr>
          <p:cNvGrpSpPr/>
          <p:nvPr/>
        </p:nvGrpSpPr>
        <p:grpSpPr>
          <a:xfrm>
            <a:off x="767066" y="2675905"/>
            <a:ext cx="2360997" cy="424530"/>
            <a:chOff x="942434" y="2731055"/>
            <a:chExt cx="2360997" cy="424530"/>
          </a:xfrm>
        </p:grpSpPr>
        <p:pic>
          <p:nvPicPr>
            <p:cNvPr id="11" name="Picture 10">
              <a:hlinkClick r:id="rId7"/>
              <a:extLst>
                <a:ext uri="{FF2B5EF4-FFF2-40B4-BE49-F238E27FC236}">
                  <a16:creationId xmlns:a16="http://schemas.microsoft.com/office/drawing/2014/main" id="{2EAD9631-4E87-F484-EE82-5AACF55975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8815B9-9DD2-5E8D-A56F-A3733C0B1F1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Retail ERP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D03B0-FF0F-E092-DC16-66527C9D7F72}"/>
              </a:ext>
            </a:extLst>
          </p:cNvPr>
          <p:cNvGrpSpPr/>
          <p:nvPr/>
        </p:nvGrpSpPr>
        <p:grpSpPr>
          <a:xfrm>
            <a:off x="4427466" y="2686168"/>
            <a:ext cx="2360997" cy="424530"/>
            <a:chOff x="942434" y="2731055"/>
            <a:chExt cx="2360997" cy="424530"/>
          </a:xfrm>
        </p:grpSpPr>
        <p:pic>
          <p:nvPicPr>
            <p:cNvPr id="44" name="Picture 43">
              <a:hlinkClick r:id="rId7"/>
              <a:extLst>
                <a:ext uri="{FF2B5EF4-FFF2-40B4-BE49-F238E27FC236}">
                  <a16:creationId xmlns:a16="http://schemas.microsoft.com/office/drawing/2014/main" id="{DD4E498D-5DFA-FD1F-B152-DC21F5B0DC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461A16B-14B7-CA98-707D-34C2772B393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Retail ERP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6A16C56-2D21-F2BD-78AC-F1E62A8C4C1C}"/>
              </a:ext>
            </a:extLst>
          </p:cNvPr>
          <p:cNvGrpSpPr/>
          <p:nvPr/>
        </p:nvGrpSpPr>
        <p:grpSpPr>
          <a:xfrm>
            <a:off x="7889552" y="2680181"/>
            <a:ext cx="2360997" cy="424530"/>
            <a:chOff x="942434" y="2731055"/>
            <a:chExt cx="2360997" cy="424530"/>
          </a:xfrm>
        </p:grpSpPr>
        <p:pic>
          <p:nvPicPr>
            <p:cNvPr id="56" name="Picture 55">
              <a:hlinkClick r:id="rId7"/>
              <a:extLst>
                <a:ext uri="{FF2B5EF4-FFF2-40B4-BE49-F238E27FC236}">
                  <a16:creationId xmlns:a16="http://schemas.microsoft.com/office/drawing/2014/main" id="{CBD196FB-3460-D46D-F03A-1364E3FA8F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25DC30A-0E4A-4EA7-31A0-06E0B753B37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Retail PIM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35A2FBB-FE96-F501-B20E-48DBBA563383}"/>
              </a:ext>
            </a:extLst>
          </p:cNvPr>
          <p:cNvGrpSpPr/>
          <p:nvPr/>
        </p:nvGrpSpPr>
        <p:grpSpPr>
          <a:xfrm>
            <a:off x="3001985" y="5061604"/>
            <a:ext cx="1893811" cy="360000"/>
            <a:chOff x="588263" y="1697756"/>
            <a:chExt cx="1893811" cy="360000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7B523D79-E5EF-1913-6741-81ECE8E86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A80C4A4-3ED2-E822-7B0E-D8253A6E816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793118"/>
              <a:ext cx="14348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Outlook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48359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Reduce sourcing compliance 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