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1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opilot.microsoft.com/" TargetMode="External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svg"/><Relationship Id="rId12" Type="http://schemas.openxmlformats.org/officeDocument/2006/relationships/hyperlink" Target="https://youtu.be/TUIyBsxAo0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Retail |</a:t>
            </a:r>
            <a:r>
              <a:rPr lang="en-GB"/>
              <a:t> Optimize supply chain management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50"/>
            <a:ext cx="2808288" cy="346075"/>
          </a:xfrm>
        </p:spPr>
        <p:txBody>
          <a:bodyPr/>
          <a:lstStyle/>
          <a:p>
            <a:r>
              <a:rPr lang="en-GB"/>
              <a:t>1. Summarize and prioritize emails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GB"/>
              <a:t>6. Monitor and analyze inventory data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Review and respond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Marketing copy for new products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Review purchasing agreements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GB"/>
              <a:t>4. Manage contract signatory process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 </a:t>
            </a:r>
            <a:r>
              <a:rPr lang="en-GB" sz="900" i="1"/>
              <a:t>(with Copilot agents)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A supply chain manager receives a high volume of email daily from suppliers, customers, and colleagues containing urgent information, requests, and feedback. Some of which is time sensitive.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The supply chain manager can click on the links provided to open specific emails and quickly deal with time sensitive issues, such as customer shipment delays.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The next critical email is to review and sign a new purchasing agreement with a supplier. The supply chain manager must ensure they are accurate, complete, and getting the best terms. 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>
                <a:latin typeface="Segoe UI" panose="020B0502040204020203" pitchFamily="34" charset="0"/>
              </a:rPr>
              <a:t>Summarize and prioritize </a:t>
            </a:r>
            <a:r>
              <a:rPr lang="en-GB"/>
              <a:t>emails received. Review critical issues impacting supply and delivery.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GB"/>
              <a:t>Benefit: </a:t>
            </a:r>
            <a:r>
              <a:rPr lang="en-GB" b="1">
                <a:latin typeface="Segoe UI" panose="020B0502040204020203" pitchFamily="34" charset="0"/>
              </a:rPr>
              <a:t>Access and analyze inventory data </a:t>
            </a:r>
            <a:r>
              <a:rPr lang="en-GB"/>
              <a:t>from various sources, such as enterprise resource planning (ERP) system, the warehouse management (WMS) system, and the point of sale (POS) system.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>
                <a:latin typeface="Segoe UI" panose="020B0502040204020203" pitchFamily="34" charset="0"/>
              </a:rPr>
              <a:t>Use Copilot in Outlook to draft response </a:t>
            </a:r>
            <a:r>
              <a:rPr lang="en-GB"/>
              <a:t>to acknowledge delay and confirm new delivery details.  Draft email to customer on shipment changes.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789068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>
                <a:latin typeface="Segoe UI" panose="020B0502040204020203" pitchFamily="34" charset="0"/>
              </a:rPr>
              <a:t>Use Copilot to review draft copy </a:t>
            </a:r>
            <a:r>
              <a:rPr lang="en-GB"/>
              <a:t>from marketing to compare with information and product description from the supplier. Use Copilot to search supplier </a:t>
            </a:r>
            <a:r>
              <a:rPr lang="en-US"/>
              <a:t>catalog</a:t>
            </a:r>
            <a:r>
              <a:rPr lang="en-GB"/>
              <a:t> for images. Draft email to marketing with suggested changes and images.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GB"/>
              <a:t>Benefit: </a:t>
            </a:r>
            <a:r>
              <a:rPr lang="en-GB" b="1">
                <a:latin typeface="Segoe UI" panose="020B0502040204020203" pitchFamily="34" charset="0"/>
              </a:rPr>
              <a:t>Identify gaps and risks for each purchasing agreement </a:t>
            </a:r>
            <a:r>
              <a:rPr lang="en-GB"/>
              <a:t>with automated contract comparison to compare new purchasing agreements with standard agreements to identify potential conflicts or gaps.​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>
                <a:latin typeface="Segoe UI" panose="020B0502040204020203" pitchFamily="34" charset="0"/>
              </a:rPr>
              <a:t>Send revised contract </a:t>
            </a:r>
            <a:r>
              <a:rPr lang="en-GB"/>
              <a:t>and request and track signatures using the companies e-sign app to attach the word document. </a:t>
            </a:r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The next item is a request for latest product forecast to ensure there is enough stock to meet customer demand without carrying too much inventory.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The third email requires collaboration with the marketing team on reviewing copy to showcase the features and benefits of a new product.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After completing the contract review, the updated contract must be sent back to the supplier with changes highlighted for their review and signature. 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00973123-2FE8-DFC3-D5C6-EBBD307ACE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BAEDBBB1-6720-53D2-E6FE-D867B524BEA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D5A50512-E106-CF02-CE83-C2A9FCA828B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8E62E8-4491-8A00-4706-D8412178E0AC}"/>
              </a:ext>
            </a:extLst>
          </p:cNvPr>
          <p:cNvGrpSpPr/>
          <p:nvPr/>
        </p:nvGrpSpPr>
        <p:grpSpPr>
          <a:xfrm>
            <a:off x="1508691" y="2725441"/>
            <a:ext cx="1511494" cy="360000"/>
            <a:chOff x="588263" y="1217924"/>
            <a:chExt cx="1511494" cy="360000"/>
          </a:xfrm>
        </p:grpSpPr>
        <p:pic>
          <p:nvPicPr>
            <p:cNvPr id="15" name="Picture 14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D1C9E793-E2CA-32D6-0AE8-E1AF2D0FD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E8E918-941A-48D5-A799-4103F69DC7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52543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A70067-41B3-D98E-8BAE-55DB9EC4FB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F1DF448C-6270-7C47-001A-DF4F6CB8D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70F5D211-0CB0-2734-BD9D-DC94A7A5E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E3F7A1-0F5C-E37D-1821-9D631CBA03D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71A68F2B-DB18-A434-E58A-9F66119D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A1B17895-8FAA-470F-4362-2C8305A86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D56873-9DF4-C9C1-92A5-9118F4B9B8E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9" name="Rectangle: Rounded Corners 6">
              <a:extLst>
                <a:ext uri="{FF2B5EF4-FFF2-40B4-BE49-F238E27FC236}">
                  <a16:creationId xmlns:a16="http://schemas.microsoft.com/office/drawing/2014/main" id="{6E4ED686-E3D7-824C-A13F-752674098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D0E6E75A-D7CF-EA6D-F2A2-FEDE74CC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267750-1C6B-D6F3-7FEB-45F721EE9FE6}"/>
              </a:ext>
            </a:extLst>
          </p:cNvPr>
          <p:cNvGrpSpPr/>
          <p:nvPr/>
        </p:nvGrpSpPr>
        <p:grpSpPr>
          <a:xfrm>
            <a:off x="2829400" y="1136034"/>
            <a:ext cx="1154028" cy="219456"/>
            <a:chOff x="1198144" y="862657"/>
            <a:chExt cx="1154028" cy="207740"/>
          </a:xfrm>
        </p:grpSpPr>
        <p:sp>
          <p:nvSpPr>
            <p:cNvPr id="97" name="Rectangle: Rounded Corners 6">
              <a:extLst>
                <a:ext uri="{FF2B5EF4-FFF2-40B4-BE49-F238E27FC236}">
                  <a16:creationId xmlns:a16="http://schemas.microsoft.com/office/drawing/2014/main" id="{022347AF-3414-BA7A-20D0-8575635E9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54028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Conversion rate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B7E6C835-5169-466A-F202-E98D2611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47AA17-F880-CB2E-A967-59804B1E9DEE}"/>
              </a:ext>
            </a:extLst>
          </p:cNvPr>
          <p:cNvGrpSpPr/>
          <p:nvPr/>
        </p:nvGrpSpPr>
        <p:grpSpPr>
          <a:xfrm>
            <a:off x="4543424" y="2719529"/>
            <a:ext cx="1893811" cy="360000"/>
            <a:chOff x="588263" y="1697756"/>
            <a:chExt cx="1893811" cy="360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1799659-481A-3635-6C95-4DE3410D9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1DAA31F-0AA1-BA38-35F0-ADB09742F9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793118"/>
              <a:ext cx="143486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 in Outlook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2A1B1D-150E-6F3D-E3DF-1E66B81AB6B8}"/>
              </a:ext>
            </a:extLst>
          </p:cNvPr>
          <p:cNvGrpSpPr/>
          <p:nvPr/>
        </p:nvGrpSpPr>
        <p:grpSpPr>
          <a:xfrm>
            <a:off x="7822787" y="2708521"/>
            <a:ext cx="2091820" cy="360000"/>
            <a:chOff x="588263" y="1217924"/>
            <a:chExt cx="2091820" cy="360000"/>
          </a:xfrm>
        </p:grpSpPr>
        <p:pic>
          <p:nvPicPr>
            <p:cNvPr id="103" name="Picture 102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A39AAB11-DD28-F815-6876-E9DE11706D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7C1D2F-DB5C-1F5F-F2A6-91D907E3B8C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Supply Chain system agent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6871685-FEA3-1914-64B4-0C59FCD2C290}"/>
              </a:ext>
            </a:extLst>
          </p:cNvPr>
          <p:cNvGrpSpPr/>
          <p:nvPr/>
        </p:nvGrpSpPr>
        <p:grpSpPr>
          <a:xfrm>
            <a:off x="7825837" y="5131484"/>
            <a:ext cx="2091820" cy="360000"/>
            <a:chOff x="588263" y="1217924"/>
            <a:chExt cx="2091820" cy="360000"/>
          </a:xfrm>
        </p:grpSpPr>
        <p:pic>
          <p:nvPicPr>
            <p:cNvPr id="106" name="Picture 10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9D52EA88-558B-050C-6851-995DB7602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979B5B5-ECF9-CD49-8C38-73CF852415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eSign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3FFE216-2EEE-2BDB-7857-1370585B803E}"/>
              </a:ext>
            </a:extLst>
          </p:cNvPr>
          <p:cNvGrpSpPr/>
          <p:nvPr/>
        </p:nvGrpSpPr>
        <p:grpSpPr>
          <a:xfrm>
            <a:off x="4657043" y="5157037"/>
            <a:ext cx="1726690" cy="360000"/>
            <a:chOff x="588263" y="1217924"/>
            <a:chExt cx="1726690" cy="360000"/>
          </a:xfrm>
        </p:grpSpPr>
        <p:pic>
          <p:nvPicPr>
            <p:cNvPr id="109" name="Picture 108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AA2698EB-0D4E-86AB-A46E-5FC91D3A78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D2F7490-52C3-495E-6787-4F4F797EDA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26773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62950A-15EF-F090-5D11-139F78F771AC}"/>
              </a:ext>
            </a:extLst>
          </p:cNvPr>
          <p:cNvGrpSpPr/>
          <p:nvPr/>
        </p:nvGrpSpPr>
        <p:grpSpPr>
          <a:xfrm>
            <a:off x="921732" y="5176136"/>
            <a:ext cx="2091820" cy="360000"/>
            <a:chOff x="588263" y="1217924"/>
            <a:chExt cx="2091820" cy="360000"/>
          </a:xfrm>
        </p:grpSpPr>
        <p:pic>
          <p:nvPicPr>
            <p:cNvPr id="112" name="Picture 111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3EEECFC9-7ECF-4A9A-003D-D3BBF86AD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76F5F61-7F16-612F-1BC8-1C0D993046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Supply Chain system agent</a:t>
              </a:r>
            </a:p>
          </p:txBody>
        </p:sp>
      </p:grpSp>
      <p:sp>
        <p:nvSpPr>
          <p:cNvPr id="2" name="Graphic 2">
            <a:hlinkClick r:id="rId12"/>
            <a:extLst>
              <a:ext uri="{FF2B5EF4-FFF2-40B4-BE49-F238E27FC236}">
                <a16:creationId xmlns:a16="http://schemas.microsoft.com/office/drawing/2014/main" id="{07D117C2-693C-BAB1-3AAA-4490CD9B2EEC}"/>
              </a:ext>
            </a:extLst>
          </p:cNvPr>
          <p:cNvSpPr/>
          <p:nvPr/>
        </p:nvSpPr>
        <p:spPr>
          <a:xfrm>
            <a:off x="5223640" y="405036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A03309-BEEE-3944-33E1-21F8983F076B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09F6DEDD-038C-5A7A-0C08-B676ED0B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189F89D-5399-533D-63EA-87BF2809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A91B81D1-04A4-AFF7-6CAC-A531E36A2A55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9754346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Optimize supply chain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2024-10-03T01:23:31Z</dcterms:modified>
</cp:coreProperties>
</file>