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14748361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74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s://support.microsoft.com/en-us/topic/overview-of-microsoft-365-chat-preview-5b00a52d-7296-48ee-b938-b95b7209f737" TargetMode="External"/><Relationship Id="rId7" Type="http://schemas.openxmlformats.org/officeDocument/2006/relationships/image" Target="../media/image10.sv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hyperlink" Target="https://youtu.be/TUIyBsxAo0A" TargetMode="External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56695F04-38E7-4F17-0051-3C10C3FC6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Retail |</a:t>
            </a:r>
            <a:r>
              <a:rPr lang="en-US" noProof="0"/>
              <a:t> Optimize supply chain management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25C6A80E-03C3-0B6C-5612-BC25FA09D9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50"/>
            <a:ext cx="2808288" cy="346075"/>
          </a:xfrm>
        </p:spPr>
        <p:txBody>
          <a:bodyPr/>
          <a:lstStyle/>
          <a:p>
            <a:r>
              <a:rPr lang="en-US" noProof="0"/>
              <a:t>1. Summarize and prioritize emails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03451CE-C1AC-1DBF-79CA-4E645A5B0D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Monitor and analyze inventory data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267AC7D5-9ECA-0608-7B54-2E2EF2C73C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Review and respond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886A6A0-75A7-5E5E-079B-251E7BAFE2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Marketing copy for new products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6DE1B6C-78F9-8DF8-FCDC-EF3B090A8B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Review purchasing agreements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720259ED-0B37-4F8F-352D-8E9D99570C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Manage contract signatory process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69CFE6A-9716-3917-04C1-B68EF4CCE1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3FC40283-FC5F-4B42-C8CD-654B3EAE6A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/>
              <a:t>A supply chain manager receives a high volume of email daily from suppliers, customers, and colleagues containing urgent information, requests, and feedback. Some of which is time sensitive.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336E1447-7DAD-0D50-E88D-1B6CE391B95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noProof="0"/>
              <a:t>The supply chain manager can click on the links provided to open specific emails and quickly deal with time sensitive issues, such as customer shipment delays. 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72B64BAF-D87F-61F3-EE9C-6C8F503084B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r>
              <a:rPr lang="en-US" noProof="0"/>
              <a:t>The next critical email is to review and sign a new purchasing agreement with a supplier. The supply chain manager must ensure they are accurate, complete, and getting the best terms. 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870B1D0D-83FE-C8C2-520B-962C31A899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Summarize and prioritize </a:t>
            </a:r>
            <a:r>
              <a:rPr lang="en-US" noProof="0"/>
              <a:t>emails received. Review critical issues impacting supply and delivery.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612ECA3-1076-2610-DA97-49DBE95C02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>
            <a:normAutofit fontScale="92500"/>
          </a:bodyPr>
          <a:lstStyle/>
          <a:p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Access and analyze inventory data </a:t>
            </a:r>
            <a:r>
              <a:rPr lang="en-US" noProof="0"/>
              <a:t>from various sources, such as enterprise resource planning (ERP) system, the warehouse management (WMS) system, and the point of sale (POS) system.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9ABEFB2B-9F58-F520-9B13-94B207F244E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Use Copilot in Outlook to draft response </a:t>
            </a:r>
            <a:r>
              <a:rPr lang="en-US" noProof="0"/>
              <a:t>to acknowledge delay and confirm new delivery details.  Draft email to customer on shipment changes. 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C23A0201-C904-5ED8-DCCD-DAC73699D78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789068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Use Copilot to review draft copy </a:t>
            </a:r>
            <a:r>
              <a:rPr lang="en-US" noProof="0"/>
              <a:t>from marketing to compare with information and product description from the supplier. Use Copilot to search supplier catalog for images. Draft email to marketing with suggested changes and images. 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11126FF-054E-32B2-5843-B18735CEC03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>
            <a:normAutofit fontScale="92500"/>
          </a:bodyPr>
          <a:lstStyle/>
          <a:p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Identify gaps and risks for each purchasing agreement </a:t>
            </a:r>
            <a:r>
              <a:rPr lang="en-US" noProof="0"/>
              <a:t>with automated contract comparison to compare new purchasing agreements with standard agreements to identify potential conflicts or gaps.​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4A009307-F489-4D3B-DFDE-F3016CF1C6A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Send revised contract </a:t>
            </a:r>
            <a:r>
              <a:rPr lang="en-US" noProof="0"/>
              <a:t>and request and track signatures using the companies e-sign app to attach the word document. </a:t>
            </a: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111F9EA-EAEA-1211-B8D6-462C33F9555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The next item is a request for latest product forecast to ensure there is enough stock to meet customer demand without carrying too much inventory. 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FF0578C-9606-4A5E-E20F-DEB7E6F7D72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/>
          <a:lstStyle/>
          <a:p>
            <a:r>
              <a:rPr lang="en-US" noProof="0"/>
              <a:t>The third email requires collaboration with the marketing team on reviewing copy to showcase the features and benefits of a new product. </a:t>
            </a: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B4BE515B-C4F1-B027-DC42-2406647CFE8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/>
          <a:lstStyle/>
          <a:p>
            <a:r>
              <a:rPr lang="en-US" noProof="0"/>
              <a:t>After completing the contract review, the updated contract must be sent back to the supplier with changes highlighted for their review and signature. 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E9B1AD38-F92B-9ACB-7307-63B184829C5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118" name="Text Placeholder 117">
            <a:extLst>
              <a:ext uri="{FF2B5EF4-FFF2-40B4-BE49-F238E27FC236}">
                <a16:creationId xmlns:a16="http://schemas.microsoft.com/office/drawing/2014/main" id="{00973123-2FE8-DFC3-D5C6-EBBD307ACE64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19" name="Text Placeholder 118">
            <a:extLst>
              <a:ext uri="{FF2B5EF4-FFF2-40B4-BE49-F238E27FC236}">
                <a16:creationId xmlns:a16="http://schemas.microsoft.com/office/drawing/2014/main" id="{BAEDBBB1-6720-53D2-E6FE-D867B524BEA9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20" name="Text Placeholder 119">
            <a:extLst>
              <a:ext uri="{FF2B5EF4-FFF2-40B4-BE49-F238E27FC236}">
                <a16:creationId xmlns:a16="http://schemas.microsoft.com/office/drawing/2014/main" id="{D5A50512-E106-CF02-CE83-C2A9FCA828B0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68E62E8-4491-8A00-4706-D8412178E0AC}"/>
              </a:ext>
            </a:extLst>
          </p:cNvPr>
          <p:cNvGrpSpPr/>
          <p:nvPr/>
        </p:nvGrpSpPr>
        <p:grpSpPr>
          <a:xfrm>
            <a:off x="1080821" y="2765744"/>
            <a:ext cx="1511494" cy="360000"/>
            <a:chOff x="588263" y="1217924"/>
            <a:chExt cx="1511494" cy="360000"/>
          </a:xfrm>
        </p:grpSpPr>
        <p:pic>
          <p:nvPicPr>
            <p:cNvPr id="15" name="Picture 14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D1C9E793-E2CA-32D6-0AE8-E1AF2D0FD69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EE8E918-941A-48D5-A799-4103F69DC7E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052543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51A70067-41B3-D98E-8BAE-55DB9EC4FB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10119044" y="4305474"/>
            <a:ext cx="2072956" cy="2552526"/>
          </a:xfrm>
          <a:prstGeom prst="rect">
            <a:avLst/>
          </a:prstGeom>
        </p:spPr>
      </p:pic>
      <p:sp>
        <p:nvSpPr>
          <p:cNvPr id="25" name="Rectangle: Rounded Corners 6">
            <a:extLst>
              <a:ext uri="{FF2B5EF4-FFF2-40B4-BE49-F238E27FC236}">
                <a16:creationId xmlns:a16="http://schemas.microsoft.com/office/drawing/2014/main" id="{F1DF448C-6270-7C47-001A-DF4F6CB8DF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sp>
        <p:nvSpPr>
          <p:cNvPr id="30" name="Rectangle: Rounded Corners 6">
            <a:extLst>
              <a:ext uri="{FF2B5EF4-FFF2-40B4-BE49-F238E27FC236}">
                <a16:creationId xmlns:a16="http://schemas.microsoft.com/office/drawing/2014/main" id="{70F5D211-0CB0-2734-BD9D-DC94A7A5E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6E3F7A1-0F5C-E37D-1821-9D631CBA03DB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32" name="Rectangle: Rounded Corners 6">
              <a:extLst>
                <a:ext uri="{FF2B5EF4-FFF2-40B4-BE49-F238E27FC236}">
                  <a16:creationId xmlns:a16="http://schemas.microsoft.com/office/drawing/2014/main" id="{71A68F2B-DB18-A434-E58A-9F66119D4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78" name="Graphic 77">
              <a:extLst>
                <a:ext uri="{FF2B5EF4-FFF2-40B4-BE49-F238E27FC236}">
                  <a16:creationId xmlns:a16="http://schemas.microsoft.com/office/drawing/2014/main" id="{A1B17895-8FAA-470F-4362-2C8305A86F8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E7D56873-9DF4-C9C1-92A5-9118F4B9B8E1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89" name="Rectangle: Rounded Corners 6">
              <a:extLst>
                <a:ext uri="{FF2B5EF4-FFF2-40B4-BE49-F238E27FC236}">
                  <a16:creationId xmlns:a16="http://schemas.microsoft.com/office/drawing/2014/main" id="{6E4ED686-E3D7-824C-A13F-752674098B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Increase revenue</a:t>
              </a:r>
            </a:p>
          </p:txBody>
        </p:sp>
        <p:pic>
          <p:nvPicPr>
            <p:cNvPr id="90" name="Graphic 89">
              <a:extLst>
                <a:ext uri="{FF2B5EF4-FFF2-40B4-BE49-F238E27FC236}">
                  <a16:creationId xmlns:a16="http://schemas.microsoft.com/office/drawing/2014/main" id="{D0E6E75A-D7CF-EA6D-F2A2-FEDE74CC821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61267750-1C6B-D6F3-7FEB-45F721EE9FE6}"/>
              </a:ext>
            </a:extLst>
          </p:cNvPr>
          <p:cNvGrpSpPr/>
          <p:nvPr/>
        </p:nvGrpSpPr>
        <p:grpSpPr>
          <a:xfrm>
            <a:off x="2829400" y="1136034"/>
            <a:ext cx="1154028" cy="219456"/>
            <a:chOff x="1198144" y="862657"/>
            <a:chExt cx="1154028" cy="207740"/>
          </a:xfrm>
        </p:grpSpPr>
        <p:sp>
          <p:nvSpPr>
            <p:cNvPr id="97" name="Rectangle: Rounded Corners 6">
              <a:extLst>
                <a:ext uri="{FF2B5EF4-FFF2-40B4-BE49-F238E27FC236}">
                  <a16:creationId xmlns:a16="http://schemas.microsoft.com/office/drawing/2014/main" id="{022347AF-3414-BA7A-20D0-8575635E9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154028" cy="20774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Conversion rate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98" name="Graphic 97">
              <a:extLst>
                <a:ext uri="{FF2B5EF4-FFF2-40B4-BE49-F238E27FC236}">
                  <a16:creationId xmlns:a16="http://schemas.microsoft.com/office/drawing/2014/main" id="{B7E6C835-5169-466A-F202-E98D2611C59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1F47AA17-F880-CB2E-A967-59804B1E9DEE}"/>
              </a:ext>
            </a:extLst>
          </p:cNvPr>
          <p:cNvGrpSpPr/>
          <p:nvPr/>
        </p:nvGrpSpPr>
        <p:grpSpPr>
          <a:xfrm>
            <a:off x="4543424" y="2719529"/>
            <a:ext cx="1893811" cy="360000"/>
            <a:chOff x="588263" y="1697756"/>
            <a:chExt cx="1893811" cy="360000"/>
          </a:xfrm>
        </p:grpSpPr>
        <p:pic>
          <p:nvPicPr>
            <p:cNvPr id="100" name="Picture 99">
              <a:extLst>
                <a:ext uri="{FF2B5EF4-FFF2-40B4-BE49-F238E27FC236}">
                  <a16:creationId xmlns:a16="http://schemas.microsoft.com/office/drawing/2014/main" id="{81799659-481A-3635-6C95-4DE3410D99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C1DAA31F-0AA1-BA38-35F0-ADB09742F97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3" y="1793118"/>
              <a:ext cx="1434861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R="0" lvl="0" indent="0" defTabSz="914367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in Outlook</a:t>
              </a: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73FFE216-2EEE-2BDB-7857-1370585B803E}"/>
              </a:ext>
            </a:extLst>
          </p:cNvPr>
          <p:cNvGrpSpPr/>
          <p:nvPr/>
        </p:nvGrpSpPr>
        <p:grpSpPr>
          <a:xfrm>
            <a:off x="4657043" y="5157037"/>
            <a:ext cx="1726690" cy="360000"/>
            <a:chOff x="588263" y="1217924"/>
            <a:chExt cx="1726690" cy="360000"/>
          </a:xfrm>
        </p:grpSpPr>
        <p:pic>
          <p:nvPicPr>
            <p:cNvPr id="109" name="Picture 108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AA2698EB-0D4E-86AB-A46E-5FC91D3A78A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0D2F7490-52C3-495E-6787-4F4F797EDAC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267739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2" name="Graphic 2">
            <a:hlinkClick r:id="rId11"/>
            <a:extLst>
              <a:ext uri="{FF2B5EF4-FFF2-40B4-BE49-F238E27FC236}">
                <a16:creationId xmlns:a16="http://schemas.microsoft.com/office/drawing/2014/main" id="{07D117C2-693C-BAB1-3AAA-4490CD9B2EEC}"/>
              </a:ext>
            </a:extLst>
          </p:cNvPr>
          <p:cNvSpPr/>
          <p:nvPr/>
        </p:nvSpPr>
        <p:spPr>
          <a:xfrm>
            <a:off x="5223640" y="405036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6A03309-BEEE-3944-33E1-21F8983F076B}"/>
              </a:ext>
            </a:extLst>
          </p:cNvPr>
          <p:cNvGrpSpPr/>
          <p:nvPr/>
        </p:nvGrpSpPr>
        <p:grpSpPr>
          <a:xfrm>
            <a:off x="1624328" y="1132756"/>
            <a:ext cx="1131930" cy="216000"/>
            <a:chOff x="1198144" y="862657"/>
            <a:chExt cx="1131930" cy="216000"/>
          </a:xfrm>
        </p:grpSpPr>
        <p:sp>
          <p:nvSpPr>
            <p:cNvPr id="6" name="Rectangle: Rounded Corners 6">
              <a:extLst>
                <a:ext uri="{FF2B5EF4-FFF2-40B4-BE49-F238E27FC236}">
                  <a16:creationId xmlns:a16="http://schemas.microsoft.com/office/drawing/2014/main" id="{09F6DEDD-038C-5A7A-0C08-B676ED0B9D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13193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Store revenue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5189F89D-5399-533D-63EA-87BF2809E9F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FBA83692-7A29-0A8A-83CA-B78AD4D0F35C}"/>
              </a:ext>
            </a:extLst>
          </p:cNvPr>
          <p:cNvGrpSpPr/>
          <p:nvPr/>
        </p:nvGrpSpPr>
        <p:grpSpPr>
          <a:xfrm>
            <a:off x="7825837" y="2688492"/>
            <a:ext cx="2250050" cy="480390"/>
            <a:chOff x="767112" y="2825909"/>
            <a:chExt cx="2250050" cy="48039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247331F-47DA-F9E3-F983-8832F18B5B0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Supply Chain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9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2365F972-DFF7-BC55-DD38-957B1438882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B7194FE-E725-8D08-EFBB-E4994DE60C71}"/>
              </a:ext>
            </a:extLst>
          </p:cNvPr>
          <p:cNvGrpSpPr/>
          <p:nvPr/>
        </p:nvGrpSpPr>
        <p:grpSpPr>
          <a:xfrm>
            <a:off x="968577" y="5216352"/>
            <a:ext cx="2250050" cy="480390"/>
            <a:chOff x="767112" y="2825909"/>
            <a:chExt cx="2250050" cy="48039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984DE97-59E0-2CA4-591F-4FD16ADF3FE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Supply Chain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13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B995A85E-7F75-B1A3-C935-7B9D97B4A03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22B36D3-4FBE-6CFD-244B-EDB1694D59E4}"/>
              </a:ext>
            </a:extLst>
          </p:cNvPr>
          <p:cNvGrpSpPr/>
          <p:nvPr/>
        </p:nvGrpSpPr>
        <p:grpSpPr>
          <a:xfrm>
            <a:off x="7825837" y="5126265"/>
            <a:ext cx="2250050" cy="411140"/>
            <a:chOff x="767112" y="2825909"/>
            <a:chExt cx="2250050" cy="411140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F2EFFE0-3BEB-AF6B-ABC5-49E38B6911A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929272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 err="1">
                  <a:solidFill>
                    <a:srgbClr val="0078D4"/>
                  </a:solidFill>
                  <a:latin typeface="Segoe UI Semibold"/>
                </a:rPr>
                <a:t>eSign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19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2157071C-9385-63C4-96BD-96754DE56B0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7543467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435</Words>
  <Application>Microsoft Office PowerPoint</Application>
  <PresentationFormat>Widescreen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Retail | Optimize supply chain 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2025-02-11T02:00:45Z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