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7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sv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hyperlink" Target="https://youtu.be/TUIyBsxAo0A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 |</a:t>
            </a:r>
            <a:r>
              <a:rPr lang="en-US" noProof="0"/>
              <a:t> Optimize supply chain management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50"/>
            <a:ext cx="2808288" cy="346075"/>
          </a:xfrm>
        </p:spPr>
        <p:txBody>
          <a:bodyPr/>
          <a:lstStyle/>
          <a:p>
            <a:r>
              <a:rPr lang="en-US" noProof="0"/>
              <a:t>1. Summarize and prioritize emails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Monitor and analyze inventory data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Review and respond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Marketing copy for new products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Review purchasing agreements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Manage contract signatory process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A supply chain manager receives a high volume of email daily from suppliers, customers, and colleagues containing urgent information, requests, and feedback. Some of which is time sensitive.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The supply chain manager can click on the links provided to open specific emails and quickly deal with time sensitive issues, such as customer shipment delays.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The next critical email is to review and sign a new purchasing agreement with a supplier. The supply chain manager must ensure they are accurate, complete, and getting the best terms. 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Summarize and prioritize </a:t>
            </a:r>
            <a:r>
              <a:rPr lang="en-US" noProof="0"/>
              <a:t>emails received. Review critical issues impacting supply and delivery.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>
            <a:normAutofit fontScale="925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Access and analyze inventory data </a:t>
            </a:r>
            <a:r>
              <a:rPr lang="en-US" noProof="0"/>
              <a:t>from various sources, such as enterprise resource planning (ERP) system, the warehouse management (WMS) system, and the point of sale (POS) system.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Use Copilot in Outlook to draft response </a:t>
            </a:r>
            <a:r>
              <a:rPr lang="en-US" noProof="0"/>
              <a:t>to acknowledge delay and confirm new delivery details.  Draft email to customer on shipment changes. 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789068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Use Copilot to review draft copy </a:t>
            </a:r>
            <a:r>
              <a:rPr lang="en-US" noProof="0"/>
              <a:t>from marketing to compare with information and product description from the supplier. Use Copilot to search supplier catalog for images. Draft email to marketing with suggested changes and images.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fontScale="925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Identify gaps and risks for each purchasing agreement </a:t>
            </a:r>
            <a:r>
              <a:rPr lang="en-US" noProof="0"/>
              <a:t>with automated contract comparison to compare new purchasing agreements with standard agreements to identify potential conflicts or gaps.​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Send revised contract </a:t>
            </a:r>
            <a:r>
              <a:rPr lang="en-US" noProof="0"/>
              <a:t>and request and track signatures using the companies e-sign app to attach the word document. 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The next item is a request for latest product forecast to ensure there is enough stock to meet customer demand without carrying too much inventory.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The third email requires collaboration with the marketing team on reviewing copy to showcase the features and benefits of a new product.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After completing the contract review, the updated contract must be sent back to the supplier with changes highlighted for their review and signature. 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00973123-2FE8-DFC3-D5C6-EBBD307ACE6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BAEDBBB1-6720-53D2-E6FE-D867B524BEA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D5A50512-E106-CF02-CE83-C2A9FCA828B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8E62E8-4491-8A00-4706-D8412178E0AC}"/>
              </a:ext>
            </a:extLst>
          </p:cNvPr>
          <p:cNvGrpSpPr/>
          <p:nvPr/>
        </p:nvGrpSpPr>
        <p:grpSpPr>
          <a:xfrm>
            <a:off x="1080821" y="2765744"/>
            <a:ext cx="1511494" cy="360000"/>
            <a:chOff x="588263" y="1217924"/>
            <a:chExt cx="1511494" cy="360000"/>
          </a:xfrm>
        </p:grpSpPr>
        <p:pic>
          <p:nvPicPr>
            <p:cNvPr id="15" name="Picture 14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D1C9E793-E2CA-32D6-0AE8-E1AF2D0FD6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EE8E918-941A-48D5-A799-4103F69DC7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5254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51A70067-41B3-D98E-8BAE-55DB9EC4FB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sp>
        <p:nvSpPr>
          <p:cNvPr id="25" name="Rectangle: Rounded Corners 6">
            <a:extLst>
              <a:ext uri="{FF2B5EF4-FFF2-40B4-BE49-F238E27FC236}">
                <a16:creationId xmlns:a16="http://schemas.microsoft.com/office/drawing/2014/main" id="{F1DF448C-6270-7C47-001A-DF4F6CB8D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0" name="Rectangle: Rounded Corners 6">
            <a:extLst>
              <a:ext uri="{FF2B5EF4-FFF2-40B4-BE49-F238E27FC236}">
                <a16:creationId xmlns:a16="http://schemas.microsoft.com/office/drawing/2014/main" id="{70F5D211-0CB0-2734-BD9D-DC94A7A5E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6E3F7A1-0F5C-E37D-1821-9D631CBA03D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71A68F2B-DB18-A434-E58A-9F66119D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A1B17895-8FAA-470F-4362-2C8305A86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7D56873-9DF4-C9C1-92A5-9118F4B9B8E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89" name="Rectangle: Rounded Corners 6">
              <a:extLst>
                <a:ext uri="{FF2B5EF4-FFF2-40B4-BE49-F238E27FC236}">
                  <a16:creationId xmlns:a16="http://schemas.microsoft.com/office/drawing/2014/main" id="{6E4ED686-E3D7-824C-A13F-752674098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90" name="Graphic 89">
              <a:extLst>
                <a:ext uri="{FF2B5EF4-FFF2-40B4-BE49-F238E27FC236}">
                  <a16:creationId xmlns:a16="http://schemas.microsoft.com/office/drawing/2014/main" id="{D0E6E75A-D7CF-EA6D-F2A2-FEDE74CC8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1267750-1C6B-D6F3-7FEB-45F721EE9FE6}"/>
              </a:ext>
            </a:extLst>
          </p:cNvPr>
          <p:cNvGrpSpPr/>
          <p:nvPr/>
        </p:nvGrpSpPr>
        <p:grpSpPr>
          <a:xfrm>
            <a:off x="2829400" y="1136034"/>
            <a:ext cx="1154028" cy="219456"/>
            <a:chOff x="1198144" y="862657"/>
            <a:chExt cx="1154028" cy="207740"/>
          </a:xfrm>
        </p:grpSpPr>
        <p:sp>
          <p:nvSpPr>
            <p:cNvPr id="97" name="Rectangle: Rounded Corners 6">
              <a:extLst>
                <a:ext uri="{FF2B5EF4-FFF2-40B4-BE49-F238E27FC236}">
                  <a16:creationId xmlns:a16="http://schemas.microsoft.com/office/drawing/2014/main" id="{022347AF-3414-BA7A-20D0-8575635E9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54028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Conversion rate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98" name="Graphic 97">
              <a:extLst>
                <a:ext uri="{FF2B5EF4-FFF2-40B4-BE49-F238E27FC236}">
                  <a16:creationId xmlns:a16="http://schemas.microsoft.com/office/drawing/2014/main" id="{B7E6C835-5169-466A-F202-E98D2611C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F47AA17-F880-CB2E-A967-59804B1E9DEE}"/>
              </a:ext>
            </a:extLst>
          </p:cNvPr>
          <p:cNvGrpSpPr/>
          <p:nvPr/>
        </p:nvGrpSpPr>
        <p:grpSpPr>
          <a:xfrm>
            <a:off x="4543424" y="2719529"/>
            <a:ext cx="1893811" cy="360000"/>
            <a:chOff x="588263" y="1697756"/>
            <a:chExt cx="1893811" cy="360000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81799659-481A-3635-6C95-4DE3410D9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1DAA31F-0AA1-BA38-35F0-ADB09742F97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793118"/>
              <a:ext cx="143486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Outlook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3FFE216-2EEE-2BDB-7857-1370585B803E}"/>
              </a:ext>
            </a:extLst>
          </p:cNvPr>
          <p:cNvGrpSpPr/>
          <p:nvPr/>
        </p:nvGrpSpPr>
        <p:grpSpPr>
          <a:xfrm>
            <a:off x="4657043" y="5157037"/>
            <a:ext cx="1726690" cy="360000"/>
            <a:chOff x="588263" y="1217924"/>
            <a:chExt cx="1726690" cy="360000"/>
          </a:xfrm>
        </p:grpSpPr>
        <p:pic>
          <p:nvPicPr>
            <p:cNvPr id="109" name="Picture 108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AA2698EB-0D4E-86AB-A46E-5FC91D3A78A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D2F7490-52C3-495E-6787-4F4F797EDA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26773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2" name="Graphic 2">
            <a:hlinkClick r:id="rId11"/>
            <a:extLst>
              <a:ext uri="{FF2B5EF4-FFF2-40B4-BE49-F238E27FC236}">
                <a16:creationId xmlns:a16="http://schemas.microsoft.com/office/drawing/2014/main" id="{07D117C2-693C-BAB1-3AAA-4490CD9B2EEC}"/>
              </a:ext>
            </a:extLst>
          </p:cNvPr>
          <p:cNvSpPr/>
          <p:nvPr/>
        </p:nvSpPr>
        <p:spPr>
          <a:xfrm>
            <a:off x="5223640" y="405036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A03309-BEEE-3944-33E1-21F8983F076B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09F6DEDD-038C-5A7A-0C08-B676ED0B9D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189F89D-5399-533D-63EA-87BF2809E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BA83692-7A29-0A8A-83CA-B78AD4D0F35C}"/>
              </a:ext>
            </a:extLst>
          </p:cNvPr>
          <p:cNvGrpSpPr/>
          <p:nvPr/>
        </p:nvGrpSpPr>
        <p:grpSpPr>
          <a:xfrm>
            <a:off x="7825837" y="2688492"/>
            <a:ext cx="2250050" cy="480390"/>
            <a:chOff x="767112" y="2825909"/>
            <a:chExt cx="2250050" cy="4803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247331F-47DA-F9E3-F983-8832F18B5B0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Supply Chain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2365F972-DFF7-BC55-DD38-957B143888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7194FE-E725-8D08-EFBB-E4994DE60C71}"/>
              </a:ext>
            </a:extLst>
          </p:cNvPr>
          <p:cNvGrpSpPr/>
          <p:nvPr/>
        </p:nvGrpSpPr>
        <p:grpSpPr>
          <a:xfrm>
            <a:off x="968577" y="5216352"/>
            <a:ext cx="2250050" cy="480390"/>
            <a:chOff x="767112" y="2825909"/>
            <a:chExt cx="2250050" cy="4803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984DE97-59E0-2CA4-591F-4FD16ADF3FE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Supply Chain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995A85E-7F75-B1A3-C935-7B9D97B4A03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2B36D3-4FBE-6CFD-244B-EDB1694D59E4}"/>
              </a:ext>
            </a:extLst>
          </p:cNvPr>
          <p:cNvGrpSpPr/>
          <p:nvPr/>
        </p:nvGrpSpPr>
        <p:grpSpPr>
          <a:xfrm>
            <a:off x="7825837" y="5126265"/>
            <a:ext cx="2250050" cy="411140"/>
            <a:chOff x="767112" y="2825909"/>
            <a:chExt cx="2250050" cy="41114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F2EFFE0-3BEB-AF6B-ABC5-49E38B6911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 err="1">
                  <a:solidFill>
                    <a:srgbClr val="0078D4"/>
                  </a:solidFill>
                  <a:latin typeface="Segoe UI Semibold"/>
                </a:rPr>
                <a:t>eSign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2157071C-9385-63C4-96BD-96754DE56B0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54346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435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Optimize supply chain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