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1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+mj-lt"/>
              <a:buNone/>
            </a:pPr>
            <a:endParaRPr lang="en-US" b="0" i="0">
              <a:solidFill>
                <a:srgbClr val="242424"/>
              </a:solidFill>
              <a:effectLst/>
              <a:highlight>
                <a:srgbClr val="FFFFFF"/>
              </a:highlight>
              <a:latin typeface="Segoe UI" panose="020B05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D4E199-DD77-489E-950B-7193487A647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1676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enario five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536876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5" name="Level">
            <a:extLst>
              <a:ext uri="{FF2B5EF4-FFF2-40B4-BE49-F238E27FC236}">
                <a16:creationId xmlns:a16="http://schemas.microsoft.com/office/drawing/2014/main" id="{4E598159-8F90-2398-990A-87C7DBACA3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75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68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4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7966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4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7966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4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5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1602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5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02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5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1602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5" name="Circle 1">
            <a:extLst>
              <a:ext uri="{FF2B5EF4-FFF2-40B4-BE49-F238E27FC236}">
                <a16:creationId xmlns:a16="http://schemas.microsoft.com/office/drawing/2014/main" id="{E2C3EC85-C88F-225A-CBED-DE830492865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6" name="Circle 2">
            <a:extLst>
              <a:ext uri="{FF2B5EF4-FFF2-40B4-BE49-F238E27FC236}">
                <a16:creationId xmlns:a16="http://schemas.microsoft.com/office/drawing/2014/main" id="{8306C7F5-7630-A9FC-5340-EC699EA3585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7" name="Circle 3">
            <a:extLst>
              <a:ext uri="{FF2B5EF4-FFF2-40B4-BE49-F238E27FC236}">
                <a16:creationId xmlns:a16="http://schemas.microsoft.com/office/drawing/2014/main" id="{EA95473D-CB97-F734-8142-4581EFDF4F4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C40694EA-E93C-CD87-D768-864D7386EFE3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275476045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9" r:id="rId6"/>
    <p:sldLayoutId id="2147483813" r:id="rId7"/>
    <p:sldLayoutId id="2147483816" r:id="rId8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11" Type="http://schemas.openxmlformats.org/officeDocument/2006/relationships/hyperlink" Target="https://youtu.be/jdKqR3zjfOg" TargetMode="External"/><Relationship Id="rId5" Type="http://schemas.openxmlformats.org/officeDocument/2006/relationships/hyperlink" Target="https://support.microsoft.com/en-us/topic/overview-of-microsoft-365-chat-preview-5b00a52d-7296-48ee-b938-b95b7209f737" TargetMode="External"/><Relationship Id="rId10" Type="http://schemas.openxmlformats.org/officeDocument/2006/relationships/image" Target="../media/image13.png"/><Relationship Id="rId4" Type="http://schemas.openxmlformats.org/officeDocument/2006/relationships/image" Target="../media/image8.sv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4A0092-68A2-DE21-573F-9CA448E94B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>
            <a:extLst>
              <a:ext uri="{FF2B5EF4-FFF2-40B4-BE49-F238E27FC236}">
                <a16:creationId xmlns:a16="http://schemas.microsoft.com/office/drawing/2014/main" id="{D347222C-722E-3B4E-7B97-075862D56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131" y="380248"/>
            <a:ext cx="5672138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Retail</a:t>
            </a:r>
            <a:r>
              <a:rPr lang="en-US" noProof="0"/>
              <a:t> </a:t>
            </a:r>
            <a:r>
              <a:rPr lang="en-US" noProof="0">
                <a:solidFill>
                  <a:srgbClr val="0078D4"/>
                </a:solidFill>
              </a:rPr>
              <a:t>|</a:t>
            </a:r>
            <a:r>
              <a:rPr lang="en-US" noProof="0"/>
              <a:t> Maximize store performance</a:t>
            </a:r>
          </a:p>
        </p:txBody>
      </p:sp>
      <p:sp>
        <p:nvSpPr>
          <p:cNvPr id="78" name="Text Placeholder 5">
            <a:extLst>
              <a:ext uri="{FF2B5EF4-FFF2-40B4-BE49-F238E27FC236}">
                <a16:creationId xmlns:a16="http://schemas.microsoft.com/office/drawing/2014/main" id="{0BF63EAD-2FF1-8FFA-20AD-771F63CFEB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View store performance data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F828B2-8FA5-D65A-6B12-A908FBF376A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16020" y="4052218"/>
            <a:ext cx="2808000" cy="345600"/>
          </a:xfrm>
        </p:spPr>
        <p:txBody>
          <a:bodyPr/>
          <a:lstStyle/>
          <a:p>
            <a:r>
              <a:rPr lang="en-US" noProof="0"/>
              <a:t>5. Communicate corrective actions</a:t>
            </a:r>
          </a:p>
        </p:txBody>
      </p:sp>
      <p:sp>
        <p:nvSpPr>
          <p:cNvPr id="80" name="Text Placeholder 7">
            <a:extLst>
              <a:ext uri="{FF2B5EF4-FFF2-40B4-BE49-F238E27FC236}">
                <a16:creationId xmlns:a16="http://schemas.microsoft.com/office/drawing/2014/main" id="{DB369ADB-EE94-975D-E0F1-7AF6C2684F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Assess low performing stores</a:t>
            </a:r>
          </a:p>
        </p:txBody>
      </p:sp>
      <p:sp>
        <p:nvSpPr>
          <p:cNvPr id="81" name="Text Placeholder 8">
            <a:extLst>
              <a:ext uri="{FF2B5EF4-FFF2-40B4-BE49-F238E27FC236}">
                <a16:creationId xmlns:a16="http://schemas.microsoft.com/office/drawing/2014/main" id="{01B5087D-A51C-6B32-78DD-F37C5D1A95B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79660" y="4052218"/>
            <a:ext cx="2808000" cy="345600"/>
          </a:xfrm>
        </p:spPr>
        <p:txBody>
          <a:bodyPr/>
          <a:lstStyle/>
          <a:p>
            <a:r>
              <a:rPr lang="en-US" noProof="0"/>
              <a:t>4. Review insights from top stores</a:t>
            </a:r>
          </a:p>
        </p:txBody>
      </p:sp>
      <p:sp>
        <p:nvSpPr>
          <p:cNvPr id="82" name="Text Placeholder 9">
            <a:extLst>
              <a:ext uri="{FF2B5EF4-FFF2-40B4-BE49-F238E27FC236}">
                <a16:creationId xmlns:a16="http://schemas.microsoft.com/office/drawing/2014/main" id="{6F3E94FD-A56B-7669-C548-B7A1131A423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Analyze sell-through rates</a:t>
            </a:r>
          </a:p>
        </p:txBody>
      </p:sp>
      <p:sp>
        <p:nvSpPr>
          <p:cNvPr id="84" name="Text Placeholder 10">
            <a:extLst>
              <a:ext uri="{FF2B5EF4-FFF2-40B4-BE49-F238E27FC236}">
                <a16:creationId xmlns:a16="http://schemas.microsoft.com/office/drawing/2014/main" id="{8817B9BB-96E6-573C-5C9E-D7748208D86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0"/>
              <a:t>Microsoft 365 Copilot and Copilot Studio</a:t>
            </a:r>
            <a:endParaRPr lang="en-US" i="1" noProof="0"/>
          </a:p>
        </p:txBody>
      </p:sp>
      <p:sp>
        <p:nvSpPr>
          <p:cNvPr id="99" name="Text Placeholder 98">
            <a:extLst>
              <a:ext uri="{FF2B5EF4-FFF2-40B4-BE49-F238E27FC236}">
                <a16:creationId xmlns:a16="http://schemas.microsoft.com/office/drawing/2014/main" id="{45166D44-792F-C3E8-4546-B772D6DEC37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000"/>
            <a:ext cx="2808288" cy="627063"/>
          </a:xfrm>
        </p:spPr>
        <p:txBody>
          <a:bodyPr/>
          <a:lstStyle/>
          <a:p>
            <a:pPr lvl="0"/>
            <a:r>
              <a:rPr lang="en-US" noProof="0"/>
              <a:t>Prompt Copilot for an up-to-date analysis of performance for stores in your portfolio. Copilot pulls data directly from your store operations tool.</a:t>
            </a:r>
          </a:p>
        </p:txBody>
      </p:sp>
      <p:sp>
        <p:nvSpPr>
          <p:cNvPr id="100" name="Text Placeholder 99">
            <a:extLst>
              <a:ext uri="{FF2B5EF4-FFF2-40B4-BE49-F238E27FC236}">
                <a16:creationId xmlns:a16="http://schemas.microsoft.com/office/drawing/2014/main" id="{9DB8B554-D182-A8E5-C8E6-962697D9689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8125" y="2032000"/>
            <a:ext cx="2808288" cy="627063"/>
          </a:xfrm>
        </p:spPr>
        <p:txBody>
          <a:bodyPr/>
          <a:lstStyle/>
          <a:p>
            <a:r>
              <a:rPr lang="en-US" noProof="0"/>
              <a:t>Looking deeper into the metrics of stores falling below daily targets, prompt Copilot to compare their performance to baseline and higher performing stores. </a:t>
            </a:r>
          </a:p>
        </p:txBody>
      </p:sp>
      <p:sp>
        <p:nvSpPr>
          <p:cNvPr id="101" name="Text Placeholder 100">
            <a:extLst>
              <a:ext uri="{FF2B5EF4-FFF2-40B4-BE49-F238E27FC236}">
                <a16:creationId xmlns:a16="http://schemas.microsoft.com/office/drawing/2014/main" id="{942A00B7-E322-7952-FBB7-29E490438C1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2050" y="2032000"/>
            <a:ext cx="2806700" cy="627063"/>
          </a:xfrm>
        </p:spPr>
        <p:txBody>
          <a:bodyPr/>
          <a:lstStyle/>
          <a:p>
            <a:r>
              <a:rPr lang="en-US" noProof="0"/>
              <a:t>Once potential departments or product lines are identified as underperforming, prompt Copilot for the sell through rate for the lowest performing stores. </a:t>
            </a:r>
          </a:p>
        </p:txBody>
      </p:sp>
      <p:sp>
        <p:nvSpPr>
          <p:cNvPr id="102" name="Text Placeholder 101">
            <a:extLst>
              <a:ext uri="{FF2B5EF4-FFF2-40B4-BE49-F238E27FC236}">
                <a16:creationId xmlns:a16="http://schemas.microsoft.com/office/drawing/2014/main" id="{66C506B2-C453-84D9-E7D5-2E431A78439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>
                <a:latin typeface="Segoe UI" panose="020B0502040204020203" pitchFamily="34" charset="0"/>
              </a:rPr>
              <a:t>Quickly catch up </a:t>
            </a:r>
            <a:r>
              <a:rPr lang="en-US" noProof="0"/>
              <a:t>on store performance and status and identify stores falling below targets.</a:t>
            </a:r>
          </a:p>
        </p:txBody>
      </p:sp>
      <p:sp>
        <p:nvSpPr>
          <p:cNvPr id="103" name="Text Placeholder 102">
            <a:extLst>
              <a:ext uri="{FF2B5EF4-FFF2-40B4-BE49-F238E27FC236}">
                <a16:creationId xmlns:a16="http://schemas.microsoft.com/office/drawing/2014/main" id="{865194C5-C1BF-1015-8837-AA73151DF86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16020" y="5641938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>
                <a:latin typeface="Segoe UI" panose="020B0502040204020203" pitchFamily="34" charset="0"/>
              </a:rPr>
              <a:t>Communicate efficiently </a:t>
            </a:r>
            <a:r>
              <a:rPr lang="en-US" noProof="0"/>
              <a:t>with store managers, including relevant findings and source files for the conversation.</a:t>
            </a:r>
          </a:p>
        </p:txBody>
      </p:sp>
      <p:sp>
        <p:nvSpPr>
          <p:cNvPr id="104" name="Text Placeholder 103">
            <a:extLst>
              <a:ext uri="{FF2B5EF4-FFF2-40B4-BE49-F238E27FC236}">
                <a16:creationId xmlns:a16="http://schemas.microsoft.com/office/drawing/2014/main" id="{F32C954E-97AE-01BA-5106-D038F4764E0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>
                <a:latin typeface="Segoe UI" panose="020B0502040204020203" pitchFamily="34" charset="0"/>
              </a:rPr>
              <a:t>Compare performance of different stores and identify possible trends </a:t>
            </a:r>
            <a:r>
              <a:rPr lang="en-US" noProof="0"/>
              <a:t>impacting performance within certain areas or departments.  </a:t>
            </a:r>
          </a:p>
        </p:txBody>
      </p:sp>
      <p:sp>
        <p:nvSpPr>
          <p:cNvPr id="105" name="Text Placeholder 104">
            <a:extLst>
              <a:ext uri="{FF2B5EF4-FFF2-40B4-BE49-F238E27FC236}">
                <a16:creationId xmlns:a16="http://schemas.microsoft.com/office/drawing/2014/main" id="{D1C578E0-BF15-44FF-8DE0-0EE0BEF851E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641938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>
                <a:latin typeface="Segoe UI" panose="020B0502040204020203" pitchFamily="34" charset="0"/>
              </a:rPr>
              <a:t>Review insights from top performing stores </a:t>
            </a:r>
            <a:r>
              <a:rPr lang="en-US" noProof="0"/>
              <a:t>and scale best practices across stores.</a:t>
            </a:r>
          </a:p>
        </p:txBody>
      </p:sp>
      <p:sp>
        <p:nvSpPr>
          <p:cNvPr id="106" name="Text Placeholder 105">
            <a:extLst>
              <a:ext uri="{FF2B5EF4-FFF2-40B4-BE49-F238E27FC236}">
                <a16:creationId xmlns:a16="http://schemas.microsoft.com/office/drawing/2014/main" id="{ACCCE984-F934-F446-984B-C48D5DC47F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Benefit: </a:t>
            </a:r>
            <a:r>
              <a:rPr lang="en-US" b="1" noProof="0">
                <a:latin typeface="Segoe UI" panose="020B0502040204020203" pitchFamily="34" charset="0"/>
              </a:rPr>
              <a:t>Understand how products are selling </a:t>
            </a:r>
            <a:r>
              <a:rPr lang="en-US" noProof="0"/>
              <a:t>in underperforming stores versus top stores by analyzing KPIs like sell-through rates. </a:t>
            </a:r>
          </a:p>
        </p:txBody>
      </p:sp>
      <p:sp>
        <p:nvSpPr>
          <p:cNvPr id="107" name="Text Placeholder 106">
            <a:extLst>
              <a:ext uri="{FF2B5EF4-FFF2-40B4-BE49-F238E27FC236}">
                <a16:creationId xmlns:a16="http://schemas.microsoft.com/office/drawing/2014/main" id="{A4786CDB-846B-F39B-4EAB-B1B7D0E7600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163" y="4487863"/>
            <a:ext cx="2808287" cy="627062"/>
          </a:xfrm>
        </p:spPr>
        <p:txBody>
          <a:bodyPr/>
          <a:lstStyle/>
          <a:p>
            <a:r>
              <a:rPr lang="en-US" noProof="0"/>
              <a:t>Once all the data has been collected, use Copilot in Outlook to draft an email to store managers of the underperforming stores, including the best practices.</a:t>
            </a:r>
          </a:p>
        </p:txBody>
      </p:sp>
      <p:sp>
        <p:nvSpPr>
          <p:cNvPr id="108" name="Text Placeholder 107">
            <a:extLst>
              <a:ext uri="{FF2B5EF4-FFF2-40B4-BE49-F238E27FC236}">
                <a16:creationId xmlns:a16="http://schemas.microsoft.com/office/drawing/2014/main" id="{07A648F5-607B-4369-E4B3-EF0D765ACF48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80088" y="4487863"/>
            <a:ext cx="2808287" cy="627062"/>
          </a:xfrm>
        </p:spPr>
        <p:txBody>
          <a:bodyPr/>
          <a:lstStyle/>
          <a:p>
            <a:r>
              <a:rPr lang="en-US" noProof="0"/>
              <a:t>Ask Copilot to summarize anecdotal feedback collected from top performing store managers, captured in internal documents and files.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C12436-8B7C-8C03-2328-71E91696CC99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0"/>
              <a:t>Extend</a:t>
            </a:r>
          </a:p>
        </p:txBody>
      </p:sp>
      <p:sp>
        <p:nvSpPr>
          <p:cNvPr id="163" name="Text Placeholder 162">
            <a:extLst>
              <a:ext uri="{FF2B5EF4-FFF2-40B4-BE49-F238E27FC236}">
                <a16:creationId xmlns:a16="http://schemas.microsoft.com/office/drawing/2014/main" id="{FAB74132-FDFA-89B5-E9D2-7D0A844603A5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64" name="Text Placeholder 163">
            <a:extLst>
              <a:ext uri="{FF2B5EF4-FFF2-40B4-BE49-F238E27FC236}">
                <a16:creationId xmlns:a16="http://schemas.microsoft.com/office/drawing/2014/main" id="{6FFAC1AA-90B5-CC6A-B8AF-5A622E3F1BA3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65" name="Text Placeholder 164">
            <a:extLst>
              <a:ext uri="{FF2B5EF4-FFF2-40B4-BE49-F238E27FC236}">
                <a16:creationId xmlns:a16="http://schemas.microsoft.com/office/drawing/2014/main" id="{0405A75A-A41E-D2E9-893E-44CB4378B303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14" name="Rectangle: Rounded Corners 6">
            <a:extLst>
              <a:ext uri="{FF2B5EF4-FFF2-40B4-BE49-F238E27FC236}">
                <a16:creationId xmlns:a16="http://schemas.microsoft.com/office/drawing/2014/main" id="{E40A16BF-BABC-85D9-4BCA-1B67B535CA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6180228E-6A36-0E94-3067-7D43996DBC6F}"/>
              </a:ext>
            </a:extLst>
          </p:cNvPr>
          <p:cNvGrpSpPr/>
          <p:nvPr/>
        </p:nvGrpSpPr>
        <p:grpSpPr>
          <a:xfrm>
            <a:off x="1624328" y="1132756"/>
            <a:ext cx="1131930" cy="216000"/>
            <a:chOff x="1198144" y="862657"/>
            <a:chExt cx="1131930" cy="216000"/>
          </a:xfrm>
        </p:grpSpPr>
        <p:sp>
          <p:nvSpPr>
            <p:cNvPr id="116" name="Rectangle: Rounded Corners 6">
              <a:extLst>
                <a:ext uri="{FF2B5EF4-FFF2-40B4-BE49-F238E27FC236}">
                  <a16:creationId xmlns:a16="http://schemas.microsoft.com/office/drawing/2014/main" id="{0548E208-6F79-4E78-295E-1A39C26A3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13193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Store revenue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117" name="Graphic 116">
              <a:extLst>
                <a:ext uri="{FF2B5EF4-FFF2-40B4-BE49-F238E27FC236}">
                  <a16:creationId xmlns:a16="http://schemas.microsoft.com/office/drawing/2014/main" id="{21C5A1CE-D645-B2E5-48A1-BAD8D088E35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3240B2C7-385D-3180-F89B-50475B5F8BBF}"/>
              </a:ext>
            </a:extLst>
          </p:cNvPr>
          <p:cNvGrpSpPr/>
          <p:nvPr/>
        </p:nvGrpSpPr>
        <p:grpSpPr>
          <a:xfrm>
            <a:off x="6530711" y="5170850"/>
            <a:ext cx="1797729" cy="360000"/>
            <a:chOff x="588263" y="1217924"/>
            <a:chExt cx="1797729" cy="360000"/>
          </a:xfrm>
        </p:grpSpPr>
        <p:pic>
          <p:nvPicPr>
            <p:cNvPr id="147" name="Picture 146" descr="Zip Co logo SVG free download, id: 101874 - Brandlogos.net">
              <a:hlinkClick r:id="rId5"/>
              <a:extLst>
                <a:ext uri="{FF2B5EF4-FFF2-40B4-BE49-F238E27FC236}">
                  <a16:creationId xmlns:a16="http://schemas.microsoft.com/office/drawing/2014/main" id="{FD694FD9-8593-F781-0CF6-E330D273726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26679795-208E-68C3-740C-3D6D06D27CC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3" y="1313286"/>
              <a:ext cx="1338779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6" name="Rectangle: Rounded Corners 6">
            <a:extLst>
              <a:ext uri="{FF2B5EF4-FFF2-40B4-BE49-F238E27FC236}">
                <a16:creationId xmlns:a16="http://schemas.microsoft.com/office/drawing/2014/main" id="{888A8092-4714-5401-8759-8E131EC69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194159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064BDA0-891C-41A6-9F6D-D0539888C523}"/>
              </a:ext>
            </a:extLst>
          </p:cNvPr>
          <p:cNvGrpSpPr/>
          <p:nvPr/>
        </p:nvGrpSpPr>
        <p:grpSpPr>
          <a:xfrm>
            <a:off x="8248034" y="1127774"/>
            <a:ext cx="1260000" cy="216000"/>
            <a:chOff x="1194743" y="1140160"/>
            <a:chExt cx="1260000" cy="216000"/>
          </a:xfrm>
        </p:grpSpPr>
        <p:sp>
          <p:nvSpPr>
            <p:cNvPr id="12" name="Rectangle: Rounded Corners 6">
              <a:extLst>
                <a:ext uri="{FF2B5EF4-FFF2-40B4-BE49-F238E27FC236}">
                  <a16:creationId xmlns:a16="http://schemas.microsoft.com/office/drawing/2014/main" id="{7797DB25-AF8F-C206-2FE5-E2598E9BDD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FE4B42C5-CA1E-0929-2976-0D9A1BB0F96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FBC3FD8-CB96-85E0-6E85-86CB0AA8E94B}"/>
              </a:ext>
            </a:extLst>
          </p:cNvPr>
          <p:cNvGrpSpPr/>
          <p:nvPr/>
        </p:nvGrpSpPr>
        <p:grpSpPr>
          <a:xfrm>
            <a:off x="9593358" y="1127774"/>
            <a:ext cx="1450784" cy="216000"/>
            <a:chOff x="1194743" y="1140160"/>
            <a:chExt cx="1450784" cy="216000"/>
          </a:xfrm>
        </p:grpSpPr>
        <p:sp>
          <p:nvSpPr>
            <p:cNvPr id="15" name="Rectangle: Rounded Corners 6">
              <a:extLst>
                <a:ext uri="{FF2B5EF4-FFF2-40B4-BE49-F238E27FC236}">
                  <a16:creationId xmlns:a16="http://schemas.microsoft.com/office/drawing/2014/main" id="{B440609F-51E7-5797-B9B4-2F99AF608A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Increase revenue</a:t>
              </a:r>
            </a:p>
          </p:txBody>
        </p:sp>
        <p:pic>
          <p:nvPicPr>
            <p:cNvPr id="16" name="Graphic 15">
              <a:extLst>
                <a:ext uri="{FF2B5EF4-FFF2-40B4-BE49-F238E27FC236}">
                  <a16:creationId xmlns:a16="http://schemas.microsoft.com/office/drawing/2014/main" id="{9680C369-7833-A66A-0C0F-819AEC89BE1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072E0C5-5DBA-0C2C-E6B4-4F59E8E4219F}"/>
              </a:ext>
            </a:extLst>
          </p:cNvPr>
          <p:cNvGrpSpPr/>
          <p:nvPr/>
        </p:nvGrpSpPr>
        <p:grpSpPr>
          <a:xfrm>
            <a:off x="2822466" y="1136034"/>
            <a:ext cx="1517685" cy="219456"/>
            <a:chOff x="1198143" y="862657"/>
            <a:chExt cx="1517685" cy="207740"/>
          </a:xfrm>
        </p:grpSpPr>
        <p:sp>
          <p:nvSpPr>
            <p:cNvPr id="18" name="Rectangle: Rounded Corners 6">
              <a:extLst>
                <a:ext uri="{FF2B5EF4-FFF2-40B4-BE49-F238E27FC236}">
                  <a16:creationId xmlns:a16="http://schemas.microsoft.com/office/drawing/2014/main" id="{C872774E-4277-3DF4-ECA7-EE257FF12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3" y="862657"/>
              <a:ext cx="1517685" cy="20774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Customer satisfaction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19" name="Graphic 18">
              <a:extLst>
                <a:ext uri="{FF2B5EF4-FFF2-40B4-BE49-F238E27FC236}">
                  <a16:creationId xmlns:a16="http://schemas.microsoft.com/office/drawing/2014/main" id="{5C9DB59C-1E38-4FCB-6A78-DF7B6DB5ADB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8D146CB9-F93C-FF79-59F8-D827C7000C3A}"/>
              </a:ext>
            </a:extLst>
          </p:cNvPr>
          <p:cNvGrpSpPr/>
          <p:nvPr/>
        </p:nvGrpSpPr>
        <p:grpSpPr>
          <a:xfrm>
            <a:off x="2544739" y="5170850"/>
            <a:ext cx="2351135" cy="360000"/>
            <a:chOff x="588263" y="1697756"/>
            <a:chExt cx="2351135" cy="360000"/>
          </a:xfrm>
        </p:grpSpPr>
        <p:pic>
          <p:nvPicPr>
            <p:cNvPr id="167" name="Picture 166">
              <a:extLst>
                <a:ext uri="{FF2B5EF4-FFF2-40B4-BE49-F238E27FC236}">
                  <a16:creationId xmlns:a16="http://schemas.microsoft.com/office/drawing/2014/main" id="{40D7867A-89F6-B405-AF70-A697043AB83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6A0E29B5-0CCB-895F-865F-80A72B2B46F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172" name="Picture 171">
            <a:extLst>
              <a:ext uri="{FF2B5EF4-FFF2-40B4-BE49-F238E27FC236}">
                <a16:creationId xmlns:a16="http://schemas.microsoft.com/office/drawing/2014/main" id="{7D224F0B-AE64-855A-FF23-41227084709A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/>
          <a:stretch/>
        </p:blipFill>
        <p:spPr>
          <a:xfrm>
            <a:off x="10119044" y="4305474"/>
            <a:ext cx="2072956" cy="2552526"/>
          </a:xfrm>
          <a:prstGeom prst="rect">
            <a:avLst/>
          </a:prstGeom>
        </p:spPr>
      </p:pic>
      <p:sp>
        <p:nvSpPr>
          <p:cNvPr id="2" name="Graphic 2">
            <a:hlinkClick r:id="rId11"/>
            <a:extLst>
              <a:ext uri="{FF2B5EF4-FFF2-40B4-BE49-F238E27FC236}">
                <a16:creationId xmlns:a16="http://schemas.microsoft.com/office/drawing/2014/main" id="{6CE43964-9686-2E0B-F0A8-DE3B560A156A}"/>
              </a:ext>
            </a:extLst>
          </p:cNvPr>
          <p:cNvSpPr/>
          <p:nvPr/>
        </p:nvSpPr>
        <p:spPr>
          <a:xfrm>
            <a:off x="4453353" y="422454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endParaRPr lang="en-US" noProof="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98A46E3-FBBC-4D2D-CFBF-2893B65179E2}"/>
              </a:ext>
            </a:extLst>
          </p:cNvPr>
          <p:cNvGrpSpPr/>
          <p:nvPr/>
        </p:nvGrpSpPr>
        <p:grpSpPr>
          <a:xfrm>
            <a:off x="4406359" y="1136034"/>
            <a:ext cx="1154028" cy="219456"/>
            <a:chOff x="1198144" y="862657"/>
            <a:chExt cx="1154028" cy="207740"/>
          </a:xfrm>
        </p:grpSpPr>
        <p:sp>
          <p:nvSpPr>
            <p:cNvPr id="30" name="Rectangle: Rounded Corners 6">
              <a:extLst>
                <a:ext uri="{FF2B5EF4-FFF2-40B4-BE49-F238E27FC236}">
                  <a16:creationId xmlns:a16="http://schemas.microsoft.com/office/drawing/2014/main" id="{A8082F8D-C745-F8D5-9D61-F832ACA162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154028" cy="20774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Conversion rate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A87BC215-B280-BE4E-3E79-7CFB4777CF6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569C13FD-7BD4-C7F8-3573-51487D6DC466}"/>
              </a:ext>
            </a:extLst>
          </p:cNvPr>
          <p:cNvGrpSpPr/>
          <p:nvPr/>
        </p:nvGrpSpPr>
        <p:grpSpPr>
          <a:xfrm>
            <a:off x="4303077" y="2647664"/>
            <a:ext cx="2250050" cy="411140"/>
            <a:chOff x="767112" y="2825909"/>
            <a:chExt cx="2250050" cy="41114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C82D6C6-2CB1-F65E-D0AA-C15FFAF66F2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929272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ERP solution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9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1A708830-A01F-781A-D1B8-E5023975BBB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8F625B7-F2D3-8916-462E-DF445E662DC8}"/>
              </a:ext>
            </a:extLst>
          </p:cNvPr>
          <p:cNvGrpSpPr/>
          <p:nvPr/>
        </p:nvGrpSpPr>
        <p:grpSpPr>
          <a:xfrm>
            <a:off x="7790375" y="2670750"/>
            <a:ext cx="2250050" cy="411140"/>
            <a:chOff x="767112" y="2825909"/>
            <a:chExt cx="2250050" cy="411140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482AF21-35BD-A4B7-404C-70AF8113F8E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929272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ERP solution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27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8C75E0D7-59DC-16F2-915F-31178C34FCA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DDB83DD9-99F4-D2A0-6E65-D7A40DA48B3C}"/>
              </a:ext>
            </a:extLst>
          </p:cNvPr>
          <p:cNvGrpSpPr/>
          <p:nvPr/>
        </p:nvGrpSpPr>
        <p:grpSpPr>
          <a:xfrm>
            <a:off x="815779" y="2684395"/>
            <a:ext cx="2250050" cy="411140"/>
            <a:chOff x="767112" y="2825909"/>
            <a:chExt cx="2250050" cy="411140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FC774E6C-E6F2-EE1E-5E02-A087E39EC58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929272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ERP solution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33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ED34B9DF-1612-EDE4-AFF2-CCB41D4AF2C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0468428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293</Words>
  <Application>Microsoft Office PowerPoint</Application>
  <PresentationFormat>Widescreen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Retail | Maximize store performance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2025-02-11T02:00:10Z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