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5658-C438-6BA0-0959-4C2C5A06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44F61-9F5B-7CC6-FD39-29CA413BD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1D40C-A01D-B838-8740-C6ECDFE31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FB97-DB03-0B6E-C3E2-1B3F38919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6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hyperlink" Target="https://learn.microsoft.com/en-us/microsoft-copilot-studio/template-store-ops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8CBB-C8A5-C421-6520-F7F7AAAA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D430011-45BD-A6ED-8CB5-80B70EC6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GB" dirty="0">
                <a:solidFill>
                  <a:srgbClr val="0078D4"/>
                </a:solidFill>
              </a:rPr>
              <a:t>Retail</a:t>
            </a:r>
            <a:r>
              <a:rPr lang="en-GB" dirty="0"/>
              <a:t> </a:t>
            </a:r>
            <a:r>
              <a:rPr lang="en-GB" dirty="0">
                <a:solidFill>
                  <a:srgbClr val="0078D4"/>
                </a:solidFill>
              </a:rPr>
              <a:t>| </a:t>
            </a:r>
            <a:r>
              <a:rPr lang="en-US" dirty="0"/>
              <a:t>Improve store associate operations</a:t>
            </a:r>
            <a:endParaRPr lang="en-GB" sz="1400" dirty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F00A2F38-81DF-AF13-334D-F8A4073BE1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</a:t>
            </a:r>
            <a:r>
              <a:rPr lang="en-US"/>
              <a:t>Find product info for customer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A41A9-1E91-5720-4A92-AE7496B85C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/>
              <a:t>5. View company policies and procedures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0FF3CF19-6FAA-E64A-EB80-566BE80AB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Access customer order details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775F4EF5-F56A-CBDE-43DC-274D6FB92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/>
              <a:t>4. </a:t>
            </a:r>
            <a:r>
              <a:rPr lang="en-US">
                <a:latin typeface="Segoe UI Semibold"/>
                <a:cs typeface="Segoe UI Semibold"/>
              </a:rPr>
              <a:t>Create/search for incident tickets</a:t>
            </a:r>
            <a:endParaRPr lang="en-US"/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D3890583-8C65-9A69-2DE9-E62645C8B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Task management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49D0E4DC-7B2A-3D6D-4AAD-917A871B7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693" y="521099"/>
            <a:ext cx="3866235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Copilot Studio</a:t>
            </a:r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5716E8CB-D2CF-D141-103F-DC89F7464F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67338" cy="627063"/>
          </a:xfrm>
        </p:spPr>
        <p:txBody>
          <a:bodyPr/>
          <a:lstStyle/>
          <a:p>
            <a:pPr lvl="0"/>
            <a:r>
              <a:rPr lang="en-US" noProof="0"/>
              <a:t>Ask the </a:t>
            </a:r>
            <a:r>
              <a:rPr lang="en-US"/>
              <a:t>Copilot agent to find product specifications. </a:t>
            </a:r>
            <a:r>
              <a:rPr lang="en-US" noProof="0"/>
              <a:t>Copilot surfaces information from designated store documentation.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43D35277-7B01-77EB-A6AD-47E67E0988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/>
              <a:t>Associates can use Copilot to access the relevant details from the order management system in real time and provide immediate answers quickly.</a:t>
            </a:r>
            <a:endParaRPr lang="en-US" noProof="0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90894517-A630-46B0-5978-9F3B787E25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2032000"/>
            <a:ext cx="2806700" cy="627063"/>
          </a:xfrm>
        </p:spPr>
        <p:txBody>
          <a:bodyPr/>
          <a:lstStyle/>
          <a:p>
            <a:r>
              <a:rPr lang="en-US" noProof="0"/>
              <a:t>After helping the customer, review required daily tasks. </a:t>
            </a:r>
            <a:r>
              <a:rPr lang="en-US"/>
              <a:t>Create and assign tasks to co-workers for immediate attention</a:t>
            </a:r>
            <a:r>
              <a:rPr lang="en-US" noProof="0"/>
              <a:t>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84755BC-6A1C-8D12-A25A-2DD58A3601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Quickly finds </a:t>
            </a:r>
            <a:r>
              <a:rPr lang="en-US" b="1">
                <a:latin typeface="Segoe UI" panose="020B0502040204020203" pitchFamily="34" charset="0"/>
              </a:rPr>
              <a:t>accurate </a:t>
            </a:r>
            <a:r>
              <a:rPr lang="en-US" b="1" noProof="0">
                <a:latin typeface="Segoe UI" panose="020B0502040204020203" pitchFamily="34" charset="0"/>
              </a:rPr>
              <a:t>answers </a:t>
            </a:r>
            <a:r>
              <a:rPr lang="en-US" noProof="0"/>
              <a:t>to </a:t>
            </a:r>
            <a:r>
              <a:rPr lang="en-US"/>
              <a:t>customer questions i</a:t>
            </a:r>
            <a:r>
              <a:rPr lang="en-US" noProof="0"/>
              <a:t>n the flow of work.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BED0D608-A83A-FB1F-1DAB-9E855FAD59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Feel confident and informed</a:t>
            </a:r>
            <a:r>
              <a:rPr lang="en-US" b="1">
                <a:latin typeface="Segoe UI" panose="020B0502040204020203" pitchFamily="34" charset="0"/>
              </a:rPr>
              <a:t> </a:t>
            </a:r>
            <a:r>
              <a:rPr lang="en-US" noProof="0"/>
              <a:t>about </a:t>
            </a:r>
            <a:r>
              <a:rPr lang="en-US"/>
              <a:t>company policies and procedures – reducing stress and vulnerability during critical onboarding and upskilling periods.</a:t>
            </a:r>
            <a:endParaRPr lang="en-US" noProof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C8C76D17-9175-38D6-B472-82178B4114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Save critical time spent searching for information </a:t>
            </a:r>
            <a:r>
              <a:rPr lang="en-US">
                <a:latin typeface="Segoe UI" panose="020B0502040204020203" pitchFamily="34" charset="0"/>
              </a:rPr>
              <a:t>across different applications</a:t>
            </a:r>
            <a:r>
              <a:rPr lang="en-US" noProof="0"/>
              <a:t>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CEA1BA70-BCBA-E23F-B66D-056449C6FC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Save time switching applications</a:t>
            </a:r>
            <a:r>
              <a:rPr lang="en-US" noProof="0">
                <a:latin typeface="Segoe UI" panose="020B0502040204020203" pitchFamily="34" charset="0"/>
              </a:rPr>
              <a:t> and manage your incidents from a single interface using natural language.</a:t>
            </a:r>
            <a:endParaRPr lang="en-US" noProof="0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9D21C8EC-55A0-9180-EC94-9CA8A36CD5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Drive efficient issue resolution</a:t>
            </a:r>
            <a:r>
              <a:rPr lang="en-US">
                <a:latin typeface="Segoe UI" panose="020B0502040204020203" pitchFamily="34" charset="0"/>
              </a:rPr>
              <a:t> with easy task creation and assignment to co-workers or functional groups within the store.</a:t>
            </a:r>
            <a:endParaRPr lang="en-US" noProof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0279F54F-C6C1-B9C2-F903-110609E4FF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/>
              <a:t>Use Copilot to quickly find up-to-date store policies and procedures to handle your operations activities.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C64EA14A-50A6-5900-48EA-70392114EB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/>
              <a:t>Ask Copilot what to do upon discovery of damaged hardware while setting up the promotional display. Easily schedule a maintenance ticket by creating and assigning a new task.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92BCF-8D81-B4AA-4182-97BE8D81EC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AB91F756-E994-513F-A930-75F3671F72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A5B096BF-00C4-1D80-C438-D2B4025506F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6CE57C2B-E052-4F53-9730-EE59CF64F8B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C17E65EB-7AB1-7E54-0489-B1DB6838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03BA0F-BBF1-6D59-771D-61BEFCB213E0}"/>
              </a:ext>
            </a:extLst>
          </p:cNvPr>
          <p:cNvGrpSpPr/>
          <p:nvPr/>
        </p:nvGrpSpPr>
        <p:grpSpPr>
          <a:xfrm>
            <a:off x="942434" y="2731055"/>
            <a:ext cx="2360997" cy="424530"/>
            <a:chOff x="942434" y="2731055"/>
            <a:chExt cx="2360997" cy="424530"/>
          </a:xfrm>
        </p:grpSpPr>
        <p:pic>
          <p:nvPicPr>
            <p:cNvPr id="133" name="Picture 132">
              <a:hlinkClick r:id="rId3"/>
              <a:extLst>
                <a:ext uri="{FF2B5EF4-FFF2-40B4-BE49-F238E27FC236}">
                  <a16:creationId xmlns:a16="http://schemas.microsoft.com/office/drawing/2014/main" id="{9B0E5AE4-EECE-3B72-66AB-D8BE4A544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91DD1B2-1B00-10F6-93FA-CFDFC52D26B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Connection to SharePoint site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FFC1B-2FE3-E9EA-B471-A194FE680274}"/>
              </a:ext>
            </a:extLst>
          </p:cNvPr>
          <p:cNvGrpSpPr/>
          <p:nvPr/>
        </p:nvGrpSpPr>
        <p:grpSpPr>
          <a:xfrm>
            <a:off x="2829563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3BD1FF4D-B7C9-1531-4EC5-2349747D9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16445E3-A07A-7591-4EBD-1D93C06AC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0466CF6-0A89-2AAA-29BA-4E4865A0EE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06B9130-84D2-A7D1-0C3A-4611E0D0D2F1}"/>
              </a:ext>
            </a:extLst>
          </p:cNvPr>
          <p:cNvGrpSpPr/>
          <p:nvPr/>
        </p:nvGrpSpPr>
        <p:grpSpPr>
          <a:xfrm>
            <a:off x="4421046" y="1136034"/>
            <a:ext cx="1207643" cy="219456"/>
            <a:chOff x="1198143" y="862657"/>
            <a:chExt cx="1207643" cy="20774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C201B1A3-01EC-4E43-F2B4-80081272A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207643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churn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7AFE42A2-C47B-9A94-5545-517CB1AC8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378EF-49CA-5D29-E9B6-EE52362812B8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566425F-6F1A-DFB6-6F7E-EE46623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0068DF1-CE1F-B424-6193-8201557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D290285C-648F-F1B5-D38B-648804CE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5EC94-1DA5-BB97-3BD3-CA9F9AF87279}"/>
              </a:ext>
            </a:extLst>
          </p:cNvPr>
          <p:cNvGrpSpPr/>
          <p:nvPr/>
        </p:nvGrpSpPr>
        <p:grpSpPr>
          <a:xfrm>
            <a:off x="8562714" y="1127774"/>
            <a:ext cx="1188720" cy="216000"/>
            <a:chOff x="1194743" y="1140160"/>
            <a:chExt cx="11887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6E410DE1-D87E-AD58-2DD2-167CA4EC0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4B71741-30CF-C579-5539-321304DBE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92180D-F979-75AA-BF45-0DC08DCF9766}"/>
              </a:ext>
            </a:extLst>
          </p:cNvPr>
          <p:cNvGrpSpPr/>
          <p:nvPr/>
        </p:nvGrpSpPr>
        <p:grpSpPr>
          <a:xfrm>
            <a:off x="9841363" y="1127774"/>
            <a:ext cx="1005840" cy="216000"/>
            <a:chOff x="1194743" y="1140160"/>
            <a:chExt cx="1005840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57E3450E-96DD-51E4-2729-9452B49D7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19FD45C-8492-CC9B-C2A0-583D48D1C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0F5AB0-F472-C925-E9BF-759C0942205A}"/>
              </a:ext>
            </a:extLst>
          </p:cNvPr>
          <p:cNvGrpSpPr/>
          <p:nvPr/>
        </p:nvGrpSpPr>
        <p:grpSpPr>
          <a:xfrm>
            <a:off x="4130176" y="2682413"/>
            <a:ext cx="2360997" cy="538609"/>
            <a:chOff x="942434" y="2686226"/>
            <a:chExt cx="2360997" cy="538609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FB1D5248-932E-1C70-D941-F02CD0218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8E60E5-DD98-3516-DDB6-CC0F3179AE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Connection to order management system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BD841-D2CB-0C90-6CA3-55CCF4B7006B}"/>
              </a:ext>
            </a:extLst>
          </p:cNvPr>
          <p:cNvGrpSpPr/>
          <p:nvPr/>
        </p:nvGrpSpPr>
        <p:grpSpPr>
          <a:xfrm>
            <a:off x="7695489" y="2720137"/>
            <a:ext cx="2360997" cy="424530"/>
            <a:chOff x="942434" y="2731055"/>
            <a:chExt cx="2360997" cy="4245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4FF997B8-A993-6C14-F0EF-426B120FC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404867-E6A1-8FB8-1738-795D5D52978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Connection to SharePoint site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05AD10-3690-6B59-2308-919E33DA43E0}"/>
              </a:ext>
            </a:extLst>
          </p:cNvPr>
          <p:cNvGrpSpPr/>
          <p:nvPr/>
        </p:nvGrpSpPr>
        <p:grpSpPr>
          <a:xfrm>
            <a:off x="6003161" y="5188286"/>
            <a:ext cx="2360997" cy="424530"/>
            <a:chOff x="942434" y="2731055"/>
            <a:chExt cx="2360997" cy="424530"/>
          </a:xfrm>
        </p:grpSpPr>
        <p:pic>
          <p:nvPicPr>
            <p:cNvPr id="16" name="Picture 15">
              <a:hlinkClick r:id="rId3"/>
              <a:extLst>
                <a:ext uri="{FF2B5EF4-FFF2-40B4-BE49-F238E27FC236}">
                  <a16:creationId xmlns:a16="http://schemas.microsoft.com/office/drawing/2014/main" id="{5A53ACF9-0FF6-E3DB-C720-64F982386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3BD667-2414-B1C6-5D53-8A7D4EDA41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Connection to ticketing app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8557BB-0E28-5F56-0768-1826A85585A8}"/>
              </a:ext>
            </a:extLst>
          </p:cNvPr>
          <p:cNvGrpSpPr/>
          <p:nvPr/>
        </p:nvGrpSpPr>
        <p:grpSpPr>
          <a:xfrm>
            <a:off x="2550292" y="5217012"/>
            <a:ext cx="2360997" cy="424530"/>
            <a:chOff x="942434" y="2731055"/>
            <a:chExt cx="2360997" cy="424530"/>
          </a:xfrm>
        </p:grpSpPr>
        <p:pic>
          <p:nvPicPr>
            <p:cNvPr id="43" name="Picture 42">
              <a:hlinkClick r:id="rId3"/>
              <a:extLst>
                <a:ext uri="{FF2B5EF4-FFF2-40B4-BE49-F238E27FC236}">
                  <a16:creationId xmlns:a16="http://schemas.microsoft.com/office/drawing/2014/main" id="{956E487E-B356-DFC8-66E5-447EF493A0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4FD57F-7B63-A732-BDAD-42B5AC8685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Connection to company Intranet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3506006-6CDD-A2E2-A95D-ECAEB8976435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0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0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36BA-C176-B3BA-0026-A43C13506008}"/>
              </a:ext>
            </a:extLst>
          </p:cNvPr>
          <p:cNvSpPr txBox="1"/>
          <p:nvPr/>
        </p:nvSpPr>
        <p:spPr>
          <a:xfrm>
            <a:off x="583758" y="673849"/>
            <a:ext cx="57794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Implementation information: </a:t>
            </a:r>
            <a:r>
              <a:rPr lang="en-US" sz="1400" dirty="0">
                <a:latin typeface="+mj-lt"/>
                <a:hlinkClick r:id="rId11"/>
              </a:rPr>
              <a:t>Copilot Studio Store Operations Template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680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Improve store associate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