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06" r:id="rId4"/>
  </p:sldMasterIdLst>
  <p:notesMasterIdLst>
    <p:notesMasterId r:id="rId6"/>
  </p:notesMasterIdLst>
  <p:sldIdLst>
    <p:sldId id="512"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orient="horz" pos="2160">
          <p15:clr>
            <a:srgbClr val="A4A3A4"/>
          </p15:clr>
        </p15:guide>
        <p15:guide id="3" pos="384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 id="{42827239-A550-492D-1576-CE1DCACE4914}" name="Daryl Schaal (SYNAXIS CORPORATION)" initials="DS" userId="S::v-darsch@microsoft.com::a951ecaa-969a-4477-a8c9-df0dfa026182" providerId="AD"/>
  <p188:author id="{1CC9BD66-4965-66EC-D43C-4175EDB96078}" name="Erin McHugh Saif" initials="" userId="S::ermchugh@microsoft.com::9f93b4d3-52d4-4220-a190-55567abe2076" providerId="AD"/>
  <p188:author id="{0AF83D72-BA31-CE2B-D76F-59446C5DD042}" name="Aysha Kaushik" initials="AK" userId="S::aypathak@microsoft.com::549cd2d3-dab8-4c0c-ac06-1c38fc8f43a9"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B63EC5"/>
    <a:srgbClr val="0078D4"/>
    <a:srgbClr val="B1B3B3"/>
    <a:srgbClr val="49C5B1"/>
    <a:srgbClr val="F5EBE9"/>
    <a:srgbClr val="593794"/>
    <a:srgbClr val="E4DFDC"/>
    <a:srgbClr val="FFFFFF"/>
    <a:srgbClr val="E7E3E0"/>
    <a:srgbClr val="ECE9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207E090-2898-4C5B-8636-B01C91BC2635}" v="2539" dt="2025-02-10T22:01:53.49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0" d="100"/>
          <a:sy n="100" d="100"/>
        </p:scale>
        <p:origin x="360" y="90"/>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7ABE1F-CA5A-2B44-8AB1-8023C3D7A890}" type="datetimeFigureOut">
              <a:rPr lang="en-US" smtClean="0"/>
              <a:t>2/10/2025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57A88C-D68B-7E43-B6BD-8EAA3060908E}" type="slidenum">
              <a:rPr lang="en-US" smtClean="0"/>
              <a:t>‹#›</a:t>
            </a:fld>
            <a:endParaRPr lang="en-US"/>
          </a:p>
        </p:txBody>
      </p:sp>
    </p:spTree>
    <p:extLst>
      <p:ext uri="{BB962C8B-B14F-4D97-AF65-F5344CB8AC3E}">
        <p14:creationId xmlns:p14="http://schemas.microsoft.com/office/powerpoint/2010/main" val="41548041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hyperlink" Target="https://m365copilot.com/"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hyperlink" Target="https://m365copilot.com/"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1_Title square photo 2">
    <p:bg>
      <p:bgPr>
        <a:solidFill>
          <a:srgbClr val="FFF8F3"/>
        </a:solidFill>
        <a:effectLst/>
      </p:bgPr>
    </p:bg>
    <p:spTree>
      <p:nvGrpSpPr>
        <p:cNvPr id="1" name=""/>
        <p:cNvGrpSpPr/>
        <p:nvPr/>
      </p:nvGrpSpPr>
      <p:grpSpPr>
        <a:xfrm>
          <a:off x="0" y="0"/>
          <a:ext cx="0" cy="0"/>
          <a:chOff x="0" y="0"/>
          <a:chExt cx="0" cy="0"/>
        </a:xfrm>
      </p:grpSpPr>
      <p:pic>
        <p:nvPicPr>
          <p:cNvPr id="4" name="Picture 3" descr="A close-up of a spiral&#10;&#10;Description automatically generated">
            <a:extLst>
              <a:ext uri="{FF2B5EF4-FFF2-40B4-BE49-F238E27FC236}">
                <a16:creationId xmlns:a16="http://schemas.microsoft.com/office/drawing/2014/main" id="{361D5F98-BDD8-425B-488B-22D9DCB8038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6" name="Rectangle 5">
            <a:extLst>
              <a:ext uri="{FF2B5EF4-FFF2-40B4-BE49-F238E27FC236}">
                <a16:creationId xmlns:a16="http://schemas.microsoft.com/office/drawing/2014/main" id="{418D8C93-A68F-427F-AC31-AE3104AD1194}"/>
              </a:ext>
            </a:extLst>
          </p:cNvPr>
          <p:cNvSpPr/>
          <p:nvPr userDrawn="1"/>
        </p:nvSpPr>
        <p:spPr bwMode="auto">
          <a:xfrm>
            <a:off x="0" y="0"/>
            <a:ext cx="12192000" cy="6858000"/>
          </a:xfrm>
          <a:prstGeom prst="rect">
            <a:avLst/>
          </a:prstGeom>
          <a:solidFill>
            <a:schemeClr val="bg1">
              <a:alpha val="24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l" defTabSz="932472" fontAlgn="base">
              <a:spcBef>
                <a:spcPct val="0"/>
              </a:spcBef>
              <a:spcAft>
                <a:spcPct val="0"/>
              </a:spcAft>
            </a:pPr>
            <a:endParaRPr lang="en-US" sz="2000" err="1">
              <a:solidFill>
                <a:srgbClr val="FFFFFF"/>
              </a:solidFill>
              <a:ea typeface="Segoe UI" pitchFamily="34" charset="0"/>
              <a:cs typeface="Segoe UI" pitchFamily="34" charset="0"/>
            </a:endParaRPr>
          </a:p>
        </p:txBody>
      </p:sp>
      <p:sp>
        <p:nvSpPr>
          <p:cNvPr id="2" name="Title 1">
            <a:extLst>
              <a:ext uri="{FF2B5EF4-FFF2-40B4-BE49-F238E27FC236}">
                <a16:creationId xmlns:a16="http://schemas.microsoft.com/office/drawing/2014/main" id="{25D0408F-4A76-4E13-B20C-89E0FD40DC32}"/>
              </a:ext>
            </a:extLst>
          </p:cNvPr>
          <p:cNvSpPr>
            <a:spLocks noGrp="1"/>
          </p:cNvSpPr>
          <p:nvPr>
            <p:ph type="title" hasCustomPrompt="1"/>
          </p:nvPr>
        </p:nvSpPr>
        <p:spPr>
          <a:xfrm>
            <a:off x="588263" y="2917984"/>
            <a:ext cx="7758903" cy="615553"/>
          </a:xfrm>
        </p:spPr>
        <p:txBody>
          <a:bodyPr wrap="square" anchor="b" anchorCtr="0">
            <a:spAutoFit/>
          </a:bodyPr>
          <a:lstStyle>
            <a:lvl1pPr>
              <a:defRPr sz="4000">
                <a:solidFill>
                  <a:schemeClr val="tx1"/>
                </a:solidFill>
              </a:defRPr>
            </a:lvl1pPr>
          </a:lstStyle>
          <a:p>
            <a:r>
              <a:rPr lang="en-US"/>
              <a:t>Event name or presentation title </a:t>
            </a:r>
          </a:p>
        </p:txBody>
      </p:sp>
      <p:sp>
        <p:nvSpPr>
          <p:cNvPr id="5" name="Text Placeholder 4"/>
          <p:cNvSpPr>
            <a:spLocks noGrp="1"/>
          </p:cNvSpPr>
          <p:nvPr>
            <p:ph type="body" sz="quarter" idx="12" hasCustomPrompt="1"/>
          </p:nvPr>
        </p:nvSpPr>
        <p:spPr>
          <a:xfrm>
            <a:off x="582042" y="3962400"/>
            <a:ext cx="7752752" cy="246221"/>
          </a:xfrm>
          <a:noFill/>
        </p:spPr>
        <p:txBody>
          <a:bodyPr wrap="square" lIns="0" tIns="0" rIns="0" bIns="0">
            <a:spAutoFit/>
          </a:bodyPr>
          <a:lstStyle>
            <a:lvl1pPr marL="0" indent="0">
              <a:spcBef>
                <a:spcPts val="0"/>
              </a:spcBef>
              <a:buNone/>
              <a:defRPr sz="1600" spc="0" baseline="0">
                <a:solidFill>
                  <a:schemeClr val="tx1"/>
                </a:solidFill>
                <a:latin typeface="+mn-lt"/>
                <a:cs typeface="Segoe UI" panose="020B0502040204020203" pitchFamily="34" charset="0"/>
              </a:defRPr>
            </a:lvl1pPr>
          </a:lstStyle>
          <a:p>
            <a:pPr lvl="0"/>
            <a:r>
              <a:rPr lang="en-US"/>
              <a:t>Speaker name or subtitle</a:t>
            </a:r>
          </a:p>
        </p:txBody>
      </p:sp>
      <p:pic>
        <p:nvPicPr>
          <p:cNvPr id="7" name="MS logo gray - EMF" descr="Microsoft logo, gray text version">
            <a:extLst>
              <a:ext uri="{FF2B5EF4-FFF2-40B4-BE49-F238E27FC236}">
                <a16:creationId xmlns:a16="http://schemas.microsoft.com/office/drawing/2014/main" id="{D4D1E6E7-6980-34C8-5B50-9BC3D2B8E20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bwMode="black">
          <a:xfrm>
            <a:off x="584200" y="585788"/>
            <a:ext cx="1366440" cy="292608"/>
          </a:xfrm>
          <a:prstGeom prst="rect">
            <a:avLst/>
          </a:prstGeom>
        </p:spPr>
      </p:pic>
    </p:spTree>
    <p:extLst>
      <p:ext uri="{BB962C8B-B14F-4D97-AF65-F5344CB8AC3E}">
        <p14:creationId xmlns:p14="http://schemas.microsoft.com/office/powerpoint/2010/main" val="125478352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2" orient="horz" pos="2496">
          <p15:clr>
            <a:srgbClr val="5ACBF0"/>
          </p15:clr>
        </p15:guide>
        <p15:guide id="3" pos="3360">
          <p15:clr>
            <a:srgbClr val="5ACBF0"/>
          </p15:clr>
        </p15:guide>
        <p15:guide id="5" orient="horz" pos="2160">
          <p15:clr>
            <a:srgbClr val="FBAE40"/>
          </p15:clr>
        </p15:guide>
        <p15:guide id="6" orient="horz" pos="2229">
          <p15:clr>
            <a:srgbClr val="5ACBF0"/>
          </p15:clr>
        </p15:guide>
        <p15:guide id="7" pos="2996">
          <p15:clr>
            <a:srgbClr val="5ACBF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pic>
        <p:nvPicPr>
          <p:cNvPr id="5" name="Picture 4" descr="A blue sky with white clouds&#10;&#10;AI-generated content may be incorrect.">
            <a:extLst>
              <a:ext uri="{FF2B5EF4-FFF2-40B4-BE49-F238E27FC236}">
                <a16:creationId xmlns:a16="http://schemas.microsoft.com/office/drawing/2014/main" id="{D06997A8-9B2A-B93C-F597-79B38162AF6A}"/>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57784871"/>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38">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246527458"/>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38">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Only - left side ">
    <p:spTree>
      <p:nvGrpSpPr>
        <p:cNvPr id="1" name=""/>
        <p:cNvGrpSpPr/>
        <p:nvPr/>
      </p:nvGrpSpPr>
      <p:grpSpPr>
        <a:xfrm>
          <a:off x="0" y="0"/>
          <a:ext cx="0" cy="0"/>
          <a:chOff x="0" y="0"/>
          <a:chExt cx="0" cy="0"/>
        </a:xfrm>
      </p:grpSpPr>
      <p:pic>
        <p:nvPicPr>
          <p:cNvPr id="3" name="Picture 2" descr="A close-up of a curved object">
            <a:extLst>
              <a:ext uri="{FF2B5EF4-FFF2-40B4-BE49-F238E27FC236}">
                <a16:creationId xmlns:a16="http://schemas.microsoft.com/office/drawing/2014/main" id="{65978E02-7B42-4283-0732-A5ECD04C20F5}"/>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4" name="Rectangle 3">
            <a:extLst>
              <a:ext uri="{FF2B5EF4-FFF2-40B4-BE49-F238E27FC236}">
                <a16:creationId xmlns:a16="http://schemas.microsoft.com/office/drawing/2014/main" id="{FD9B2C81-3582-FD54-9197-2A2E6EA52FF9}"/>
              </a:ext>
            </a:extLst>
          </p:cNvPr>
          <p:cNvSpPr/>
          <p:nvPr userDrawn="1"/>
        </p:nvSpPr>
        <p:spPr bwMode="auto">
          <a:xfrm>
            <a:off x="0" y="0"/>
            <a:ext cx="8586216" cy="6858000"/>
          </a:xfrm>
          <a:prstGeom prst="rect">
            <a:avLst/>
          </a:prstGeom>
          <a:gradFill>
            <a:gsLst>
              <a:gs pos="0">
                <a:srgbClr val="FFF8F3"/>
              </a:gs>
              <a:gs pos="100000">
                <a:srgbClr val="FFF8F3">
                  <a:alpha val="0"/>
                </a:srgbClr>
              </a:gs>
            </a:gsLst>
            <a:lin ang="0" scaled="1"/>
          </a:gra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l" defTabSz="932472" fontAlgn="base">
              <a:spcBef>
                <a:spcPct val="0"/>
              </a:spcBef>
              <a:spcAft>
                <a:spcPct val="0"/>
              </a:spcAft>
            </a:pPr>
            <a:endParaRPr lang="en-US" sz="2400" err="1">
              <a:gradFill>
                <a:gsLst>
                  <a:gs pos="0">
                    <a:srgbClr val="FFFFFF"/>
                  </a:gs>
                  <a:gs pos="100000">
                    <a:srgbClr val="FFFFFF"/>
                  </a:gs>
                </a:gsLst>
                <a:lin ang="5400000" scaled="0"/>
              </a:gradFill>
              <a:ea typeface="Segoe UI" pitchFamily="34" charset="0"/>
              <a:cs typeface="Segoe UI" pitchFamily="34" charset="0"/>
            </a:endParaRPr>
          </a:p>
        </p:txBody>
      </p:sp>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a:xfrm>
            <a:off x="588264" y="2875002"/>
            <a:ext cx="4127692" cy="1107996"/>
          </a:xfrm>
        </p:spPr>
        <p:txBody>
          <a:bodyPr wrap="square" anchor="ctr">
            <a:spAutoFit/>
          </a:bodyPr>
          <a:lstStyle/>
          <a:p>
            <a:r>
              <a:rPr lang="en-US"/>
              <a:t>Click to edit Master title style</a:t>
            </a:r>
          </a:p>
        </p:txBody>
      </p:sp>
    </p:spTree>
    <p:extLst>
      <p:ext uri="{BB962C8B-B14F-4D97-AF65-F5344CB8AC3E}">
        <p14:creationId xmlns:p14="http://schemas.microsoft.com/office/powerpoint/2010/main" val="1326365060"/>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30" orient="horz" pos="288">
          <p15:clr>
            <a:srgbClr val="5ACBF0"/>
          </p15:clr>
        </p15:guide>
        <p15:guide id="32" orient="horz" pos="2160">
          <p15:clr>
            <a:srgbClr val="5ACBF0"/>
          </p15:clr>
        </p15:guide>
        <p15:guide id="33" pos="2976">
          <p15:clr>
            <a:srgbClr val="5ACBF0"/>
          </p15:clr>
        </p15:guide>
        <p15:guide id="34" pos="3336">
          <p15:clr>
            <a:srgbClr val="5ACBF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mall title - half page">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p:nvPr>
        </p:nvSpPr>
        <p:spPr>
          <a:xfrm>
            <a:off x="584200" y="457200"/>
            <a:ext cx="5508419" cy="307777"/>
          </a:xfrm>
        </p:spPr>
        <p:txBody>
          <a:bodyPr tIns="0"/>
          <a:lstStyle>
            <a:lvl1pPr>
              <a:defRPr sz="2000" spc="0">
                <a:latin typeface="+mj-lt"/>
                <a:cs typeface="Segoe UI" panose="020B0502040204020203" pitchFamily="34" charset="0"/>
              </a:defRPr>
            </a:lvl1pPr>
          </a:lstStyle>
          <a:p>
            <a:r>
              <a:rPr lang="en-US"/>
              <a:t>Click to edit Master title style</a:t>
            </a:r>
          </a:p>
        </p:txBody>
      </p:sp>
    </p:spTree>
    <p:extLst>
      <p:ext uri="{BB962C8B-B14F-4D97-AF65-F5344CB8AC3E}">
        <p14:creationId xmlns:p14="http://schemas.microsoft.com/office/powerpoint/2010/main" val="4075222686"/>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cenario six steps">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hasCustomPrompt="1"/>
          </p:nvPr>
        </p:nvSpPr>
        <p:spPr>
          <a:xfrm>
            <a:off x="584200" y="387766"/>
            <a:ext cx="5672544" cy="526298"/>
          </a:xfrm>
        </p:spPr>
        <p:txBody>
          <a:bodyPr tIns="0"/>
          <a:lstStyle>
            <a:lvl1pPr>
              <a:lnSpc>
                <a:spcPct val="95000"/>
              </a:lnSpc>
              <a:defRPr sz="1800" spc="0">
                <a:latin typeface="+mj-lt"/>
                <a:cs typeface="Segoe UI" panose="020B0502040204020203" pitchFamily="34" charset="0"/>
              </a:defRPr>
            </a:lvl1pPr>
          </a:lstStyle>
          <a:p>
            <a:r>
              <a:rPr lang="en-US"/>
              <a:t>Click to edit Master title style; can be up to two lines long; lorem ipsum dolor sit </a:t>
            </a:r>
            <a:r>
              <a:rPr lang="en-US" err="1"/>
              <a:t>amet</a:t>
            </a:r>
            <a:r>
              <a:rPr lang="en-US"/>
              <a:t> </a:t>
            </a:r>
            <a:r>
              <a:rPr lang="en-US" err="1"/>
              <a:t>consectetur</a:t>
            </a:r>
            <a:endParaRPr lang="en-US"/>
          </a:p>
        </p:txBody>
      </p:sp>
      <p:sp>
        <p:nvSpPr>
          <p:cNvPr id="4" name="Freeform: Shape 2">
            <a:extLst>
              <a:ext uri="{FF2B5EF4-FFF2-40B4-BE49-F238E27FC236}">
                <a16:creationId xmlns:a16="http://schemas.microsoft.com/office/drawing/2014/main" id="{2F51F4A4-9D1C-10B6-3868-E6FD8FD9C23B}"/>
              </a:ext>
              <a:ext uri="{C183D7F6-B498-43B3-948B-1728B52AA6E4}">
                <adec:decorative xmlns:adec="http://schemas.microsoft.com/office/drawing/2017/decorative" val="1"/>
              </a:ext>
            </a:extLst>
          </p:cNvPr>
          <p:cNvSpPr/>
          <p:nvPr userDrawn="1"/>
        </p:nvSpPr>
        <p:spPr bwMode="auto">
          <a:xfrm>
            <a:off x="-1576" y="1761263"/>
            <a:ext cx="11100760" cy="2453282"/>
          </a:xfrm>
          <a:custGeom>
            <a:avLst/>
            <a:gdLst>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25400 w 9096375"/>
              <a:gd name="connsiteY0" fmla="*/ 0 h 2491048"/>
              <a:gd name="connsiteX1" fmla="*/ 8875992 w 9096375"/>
              <a:gd name="connsiteY1" fmla="*/ 0 h 2491048"/>
              <a:gd name="connsiteX2" fmla="*/ 9096375 w 9096375"/>
              <a:gd name="connsiteY2" fmla="*/ 220383 h 2491048"/>
              <a:gd name="connsiteX3" fmla="*/ 9096375 w 9096375"/>
              <a:gd name="connsiteY3" fmla="*/ 2270665 h 2491048"/>
              <a:gd name="connsiteX4" fmla="*/ 8875992 w 9096375"/>
              <a:gd name="connsiteY4" fmla="*/ 2491048 h 2491048"/>
              <a:gd name="connsiteX5" fmla="*/ 25400 w 9096375"/>
              <a:gd name="connsiteY5" fmla="*/ 2491048 h 2491048"/>
              <a:gd name="connsiteX6" fmla="*/ 0 w 9096375"/>
              <a:gd name="connsiteY6" fmla="*/ 1182948 h 2491048"/>
              <a:gd name="connsiteX7" fmla="*/ 25400 w 9096375"/>
              <a:gd name="connsiteY7" fmla="*/ 0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7" fmla="*/ 91440 w 9096375"/>
              <a:gd name="connsiteY7" fmla="*/ 1274388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0 w 9706877"/>
              <a:gd name="connsiteY0" fmla="*/ 0 h 2491048"/>
              <a:gd name="connsiteX1" fmla="*/ 9486494 w 9706877"/>
              <a:gd name="connsiteY1" fmla="*/ 0 h 2491048"/>
              <a:gd name="connsiteX2" fmla="*/ 9706877 w 9706877"/>
              <a:gd name="connsiteY2" fmla="*/ 220383 h 2491048"/>
              <a:gd name="connsiteX3" fmla="*/ 9706877 w 9706877"/>
              <a:gd name="connsiteY3" fmla="*/ 2270665 h 2491048"/>
              <a:gd name="connsiteX4" fmla="*/ 9486494 w 9706877"/>
              <a:gd name="connsiteY4" fmla="*/ 2491048 h 2491048"/>
              <a:gd name="connsiteX5" fmla="*/ 635902 w 9706877"/>
              <a:gd name="connsiteY5" fmla="*/ 2491048 h 2491048"/>
              <a:gd name="connsiteX0" fmla="*/ 19270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289046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0 w 9745418"/>
              <a:gd name="connsiteY0" fmla="*/ 0 h 2491048"/>
              <a:gd name="connsiteX1" fmla="*/ 9525035 w 9745418"/>
              <a:gd name="connsiteY1" fmla="*/ 0 h 2491048"/>
              <a:gd name="connsiteX2" fmla="*/ 9745418 w 9745418"/>
              <a:gd name="connsiteY2" fmla="*/ 220383 h 2491048"/>
              <a:gd name="connsiteX3" fmla="*/ 9745418 w 9745418"/>
              <a:gd name="connsiteY3" fmla="*/ 2270665 h 2491048"/>
              <a:gd name="connsiteX4" fmla="*/ 9525035 w 9745418"/>
              <a:gd name="connsiteY4" fmla="*/ 2491048 h 2491048"/>
              <a:gd name="connsiteX5" fmla="*/ 19271 w 9745418"/>
              <a:gd name="connsiteY5" fmla="*/ 2491048 h 2491048"/>
              <a:gd name="connsiteX0" fmla="*/ 28903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0 w 9697244"/>
              <a:gd name="connsiteY0" fmla="*/ 0 h 2491048"/>
              <a:gd name="connsiteX1" fmla="*/ 9476861 w 9697244"/>
              <a:gd name="connsiteY1" fmla="*/ 0 h 2491048"/>
              <a:gd name="connsiteX2" fmla="*/ 9697244 w 9697244"/>
              <a:gd name="connsiteY2" fmla="*/ 220383 h 2491048"/>
              <a:gd name="connsiteX3" fmla="*/ 9697244 w 9697244"/>
              <a:gd name="connsiteY3" fmla="*/ 2270665 h 2491048"/>
              <a:gd name="connsiteX4" fmla="*/ 9476861 w 9697244"/>
              <a:gd name="connsiteY4" fmla="*/ 2491048 h 2491048"/>
              <a:gd name="connsiteX5" fmla="*/ 154159 w 9697244"/>
              <a:gd name="connsiteY5" fmla="*/ 2491048 h 2491048"/>
              <a:gd name="connsiteX0" fmla="*/ 0 w 9697244"/>
              <a:gd name="connsiteY0" fmla="*/ 0 h 2491048"/>
              <a:gd name="connsiteX1" fmla="*/ 9476861 w 9697244"/>
              <a:gd name="connsiteY1" fmla="*/ 0 h 2491048"/>
              <a:gd name="connsiteX2" fmla="*/ 9697244 w 9697244"/>
              <a:gd name="connsiteY2" fmla="*/ 220383 h 2491048"/>
              <a:gd name="connsiteX3" fmla="*/ 9697244 w 9697244"/>
              <a:gd name="connsiteY3" fmla="*/ 2270665 h 2491048"/>
              <a:gd name="connsiteX4" fmla="*/ 9476861 w 9697244"/>
              <a:gd name="connsiteY4" fmla="*/ 2491048 h 2491048"/>
              <a:gd name="connsiteX5" fmla="*/ 1 w 9697244"/>
              <a:gd name="connsiteY5" fmla="*/ 2491048 h 2491048"/>
              <a:gd name="connsiteX0" fmla="*/ 240871 w 9938115"/>
              <a:gd name="connsiteY0" fmla="*/ 0 h 2491048"/>
              <a:gd name="connsiteX1" fmla="*/ 9717732 w 9938115"/>
              <a:gd name="connsiteY1" fmla="*/ 0 h 2491048"/>
              <a:gd name="connsiteX2" fmla="*/ 9938115 w 9938115"/>
              <a:gd name="connsiteY2" fmla="*/ 220383 h 2491048"/>
              <a:gd name="connsiteX3" fmla="*/ 9938115 w 9938115"/>
              <a:gd name="connsiteY3" fmla="*/ 2270665 h 2491048"/>
              <a:gd name="connsiteX4" fmla="*/ 9717732 w 9938115"/>
              <a:gd name="connsiteY4" fmla="*/ 2491048 h 2491048"/>
              <a:gd name="connsiteX5" fmla="*/ 0 w 9938115"/>
              <a:gd name="connsiteY5" fmla="*/ 2491048 h 2491048"/>
              <a:gd name="connsiteX0" fmla="*/ 9634 w 9938115"/>
              <a:gd name="connsiteY0" fmla="*/ 0 h 2491048"/>
              <a:gd name="connsiteX1" fmla="*/ 9717732 w 9938115"/>
              <a:gd name="connsiteY1" fmla="*/ 0 h 2491048"/>
              <a:gd name="connsiteX2" fmla="*/ 9938115 w 9938115"/>
              <a:gd name="connsiteY2" fmla="*/ 220383 h 2491048"/>
              <a:gd name="connsiteX3" fmla="*/ 9938115 w 9938115"/>
              <a:gd name="connsiteY3" fmla="*/ 2270665 h 2491048"/>
              <a:gd name="connsiteX4" fmla="*/ 9717732 w 9938115"/>
              <a:gd name="connsiteY4" fmla="*/ 2491048 h 2491048"/>
              <a:gd name="connsiteX5" fmla="*/ 0 w 9938115"/>
              <a:gd name="connsiteY5" fmla="*/ 2491048 h 2491048"/>
              <a:gd name="connsiteX0" fmla="*/ 0 w 10058822"/>
              <a:gd name="connsiteY0" fmla="*/ 0 h 2491048"/>
              <a:gd name="connsiteX1" fmla="*/ 9838439 w 10058822"/>
              <a:gd name="connsiteY1" fmla="*/ 0 h 2491048"/>
              <a:gd name="connsiteX2" fmla="*/ 10058822 w 10058822"/>
              <a:gd name="connsiteY2" fmla="*/ 220383 h 2491048"/>
              <a:gd name="connsiteX3" fmla="*/ 10058822 w 10058822"/>
              <a:gd name="connsiteY3" fmla="*/ 2270665 h 2491048"/>
              <a:gd name="connsiteX4" fmla="*/ 9838439 w 10058822"/>
              <a:gd name="connsiteY4" fmla="*/ 2491048 h 2491048"/>
              <a:gd name="connsiteX5" fmla="*/ 120707 w 10058822"/>
              <a:gd name="connsiteY5" fmla="*/ 2491048 h 2491048"/>
              <a:gd name="connsiteX0" fmla="*/ 324 w 10059146"/>
              <a:gd name="connsiteY0" fmla="*/ 0 h 2491048"/>
              <a:gd name="connsiteX1" fmla="*/ 9838763 w 10059146"/>
              <a:gd name="connsiteY1" fmla="*/ 0 h 2491048"/>
              <a:gd name="connsiteX2" fmla="*/ 10059146 w 10059146"/>
              <a:gd name="connsiteY2" fmla="*/ 220383 h 2491048"/>
              <a:gd name="connsiteX3" fmla="*/ 10059146 w 10059146"/>
              <a:gd name="connsiteY3" fmla="*/ 2270665 h 2491048"/>
              <a:gd name="connsiteX4" fmla="*/ 9838763 w 10059146"/>
              <a:gd name="connsiteY4" fmla="*/ 2491048 h 2491048"/>
              <a:gd name="connsiteX5" fmla="*/ 0 w 10059146"/>
              <a:gd name="connsiteY5" fmla="*/ 2491048 h 2491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59146" h="2491048">
                <a:moveTo>
                  <a:pt x="324" y="0"/>
                </a:moveTo>
                <a:lnTo>
                  <a:pt x="9838763" y="0"/>
                </a:lnTo>
                <a:cubicBezTo>
                  <a:pt x="9960477" y="0"/>
                  <a:pt x="10059146" y="98669"/>
                  <a:pt x="10059146" y="220383"/>
                </a:cubicBezTo>
                <a:lnTo>
                  <a:pt x="10059146" y="2270665"/>
                </a:lnTo>
                <a:cubicBezTo>
                  <a:pt x="10059146" y="2392379"/>
                  <a:pt x="9960477" y="2491048"/>
                  <a:pt x="9838763" y="2491048"/>
                </a:cubicBezTo>
                <a:lnTo>
                  <a:pt x="0" y="2491048"/>
                </a:lnTo>
              </a:path>
            </a:pathLst>
          </a:custGeom>
          <a:ln w="15875" cap="flat">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nvGrpSpPr>
          <p:cNvPr id="41" name="Group 40">
            <a:extLst>
              <a:ext uri="{FF2B5EF4-FFF2-40B4-BE49-F238E27FC236}">
                <a16:creationId xmlns:a16="http://schemas.microsoft.com/office/drawing/2014/main" id="{09DFAC3A-9D18-4DFA-67CB-EE7054879BA6}"/>
              </a:ext>
              <a:ext uri="{C183D7F6-B498-43B3-948B-1728B52AA6E4}">
                <adec:decorative xmlns:adec="http://schemas.microsoft.com/office/drawing/2017/decorative" val="1"/>
              </a:ext>
            </a:extLst>
          </p:cNvPr>
          <p:cNvGrpSpPr/>
          <p:nvPr userDrawn="1"/>
        </p:nvGrpSpPr>
        <p:grpSpPr>
          <a:xfrm>
            <a:off x="3636944" y="1684408"/>
            <a:ext cx="166152" cy="166152"/>
            <a:chOff x="5214995" y="-1168400"/>
            <a:chExt cx="431800" cy="431800"/>
          </a:xfrm>
        </p:grpSpPr>
        <p:sp>
          <p:nvSpPr>
            <p:cNvPr id="42" name="Oval 41">
              <a:extLst>
                <a:ext uri="{FF2B5EF4-FFF2-40B4-BE49-F238E27FC236}">
                  <a16:creationId xmlns:a16="http://schemas.microsoft.com/office/drawing/2014/main" id="{71508D32-3003-665E-D9C9-67ACD21C3D71}"/>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Segoe UI" pitchFamily="34" charset="0"/>
                <a:cs typeface="Segoe UI" pitchFamily="34" charset="0"/>
              </a:endParaRPr>
            </a:p>
          </p:txBody>
        </p:sp>
        <p:sp>
          <p:nvSpPr>
            <p:cNvPr id="43" name="Rectangle 89">
              <a:extLst>
                <a:ext uri="{FF2B5EF4-FFF2-40B4-BE49-F238E27FC236}">
                  <a16:creationId xmlns:a16="http://schemas.microsoft.com/office/drawing/2014/main" id="{248CF6DE-65DC-C736-D623-1F2A06E914A7}"/>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44" name="Group 43">
            <a:extLst>
              <a:ext uri="{FF2B5EF4-FFF2-40B4-BE49-F238E27FC236}">
                <a16:creationId xmlns:a16="http://schemas.microsoft.com/office/drawing/2014/main" id="{D45B81D1-84F0-94E4-4DE4-7A327E9B2AE4}"/>
              </a:ext>
              <a:ext uri="{C183D7F6-B498-43B3-948B-1728B52AA6E4}">
                <adec:decorative xmlns:adec="http://schemas.microsoft.com/office/drawing/2017/decorative" val="1"/>
              </a:ext>
            </a:extLst>
          </p:cNvPr>
          <p:cNvGrpSpPr/>
          <p:nvPr userDrawn="1"/>
        </p:nvGrpSpPr>
        <p:grpSpPr>
          <a:xfrm>
            <a:off x="7100584" y="1684408"/>
            <a:ext cx="166152" cy="166152"/>
            <a:chOff x="5214995" y="-1168400"/>
            <a:chExt cx="431800" cy="431800"/>
          </a:xfrm>
        </p:grpSpPr>
        <p:sp>
          <p:nvSpPr>
            <p:cNvPr id="45" name="Oval 44">
              <a:extLst>
                <a:ext uri="{FF2B5EF4-FFF2-40B4-BE49-F238E27FC236}">
                  <a16:creationId xmlns:a16="http://schemas.microsoft.com/office/drawing/2014/main" id="{E8C73BD9-3028-F45B-8158-789AEF32D473}"/>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46" name="Rectangle 89">
              <a:extLst>
                <a:ext uri="{FF2B5EF4-FFF2-40B4-BE49-F238E27FC236}">
                  <a16:creationId xmlns:a16="http://schemas.microsoft.com/office/drawing/2014/main" id="{FAF601F9-E0B9-1FBF-2750-424B7916332E}"/>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47" name="Group 46">
            <a:extLst>
              <a:ext uri="{FF2B5EF4-FFF2-40B4-BE49-F238E27FC236}">
                <a16:creationId xmlns:a16="http://schemas.microsoft.com/office/drawing/2014/main" id="{F779840A-3B56-4441-9EB1-044204839ABC}"/>
              </a:ext>
              <a:ext uri="{C183D7F6-B498-43B3-948B-1728B52AA6E4}">
                <adec:decorative xmlns:adec="http://schemas.microsoft.com/office/drawing/2017/decorative" val="1"/>
              </a:ext>
            </a:extLst>
          </p:cNvPr>
          <p:cNvGrpSpPr/>
          <p:nvPr userDrawn="1"/>
        </p:nvGrpSpPr>
        <p:grpSpPr>
          <a:xfrm flipH="1">
            <a:off x="3636944" y="4142745"/>
            <a:ext cx="166152" cy="166152"/>
            <a:chOff x="5214995" y="-1168400"/>
            <a:chExt cx="431800" cy="431800"/>
          </a:xfrm>
        </p:grpSpPr>
        <p:sp>
          <p:nvSpPr>
            <p:cNvPr id="48" name="Oval 47">
              <a:extLst>
                <a:ext uri="{FF2B5EF4-FFF2-40B4-BE49-F238E27FC236}">
                  <a16:creationId xmlns:a16="http://schemas.microsoft.com/office/drawing/2014/main" id="{2672E089-DCD3-79B1-E202-7C5F962CAC83}"/>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49" name="Rectangle 89">
              <a:extLst>
                <a:ext uri="{FF2B5EF4-FFF2-40B4-BE49-F238E27FC236}">
                  <a16:creationId xmlns:a16="http://schemas.microsoft.com/office/drawing/2014/main" id="{5A2EC4C6-437C-8108-922E-C4B4286B3B35}"/>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0" name="Group 49">
            <a:extLst>
              <a:ext uri="{FF2B5EF4-FFF2-40B4-BE49-F238E27FC236}">
                <a16:creationId xmlns:a16="http://schemas.microsoft.com/office/drawing/2014/main" id="{B64E915B-BA21-E031-5D19-4519F1D78B45}"/>
              </a:ext>
              <a:ext uri="{C183D7F6-B498-43B3-948B-1728B52AA6E4}">
                <adec:decorative xmlns:adec="http://schemas.microsoft.com/office/drawing/2017/decorative" val="1"/>
              </a:ext>
            </a:extLst>
          </p:cNvPr>
          <p:cNvGrpSpPr/>
          <p:nvPr userDrawn="1"/>
        </p:nvGrpSpPr>
        <p:grpSpPr>
          <a:xfrm flipH="1">
            <a:off x="7100584" y="4142745"/>
            <a:ext cx="166152" cy="166152"/>
            <a:chOff x="5214995" y="-1168400"/>
            <a:chExt cx="431800" cy="431800"/>
          </a:xfrm>
        </p:grpSpPr>
        <p:sp>
          <p:nvSpPr>
            <p:cNvPr id="51" name="Oval 50">
              <a:extLst>
                <a:ext uri="{FF2B5EF4-FFF2-40B4-BE49-F238E27FC236}">
                  <a16:creationId xmlns:a16="http://schemas.microsoft.com/office/drawing/2014/main" id="{02B82046-E842-DA14-9AF1-3064C6A958A2}"/>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2" name="Rectangle 89">
              <a:extLst>
                <a:ext uri="{FF2B5EF4-FFF2-40B4-BE49-F238E27FC236}">
                  <a16:creationId xmlns:a16="http://schemas.microsoft.com/office/drawing/2014/main" id="{C23BDFA1-27FE-AFFE-BAFA-178EC2BDEE68}"/>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3" name="Group 52">
            <a:extLst>
              <a:ext uri="{FF2B5EF4-FFF2-40B4-BE49-F238E27FC236}">
                <a16:creationId xmlns:a16="http://schemas.microsoft.com/office/drawing/2014/main" id="{2A8269E9-7FA7-00B4-27D8-BD3C30EC9C33}"/>
              </a:ext>
              <a:ext uri="{C183D7F6-B498-43B3-948B-1728B52AA6E4}">
                <adec:decorative xmlns:adec="http://schemas.microsoft.com/office/drawing/2017/decorative" val="1"/>
              </a:ext>
            </a:extLst>
          </p:cNvPr>
          <p:cNvGrpSpPr/>
          <p:nvPr userDrawn="1"/>
        </p:nvGrpSpPr>
        <p:grpSpPr>
          <a:xfrm rot="5400000">
            <a:off x="11016108" y="2124548"/>
            <a:ext cx="166152" cy="166152"/>
            <a:chOff x="5214995" y="-1168400"/>
            <a:chExt cx="431800" cy="431800"/>
          </a:xfrm>
        </p:grpSpPr>
        <p:sp>
          <p:nvSpPr>
            <p:cNvPr id="54" name="Oval 53">
              <a:extLst>
                <a:ext uri="{FF2B5EF4-FFF2-40B4-BE49-F238E27FC236}">
                  <a16:creationId xmlns:a16="http://schemas.microsoft.com/office/drawing/2014/main" id="{4716AABC-F343-A221-57CC-C5D99F7B3846}"/>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5" name="Rectangle 89">
              <a:extLst>
                <a:ext uri="{FF2B5EF4-FFF2-40B4-BE49-F238E27FC236}">
                  <a16:creationId xmlns:a16="http://schemas.microsoft.com/office/drawing/2014/main" id="{061DE92A-41EF-BE20-2B32-1F1C759D49C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6" name="Group 55">
            <a:extLst>
              <a:ext uri="{FF2B5EF4-FFF2-40B4-BE49-F238E27FC236}">
                <a16:creationId xmlns:a16="http://schemas.microsoft.com/office/drawing/2014/main" id="{3D806EBC-6CF0-B99D-315F-A10C3C5C5E85}"/>
              </a:ext>
              <a:ext uri="{C183D7F6-B498-43B3-948B-1728B52AA6E4}">
                <adec:decorative xmlns:adec="http://schemas.microsoft.com/office/drawing/2017/decorative" val="1"/>
              </a:ext>
            </a:extLst>
          </p:cNvPr>
          <p:cNvGrpSpPr/>
          <p:nvPr userDrawn="1"/>
        </p:nvGrpSpPr>
        <p:grpSpPr>
          <a:xfrm rot="5400000">
            <a:off x="11016108" y="3672835"/>
            <a:ext cx="166152" cy="166152"/>
            <a:chOff x="5214995" y="-1168400"/>
            <a:chExt cx="431800" cy="431800"/>
          </a:xfrm>
        </p:grpSpPr>
        <p:sp>
          <p:nvSpPr>
            <p:cNvPr id="57" name="Oval 56">
              <a:extLst>
                <a:ext uri="{FF2B5EF4-FFF2-40B4-BE49-F238E27FC236}">
                  <a16:creationId xmlns:a16="http://schemas.microsoft.com/office/drawing/2014/main" id="{FCE15390-CFE7-F286-A235-8FA675AD4A0E}"/>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8" name="Rectangle 89">
              <a:extLst>
                <a:ext uri="{FF2B5EF4-FFF2-40B4-BE49-F238E27FC236}">
                  <a16:creationId xmlns:a16="http://schemas.microsoft.com/office/drawing/2014/main" id="{3AEFD386-8FD7-D901-A569-04180E61B0C0}"/>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sp>
        <p:nvSpPr>
          <p:cNvPr id="75" name="Scenario Level">
            <a:extLst>
              <a:ext uri="{FF2B5EF4-FFF2-40B4-BE49-F238E27FC236}">
                <a16:creationId xmlns:a16="http://schemas.microsoft.com/office/drawing/2014/main" id="{1BB75DAB-4D8A-2933-BB52-0C94AA4816E3}"/>
              </a:ext>
            </a:extLst>
          </p:cNvPr>
          <p:cNvSpPr txBox="1"/>
          <p:nvPr userDrawn="1"/>
        </p:nvSpPr>
        <p:spPr>
          <a:xfrm>
            <a:off x="10369868" y="351933"/>
            <a:ext cx="992247"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Scenario level:</a:t>
            </a:r>
          </a:p>
        </p:txBody>
      </p:sp>
      <p:sp>
        <p:nvSpPr>
          <p:cNvPr id="5" name="Level">
            <a:extLst>
              <a:ext uri="{FF2B5EF4-FFF2-40B4-BE49-F238E27FC236}">
                <a16:creationId xmlns:a16="http://schemas.microsoft.com/office/drawing/2014/main" id="{D78A2D53-01ED-9D74-9712-451C6F321482}"/>
              </a:ext>
            </a:extLst>
          </p:cNvPr>
          <p:cNvSpPr>
            <a:spLocks noGrp="1"/>
          </p:cNvSpPr>
          <p:nvPr>
            <p:ph type="body" sz="quarter" idx="30" hasCustomPrompt="1"/>
          </p:nvPr>
        </p:nvSpPr>
        <p:spPr>
          <a:xfrm>
            <a:off x="10430351" y="521099"/>
            <a:ext cx="1456966" cy="175614"/>
          </a:xfrm>
        </p:spPr>
        <p:txBody>
          <a:bodyPr/>
          <a:lstStyle>
            <a:lvl1pPr marL="0" indent="0" algn="r">
              <a:spcBef>
                <a:spcPts val="0"/>
              </a:spcBef>
              <a:buNone/>
              <a:defRPr sz="1100" b="1" i="0" spc="-20" baseline="0">
                <a:solidFill>
                  <a:srgbClr val="0078D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r>
              <a:rPr lang="en-US"/>
              <a:t>Buy</a:t>
            </a:r>
          </a:p>
        </p:txBody>
      </p:sp>
      <p:sp>
        <p:nvSpPr>
          <p:cNvPr id="84" name="Available with">
            <a:extLst>
              <a:ext uri="{FF2B5EF4-FFF2-40B4-BE49-F238E27FC236}">
                <a16:creationId xmlns:a16="http://schemas.microsoft.com/office/drawing/2014/main" id="{8D8427AA-F015-D373-46E2-2EB1053D80CE}"/>
              </a:ext>
            </a:extLst>
          </p:cNvPr>
          <p:cNvSpPr txBox="1"/>
          <p:nvPr userDrawn="1"/>
        </p:nvSpPr>
        <p:spPr>
          <a:xfrm>
            <a:off x="9126798" y="351933"/>
            <a:ext cx="992247"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dirty="0">
                <a:ln>
                  <a:noFill/>
                </a:ln>
                <a:solidFill>
                  <a:srgbClr val="000000"/>
                </a:solidFill>
                <a:effectLst/>
                <a:uLnTx/>
                <a:uFillTx/>
                <a:latin typeface="Segoe UI Semibold" panose="020B0502040204020203" pitchFamily="34" charset="0"/>
                <a:cs typeface="Segoe UI Semibold" panose="020B0502040204020203" pitchFamily="34" charset="0"/>
              </a:rPr>
              <a:t>Available with:</a:t>
            </a:r>
          </a:p>
        </p:txBody>
      </p:sp>
      <p:sp>
        <p:nvSpPr>
          <p:cNvPr id="103" name="Licenses">
            <a:extLst>
              <a:ext uri="{FF2B5EF4-FFF2-40B4-BE49-F238E27FC236}">
                <a16:creationId xmlns:a16="http://schemas.microsoft.com/office/drawing/2014/main" id="{6B562108-00FE-5F42-7550-13BB7DE58EA1}"/>
              </a:ext>
            </a:extLst>
          </p:cNvPr>
          <p:cNvSpPr>
            <a:spLocks noGrp="1"/>
          </p:cNvSpPr>
          <p:nvPr>
            <p:ph type="body" sz="quarter" idx="17" hasCustomPrompt="1"/>
          </p:nvPr>
        </p:nvSpPr>
        <p:spPr>
          <a:xfrm>
            <a:off x="6519224" y="521099"/>
            <a:ext cx="3599821" cy="169277"/>
          </a:xfrm>
        </p:spPr>
        <p:txBody>
          <a:bodyPr/>
          <a:lstStyle>
            <a:lvl1pPr marL="0" indent="0" algn="r">
              <a:spcBef>
                <a:spcPts val="0"/>
              </a:spcBef>
              <a:buNone/>
              <a:defRPr sz="1100" b="1" i="0" spc="-20" baseline="0">
                <a:solidFill>
                  <a:srgbClr val="C03BC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pPr lvl="0"/>
            <a:r>
              <a:rPr lang="en-US"/>
              <a:t>Microsoft 365 Copilot</a:t>
            </a:r>
          </a:p>
        </p:txBody>
      </p:sp>
      <p:cxnSp>
        <p:nvCxnSpPr>
          <p:cNvPr id="86" name="Straight Connector 85">
            <a:extLst>
              <a:ext uri="{FF2B5EF4-FFF2-40B4-BE49-F238E27FC236}">
                <a16:creationId xmlns:a16="http://schemas.microsoft.com/office/drawing/2014/main" id="{4216CED8-8F45-B380-FB1B-B9408979340F}"/>
              </a:ext>
            </a:extLst>
          </p:cNvPr>
          <p:cNvCxnSpPr/>
          <p:nvPr userDrawn="1"/>
        </p:nvCxnSpPr>
        <p:spPr>
          <a:xfrm>
            <a:off x="10357789" y="358721"/>
            <a:ext cx="0" cy="331655"/>
          </a:xfrm>
          <a:prstGeom prst="line">
            <a:avLst/>
          </a:prstGeom>
          <a:ln>
            <a:solidFill>
              <a:srgbClr val="B1B3B3"/>
            </a:solidFill>
            <a:headEnd type="none" w="lg" len="med"/>
            <a:tailEnd type="none" w="lg" len="med"/>
          </a:ln>
        </p:spPr>
        <p:style>
          <a:lnRef idx="1">
            <a:schemeClr val="accent1"/>
          </a:lnRef>
          <a:fillRef idx="0">
            <a:schemeClr val="accent1"/>
          </a:fillRef>
          <a:effectRef idx="0">
            <a:schemeClr val="accent1"/>
          </a:effectRef>
          <a:fontRef idx="minor">
            <a:schemeClr val="tx1"/>
          </a:fontRef>
        </p:style>
      </p:cxnSp>
      <p:sp>
        <p:nvSpPr>
          <p:cNvPr id="95" name="Step 1 Title">
            <a:extLst>
              <a:ext uri="{FF2B5EF4-FFF2-40B4-BE49-F238E27FC236}">
                <a16:creationId xmlns:a16="http://schemas.microsoft.com/office/drawing/2014/main" id="{545F2FD2-44C5-DA9F-8E2B-13D6C03793D7}"/>
              </a:ext>
            </a:extLst>
          </p:cNvPr>
          <p:cNvSpPr>
            <a:spLocks noGrp="1"/>
          </p:cNvSpPr>
          <p:nvPr>
            <p:ph type="body" sz="quarter" idx="11"/>
          </p:nvPr>
        </p:nvSpPr>
        <p:spPr>
          <a:xfrm>
            <a:off x="584200"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6" name="Step 1 Top">
            <a:extLst>
              <a:ext uri="{FF2B5EF4-FFF2-40B4-BE49-F238E27FC236}">
                <a16:creationId xmlns:a16="http://schemas.microsoft.com/office/drawing/2014/main" id="{433B73A7-DB5C-AF5A-B12A-70E655D0C55D}"/>
              </a:ext>
            </a:extLst>
          </p:cNvPr>
          <p:cNvSpPr>
            <a:spLocks noGrp="1"/>
          </p:cNvSpPr>
          <p:nvPr>
            <p:ph type="body" sz="quarter" idx="18"/>
          </p:nvPr>
        </p:nvSpPr>
        <p:spPr>
          <a:xfrm>
            <a:off x="58420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09" name="Step 1 Bottom">
            <a:extLst>
              <a:ext uri="{FF2B5EF4-FFF2-40B4-BE49-F238E27FC236}">
                <a16:creationId xmlns:a16="http://schemas.microsoft.com/office/drawing/2014/main" id="{C966B391-3BF4-A5FB-4F8A-8B4B54689661}"/>
              </a:ext>
            </a:extLst>
          </p:cNvPr>
          <p:cNvSpPr>
            <a:spLocks noGrp="1"/>
          </p:cNvSpPr>
          <p:nvPr>
            <p:ph type="body" sz="quarter" idx="21"/>
          </p:nvPr>
        </p:nvSpPr>
        <p:spPr>
          <a:xfrm>
            <a:off x="58420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dirty="0"/>
              <a:t>Click to edit Master text styles</a:t>
            </a:r>
          </a:p>
          <a:p>
            <a:pPr lvl="1"/>
            <a:r>
              <a:rPr lang="en-US" dirty="0"/>
              <a:t>Level 2</a:t>
            </a:r>
          </a:p>
        </p:txBody>
      </p:sp>
      <p:sp>
        <p:nvSpPr>
          <p:cNvPr id="97" name="Step 2 Title">
            <a:extLst>
              <a:ext uri="{FF2B5EF4-FFF2-40B4-BE49-F238E27FC236}">
                <a16:creationId xmlns:a16="http://schemas.microsoft.com/office/drawing/2014/main" id="{3B54AA0B-E0B1-5D11-B277-EFE8393CEB3D}"/>
              </a:ext>
            </a:extLst>
          </p:cNvPr>
          <p:cNvSpPr>
            <a:spLocks noGrp="1"/>
          </p:cNvSpPr>
          <p:nvPr>
            <p:ph type="body" sz="quarter" idx="13"/>
          </p:nvPr>
        </p:nvSpPr>
        <p:spPr>
          <a:xfrm>
            <a:off x="4047840"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7" name="Step 2 Top">
            <a:extLst>
              <a:ext uri="{FF2B5EF4-FFF2-40B4-BE49-F238E27FC236}">
                <a16:creationId xmlns:a16="http://schemas.microsoft.com/office/drawing/2014/main" id="{316E4613-3786-8D83-9628-7E09E4CE5CA3}"/>
              </a:ext>
            </a:extLst>
          </p:cNvPr>
          <p:cNvSpPr>
            <a:spLocks noGrp="1"/>
          </p:cNvSpPr>
          <p:nvPr>
            <p:ph type="body" sz="quarter" idx="19"/>
          </p:nvPr>
        </p:nvSpPr>
        <p:spPr>
          <a:xfrm>
            <a:off x="404784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1" name="Step 2 Bottom">
            <a:extLst>
              <a:ext uri="{FF2B5EF4-FFF2-40B4-BE49-F238E27FC236}">
                <a16:creationId xmlns:a16="http://schemas.microsoft.com/office/drawing/2014/main" id="{C0FC7227-E465-68DB-562C-41F9209C1C45}"/>
              </a:ext>
            </a:extLst>
          </p:cNvPr>
          <p:cNvSpPr>
            <a:spLocks noGrp="1"/>
          </p:cNvSpPr>
          <p:nvPr>
            <p:ph type="body" sz="quarter" idx="23"/>
          </p:nvPr>
        </p:nvSpPr>
        <p:spPr>
          <a:xfrm>
            <a:off x="404784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dirty="0"/>
              <a:t>Click to edit Master text styles</a:t>
            </a:r>
          </a:p>
          <a:p>
            <a:pPr lvl="1"/>
            <a:r>
              <a:rPr lang="en-US" dirty="0"/>
              <a:t>Level 2</a:t>
            </a:r>
          </a:p>
        </p:txBody>
      </p:sp>
      <p:sp>
        <p:nvSpPr>
          <p:cNvPr id="99" name="Step 3 Title">
            <a:extLst>
              <a:ext uri="{FF2B5EF4-FFF2-40B4-BE49-F238E27FC236}">
                <a16:creationId xmlns:a16="http://schemas.microsoft.com/office/drawing/2014/main" id="{BC06CC83-0BF3-7305-E4C8-4FC7098F2465}"/>
              </a:ext>
            </a:extLst>
          </p:cNvPr>
          <p:cNvSpPr>
            <a:spLocks noGrp="1"/>
          </p:cNvSpPr>
          <p:nvPr>
            <p:ph type="body" sz="quarter" idx="15"/>
          </p:nvPr>
        </p:nvSpPr>
        <p:spPr>
          <a:xfrm>
            <a:off x="7511481"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8" name="Step 3 Top">
            <a:extLst>
              <a:ext uri="{FF2B5EF4-FFF2-40B4-BE49-F238E27FC236}">
                <a16:creationId xmlns:a16="http://schemas.microsoft.com/office/drawing/2014/main" id="{78B00E55-70B0-D155-AAB8-EDCD9850B3EA}"/>
              </a:ext>
            </a:extLst>
          </p:cNvPr>
          <p:cNvSpPr>
            <a:spLocks noGrp="1"/>
          </p:cNvSpPr>
          <p:nvPr>
            <p:ph type="body" sz="quarter" idx="20"/>
          </p:nvPr>
        </p:nvSpPr>
        <p:spPr>
          <a:xfrm>
            <a:off x="7511481"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3" name="Step 3 Bottom">
            <a:extLst>
              <a:ext uri="{FF2B5EF4-FFF2-40B4-BE49-F238E27FC236}">
                <a16:creationId xmlns:a16="http://schemas.microsoft.com/office/drawing/2014/main" id="{14FE71DF-89A5-D552-ED14-BA6299A9B591}"/>
              </a:ext>
            </a:extLst>
          </p:cNvPr>
          <p:cNvSpPr>
            <a:spLocks noGrp="1"/>
          </p:cNvSpPr>
          <p:nvPr>
            <p:ph type="body" sz="quarter" idx="25"/>
          </p:nvPr>
        </p:nvSpPr>
        <p:spPr>
          <a:xfrm>
            <a:off x="7511481"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00" name="Step 4 Title">
            <a:extLst>
              <a:ext uri="{FF2B5EF4-FFF2-40B4-BE49-F238E27FC236}">
                <a16:creationId xmlns:a16="http://schemas.microsoft.com/office/drawing/2014/main" id="{B23A96E3-3F83-DC61-A4B8-B2A153768700}"/>
              </a:ext>
            </a:extLst>
          </p:cNvPr>
          <p:cNvSpPr>
            <a:spLocks noGrp="1"/>
          </p:cNvSpPr>
          <p:nvPr>
            <p:ph type="body" sz="quarter" idx="16"/>
          </p:nvPr>
        </p:nvSpPr>
        <p:spPr>
          <a:xfrm>
            <a:off x="7511481"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7" name="Step 4 Top">
            <a:extLst>
              <a:ext uri="{FF2B5EF4-FFF2-40B4-BE49-F238E27FC236}">
                <a16:creationId xmlns:a16="http://schemas.microsoft.com/office/drawing/2014/main" id="{D2CA7E74-0DAF-8C61-3066-8A79C80C0112}"/>
              </a:ext>
            </a:extLst>
          </p:cNvPr>
          <p:cNvSpPr>
            <a:spLocks noGrp="1"/>
          </p:cNvSpPr>
          <p:nvPr>
            <p:ph type="body" sz="quarter" idx="29"/>
          </p:nvPr>
        </p:nvSpPr>
        <p:spPr>
          <a:xfrm>
            <a:off x="7511481"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4" name="Step 4 Bottom">
            <a:extLst>
              <a:ext uri="{FF2B5EF4-FFF2-40B4-BE49-F238E27FC236}">
                <a16:creationId xmlns:a16="http://schemas.microsoft.com/office/drawing/2014/main" id="{5072DCCC-D271-7D85-5D20-D5B1E137F60B}"/>
              </a:ext>
            </a:extLst>
          </p:cNvPr>
          <p:cNvSpPr>
            <a:spLocks noGrp="1"/>
          </p:cNvSpPr>
          <p:nvPr>
            <p:ph type="body" sz="quarter" idx="26"/>
          </p:nvPr>
        </p:nvSpPr>
        <p:spPr>
          <a:xfrm>
            <a:off x="7511481"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98" name="Step 5 Title">
            <a:extLst>
              <a:ext uri="{FF2B5EF4-FFF2-40B4-BE49-F238E27FC236}">
                <a16:creationId xmlns:a16="http://schemas.microsoft.com/office/drawing/2014/main" id="{F4DCE8BB-0971-09CE-000F-84A576611FD9}"/>
              </a:ext>
            </a:extLst>
          </p:cNvPr>
          <p:cNvSpPr>
            <a:spLocks noGrp="1"/>
          </p:cNvSpPr>
          <p:nvPr>
            <p:ph type="body" sz="quarter" idx="14"/>
          </p:nvPr>
        </p:nvSpPr>
        <p:spPr>
          <a:xfrm>
            <a:off x="4047840"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6" name="Step 5 Top">
            <a:extLst>
              <a:ext uri="{FF2B5EF4-FFF2-40B4-BE49-F238E27FC236}">
                <a16:creationId xmlns:a16="http://schemas.microsoft.com/office/drawing/2014/main" id="{76F241AD-4900-CAEB-243D-CD8A3BDFB17C}"/>
              </a:ext>
            </a:extLst>
          </p:cNvPr>
          <p:cNvSpPr>
            <a:spLocks noGrp="1"/>
          </p:cNvSpPr>
          <p:nvPr>
            <p:ph type="body" sz="quarter" idx="28"/>
          </p:nvPr>
        </p:nvSpPr>
        <p:spPr>
          <a:xfrm>
            <a:off x="4047841"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2" name="Step 5 Bottom">
            <a:extLst>
              <a:ext uri="{FF2B5EF4-FFF2-40B4-BE49-F238E27FC236}">
                <a16:creationId xmlns:a16="http://schemas.microsoft.com/office/drawing/2014/main" id="{E720EE0E-4289-B4F4-1115-2C86FBB940E8}"/>
              </a:ext>
            </a:extLst>
          </p:cNvPr>
          <p:cNvSpPr>
            <a:spLocks noGrp="1"/>
          </p:cNvSpPr>
          <p:nvPr>
            <p:ph type="body" sz="quarter" idx="24"/>
          </p:nvPr>
        </p:nvSpPr>
        <p:spPr>
          <a:xfrm>
            <a:off x="404784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96" name="Step 6 Title">
            <a:extLst>
              <a:ext uri="{FF2B5EF4-FFF2-40B4-BE49-F238E27FC236}">
                <a16:creationId xmlns:a16="http://schemas.microsoft.com/office/drawing/2014/main" id="{8A6533F9-9132-CD8F-EACD-23DC8A6FF27F}"/>
              </a:ext>
            </a:extLst>
          </p:cNvPr>
          <p:cNvSpPr>
            <a:spLocks noGrp="1"/>
          </p:cNvSpPr>
          <p:nvPr>
            <p:ph type="body" sz="quarter" idx="12"/>
          </p:nvPr>
        </p:nvSpPr>
        <p:spPr>
          <a:xfrm>
            <a:off x="584200"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5" name="Step 6 Top">
            <a:extLst>
              <a:ext uri="{FF2B5EF4-FFF2-40B4-BE49-F238E27FC236}">
                <a16:creationId xmlns:a16="http://schemas.microsoft.com/office/drawing/2014/main" id="{B939ABEF-8F03-D2E2-59E7-11A40F8ECABB}"/>
              </a:ext>
            </a:extLst>
          </p:cNvPr>
          <p:cNvSpPr>
            <a:spLocks noGrp="1"/>
          </p:cNvSpPr>
          <p:nvPr>
            <p:ph type="body" sz="quarter" idx="27"/>
          </p:nvPr>
        </p:nvSpPr>
        <p:spPr>
          <a:xfrm>
            <a:off x="584200"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0" name="Step 6 Bottom">
            <a:extLst>
              <a:ext uri="{FF2B5EF4-FFF2-40B4-BE49-F238E27FC236}">
                <a16:creationId xmlns:a16="http://schemas.microsoft.com/office/drawing/2014/main" id="{A2B81D72-802A-1B65-345D-831621254381}"/>
              </a:ext>
            </a:extLst>
          </p:cNvPr>
          <p:cNvSpPr>
            <a:spLocks noGrp="1"/>
          </p:cNvSpPr>
          <p:nvPr>
            <p:ph type="body" sz="quarter" idx="22"/>
          </p:nvPr>
        </p:nvSpPr>
        <p:spPr>
          <a:xfrm>
            <a:off x="58420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6" name="Circle 1">
            <a:extLst>
              <a:ext uri="{FF2B5EF4-FFF2-40B4-BE49-F238E27FC236}">
                <a16:creationId xmlns:a16="http://schemas.microsoft.com/office/drawing/2014/main" id="{26C3E936-7CEB-8A05-2E47-0AD7851B98F2}"/>
              </a:ext>
            </a:extLst>
          </p:cNvPr>
          <p:cNvSpPr>
            <a:spLocks noGrp="1"/>
          </p:cNvSpPr>
          <p:nvPr>
            <p:ph type="body" sz="quarter" idx="38" hasCustomPrompt="1"/>
          </p:nvPr>
        </p:nvSpPr>
        <p:spPr>
          <a:xfrm>
            <a:off x="11417245"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7" name="Circle 2">
            <a:extLst>
              <a:ext uri="{FF2B5EF4-FFF2-40B4-BE49-F238E27FC236}">
                <a16:creationId xmlns:a16="http://schemas.microsoft.com/office/drawing/2014/main" id="{04AEA325-90B3-6821-227C-4FFCA898F9AB}"/>
              </a:ext>
            </a:extLst>
          </p:cNvPr>
          <p:cNvSpPr>
            <a:spLocks noGrp="1"/>
          </p:cNvSpPr>
          <p:nvPr>
            <p:ph type="body" sz="quarter" idx="39" hasCustomPrompt="1"/>
          </p:nvPr>
        </p:nvSpPr>
        <p:spPr>
          <a:xfrm>
            <a:off x="11588781"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8" name="Circle 3">
            <a:extLst>
              <a:ext uri="{FF2B5EF4-FFF2-40B4-BE49-F238E27FC236}">
                <a16:creationId xmlns:a16="http://schemas.microsoft.com/office/drawing/2014/main" id="{35386AB7-28CA-0BBA-03F5-CC72BD939DC2}"/>
              </a:ext>
            </a:extLst>
          </p:cNvPr>
          <p:cNvSpPr>
            <a:spLocks noGrp="1"/>
          </p:cNvSpPr>
          <p:nvPr>
            <p:ph type="body" sz="quarter" idx="40" hasCustomPrompt="1"/>
          </p:nvPr>
        </p:nvSpPr>
        <p:spPr>
          <a:xfrm>
            <a:off x="11760317"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3" name="Footnote">
            <a:extLst>
              <a:ext uri="{FF2B5EF4-FFF2-40B4-BE49-F238E27FC236}">
                <a16:creationId xmlns:a16="http://schemas.microsoft.com/office/drawing/2014/main" id="{06DCEE78-A961-202E-B0EE-36041A6708D1}"/>
              </a:ext>
            </a:extLst>
          </p:cNvPr>
          <p:cNvSpPr txBox="1">
            <a:spLocks/>
          </p:cNvSpPr>
          <p:nvPr userDrawn="1"/>
        </p:nvSpPr>
        <p:spPr>
          <a:xfrm>
            <a:off x="653131" y="6406129"/>
            <a:ext cx="9597418" cy="430887"/>
          </a:xfrm>
          <a:prstGeom prst="rect">
            <a:avLst/>
          </a:prstGeom>
        </p:spPr>
        <p:txBody>
          <a:bodyPr vert="horz" wrap="square" lIns="0" tIns="0" rIns="0" bIns="0" rtlCol="0">
            <a:spAutoFit/>
          </a:bodyPr>
          <a:lstStyle>
            <a:lvl1pPr marL="0" marR="0" indent="0" algn="l" defTabSz="932742" rtl="0" eaLnBrk="1" fontAlgn="auto" latinLnBrk="0" hangingPunct="1">
              <a:lnSpc>
                <a:spcPct val="100000"/>
              </a:lnSpc>
              <a:spcBef>
                <a:spcPts val="0"/>
              </a:spcBef>
              <a:spcAft>
                <a:spcPts val="0"/>
              </a:spcAft>
              <a:buClrTx/>
              <a:buSzPct val="90000"/>
              <a:buFont typeface="Wingdings" panose="05000000000000000000" pitchFamily="2" charset="2"/>
              <a:buNone/>
              <a:tabLst/>
              <a:defRPr sz="7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baseline="30000" noProof="0" dirty="0"/>
              <a:t>1</a:t>
            </a:r>
            <a:r>
              <a:rPr lang="en-US" noProof="0" dirty="0"/>
              <a:t>Access M365 Copilot Chat at </a:t>
            </a:r>
            <a:r>
              <a:rPr lang="en-US" noProof="0" dirty="0">
                <a:hlinkClick r:id="rId2"/>
              </a:rPr>
              <a:t>m365copilot.com </a:t>
            </a:r>
            <a:r>
              <a:rPr lang="en-US" noProof="0" dirty="0"/>
              <a:t>or the Microsoft 365 Copilot Chat mobile app and set toggle to “Web”.</a:t>
            </a:r>
          </a:p>
          <a:p>
            <a:r>
              <a:rPr lang="en-US" baseline="30000" noProof="0" dirty="0"/>
              <a:t>2</a:t>
            </a:r>
            <a:r>
              <a:rPr lang="en-US" noProof="0" dirty="0"/>
              <a:t>Access M365 Copilot Chat at </a:t>
            </a:r>
            <a:r>
              <a:rPr lang="en-US" noProof="0" dirty="0">
                <a:hlinkClick r:id="rId2"/>
              </a:rPr>
              <a:t>m365copilot.com</a:t>
            </a:r>
            <a:r>
              <a:rPr lang="en-US" noProof="0" dirty="0"/>
              <a:t>, the Microsoft 365 Copilot Chat mobile app, or the M365 Copilot Chat app in Teams, and set toggle to “Work”.</a:t>
            </a:r>
          </a:p>
          <a:p>
            <a:r>
              <a:rPr lang="en-US" baseline="30000" noProof="0" dirty="0"/>
              <a:t>3</a:t>
            </a:r>
            <a:r>
              <a:rPr lang="en-US" noProof="0" dirty="0"/>
              <a:t>Copilot agents allow Copilot to access your organization-specific apps. In the past this would have required an API call to get data from a system of record.</a:t>
            </a:r>
          </a:p>
          <a:p>
            <a:r>
              <a:rPr kumimoji="0" lang="en-US" sz="700" b="0" i="0" u="none" strike="noStrike" kern="1200" cap="none" spc="0" normalizeH="0" baseline="0" noProof="0" dirty="0">
                <a:ln>
                  <a:noFill/>
                </a:ln>
                <a:solidFill>
                  <a:srgbClr val="000000"/>
                </a:solidFill>
                <a:effectLst/>
                <a:uLnTx/>
                <a:uFillTx/>
                <a:latin typeface="Segoe UI"/>
                <a:ea typeface="+mn-ea"/>
                <a:cs typeface="Segoe UI" panose="020B0502040204020203" pitchFamily="34" charset="0"/>
              </a:rPr>
              <a:t>The content in this example scenario is for demonstration purposes only. You should evaluate how Copilot aligns with your organization’s business processes, regulatory requirements, and responsible AI principles.</a:t>
            </a:r>
          </a:p>
        </p:txBody>
      </p:sp>
    </p:spTree>
    <p:extLst>
      <p:ext uri="{BB962C8B-B14F-4D97-AF65-F5344CB8AC3E}">
        <p14:creationId xmlns:p14="http://schemas.microsoft.com/office/powerpoint/2010/main" val="3670277596"/>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ay in the life six steps">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hasCustomPrompt="1"/>
          </p:nvPr>
        </p:nvSpPr>
        <p:spPr>
          <a:xfrm>
            <a:off x="584200" y="387766"/>
            <a:ext cx="5672544" cy="526298"/>
          </a:xfrm>
        </p:spPr>
        <p:txBody>
          <a:bodyPr tIns="0"/>
          <a:lstStyle>
            <a:lvl1pPr>
              <a:lnSpc>
                <a:spcPct val="95000"/>
              </a:lnSpc>
              <a:defRPr sz="1800" spc="0">
                <a:latin typeface="+mj-lt"/>
                <a:cs typeface="Segoe UI" panose="020B0502040204020203" pitchFamily="34" charset="0"/>
              </a:defRPr>
            </a:lvl1pPr>
          </a:lstStyle>
          <a:p>
            <a:r>
              <a:rPr lang="en-US"/>
              <a:t>Click to edit Master title style; can be up to two lines long; lorem ipsum dolor sit </a:t>
            </a:r>
            <a:r>
              <a:rPr lang="en-US" err="1"/>
              <a:t>amet</a:t>
            </a:r>
            <a:r>
              <a:rPr lang="en-US"/>
              <a:t> </a:t>
            </a:r>
            <a:r>
              <a:rPr lang="en-US" err="1"/>
              <a:t>consectetur</a:t>
            </a:r>
            <a:endParaRPr lang="en-US"/>
          </a:p>
        </p:txBody>
      </p:sp>
      <p:sp>
        <p:nvSpPr>
          <p:cNvPr id="75" name="Scenario Level">
            <a:extLst>
              <a:ext uri="{FF2B5EF4-FFF2-40B4-BE49-F238E27FC236}">
                <a16:creationId xmlns:a16="http://schemas.microsoft.com/office/drawing/2014/main" id="{1BB75DAB-4D8A-2933-BB52-0C94AA4816E3}"/>
              </a:ext>
            </a:extLst>
          </p:cNvPr>
          <p:cNvSpPr txBox="1"/>
          <p:nvPr userDrawn="1"/>
        </p:nvSpPr>
        <p:spPr>
          <a:xfrm>
            <a:off x="10430235" y="351933"/>
            <a:ext cx="931764"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Scenario level:</a:t>
            </a:r>
          </a:p>
        </p:txBody>
      </p:sp>
      <p:sp>
        <p:nvSpPr>
          <p:cNvPr id="3" name="Level">
            <a:extLst>
              <a:ext uri="{FF2B5EF4-FFF2-40B4-BE49-F238E27FC236}">
                <a16:creationId xmlns:a16="http://schemas.microsoft.com/office/drawing/2014/main" id="{78D71A05-3479-3DEB-1227-2FC98983A80C}"/>
              </a:ext>
            </a:extLst>
          </p:cNvPr>
          <p:cNvSpPr>
            <a:spLocks noGrp="1"/>
          </p:cNvSpPr>
          <p:nvPr>
            <p:ph type="body" sz="quarter" idx="37" hasCustomPrompt="1"/>
          </p:nvPr>
        </p:nvSpPr>
        <p:spPr>
          <a:xfrm>
            <a:off x="10430234" y="521099"/>
            <a:ext cx="1456966" cy="175614"/>
          </a:xfrm>
        </p:spPr>
        <p:txBody>
          <a:bodyPr/>
          <a:lstStyle>
            <a:lvl1pPr marL="0" indent="0" algn="r">
              <a:spcBef>
                <a:spcPts val="0"/>
              </a:spcBef>
              <a:buNone/>
              <a:defRPr sz="1100" b="1" i="0" spc="-20" baseline="0">
                <a:solidFill>
                  <a:srgbClr val="0078D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r>
              <a:rPr lang="en-US"/>
              <a:t>Buy</a:t>
            </a:r>
          </a:p>
        </p:txBody>
      </p:sp>
      <p:sp>
        <p:nvSpPr>
          <p:cNvPr id="84" name="Available With">
            <a:extLst>
              <a:ext uri="{FF2B5EF4-FFF2-40B4-BE49-F238E27FC236}">
                <a16:creationId xmlns:a16="http://schemas.microsoft.com/office/drawing/2014/main" id="{8D8427AA-F015-D373-46E2-2EB1053D80CE}"/>
              </a:ext>
            </a:extLst>
          </p:cNvPr>
          <p:cNvSpPr txBox="1"/>
          <p:nvPr userDrawn="1"/>
        </p:nvSpPr>
        <p:spPr>
          <a:xfrm>
            <a:off x="9187165" y="351933"/>
            <a:ext cx="931764"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Available with:</a:t>
            </a:r>
          </a:p>
        </p:txBody>
      </p:sp>
      <p:cxnSp>
        <p:nvCxnSpPr>
          <p:cNvPr id="86" name="Straight Connector 85">
            <a:extLst>
              <a:ext uri="{FF2B5EF4-FFF2-40B4-BE49-F238E27FC236}">
                <a16:creationId xmlns:a16="http://schemas.microsoft.com/office/drawing/2014/main" id="{4216CED8-8F45-B380-FB1B-B9408979340F}"/>
              </a:ext>
            </a:extLst>
          </p:cNvPr>
          <p:cNvCxnSpPr/>
          <p:nvPr userDrawn="1"/>
        </p:nvCxnSpPr>
        <p:spPr>
          <a:xfrm>
            <a:off x="10357672" y="358721"/>
            <a:ext cx="0" cy="331655"/>
          </a:xfrm>
          <a:prstGeom prst="line">
            <a:avLst/>
          </a:prstGeom>
          <a:ln>
            <a:solidFill>
              <a:srgbClr val="B1B3B3"/>
            </a:solidFill>
            <a:headEnd type="none" w="lg" len="med"/>
            <a:tailEnd type="none" w="lg" len="med"/>
          </a:ln>
        </p:spPr>
        <p:style>
          <a:lnRef idx="1">
            <a:schemeClr val="accent1"/>
          </a:lnRef>
          <a:fillRef idx="0">
            <a:schemeClr val="accent1"/>
          </a:fillRef>
          <a:effectRef idx="0">
            <a:schemeClr val="accent1"/>
          </a:effectRef>
          <a:fontRef idx="minor">
            <a:schemeClr val="tx1"/>
          </a:fontRef>
        </p:style>
      </p:cxnSp>
      <p:sp>
        <p:nvSpPr>
          <p:cNvPr id="103" name="License">
            <a:extLst>
              <a:ext uri="{FF2B5EF4-FFF2-40B4-BE49-F238E27FC236}">
                <a16:creationId xmlns:a16="http://schemas.microsoft.com/office/drawing/2014/main" id="{6B562108-00FE-5F42-7550-13BB7DE58EA1}"/>
              </a:ext>
            </a:extLst>
          </p:cNvPr>
          <p:cNvSpPr>
            <a:spLocks noGrp="1"/>
          </p:cNvSpPr>
          <p:nvPr>
            <p:ph type="body" sz="quarter" idx="17" hasCustomPrompt="1"/>
          </p:nvPr>
        </p:nvSpPr>
        <p:spPr>
          <a:xfrm>
            <a:off x="6519107" y="521099"/>
            <a:ext cx="3599821" cy="169277"/>
          </a:xfrm>
        </p:spPr>
        <p:txBody>
          <a:bodyPr/>
          <a:lstStyle>
            <a:lvl1pPr marL="0" indent="0" algn="r">
              <a:spcBef>
                <a:spcPts val="0"/>
              </a:spcBef>
              <a:buNone/>
              <a:defRPr sz="1100" b="1" i="0" spc="-20" baseline="0">
                <a:solidFill>
                  <a:srgbClr val="C03BC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pPr lvl="0"/>
            <a:r>
              <a:rPr lang="en-US"/>
              <a:t>Microsoft 365 Copilot</a:t>
            </a:r>
          </a:p>
        </p:txBody>
      </p:sp>
      <p:sp>
        <p:nvSpPr>
          <p:cNvPr id="119" name="Freeform: Shape 2">
            <a:extLst>
              <a:ext uri="{FF2B5EF4-FFF2-40B4-BE49-F238E27FC236}">
                <a16:creationId xmlns:a16="http://schemas.microsoft.com/office/drawing/2014/main" id="{DFCC0CE5-9BBF-33A2-43D3-995556541219}"/>
              </a:ext>
              <a:ext uri="{C183D7F6-B498-43B3-948B-1728B52AA6E4}">
                <adec:decorative xmlns:adec="http://schemas.microsoft.com/office/drawing/2017/decorative" val="1"/>
              </a:ext>
            </a:extLst>
          </p:cNvPr>
          <p:cNvSpPr/>
          <p:nvPr userDrawn="1"/>
        </p:nvSpPr>
        <p:spPr bwMode="auto">
          <a:xfrm>
            <a:off x="-1" y="1761263"/>
            <a:ext cx="10010265" cy="2453282"/>
          </a:xfrm>
          <a:custGeom>
            <a:avLst/>
            <a:gdLst>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25400 w 9096375"/>
              <a:gd name="connsiteY0" fmla="*/ 0 h 2491048"/>
              <a:gd name="connsiteX1" fmla="*/ 8875992 w 9096375"/>
              <a:gd name="connsiteY1" fmla="*/ 0 h 2491048"/>
              <a:gd name="connsiteX2" fmla="*/ 9096375 w 9096375"/>
              <a:gd name="connsiteY2" fmla="*/ 220383 h 2491048"/>
              <a:gd name="connsiteX3" fmla="*/ 9096375 w 9096375"/>
              <a:gd name="connsiteY3" fmla="*/ 2270665 h 2491048"/>
              <a:gd name="connsiteX4" fmla="*/ 8875992 w 9096375"/>
              <a:gd name="connsiteY4" fmla="*/ 2491048 h 2491048"/>
              <a:gd name="connsiteX5" fmla="*/ 25400 w 9096375"/>
              <a:gd name="connsiteY5" fmla="*/ 2491048 h 2491048"/>
              <a:gd name="connsiteX6" fmla="*/ 0 w 9096375"/>
              <a:gd name="connsiteY6" fmla="*/ 1182948 h 2491048"/>
              <a:gd name="connsiteX7" fmla="*/ 25400 w 9096375"/>
              <a:gd name="connsiteY7" fmla="*/ 0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7" fmla="*/ 91440 w 9096375"/>
              <a:gd name="connsiteY7" fmla="*/ 1274388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70975" h="2491048">
                <a:moveTo>
                  <a:pt x="0" y="0"/>
                </a:moveTo>
                <a:lnTo>
                  <a:pt x="8850592" y="0"/>
                </a:lnTo>
                <a:cubicBezTo>
                  <a:pt x="8972306" y="0"/>
                  <a:pt x="9070975" y="98669"/>
                  <a:pt x="9070975" y="220383"/>
                </a:cubicBezTo>
                <a:lnTo>
                  <a:pt x="9070975" y="2270665"/>
                </a:lnTo>
                <a:cubicBezTo>
                  <a:pt x="9070975" y="2392379"/>
                  <a:pt x="8972306" y="2491048"/>
                  <a:pt x="8850592" y="2491048"/>
                </a:cubicBezTo>
                <a:lnTo>
                  <a:pt x="0" y="2491048"/>
                </a:lnTo>
              </a:path>
            </a:pathLst>
          </a:custGeom>
          <a:ln w="15875" cap="flat">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nvGrpSpPr>
          <p:cNvPr id="147" name="Group 146">
            <a:extLst>
              <a:ext uri="{FF2B5EF4-FFF2-40B4-BE49-F238E27FC236}">
                <a16:creationId xmlns:a16="http://schemas.microsoft.com/office/drawing/2014/main" id="{F3E1CBA9-BB11-EF2E-649E-27B49E82FE86}"/>
              </a:ext>
            </a:extLst>
          </p:cNvPr>
          <p:cNvGrpSpPr/>
          <p:nvPr userDrawn="1"/>
        </p:nvGrpSpPr>
        <p:grpSpPr>
          <a:xfrm>
            <a:off x="3476832" y="1696843"/>
            <a:ext cx="166152" cy="166152"/>
            <a:chOff x="5214995" y="-1168400"/>
            <a:chExt cx="431800" cy="431800"/>
          </a:xfrm>
        </p:grpSpPr>
        <p:sp>
          <p:nvSpPr>
            <p:cNvPr id="148" name="Oval 147">
              <a:extLst>
                <a:ext uri="{FF2B5EF4-FFF2-40B4-BE49-F238E27FC236}">
                  <a16:creationId xmlns:a16="http://schemas.microsoft.com/office/drawing/2014/main" id="{E54C8AC7-0DF2-A7B4-59BC-354BDE9A823D}"/>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Segoe UI" pitchFamily="34" charset="0"/>
                <a:cs typeface="Segoe UI" pitchFamily="34" charset="0"/>
              </a:endParaRPr>
            </a:p>
          </p:txBody>
        </p:sp>
        <p:sp>
          <p:nvSpPr>
            <p:cNvPr id="149" name="Rectangle 89">
              <a:extLst>
                <a:ext uri="{FF2B5EF4-FFF2-40B4-BE49-F238E27FC236}">
                  <a16:creationId xmlns:a16="http://schemas.microsoft.com/office/drawing/2014/main" id="{F0376496-3125-ED18-7608-C142A0C35F33}"/>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0" name="Group 149">
            <a:extLst>
              <a:ext uri="{FF2B5EF4-FFF2-40B4-BE49-F238E27FC236}">
                <a16:creationId xmlns:a16="http://schemas.microsoft.com/office/drawing/2014/main" id="{3D3E10AB-B82F-F7E8-A33D-8AF61C784420}"/>
              </a:ext>
            </a:extLst>
          </p:cNvPr>
          <p:cNvGrpSpPr/>
          <p:nvPr userDrawn="1"/>
        </p:nvGrpSpPr>
        <p:grpSpPr>
          <a:xfrm>
            <a:off x="6669529" y="1696843"/>
            <a:ext cx="166152" cy="166152"/>
            <a:chOff x="5214995" y="-1168400"/>
            <a:chExt cx="431800" cy="431800"/>
          </a:xfrm>
        </p:grpSpPr>
        <p:sp>
          <p:nvSpPr>
            <p:cNvPr id="151" name="Oval 150">
              <a:extLst>
                <a:ext uri="{FF2B5EF4-FFF2-40B4-BE49-F238E27FC236}">
                  <a16:creationId xmlns:a16="http://schemas.microsoft.com/office/drawing/2014/main" id="{CC526CF7-4F8D-6DB9-E3E9-2381E7AFAF4A}"/>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2" name="Rectangle 89">
              <a:extLst>
                <a:ext uri="{FF2B5EF4-FFF2-40B4-BE49-F238E27FC236}">
                  <a16:creationId xmlns:a16="http://schemas.microsoft.com/office/drawing/2014/main" id="{63E3BD4D-8045-49DC-2041-46643AE5ED02}"/>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3" name="Group 152">
            <a:extLst>
              <a:ext uri="{FF2B5EF4-FFF2-40B4-BE49-F238E27FC236}">
                <a16:creationId xmlns:a16="http://schemas.microsoft.com/office/drawing/2014/main" id="{816F1C59-4D7D-3BDD-0560-654E11A9B15E}"/>
              </a:ext>
            </a:extLst>
          </p:cNvPr>
          <p:cNvGrpSpPr/>
          <p:nvPr userDrawn="1"/>
        </p:nvGrpSpPr>
        <p:grpSpPr>
          <a:xfrm flipH="1">
            <a:off x="3476832" y="4152094"/>
            <a:ext cx="166152" cy="166152"/>
            <a:chOff x="5214995" y="-1168400"/>
            <a:chExt cx="431800" cy="431800"/>
          </a:xfrm>
        </p:grpSpPr>
        <p:sp>
          <p:nvSpPr>
            <p:cNvPr id="154" name="Oval 153">
              <a:extLst>
                <a:ext uri="{FF2B5EF4-FFF2-40B4-BE49-F238E27FC236}">
                  <a16:creationId xmlns:a16="http://schemas.microsoft.com/office/drawing/2014/main" id="{A0C410FC-F149-F1FA-B620-BF7F0EDE7D6C}"/>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5" name="Rectangle 89">
              <a:extLst>
                <a:ext uri="{FF2B5EF4-FFF2-40B4-BE49-F238E27FC236}">
                  <a16:creationId xmlns:a16="http://schemas.microsoft.com/office/drawing/2014/main" id="{5B5C9B65-59ED-2529-1E53-C9ABE9CB79FD}"/>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6" name="Group 155">
            <a:extLst>
              <a:ext uri="{FF2B5EF4-FFF2-40B4-BE49-F238E27FC236}">
                <a16:creationId xmlns:a16="http://schemas.microsoft.com/office/drawing/2014/main" id="{28DAF83D-E0BD-BE8E-ECEC-5E5EDE3E6C74}"/>
              </a:ext>
            </a:extLst>
          </p:cNvPr>
          <p:cNvGrpSpPr/>
          <p:nvPr userDrawn="1"/>
        </p:nvGrpSpPr>
        <p:grpSpPr>
          <a:xfrm flipH="1">
            <a:off x="6669529" y="4152094"/>
            <a:ext cx="166152" cy="166152"/>
            <a:chOff x="5214995" y="-1168400"/>
            <a:chExt cx="431800" cy="431800"/>
          </a:xfrm>
        </p:grpSpPr>
        <p:sp>
          <p:nvSpPr>
            <p:cNvPr id="157" name="Oval 156">
              <a:extLst>
                <a:ext uri="{FF2B5EF4-FFF2-40B4-BE49-F238E27FC236}">
                  <a16:creationId xmlns:a16="http://schemas.microsoft.com/office/drawing/2014/main" id="{2CC39567-C008-3C38-03DA-28EE0BE74832}"/>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8" name="Rectangle 89">
              <a:extLst>
                <a:ext uri="{FF2B5EF4-FFF2-40B4-BE49-F238E27FC236}">
                  <a16:creationId xmlns:a16="http://schemas.microsoft.com/office/drawing/2014/main" id="{99B2574B-7594-72E2-E826-4D4DA471A11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77" name="Group 176">
            <a:extLst>
              <a:ext uri="{FF2B5EF4-FFF2-40B4-BE49-F238E27FC236}">
                <a16:creationId xmlns:a16="http://schemas.microsoft.com/office/drawing/2014/main" id="{E60DF7C5-E7F6-A90D-706C-6592ECDDB338}"/>
              </a:ext>
            </a:extLst>
          </p:cNvPr>
          <p:cNvGrpSpPr/>
          <p:nvPr userDrawn="1"/>
        </p:nvGrpSpPr>
        <p:grpSpPr>
          <a:xfrm rot="5400000">
            <a:off x="9928103" y="2137261"/>
            <a:ext cx="166152" cy="166152"/>
            <a:chOff x="5214995" y="-1168400"/>
            <a:chExt cx="431800" cy="431800"/>
          </a:xfrm>
        </p:grpSpPr>
        <p:sp>
          <p:nvSpPr>
            <p:cNvPr id="178" name="Oval 177">
              <a:extLst>
                <a:ext uri="{FF2B5EF4-FFF2-40B4-BE49-F238E27FC236}">
                  <a16:creationId xmlns:a16="http://schemas.microsoft.com/office/drawing/2014/main" id="{11A9EA57-349E-6453-094C-DB252913E583}"/>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79" name="Rectangle 89">
              <a:extLst>
                <a:ext uri="{FF2B5EF4-FFF2-40B4-BE49-F238E27FC236}">
                  <a16:creationId xmlns:a16="http://schemas.microsoft.com/office/drawing/2014/main" id="{217C0C60-8F15-8390-C6A7-0DB9E99CA653}"/>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80" name="Group 179">
            <a:extLst>
              <a:ext uri="{FF2B5EF4-FFF2-40B4-BE49-F238E27FC236}">
                <a16:creationId xmlns:a16="http://schemas.microsoft.com/office/drawing/2014/main" id="{3B572509-4831-8A48-B663-AE17D9FD8ED5}"/>
              </a:ext>
            </a:extLst>
          </p:cNvPr>
          <p:cNvGrpSpPr/>
          <p:nvPr userDrawn="1"/>
        </p:nvGrpSpPr>
        <p:grpSpPr>
          <a:xfrm rot="5400000">
            <a:off x="9928103" y="3858268"/>
            <a:ext cx="166152" cy="166152"/>
            <a:chOff x="5214995" y="-1168400"/>
            <a:chExt cx="431800" cy="431800"/>
          </a:xfrm>
        </p:grpSpPr>
        <p:sp>
          <p:nvSpPr>
            <p:cNvPr id="181" name="Oval 180">
              <a:extLst>
                <a:ext uri="{FF2B5EF4-FFF2-40B4-BE49-F238E27FC236}">
                  <a16:creationId xmlns:a16="http://schemas.microsoft.com/office/drawing/2014/main" id="{068A591D-A59C-D3D7-2C67-293B3727D0A2}"/>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82" name="Rectangle 89">
              <a:extLst>
                <a:ext uri="{FF2B5EF4-FFF2-40B4-BE49-F238E27FC236}">
                  <a16:creationId xmlns:a16="http://schemas.microsoft.com/office/drawing/2014/main" id="{8B0AF6B1-C3AC-C476-AE16-287C61A1D75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sp>
        <p:nvSpPr>
          <p:cNvPr id="95" name="Step 1 TItle">
            <a:extLst>
              <a:ext uri="{FF2B5EF4-FFF2-40B4-BE49-F238E27FC236}">
                <a16:creationId xmlns:a16="http://schemas.microsoft.com/office/drawing/2014/main" id="{545F2FD2-44C5-DA9F-8E2B-13D6C03793D7}"/>
              </a:ext>
            </a:extLst>
          </p:cNvPr>
          <p:cNvSpPr>
            <a:spLocks noGrp="1"/>
          </p:cNvSpPr>
          <p:nvPr>
            <p:ph type="body" sz="quarter" idx="11" hasCustomPrompt="1"/>
          </p:nvPr>
        </p:nvSpPr>
        <p:spPr>
          <a:xfrm>
            <a:off x="584200" y="159388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06" name="Step 1 Top">
            <a:extLst>
              <a:ext uri="{FF2B5EF4-FFF2-40B4-BE49-F238E27FC236}">
                <a16:creationId xmlns:a16="http://schemas.microsoft.com/office/drawing/2014/main" id="{433B73A7-DB5C-AF5A-B12A-70E655D0C55D}"/>
              </a:ext>
            </a:extLst>
          </p:cNvPr>
          <p:cNvSpPr>
            <a:spLocks noGrp="1"/>
          </p:cNvSpPr>
          <p:nvPr>
            <p:ph type="body" sz="quarter" idx="18"/>
          </p:nvPr>
        </p:nvSpPr>
        <p:spPr>
          <a:xfrm>
            <a:off x="58420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09" name="Step 1 Bottom">
            <a:extLst>
              <a:ext uri="{FF2B5EF4-FFF2-40B4-BE49-F238E27FC236}">
                <a16:creationId xmlns:a16="http://schemas.microsoft.com/office/drawing/2014/main" id="{C966B391-3BF4-A5FB-4F8A-8B4B54689661}"/>
              </a:ext>
            </a:extLst>
          </p:cNvPr>
          <p:cNvSpPr>
            <a:spLocks noGrp="1"/>
          </p:cNvSpPr>
          <p:nvPr>
            <p:ph type="body" sz="quarter" idx="21"/>
          </p:nvPr>
        </p:nvSpPr>
        <p:spPr>
          <a:xfrm>
            <a:off x="58420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3" name="Step 2 Title">
            <a:extLst>
              <a:ext uri="{FF2B5EF4-FFF2-40B4-BE49-F238E27FC236}">
                <a16:creationId xmlns:a16="http://schemas.microsoft.com/office/drawing/2014/main" id="{DF1E6E41-3DB3-84EB-984F-CCB9167D5657}"/>
              </a:ext>
            </a:extLst>
          </p:cNvPr>
          <p:cNvSpPr>
            <a:spLocks noGrp="1"/>
          </p:cNvSpPr>
          <p:nvPr>
            <p:ph type="body" sz="quarter" idx="22" hasCustomPrompt="1"/>
          </p:nvPr>
        </p:nvSpPr>
        <p:spPr>
          <a:xfrm>
            <a:off x="3776898" y="159388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84" name="Step 2 Top">
            <a:extLst>
              <a:ext uri="{FF2B5EF4-FFF2-40B4-BE49-F238E27FC236}">
                <a16:creationId xmlns:a16="http://schemas.microsoft.com/office/drawing/2014/main" id="{6E6ACE10-8248-C360-0E35-7598E8EC8281}"/>
              </a:ext>
            </a:extLst>
          </p:cNvPr>
          <p:cNvSpPr>
            <a:spLocks noGrp="1"/>
          </p:cNvSpPr>
          <p:nvPr>
            <p:ph type="body" sz="quarter" idx="23"/>
          </p:nvPr>
        </p:nvSpPr>
        <p:spPr>
          <a:xfrm>
            <a:off x="3776898"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85" name="Step 2 Bottom">
            <a:extLst>
              <a:ext uri="{FF2B5EF4-FFF2-40B4-BE49-F238E27FC236}">
                <a16:creationId xmlns:a16="http://schemas.microsoft.com/office/drawing/2014/main" id="{55D154DF-71A5-D9D3-0756-AA7208899CFD}"/>
              </a:ext>
            </a:extLst>
          </p:cNvPr>
          <p:cNvSpPr>
            <a:spLocks noGrp="1"/>
          </p:cNvSpPr>
          <p:nvPr>
            <p:ph type="body" sz="quarter" idx="24"/>
          </p:nvPr>
        </p:nvSpPr>
        <p:spPr>
          <a:xfrm>
            <a:off x="3719286"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6" name="Step 3 Title">
            <a:extLst>
              <a:ext uri="{FF2B5EF4-FFF2-40B4-BE49-F238E27FC236}">
                <a16:creationId xmlns:a16="http://schemas.microsoft.com/office/drawing/2014/main" id="{3BF3353A-2534-A54C-BD30-4DA6ABBA06BA}"/>
              </a:ext>
            </a:extLst>
          </p:cNvPr>
          <p:cNvSpPr>
            <a:spLocks noGrp="1"/>
          </p:cNvSpPr>
          <p:nvPr>
            <p:ph type="body" sz="quarter" idx="25" hasCustomPrompt="1"/>
          </p:nvPr>
        </p:nvSpPr>
        <p:spPr>
          <a:xfrm>
            <a:off x="6969595" y="159388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87" name="Step 3 Top">
            <a:extLst>
              <a:ext uri="{FF2B5EF4-FFF2-40B4-BE49-F238E27FC236}">
                <a16:creationId xmlns:a16="http://schemas.microsoft.com/office/drawing/2014/main" id="{F8FA69C0-B798-B0EF-B064-997FF774E8E9}"/>
              </a:ext>
            </a:extLst>
          </p:cNvPr>
          <p:cNvSpPr>
            <a:spLocks noGrp="1"/>
          </p:cNvSpPr>
          <p:nvPr>
            <p:ph type="body" sz="quarter" idx="26"/>
          </p:nvPr>
        </p:nvSpPr>
        <p:spPr>
          <a:xfrm>
            <a:off x="6969595"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88" name="Step 3 Bottom">
            <a:extLst>
              <a:ext uri="{FF2B5EF4-FFF2-40B4-BE49-F238E27FC236}">
                <a16:creationId xmlns:a16="http://schemas.microsoft.com/office/drawing/2014/main" id="{FFA3E6BA-ECB6-F78C-CF22-7B05706020E3}"/>
              </a:ext>
            </a:extLst>
          </p:cNvPr>
          <p:cNvSpPr>
            <a:spLocks noGrp="1"/>
          </p:cNvSpPr>
          <p:nvPr>
            <p:ph type="body" sz="quarter" idx="27"/>
          </p:nvPr>
        </p:nvSpPr>
        <p:spPr>
          <a:xfrm>
            <a:off x="6969595"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95" name="Step 4 Title">
            <a:extLst>
              <a:ext uri="{FF2B5EF4-FFF2-40B4-BE49-F238E27FC236}">
                <a16:creationId xmlns:a16="http://schemas.microsoft.com/office/drawing/2014/main" id="{4411A19D-5600-3582-7891-BEECA6B3C921}"/>
              </a:ext>
            </a:extLst>
          </p:cNvPr>
          <p:cNvSpPr>
            <a:spLocks noGrp="1"/>
          </p:cNvSpPr>
          <p:nvPr>
            <p:ph type="body" sz="quarter" idx="34" hasCustomPrompt="1"/>
          </p:nvPr>
        </p:nvSpPr>
        <p:spPr>
          <a:xfrm>
            <a:off x="6969595" y="405382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6" name="Step 4 Top">
            <a:extLst>
              <a:ext uri="{FF2B5EF4-FFF2-40B4-BE49-F238E27FC236}">
                <a16:creationId xmlns:a16="http://schemas.microsoft.com/office/drawing/2014/main" id="{E6756EC6-5C62-CCBD-6970-540F4E463C66}"/>
              </a:ext>
            </a:extLst>
          </p:cNvPr>
          <p:cNvSpPr>
            <a:spLocks noGrp="1"/>
          </p:cNvSpPr>
          <p:nvPr>
            <p:ph type="body" sz="quarter" idx="35"/>
          </p:nvPr>
        </p:nvSpPr>
        <p:spPr>
          <a:xfrm>
            <a:off x="6969595"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7" name="Step 4 Bottom">
            <a:extLst>
              <a:ext uri="{FF2B5EF4-FFF2-40B4-BE49-F238E27FC236}">
                <a16:creationId xmlns:a16="http://schemas.microsoft.com/office/drawing/2014/main" id="{56520A8E-9E5D-0840-1CB1-35762F47BF5D}"/>
              </a:ext>
            </a:extLst>
          </p:cNvPr>
          <p:cNvSpPr>
            <a:spLocks noGrp="1"/>
          </p:cNvSpPr>
          <p:nvPr>
            <p:ph type="body" sz="quarter" idx="36"/>
          </p:nvPr>
        </p:nvSpPr>
        <p:spPr>
          <a:xfrm>
            <a:off x="6969595"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92" name="Step 5 Title">
            <a:extLst>
              <a:ext uri="{FF2B5EF4-FFF2-40B4-BE49-F238E27FC236}">
                <a16:creationId xmlns:a16="http://schemas.microsoft.com/office/drawing/2014/main" id="{D8F51403-DA8F-C60A-932D-8B8817FDA751}"/>
              </a:ext>
            </a:extLst>
          </p:cNvPr>
          <p:cNvSpPr>
            <a:spLocks noGrp="1"/>
          </p:cNvSpPr>
          <p:nvPr>
            <p:ph type="body" sz="quarter" idx="31" hasCustomPrompt="1"/>
          </p:nvPr>
        </p:nvSpPr>
        <p:spPr>
          <a:xfrm>
            <a:off x="3776898" y="405382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3" name="Step 5 Top">
            <a:extLst>
              <a:ext uri="{FF2B5EF4-FFF2-40B4-BE49-F238E27FC236}">
                <a16:creationId xmlns:a16="http://schemas.microsoft.com/office/drawing/2014/main" id="{1D287AE8-D07F-849B-E6F1-1AC629E8FB32}"/>
              </a:ext>
            </a:extLst>
          </p:cNvPr>
          <p:cNvSpPr>
            <a:spLocks noGrp="1"/>
          </p:cNvSpPr>
          <p:nvPr>
            <p:ph type="body" sz="quarter" idx="32"/>
          </p:nvPr>
        </p:nvSpPr>
        <p:spPr>
          <a:xfrm>
            <a:off x="3776898"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4" name="Step 5 Bottom">
            <a:extLst>
              <a:ext uri="{FF2B5EF4-FFF2-40B4-BE49-F238E27FC236}">
                <a16:creationId xmlns:a16="http://schemas.microsoft.com/office/drawing/2014/main" id="{D79AB424-C959-FD9F-0942-4B657234F221}"/>
              </a:ext>
            </a:extLst>
          </p:cNvPr>
          <p:cNvSpPr>
            <a:spLocks noGrp="1"/>
          </p:cNvSpPr>
          <p:nvPr>
            <p:ph type="body" sz="quarter" idx="33"/>
          </p:nvPr>
        </p:nvSpPr>
        <p:spPr>
          <a:xfrm>
            <a:off x="3719286"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9" name="Step 6 Title">
            <a:extLst>
              <a:ext uri="{FF2B5EF4-FFF2-40B4-BE49-F238E27FC236}">
                <a16:creationId xmlns:a16="http://schemas.microsoft.com/office/drawing/2014/main" id="{E07EBCA7-C1BD-E0AD-6403-14224CB1B5C6}"/>
              </a:ext>
            </a:extLst>
          </p:cNvPr>
          <p:cNvSpPr>
            <a:spLocks noGrp="1"/>
          </p:cNvSpPr>
          <p:nvPr>
            <p:ph type="body" sz="quarter" idx="28" hasCustomPrompt="1"/>
          </p:nvPr>
        </p:nvSpPr>
        <p:spPr>
          <a:xfrm>
            <a:off x="584200" y="405382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0" name="Step 6 Top">
            <a:extLst>
              <a:ext uri="{FF2B5EF4-FFF2-40B4-BE49-F238E27FC236}">
                <a16:creationId xmlns:a16="http://schemas.microsoft.com/office/drawing/2014/main" id="{880DDDC9-1973-AB6B-84B0-8402F7E57DD6}"/>
              </a:ext>
            </a:extLst>
          </p:cNvPr>
          <p:cNvSpPr>
            <a:spLocks noGrp="1"/>
          </p:cNvSpPr>
          <p:nvPr>
            <p:ph type="body" sz="quarter" idx="29"/>
          </p:nvPr>
        </p:nvSpPr>
        <p:spPr>
          <a:xfrm>
            <a:off x="584200"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1" name="Step 6 Bottom">
            <a:extLst>
              <a:ext uri="{FF2B5EF4-FFF2-40B4-BE49-F238E27FC236}">
                <a16:creationId xmlns:a16="http://schemas.microsoft.com/office/drawing/2014/main" id="{779BA1D8-105C-B66F-63AF-84DC7F622456}"/>
              </a:ext>
            </a:extLst>
          </p:cNvPr>
          <p:cNvSpPr>
            <a:spLocks noGrp="1"/>
          </p:cNvSpPr>
          <p:nvPr>
            <p:ph type="body" sz="quarter" idx="30"/>
          </p:nvPr>
        </p:nvSpPr>
        <p:spPr>
          <a:xfrm>
            <a:off x="58420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4" name="Circle 1">
            <a:extLst>
              <a:ext uri="{FF2B5EF4-FFF2-40B4-BE49-F238E27FC236}">
                <a16:creationId xmlns:a16="http://schemas.microsoft.com/office/drawing/2014/main" id="{07FB0D44-B2FC-AD50-89A4-2016469B01D6}"/>
              </a:ext>
            </a:extLst>
          </p:cNvPr>
          <p:cNvSpPr>
            <a:spLocks noGrp="1"/>
          </p:cNvSpPr>
          <p:nvPr>
            <p:ph type="body" sz="quarter" idx="38" hasCustomPrompt="1"/>
          </p:nvPr>
        </p:nvSpPr>
        <p:spPr>
          <a:xfrm>
            <a:off x="11417128"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6" name="Circle 2">
            <a:extLst>
              <a:ext uri="{FF2B5EF4-FFF2-40B4-BE49-F238E27FC236}">
                <a16:creationId xmlns:a16="http://schemas.microsoft.com/office/drawing/2014/main" id="{4A5639CF-B5E7-20B0-D289-A990965914E6}"/>
              </a:ext>
            </a:extLst>
          </p:cNvPr>
          <p:cNvSpPr>
            <a:spLocks noGrp="1"/>
          </p:cNvSpPr>
          <p:nvPr>
            <p:ph type="body" sz="quarter" idx="39" hasCustomPrompt="1"/>
          </p:nvPr>
        </p:nvSpPr>
        <p:spPr>
          <a:xfrm>
            <a:off x="11588664"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7" name="Circle 3">
            <a:extLst>
              <a:ext uri="{FF2B5EF4-FFF2-40B4-BE49-F238E27FC236}">
                <a16:creationId xmlns:a16="http://schemas.microsoft.com/office/drawing/2014/main" id="{8C6AE7B5-FABD-E95D-A0C4-FEA8F2FE8010}"/>
              </a:ext>
            </a:extLst>
          </p:cNvPr>
          <p:cNvSpPr>
            <a:spLocks noGrp="1"/>
          </p:cNvSpPr>
          <p:nvPr>
            <p:ph type="body" sz="quarter" idx="40" hasCustomPrompt="1"/>
          </p:nvPr>
        </p:nvSpPr>
        <p:spPr>
          <a:xfrm>
            <a:off x="11760200"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5" name="Footnote">
            <a:extLst>
              <a:ext uri="{FF2B5EF4-FFF2-40B4-BE49-F238E27FC236}">
                <a16:creationId xmlns:a16="http://schemas.microsoft.com/office/drawing/2014/main" id="{31EB8337-5CD4-C7D9-AFCA-89AFAC81CFF8}"/>
              </a:ext>
            </a:extLst>
          </p:cNvPr>
          <p:cNvSpPr txBox="1">
            <a:spLocks/>
          </p:cNvSpPr>
          <p:nvPr userDrawn="1"/>
        </p:nvSpPr>
        <p:spPr>
          <a:xfrm>
            <a:off x="653131" y="6406129"/>
            <a:ext cx="9597418" cy="430887"/>
          </a:xfrm>
          <a:prstGeom prst="rect">
            <a:avLst/>
          </a:prstGeom>
        </p:spPr>
        <p:txBody>
          <a:bodyPr vert="horz" wrap="square" lIns="0" tIns="0" rIns="0" bIns="0" rtlCol="0">
            <a:spAutoFit/>
          </a:bodyPr>
          <a:lstStyle>
            <a:lvl1pPr marL="0" marR="0" indent="0" algn="l" defTabSz="932742" rtl="0" eaLnBrk="1" fontAlgn="auto" latinLnBrk="0" hangingPunct="1">
              <a:lnSpc>
                <a:spcPct val="100000"/>
              </a:lnSpc>
              <a:spcBef>
                <a:spcPts val="0"/>
              </a:spcBef>
              <a:spcAft>
                <a:spcPts val="0"/>
              </a:spcAft>
              <a:buClrTx/>
              <a:buSzPct val="90000"/>
              <a:buFont typeface="Wingdings" panose="05000000000000000000" pitchFamily="2" charset="2"/>
              <a:buNone/>
              <a:tabLst/>
              <a:defRPr sz="7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baseline="30000" noProof="0" dirty="0"/>
              <a:t>1</a:t>
            </a:r>
            <a:r>
              <a:rPr lang="en-US" noProof="0" dirty="0"/>
              <a:t>Access M365 Copilot Chat at </a:t>
            </a:r>
            <a:r>
              <a:rPr lang="en-US" noProof="0" dirty="0">
                <a:hlinkClick r:id="rId2"/>
              </a:rPr>
              <a:t>m365copilot.com </a:t>
            </a:r>
            <a:r>
              <a:rPr lang="en-US" noProof="0" dirty="0"/>
              <a:t>or the Microsoft 365 Copilot Chat mobile app and set toggle to “Web”.</a:t>
            </a:r>
          </a:p>
          <a:p>
            <a:r>
              <a:rPr lang="en-US" baseline="30000" noProof="0" dirty="0"/>
              <a:t>2</a:t>
            </a:r>
            <a:r>
              <a:rPr lang="en-US" noProof="0" dirty="0"/>
              <a:t>Access M365 Copilot Chat at </a:t>
            </a:r>
            <a:r>
              <a:rPr lang="en-US" noProof="0" dirty="0">
                <a:hlinkClick r:id="rId2"/>
              </a:rPr>
              <a:t>m365copilot.com</a:t>
            </a:r>
            <a:r>
              <a:rPr lang="en-US" noProof="0" dirty="0"/>
              <a:t>, the Microsoft 365 Copilot Chat mobile app, or the M365 Copilot Chat app in Teams, and set toggle to “Work”.</a:t>
            </a:r>
          </a:p>
          <a:p>
            <a:r>
              <a:rPr lang="en-US" baseline="30000" noProof="0" dirty="0"/>
              <a:t>3</a:t>
            </a:r>
            <a:r>
              <a:rPr lang="en-US" noProof="0" dirty="0"/>
              <a:t>Copilot agents allow Copilot to access your organization-specific apps. In the past this would have required an API call to get data from a system of record.</a:t>
            </a:r>
          </a:p>
          <a:p>
            <a:r>
              <a:rPr kumimoji="0" lang="en-US" sz="700" b="0" i="0" u="none" strike="noStrike" kern="1200" cap="none" spc="0" normalizeH="0" baseline="0" noProof="0" dirty="0">
                <a:ln>
                  <a:noFill/>
                </a:ln>
                <a:solidFill>
                  <a:srgbClr val="000000"/>
                </a:solidFill>
                <a:effectLst/>
                <a:uLnTx/>
                <a:uFillTx/>
                <a:latin typeface="Segoe UI"/>
                <a:ea typeface="+mn-ea"/>
                <a:cs typeface="Segoe UI" panose="020B0502040204020203" pitchFamily="34" charset="0"/>
              </a:rPr>
              <a:t>The content in this example scenario is for demonstration purposes only. You should evaluate how Copilot aligns with your organization’s business processes, regulatory requirements, and responsible AI principles.</a:t>
            </a:r>
          </a:p>
        </p:txBody>
      </p:sp>
    </p:spTree>
    <p:extLst>
      <p:ext uri="{BB962C8B-B14F-4D97-AF65-F5344CB8AC3E}">
        <p14:creationId xmlns:p14="http://schemas.microsoft.com/office/powerpoint/2010/main" val="4066855235"/>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sv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blackWhite">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8263" y="457200"/>
            <a:ext cx="11018520" cy="553998"/>
          </a:xfrm>
          <a:prstGeom prst="rect">
            <a:avLst/>
          </a:prstGeom>
        </p:spPr>
        <p:txBody>
          <a:bodyPr vert="horz" wrap="square" lIns="0" tIns="0" rIns="0" bIns="0" rtlCol="0" anchor="t">
            <a:spAutoFit/>
          </a:bodyPr>
          <a:lstStyle/>
          <a:p>
            <a:r>
              <a:rPr lang="en-US"/>
              <a:t>Click to edit Master title style</a:t>
            </a:r>
          </a:p>
        </p:txBody>
      </p:sp>
      <p:sp>
        <p:nvSpPr>
          <p:cNvPr id="4" name="Text Placeholder 3"/>
          <p:cNvSpPr>
            <a:spLocks noGrp="1"/>
          </p:cNvSpPr>
          <p:nvPr>
            <p:ph type="body" idx="1"/>
          </p:nvPr>
        </p:nvSpPr>
        <p:spPr>
          <a:xfrm>
            <a:off x="584200" y="1435503"/>
            <a:ext cx="11018520" cy="1612749"/>
          </a:xfrm>
          <a:prstGeom prst="rect">
            <a:avLst/>
          </a:prstGeom>
        </p:spPr>
        <p:txBody>
          <a:bodyPr vert="horz" wrap="square" lIns="0" tIns="0" rIns="0" bIns="0" rtlCol="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47" name="GRID" hidden="1">
            <a:extLst>
              <a:ext uri="{FF2B5EF4-FFF2-40B4-BE49-F238E27FC236}">
                <a16:creationId xmlns:a16="http://schemas.microsoft.com/office/drawing/2014/main" id="{32B5FFBF-552A-4973-B5B3-9EE3A765185F}"/>
              </a:ext>
            </a:extLst>
          </p:cNvPr>
          <p:cNvGrpSpPr/>
          <p:nvPr/>
        </p:nvGrpSpPr>
        <p:grpSpPr>
          <a:xfrm>
            <a:off x="0" y="0"/>
            <a:ext cx="12192000" cy="6858000"/>
            <a:chOff x="0" y="0"/>
            <a:chExt cx="12192000" cy="6858000"/>
          </a:xfrm>
        </p:grpSpPr>
        <p:cxnSp>
          <p:nvCxnSpPr>
            <p:cNvPr id="7" name="Straight Connector 6">
              <a:extLst>
                <a:ext uri="{FF2B5EF4-FFF2-40B4-BE49-F238E27FC236}">
                  <a16:creationId xmlns:a16="http://schemas.microsoft.com/office/drawing/2014/main" id="{5CD412E5-2492-4063-96AB-C451FC39F2B6}"/>
                </a:ext>
              </a:extLst>
            </p:cNvPr>
            <p:cNvCxnSpPr/>
            <p:nvPr/>
          </p:nvCxnSpPr>
          <p:spPr>
            <a:xfrm>
              <a:off x="0" y="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25E7FAE-6A98-413B-871E-10F8DF6FF1E3}"/>
                </a:ext>
              </a:extLst>
            </p:cNvPr>
            <p:cNvCxnSpPr/>
            <p:nvPr/>
          </p:nvCxnSpPr>
          <p:spPr>
            <a:xfrm>
              <a:off x="0" y="29260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EF42BDE7-00A0-446E-9CEE-23DDF6A13E6E}"/>
                </a:ext>
              </a:extLst>
            </p:cNvPr>
            <p:cNvCxnSpPr/>
            <p:nvPr/>
          </p:nvCxnSpPr>
          <p:spPr>
            <a:xfrm>
              <a:off x="0" y="585216"/>
              <a:ext cx="12188952" cy="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AD48FF31-9C6A-4C0C-AB96-ED556488A1BA}"/>
                </a:ext>
              </a:extLst>
            </p:cNvPr>
            <p:cNvCxnSpPr/>
            <p:nvPr/>
          </p:nvCxnSpPr>
          <p:spPr>
            <a:xfrm>
              <a:off x="0" y="6272784"/>
              <a:ext cx="12188952" cy="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28D811B2-F122-4FF3-A4F6-E7291A5152BB}"/>
                </a:ext>
              </a:extLst>
            </p:cNvPr>
            <p:cNvCxnSpPr/>
            <p:nvPr/>
          </p:nvCxnSpPr>
          <p:spPr>
            <a:xfrm>
              <a:off x="0" y="656539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A2029335-BA6E-4B6F-B752-D02603169DE6}"/>
                </a:ext>
              </a:extLst>
            </p:cNvPr>
            <p:cNvCxnSpPr/>
            <p:nvPr/>
          </p:nvCxnSpPr>
          <p:spPr>
            <a:xfrm>
              <a:off x="0" y="685800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708D55A0-D16C-4191-B9F9-C95B51610B5E}"/>
                </a:ext>
              </a:extLst>
            </p:cNvPr>
            <p:cNvCxnSpPr/>
            <p:nvPr/>
          </p:nvCxnSpPr>
          <p:spPr>
            <a:xfrm>
              <a:off x="0" y="87782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DA3FCB58-9F61-404B-A493-7860A942FCC2}"/>
                </a:ext>
              </a:extLst>
            </p:cNvPr>
            <p:cNvCxnSpPr/>
            <p:nvPr/>
          </p:nvCxnSpPr>
          <p:spPr>
            <a:xfrm>
              <a:off x="0" y="117043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0EFD38DF-4402-499A-B7B2-D5BBF3AD467C}"/>
                </a:ext>
              </a:extLst>
            </p:cNvPr>
            <p:cNvCxnSpPr/>
            <p:nvPr/>
          </p:nvCxnSpPr>
          <p:spPr>
            <a:xfrm>
              <a:off x="0" y="146304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26DFD209-A624-4FEA-8F60-067FBF0CC1E8}"/>
                </a:ext>
              </a:extLst>
            </p:cNvPr>
            <p:cNvCxnSpPr/>
            <p:nvPr/>
          </p:nvCxnSpPr>
          <p:spPr>
            <a:xfrm>
              <a:off x="0"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F1B8ED61-88C3-48AA-91A7-BFD779B3B3BA}"/>
                </a:ext>
              </a:extLst>
            </p:cNvPr>
            <p:cNvCxnSpPr/>
            <p:nvPr/>
          </p:nvCxnSpPr>
          <p:spPr>
            <a:xfrm>
              <a:off x="585216" y="0"/>
              <a:ext cx="0" cy="685800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822AC47D-49D2-4B9E-B580-53A7922E5654}"/>
                </a:ext>
              </a:extLst>
            </p:cNvPr>
            <p:cNvCxnSpPr/>
            <p:nvPr/>
          </p:nvCxnSpPr>
          <p:spPr>
            <a:xfrm>
              <a:off x="292608"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20D7A2DB-4310-49CD-83F6-55B33BE76665}"/>
                </a:ext>
              </a:extLst>
            </p:cNvPr>
            <p:cNvCxnSpPr/>
            <p:nvPr/>
          </p:nvCxnSpPr>
          <p:spPr>
            <a:xfrm>
              <a:off x="877824"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20C40071-7BC6-4682-9CD1-0631E07C9F11}"/>
                </a:ext>
              </a:extLst>
            </p:cNvPr>
            <p:cNvCxnSpPr/>
            <p:nvPr/>
          </p:nvCxnSpPr>
          <p:spPr>
            <a:xfrm>
              <a:off x="1170432"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EE0ACFAA-26E9-44D2-BEF0-E02CAE93F397}"/>
                </a:ext>
              </a:extLst>
            </p:cNvPr>
            <p:cNvCxnSpPr/>
            <p:nvPr/>
          </p:nvCxnSpPr>
          <p:spPr>
            <a:xfrm>
              <a:off x="11021568"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385D1186-93AE-4B67-8544-763E0B213AAC}"/>
                </a:ext>
              </a:extLst>
            </p:cNvPr>
            <p:cNvCxnSpPr/>
            <p:nvPr/>
          </p:nvCxnSpPr>
          <p:spPr>
            <a:xfrm>
              <a:off x="11606784" y="0"/>
              <a:ext cx="0" cy="685800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CB1D45AE-FC53-4BB4-A9CD-C563C03A1195}"/>
                </a:ext>
              </a:extLst>
            </p:cNvPr>
            <p:cNvCxnSpPr/>
            <p:nvPr/>
          </p:nvCxnSpPr>
          <p:spPr>
            <a:xfrm>
              <a:off x="11314176"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8325177A-06D9-4C2A-B7EF-984A90245BF7}"/>
                </a:ext>
              </a:extLst>
            </p:cNvPr>
            <p:cNvCxnSpPr/>
            <p:nvPr/>
          </p:nvCxnSpPr>
          <p:spPr>
            <a:xfrm>
              <a:off x="11899392"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2B67796-DF72-4C3B-A79D-7534FD3084C9}"/>
                </a:ext>
              </a:extLst>
            </p:cNvPr>
            <p:cNvCxnSpPr/>
            <p:nvPr/>
          </p:nvCxnSpPr>
          <p:spPr>
            <a:xfrm>
              <a:off x="12192000"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C8B2C409-2FF7-4120-9E48-02A446B82DD6}"/>
                </a:ext>
              </a:extLst>
            </p:cNvPr>
            <p:cNvCxnSpPr/>
            <p:nvPr/>
          </p:nvCxnSpPr>
          <p:spPr>
            <a:xfrm>
              <a:off x="0" y="175564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F3E0130A-B11A-42AB-8439-3CB0569F1C08}"/>
                </a:ext>
              </a:extLst>
            </p:cNvPr>
            <p:cNvCxnSpPr/>
            <p:nvPr/>
          </p:nvCxnSpPr>
          <p:spPr>
            <a:xfrm>
              <a:off x="0" y="204825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0840B631-CB23-44B8-823B-56619D54F0E4}"/>
                </a:ext>
              </a:extLst>
            </p:cNvPr>
            <p:cNvCxnSpPr/>
            <p:nvPr/>
          </p:nvCxnSpPr>
          <p:spPr>
            <a:xfrm>
              <a:off x="0" y="234086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C7DD460B-BBE5-43D6-95DF-C1C1CC6239C6}"/>
                </a:ext>
              </a:extLst>
            </p:cNvPr>
            <p:cNvCxnSpPr/>
            <p:nvPr/>
          </p:nvCxnSpPr>
          <p:spPr>
            <a:xfrm>
              <a:off x="0" y="263347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7F5BEEB4-62B8-420A-9489-8319B9432C34}"/>
                </a:ext>
              </a:extLst>
            </p:cNvPr>
            <p:cNvCxnSpPr/>
            <p:nvPr/>
          </p:nvCxnSpPr>
          <p:spPr>
            <a:xfrm>
              <a:off x="0" y="292608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79242164-82A4-4DA9-B78C-33430C241872}"/>
                </a:ext>
              </a:extLst>
            </p:cNvPr>
            <p:cNvCxnSpPr/>
            <p:nvPr/>
          </p:nvCxnSpPr>
          <p:spPr>
            <a:xfrm>
              <a:off x="0" y="321868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1D8767DD-4892-4904-AE72-87087DD9CCC2}"/>
                </a:ext>
              </a:extLst>
            </p:cNvPr>
            <p:cNvCxnSpPr/>
            <p:nvPr/>
          </p:nvCxnSpPr>
          <p:spPr>
            <a:xfrm>
              <a:off x="0" y="351129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245FC793-2AD0-4021-B3FB-391EDDE6CB63}"/>
                </a:ext>
              </a:extLst>
            </p:cNvPr>
            <p:cNvCxnSpPr/>
            <p:nvPr/>
          </p:nvCxnSpPr>
          <p:spPr>
            <a:xfrm>
              <a:off x="0" y="380390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8091C6C8-296D-4AA9-8F03-7DEA5FA7D71A}"/>
                </a:ext>
              </a:extLst>
            </p:cNvPr>
            <p:cNvCxnSpPr/>
            <p:nvPr/>
          </p:nvCxnSpPr>
          <p:spPr>
            <a:xfrm>
              <a:off x="0" y="409651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71CBDA8A-698A-4B1C-BC41-CD72C2900FE8}"/>
                </a:ext>
              </a:extLst>
            </p:cNvPr>
            <p:cNvCxnSpPr/>
            <p:nvPr/>
          </p:nvCxnSpPr>
          <p:spPr>
            <a:xfrm>
              <a:off x="0" y="438912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F0780C82-EF19-43A2-BF1B-31FDFBA092CA}"/>
                </a:ext>
              </a:extLst>
            </p:cNvPr>
            <p:cNvCxnSpPr/>
            <p:nvPr/>
          </p:nvCxnSpPr>
          <p:spPr>
            <a:xfrm>
              <a:off x="0" y="468172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13492339-9370-44E2-8C4D-414393DEB764}"/>
                </a:ext>
              </a:extLst>
            </p:cNvPr>
            <p:cNvCxnSpPr/>
            <p:nvPr/>
          </p:nvCxnSpPr>
          <p:spPr>
            <a:xfrm>
              <a:off x="0" y="497433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EBF7CE2A-C0A7-4C6F-88B8-E40107AE34E8}"/>
                </a:ext>
              </a:extLst>
            </p:cNvPr>
            <p:cNvCxnSpPr/>
            <p:nvPr/>
          </p:nvCxnSpPr>
          <p:spPr>
            <a:xfrm>
              <a:off x="0" y="526694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CCD7A1D0-B060-4037-BFAE-80FAF89CC35F}"/>
                </a:ext>
              </a:extLst>
            </p:cNvPr>
            <p:cNvCxnSpPr/>
            <p:nvPr/>
          </p:nvCxnSpPr>
          <p:spPr>
            <a:xfrm>
              <a:off x="0" y="555955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2A121C21-7F60-43D7-B9B4-682B9D22E24D}"/>
                </a:ext>
              </a:extLst>
            </p:cNvPr>
            <p:cNvCxnSpPr/>
            <p:nvPr/>
          </p:nvCxnSpPr>
          <p:spPr>
            <a:xfrm>
              <a:off x="0" y="585216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grpSp>
      <p:sp>
        <p:nvSpPr>
          <p:cNvPr id="3" name=".64 square" hidden="1">
            <a:extLst>
              <a:ext uri="{FF2B5EF4-FFF2-40B4-BE49-F238E27FC236}">
                <a16:creationId xmlns:a16="http://schemas.microsoft.com/office/drawing/2014/main" id="{90E0CE0A-15D7-405F-8DFA-B7F5AF47B03C}"/>
              </a:ext>
            </a:extLst>
          </p:cNvPr>
          <p:cNvSpPr/>
          <p:nvPr/>
        </p:nvSpPr>
        <p:spPr bwMode="auto">
          <a:xfrm>
            <a:off x="0" y="0"/>
            <a:ext cx="585216" cy="585216"/>
          </a:xfrm>
          <a:prstGeom prst="rect">
            <a:avLst/>
          </a:prstGeom>
          <a:solidFill>
            <a:schemeClr val="tx1">
              <a:alpha val="17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a:gradFill>
                <a:gsLst>
                  <a:gs pos="0">
                    <a:srgbClr val="FFFFFF"/>
                  </a:gs>
                  <a:gs pos="100000">
                    <a:srgbClr val="FFFFFF"/>
                  </a:gs>
                </a:gsLst>
                <a:lin ang="5400000" scaled="0"/>
              </a:gradFill>
              <a:ea typeface="Segoe UI" pitchFamily="34" charset="0"/>
              <a:cs typeface="Segoe UI" pitchFamily="34" charset="0"/>
            </a:endParaRPr>
          </a:p>
        </p:txBody>
      </p:sp>
      <p:sp>
        <p:nvSpPr>
          <p:cNvPr id="35" name=".32 square" hidden="1">
            <a:extLst>
              <a:ext uri="{FF2B5EF4-FFF2-40B4-BE49-F238E27FC236}">
                <a16:creationId xmlns:a16="http://schemas.microsoft.com/office/drawing/2014/main" id="{09835393-211C-428D-B22F-51EE7A413599}"/>
              </a:ext>
            </a:extLst>
          </p:cNvPr>
          <p:cNvSpPr/>
          <p:nvPr/>
        </p:nvSpPr>
        <p:spPr bwMode="auto">
          <a:xfrm>
            <a:off x="0" y="0"/>
            <a:ext cx="292608" cy="292608"/>
          </a:xfrm>
          <a:prstGeom prst="rect">
            <a:avLst/>
          </a:prstGeom>
          <a:solidFill>
            <a:schemeClr val="tx1">
              <a:alpha val="17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a:gradFill>
                <a:gsLst>
                  <a:gs pos="0">
                    <a:srgbClr val="FFFFFF"/>
                  </a:gs>
                  <a:gs pos="100000">
                    <a:srgbClr val="FFFFFF"/>
                  </a:gs>
                </a:gsLst>
                <a:lin ang="5400000" scaled="0"/>
              </a:gradFill>
              <a:ea typeface="Segoe UI" pitchFamily="34" charset="0"/>
              <a:cs typeface="Segoe UI" pitchFamily="34" charset="0"/>
            </a:endParaRPr>
          </a:p>
        </p:txBody>
      </p:sp>
      <p:pic>
        <p:nvPicPr>
          <p:cNvPr id="144" name="Graphic 143">
            <a:extLst>
              <a:ext uri="{FF2B5EF4-FFF2-40B4-BE49-F238E27FC236}">
                <a16:creationId xmlns:a16="http://schemas.microsoft.com/office/drawing/2014/main" id="{55FCE7D5-5796-0746-3173-EB75FBE85E45}"/>
              </a:ext>
            </a:extLst>
          </p:cNvPr>
          <p:cNvPicPr>
            <a:picLocks noChangeAspect="1"/>
          </p:cNvPicPr>
          <p:nvPr/>
        </p:nvPicPr>
        <p:blipFill>
          <a:blip r:embed="rId9">
            <a:extLst>
              <a:ext uri="{28A0092B-C50C-407E-A947-70E740481C1C}">
                <a14:useLocalDpi xmlns:a14="http://schemas.microsoft.com/office/drawing/2010/main"/>
              </a:ext>
              <a:ext uri="{96DAC541-7B7A-43D3-8B79-37D633B846F1}">
                <asvg:svgBlip xmlns:asvg="http://schemas.microsoft.com/office/drawing/2016/SVG/main" r:embed="rId10"/>
              </a:ext>
            </a:extLst>
          </a:blip>
          <a:srcRect/>
          <a:stretch/>
        </p:blipFill>
        <p:spPr>
          <a:xfrm rot="5400000">
            <a:off x="9509919" y="2743200"/>
            <a:ext cx="6858000" cy="1371600"/>
          </a:xfrm>
          <a:prstGeom prst="rect">
            <a:avLst/>
          </a:prstGeom>
        </p:spPr>
      </p:pic>
    </p:spTree>
    <p:extLst>
      <p:ext uri="{BB962C8B-B14F-4D97-AF65-F5344CB8AC3E}">
        <p14:creationId xmlns:p14="http://schemas.microsoft.com/office/powerpoint/2010/main" val="3166420605"/>
      </p:ext>
    </p:extLst>
  </p:cSld>
  <p:clrMap bg1="lt1" tx1="dk1" bg2="lt2" tx2="dk2" accent1="accent1" accent2="accent2" accent3="accent3" accent4="accent4" accent5="accent5" accent6="accent6" hlink="hlink" folHlink="folHlink"/>
  <p:sldLayoutIdLst>
    <p:sldLayoutId id="2147483710" r:id="rId1"/>
    <p:sldLayoutId id="2147483674" r:id="rId2"/>
    <p:sldLayoutId id="2147483835" r:id="rId3"/>
    <p:sldLayoutId id="2147483675" r:id="rId4"/>
    <p:sldLayoutId id="2147483676" r:id="rId5"/>
    <p:sldLayoutId id="2147483813" r:id="rId6"/>
    <p:sldLayoutId id="2147483816" r:id="rId7"/>
  </p:sldLayoutIdLst>
  <p:transition>
    <p:fade/>
  </p:transition>
  <p:hf sldNum="0" hdr="0" ftr="0" dt="0"/>
  <p:txStyles>
    <p:titleStyle>
      <a:lvl1pPr algn="l" defTabSz="932742" rtl="0" eaLnBrk="1" latinLnBrk="0" hangingPunct="1">
        <a:lnSpc>
          <a:spcPct val="100000"/>
        </a:lnSpc>
        <a:spcBef>
          <a:spcPct val="0"/>
        </a:spcBef>
        <a:buNone/>
        <a:defRPr lang="en-US" sz="3600" b="0" kern="1200" cap="none" spc="-50" baseline="0" dirty="0" smtClean="0">
          <a:ln w="3175">
            <a:noFill/>
          </a:ln>
          <a:solidFill>
            <a:schemeClr val="tx1"/>
          </a:solidFill>
          <a:effectLst/>
          <a:latin typeface="+mj-lt"/>
          <a:ea typeface="+mn-ea"/>
          <a:cs typeface="Segoe UI" pitchFamily="34" charset="0"/>
        </a:defRPr>
      </a:lvl1pPr>
    </p:titleStyle>
    <p:bodyStyle>
      <a:lvl1pPr marL="2286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8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32742" rtl="0" eaLnBrk="1" latinLnBrk="0" hangingPunct="1">
        <a:defRPr sz="1800" kern="1200">
          <a:solidFill>
            <a:schemeClr val="tx1"/>
          </a:solidFill>
          <a:latin typeface="+mn-lt"/>
          <a:ea typeface="+mn-ea"/>
          <a:cs typeface="+mn-cs"/>
        </a:defRPr>
      </a:lvl1pPr>
      <a:lvl2pPr marL="466371" algn="l" defTabSz="932742" rtl="0" eaLnBrk="1" latinLnBrk="0" hangingPunct="1">
        <a:defRPr sz="1800" kern="1200">
          <a:solidFill>
            <a:schemeClr val="tx1"/>
          </a:solidFill>
          <a:latin typeface="+mn-lt"/>
          <a:ea typeface="+mn-ea"/>
          <a:cs typeface="+mn-cs"/>
        </a:defRPr>
      </a:lvl2pPr>
      <a:lvl3pPr marL="932742" algn="l" defTabSz="932742" rtl="0" eaLnBrk="1" latinLnBrk="0" hangingPunct="1">
        <a:defRPr sz="1800" kern="1200">
          <a:solidFill>
            <a:schemeClr val="tx1"/>
          </a:solidFill>
          <a:latin typeface="+mn-lt"/>
          <a:ea typeface="+mn-ea"/>
          <a:cs typeface="+mn-cs"/>
        </a:defRPr>
      </a:lvl3pPr>
      <a:lvl4pPr marL="1399113" algn="l" defTabSz="932742" rtl="0" eaLnBrk="1" latinLnBrk="0" hangingPunct="1">
        <a:defRPr sz="1800" kern="1200">
          <a:solidFill>
            <a:schemeClr val="tx1"/>
          </a:solidFill>
          <a:latin typeface="+mn-lt"/>
          <a:ea typeface="+mn-ea"/>
          <a:cs typeface="+mn-cs"/>
        </a:defRPr>
      </a:lvl4pPr>
      <a:lvl5pPr marL="1865484" algn="l" defTabSz="932742" rtl="0" eaLnBrk="1" latinLnBrk="0" hangingPunct="1">
        <a:defRPr sz="1800" kern="1200">
          <a:solidFill>
            <a:schemeClr val="tx1"/>
          </a:solidFill>
          <a:latin typeface="+mn-lt"/>
          <a:ea typeface="+mn-ea"/>
          <a:cs typeface="+mn-cs"/>
        </a:defRPr>
      </a:lvl5pPr>
      <a:lvl6pPr marL="2331856" algn="l" defTabSz="932742" rtl="0" eaLnBrk="1" latinLnBrk="0" hangingPunct="1">
        <a:defRPr sz="1800" kern="1200">
          <a:solidFill>
            <a:schemeClr val="tx1"/>
          </a:solidFill>
          <a:latin typeface="+mn-lt"/>
          <a:ea typeface="+mn-ea"/>
          <a:cs typeface="+mn-cs"/>
        </a:defRPr>
      </a:lvl6pPr>
      <a:lvl7pPr marL="2798226" algn="l" defTabSz="932742" rtl="0" eaLnBrk="1" latinLnBrk="0" hangingPunct="1">
        <a:defRPr sz="1800" kern="1200">
          <a:solidFill>
            <a:schemeClr val="tx1"/>
          </a:solidFill>
          <a:latin typeface="+mn-lt"/>
          <a:ea typeface="+mn-ea"/>
          <a:cs typeface="+mn-cs"/>
        </a:defRPr>
      </a:lvl7pPr>
      <a:lvl8pPr marL="3264597" algn="l" defTabSz="932742" rtl="0" eaLnBrk="1" latinLnBrk="0" hangingPunct="1">
        <a:defRPr sz="1800" kern="1200">
          <a:solidFill>
            <a:schemeClr val="tx1"/>
          </a:solidFill>
          <a:latin typeface="+mn-lt"/>
          <a:ea typeface="+mn-ea"/>
          <a:cs typeface="+mn-cs"/>
        </a:defRPr>
      </a:lvl8pPr>
      <a:lvl9pPr marL="3730969" algn="l" defTabSz="93274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6" pos="360">
          <p15:clr>
            <a:srgbClr val="C35EA4"/>
          </p15:clr>
        </p15:guide>
        <p15:guide id="17" pos="7320">
          <p15:clr>
            <a:srgbClr val="C35EA4"/>
          </p15:clr>
        </p15:guide>
        <p15:guide id="25" orient="horz" pos="369">
          <p15:clr>
            <a:srgbClr val="C35EA4"/>
          </p15:clr>
        </p15:guide>
        <p15:guide id="26" orient="horz" pos="3949">
          <p15:clr>
            <a:srgbClr val="C35EA4"/>
          </p15:clr>
        </p15:guide>
        <p15:guide id="27" orient="horz" pos="184">
          <p15:clr>
            <a:srgbClr val="A4A3A4"/>
          </p15:clr>
        </p15:guide>
        <p15:guide id="28" pos="192">
          <p15:clr>
            <a:srgbClr val="A4A3A4"/>
          </p15:clr>
        </p15:guide>
        <p15:guide id="29" orient="horz" pos="4135">
          <p15:clr>
            <a:srgbClr val="A4A3A4"/>
          </p15:clr>
        </p15:guide>
        <p15:guide id="30" pos="7488">
          <p15:clr>
            <a:srgbClr val="A4A3A4"/>
          </p15:clr>
        </p15:guide>
        <p15:guide id="31" orient="horz" pos="4008">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8.svg"/><Relationship Id="rId7" Type="http://schemas.openxmlformats.org/officeDocument/2006/relationships/image" Target="../media/image11.png"/><Relationship Id="rId2" Type="http://schemas.openxmlformats.org/officeDocument/2006/relationships/image" Target="../media/image7.png"/><Relationship Id="rId1" Type="http://schemas.openxmlformats.org/officeDocument/2006/relationships/slideLayout" Target="../slideLayouts/slideLayout6.xml"/><Relationship Id="rId6" Type="http://schemas.openxmlformats.org/officeDocument/2006/relationships/image" Target="../media/image10.png"/><Relationship Id="rId11" Type="http://schemas.openxmlformats.org/officeDocument/2006/relationships/image" Target="../media/image15.png"/><Relationship Id="rId5" Type="http://schemas.openxmlformats.org/officeDocument/2006/relationships/image" Target="../media/image9.png"/><Relationship Id="rId10" Type="http://schemas.openxmlformats.org/officeDocument/2006/relationships/image" Target="../media/image14.png"/><Relationship Id="rId4" Type="http://schemas.openxmlformats.org/officeDocument/2006/relationships/hyperlink" Target="https://support.microsoft.com/en-us/topic/overview-of-microsoft-365-chat-preview-5b00a52d-7296-48ee-b938-b95b7209f737" TargetMode="External"/><Relationship Id="rId9" Type="http://schemas.openxmlformats.org/officeDocument/2006/relationships/image" Target="../media/image13.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02C5FA-358B-6011-7544-7A938DBAB797}"/>
            </a:ext>
          </a:extLst>
        </p:cNvPr>
        <p:cNvGrpSpPr/>
        <p:nvPr/>
      </p:nvGrpSpPr>
      <p:grpSpPr>
        <a:xfrm>
          <a:off x="0" y="0"/>
          <a:ext cx="0" cy="0"/>
          <a:chOff x="0" y="0"/>
          <a:chExt cx="0" cy="0"/>
        </a:xfrm>
      </p:grpSpPr>
      <p:sp>
        <p:nvSpPr>
          <p:cNvPr id="4" name="Oval 3">
            <a:extLst>
              <a:ext uri="{FF2B5EF4-FFF2-40B4-BE49-F238E27FC236}">
                <a16:creationId xmlns:a16="http://schemas.microsoft.com/office/drawing/2014/main" id="{65808395-8917-DA89-BFA0-C8D95BA05F69}"/>
              </a:ext>
            </a:extLst>
          </p:cNvPr>
          <p:cNvSpPr/>
          <p:nvPr/>
        </p:nvSpPr>
        <p:spPr bwMode="auto">
          <a:xfrm>
            <a:off x="7613065" y="5100303"/>
            <a:ext cx="470706" cy="43754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Segoe UI" pitchFamily="34" charset="0"/>
              <a:cs typeface="Segoe UI" pitchFamily="34" charset="0"/>
            </a:endParaRPr>
          </a:p>
        </p:txBody>
      </p:sp>
      <p:sp>
        <p:nvSpPr>
          <p:cNvPr id="45" name="Title 44">
            <a:extLst>
              <a:ext uri="{FF2B5EF4-FFF2-40B4-BE49-F238E27FC236}">
                <a16:creationId xmlns:a16="http://schemas.microsoft.com/office/drawing/2014/main" id="{4E322168-B8F7-1DCB-B7EA-90B3B8DE3E81}"/>
              </a:ext>
            </a:extLst>
          </p:cNvPr>
          <p:cNvSpPr>
            <a:spLocks noGrp="1"/>
          </p:cNvSpPr>
          <p:nvPr>
            <p:ph type="title"/>
          </p:nvPr>
        </p:nvSpPr>
        <p:spPr>
          <a:xfrm>
            <a:off x="555928" y="401107"/>
            <a:ext cx="5672544" cy="263149"/>
          </a:xfrm>
        </p:spPr>
        <p:txBody>
          <a:bodyPr/>
          <a:lstStyle/>
          <a:p>
            <a:r>
              <a:rPr lang="en-US" noProof="0">
                <a:solidFill>
                  <a:srgbClr val="0078D4"/>
                </a:solidFill>
              </a:rPr>
              <a:t>Retail | </a:t>
            </a:r>
            <a:r>
              <a:rPr lang="en-US" noProof="0"/>
              <a:t>Improve store associate management</a:t>
            </a:r>
            <a:endParaRPr lang="en-US" i="1" noProof="0"/>
          </a:p>
        </p:txBody>
      </p:sp>
      <p:sp>
        <p:nvSpPr>
          <p:cNvPr id="47" name="Text Placeholder 46">
            <a:extLst>
              <a:ext uri="{FF2B5EF4-FFF2-40B4-BE49-F238E27FC236}">
                <a16:creationId xmlns:a16="http://schemas.microsoft.com/office/drawing/2014/main" id="{9B9CB2B1-7DDF-25DA-98D3-EAF036D59BAB}"/>
              </a:ext>
            </a:extLst>
          </p:cNvPr>
          <p:cNvSpPr>
            <a:spLocks noGrp="1"/>
          </p:cNvSpPr>
          <p:nvPr>
            <p:ph type="body" sz="quarter" idx="11"/>
          </p:nvPr>
        </p:nvSpPr>
        <p:spPr/>
        <p:txBody>
          <a:bodyPr/>
          <a:lstStyle/>
          <a:p>
            <a:r>
              <a:rPr lang="en-US" noProof="0"/>
              <a:t>1. </a:t>
            </a:r>
            <a:r>
              <a:rPr lang="en-US" sz="1200" noProof="0"/>
              <a:t>Create optimized s</a:t>
            </a:r>
            <a:r>
              <a:rPr lang="en-US" sz="1200" kern="1200" noProof="0"/>
              <a:t>hift rosters</a:t>
            </a:r>
            <a:endParaRPr lang="en-US" noProof="0"/>
          </a:p>
        </p:txBody>
      </p:sp>
      <p:sp>
        <p:nvSpPr>
          <p:cNvPr id="48" name="Text Placeholder 47">
            <a:extLst>
              <a:ext uri="{FF2B5EF4-FFF2-40B4-BE49-F238E27FC236}">
                <a16:creationId xmlns:a16="http://schemas.microsoft.com/office/drawing/2014/main" id="{640CC12D-F29E-A72D-E7CF-360C04DE30AE}"/>
              </a:ext>
            </a:extLst>
          </p:cNvPr>
          <p:cNvSpPr>
            <a:spLocks noGrp="1"/>
          </p:cNvSpPr>
          <p:nvPr>
            <p:ph type="body" sz="quarter" idx="12"/>
          </p:nvPr>
        </p:nvSpPr>
        <p:spPr/>
        <p:txBody>
          <a:bodyPr/>
          <a:lstStyle/>
          <a:p>
            <a:r>
              <a:rPr lang="en-US"/>
              <a:t>6. Send weekly employee update</a:t>
            </a:r>
          </a:p>
        </p:txBody>
      </p:sp>
      <p:sp>
        <p:nvSpPr>
          <p:cNvPr id="49" name="Text Placeholder 48">
            <a:extLst>
              <a:ext uri="{FF2B5EF4-FFF2-40B4-BE49-F238E27FC236}">
                <a16:creationId xmlns:a16="http://schemas.microsoft.com/office/drawing/2014/main" id="{55297DF4-9192-50B9-C220-014548894C8D}"/>
              </a:ext>
            </a:extLst>
          </p:cNvPr>
          <p:cNvSpPr>
            <a:spLocks noGrp="1"/>
          </p:cNvSpPr>
          <p:nvPr>
            <p:ph type="body" sz="quarter" idx="13"/>
          </p:nvPr>
        </p:nvSpPr>
        <p:spPr/>
        <p:txBody>
          <a:bodyPr/>
          <a:lstStyle/>
          <a:p>
            <a:r>
              <a:rPr lang="en-US" noProof="0"/>
              <a:t>2. Modify shift operations</a:t>
            </a:r>
          </a:p>
        </p:txBody>
      </p:sp>
      <p:sp>
        <p:nvSpPr>
          <p:cNvPr id="50" name="Text Placeholder 49">
            <a:extLst>
              <a:ext uri="{FF2B5EF4-FFF2-40B4-BE49-F238E27FC236}">
                <a16:creationId xmlns:a16="http://schemas.microsoft.com/office/drawing/2014/main" id="{92A1606E-3172-D572-A8CF-982E7A1728E9}"/>
              </a:ext>
            </a:extLst>
          </p:cNvPr>
          <p:cNvSpPr>
            <a:spLocks noGrp="1"/>
          </p:cNvSpPr>
          <p:nvPr>
            <p:ph type="body" sz="quarter" idx="14"/>
          </p:nvPr>
        </p:nvSpPr>
        <p:spPr/>
        <p:txBody>
          <a:bodyPr/>
          <a:lstStyle/>
          <a:p>
            <a:r>
              <a:rPr lang="en-US" noProof="0"/>
              <a:t>5. Identify incomplete training</a:t>
            </a:r>
          </a:p>
        </p:txBody>
      </p:sp>
      <p:sp>
        <p:nvSpPr>
          <p:cNvPr id="51" name="Text Placeholder 50">
            <a:extLst>
              <a:ext uri="{FF2B5EF4-FFF2-40B4-BE49-F238E27FC236}">
                <a16:creationId xmlns:a16="http://schemas.microsoft.com/office/drawing/2014/main" id="{A01AB9D2-5ED7-7E2E-92D3-00AAF7DF3A06}"/>
              </a:ext>
            </a:extLst>
          </p:cNvPr>
          <p:cNvSpPr>
            <a:spLocks noGrp="1"/>
          </p:cNvSpPr>
          <p:nvPr>
            <p:ph type="body" sz="quarter" idx="15"/>
          </p:nvPr>
        </p:nvSpPr>
        <p:spPr/>
        <p:txBody>
          <a:bodyPr/>
          <a:lstStyle/>
          <a:p>
            <a:r>
              <a:rPr lang="en-US" noProof="0"/>
              <a:t>3. Assign high priority tasks</a:t>
            </a:r>
          </a:p>
        </p:txBody>
      </p:sp>
      <p:sp>
        <p:nvSpPr>
          <p:cNvPr id="52" name="Text Placeholder 51">
            <a:extLst>
              <a:ext uri="{FF2B5EF4-FFF2-40B4-BE49-F238E27FC236}">
                <a16:creationId xmlns:a16="http://schemas.microsoft.com/office/drawing/2014/main" id="{D17A8952-5761-B7FF-92FA-29983CC29878}"/>
              </a:ext>
            </a:extLst>
          </p:cNvPr>
          <p:cNvSpPr>
            <a:spLocks noGrp="1"/>
          </p:cNvSpPr>
          <p:nvPr>
            <p:ph type="body" sz="quarter" idx="16"/>
          </p:nvPr>
        </p:nvSpPr>
        <p:spPr/>
        <p:txBody>
          <a:bodyPr/>
          <a:lstStyle/>
          <a:p>
            <a:r>
              <a:rPr lang="en-US" noProof="0"/>
              <a:t>4. Summarize policy changes</a:t>
            </a:r>
          </a:p>
        </p:txBody>
      </p:sp>
      <p:sp>
        <p:nvSpPr>
          <p:cNvPr id="53" name="Text Placeholder 52">
            <a:extLst>
              <a:ext uri="{FF2B5EF4-FFF2-40B4-BE49-F238E27FC236}">
                <a16:creationId xmlns:a16="http://schemas.microsoft.com/office/drawing/2014/main" id="{893546EE-6696-1ADF-E4DB-640EF6B51B31}"/>
              </a:ext>
            </a:extLst>
          </p:cNvPr>
          <p:cNvSpPr>
            <a:spLocks noGrp="1"/>
          </p:cNvSpPr>
          <p:nvPr>
            <p:ph type="body" sz="quarter" idx="17"/>
          </p:nvPr>
        </p:nvSpPr>
        <p:spPr/>
        <p:txBody>
          <a:bodyPr/>
          <a:lstStyle/>
          <a:p>
            <a:r>
              <a:rPr lang="en-US" noProof="0"/>
              <a:t>Microsoft 365 Copilot and Copilot Studio</a:t>
            </a:r>
          </a:p>
        </p:txBody>
      </p:sp>
      <p:sp>
        <p:nvSpPr>
          <p:cNvPr id="54" name="Text Placeholder 53">
            <a:extLst>
              <a:ext uri="{FF2B5EF4-FFF2-40B4-BE49-F238E27FC236}">
                <a16:creationId xmlns:a16="http://schemas.microsoft.com/office/drawing/2014/main" id="{1947DC5C-DE36-122E-909D-E5A552BE4C3B}"/>
              </a:ext>
            </a:extLst>
          </p:cNvPr>
          <p:cNvSpPr>
            <a:spLocks noGrp="1"/>
          </p:cNvSpPr>
          <p:nvPr>
            <p:ph type="body" sz="quarter" idx="18"/>
          </p:nvPr>
        </p:nvSpPr>
        <p:spPr/>
        <p:txBody>
          <a:bodyPr/>
          <a:lstStyle/>
          <a:p>
            <a:r>
              <a:rPr lang="en-US" sz="900" noProof="0"/>
              <a:t>Copilot</a:t>
            </a:r>
            <a:r>
              <a:rPr lang="en-US" noProof="0"/>
              <a:t> helps </a:t>
            </a:r>
            <a:r>
              <a:rPr lang="en-US" sz="900" noProof="0"/>
              <a:t>create a shift schedule based on employee availability, applicable regulations, enterprise guidelines, and predicted store traffic</a:t>
            </a:r>
            <a:r>
              <a:rPr lang="en-US" noProof="0"/>
              <a:t>.</a:t>
            </a:r>
          </a:p>
        </p:txBody>
      </p:sp>
      <p:sp>
        <p:nvSpPr>
          <p:cNvPr id="55" name="Text Placeholder 54">
            <a:extLst>
              <a:ext uri="{FF2B5EF4-FFF2-40B4-BE49-F238E27FC236}">
                <a16:creationId xmlns:a16="http://schemas.microsoft.com/office/drawing/2014/main" id="{BAC8D5FA-FEA7-155F-D4F4-5D1190F3FC6F}"/>
              </a:ext>
            </a:extLst>
          </p:cNvPr>
          <p:cNvSpPr>
            <a:spLocks noGrp="1"/>
          </p:cNvSpPr>
          <p:nvPr>
            <p:ph type="body" sz="quarter" idx="19"/>
          </p:nvPr>
        </p:nvSpPr>
        <p:spPr/>
        <p:txBody>
          <a:bodyPr>
            <a:normAutofit/>
          </a:bodyPr>
          <a:lstStyle/>
          <a:p>
            <a:r>
              <a:rPr lang="en-US" sz="900" noProof="0"/>
              <a:t>Copilot gathers email and Teams chat notifications of employee time off or late start times to determine the changes needed for work assignments and additional workforce needs</a:t>
            </a:r>
            <a:r>
              <a:rPr lang="en-US" noProof="0"/>
              <a:t>.</a:t>
            </a:r>
          </a:p>
        </p:txBody>
      </p:sp>
      <p:sp>
        <p:nvSpPr>
          <p:cNvPr id="56" name="Text Placeholder 55">
            <a:extLst>
              <a:ext uri="{FF2B5EF4-FFF2-40B4-BE49-F238E27FC236}">
                <a16:creationId xmlns:a16="http://schemas.microsoft.com/office/drawing/2014/main" id="{028DFB21-358C-152A-A492-5B1B80F7C113}"/>
              </a:ext>
            </a:extLst>
          </p:cNvPr>
          <p:cNvSpPr>
            <a:spLocks noGrp="1"/>
          </p:cNvSpPr>
          <p:nvPr>
            <p:ph type="body" sz="quarter" idx="20"/>
          </p:nvPr>
        </p:nvSpPr>
        <p:spPr/>
        <p:txBody>
          <a:bodyPr>
            <a:normAutofit/>
          </a:bodyPr>
          <a:lstStyle/>
          <a:p>
            <a:pPr>
              <a:defRPr/>
            </a:pPr>
            <a:r>
              <a:rPr lang="en-US" noProof="0"/>
              <a:t>Copilot provides a proposed list of tasks for each store location and shift based on the procedural guidance manual.</a:t>
            </a:r>
          </a:p>
        </p:txBody>
      </p:sp>
      <p:sp>
        <p:nvSpPr>
          <p:cNvPr id="57" name="Text Placeholder 56">
            <a:extLst>
              <a:ext uri="{FF2B5EF4-FFF2-40B4-BE49-F238E27FC236}">
                <a16:creationId xmlns:a16="http://schemas.microsoft.com/office/drawing/2014/main" id="{CD646749-E208-F207-0C3F-2223B12A44CF}"/>
              </a:ext>
            </a:extLst>
          </p:cNvPr>
          <p:cNvSpPr>
            <a:spLocks noGrp="1"/>
          </p:cNvSpPr>
          <p:nvPr>
            <p:ph type="body" sz="quarter" idx="21"/>
          </p:nvPr>
        </p:nvSpPr>
        <p:spPr/>
        <p:txBody>
          <a:bodyPr/>
          <a:lstStyle/>
          <a:p>
            <a:r>
              <a:rPr lang="en-US" noProof="0"/>
              <a:t>Prompt: Generate a shift roster for the 8</a:t>
            </a:r>
            <a:r>
              <a:rPr lang="en-US" noProof="0">
                <a:sym typeface="Wingdings" panose="05000000000000000000" pitchFamily="2" charset="2"/>
              </a:rPr>
              <a:t>:00 am-4:00 pm shift for this coming Monday factoring in the work hour regulations for California</a:t>
            </a:r>
            <a:endParaRPr lang="en-US" noProof="0"/>
          </a:p>
        </p:txBody>
      </p:sp>
      <p:sp>
        <p:nvSpPr>
          <p:cNvPr id="58" name="Text Placeholder 57">
            <a:extLst>
              <a:ext uri="{FF2B5EF4-FFF2-40B4-BE49-F238E27FC236}">
                <a16:creationId xmlns:a16="http://schemas.microsoft.com/office/drawing/2014/main" id="{2B671EDA-C45B-19D7-D8A5-8D76E643E9CD}"/>
              </a:ext>
            </a:extLst>
          </p:cNvPr>
          <p:cNvSpPr>
            <a:spLocks noGrp="1"/>
          </p:cNvSpPr>
          <p:nvPr>
            <p:ph type="body" sz="quarter" idx="22"/>
          </p:nvPr>
        </p:nvSpPr>
        <p:spPr>
          <a:xfrm>
            <a:off x="584200" y="5433748"/>
            <a:ext cx="2808000" cy="941364"/>
          </a:xfrm>
        </p:spPr>
        <p:txBody>
          <a:bodyPr>
            <a:normAutofit lnSpcReduction="10000"/>
          </a:bodyPr>
          <a:lstStyle/>
          <a:p>
            <a:r>
              <a:rPr lang="en-US" noProof="0"/>
              <a:t>Prompt: Draft an email notifying the team of the latest shift schedule and priority task assignments. Remind them to provide at least one week notice for any scheduling changes needed. Emphasize that there are new policy updates they must read and implement prior to their next shift. </a:t>
            </a:r>
          </a:p>
        </p:txBody>
      </p:sp>
      <p:sp>
        <p:nvSpPr>
          <p:cNvPr id="59" name="Text Placeholder 58">
            <a:extLst>
              <a:ext uri="{FF2B5EF4-FFF2-40B4-BE49-F238E27FC236}">
                <a16:creationId xmlns:a16="http://schemas.microsoft.com/office/drawing/2014/main" id="{CDFA2870-3820-3941-4B86-A060D5F61EB9}"/>
              </a:ext>
            </a:extLst>
          </p:cNvPr>
          <p:cNvSpPr>
            <a:spLocks noGrp="1"/>
          </p:cNvSpPr>
          <p:nvPr>
            <p:ph type="body" sz="quarter" idx="23"/>
          </p:nvPr>
        </p:nvSpPr>
        <p:spPr/>
        <p:txBody>
          <a:bodyPr>
            <a:normAutofit lnSpcReduction="10000"/>
          </a:bodyPr>
          <a:lstStyle/>
          <a:p>
            <a:r>
              <a:rPr lang="en-US" noProof="0"/>
              <a:t>Prompt: Summarize emails and Teams chats about staff delays or absence. Arrange them in a table including the employee name and the details of the changes needed.</a:t>
            </a:r>
          </a:p>
        </p:txBody>
      </p:sp>
      <p:sp>
        <p:nvSpPr>
          <p:cNvPr id="60" name="Text Placeholder 59">
            <a:extLst>
              <a:ext uri="{FF2B5EF4-FFF2-40B4-BE49-F238E27FC236}">
                <a16:creationId xmlns:a16="http://schemas.microsoft.com/office/drawing/2014/main" id="{1F9FEF9B-1D95-0A14-BCF4-1275629AC4DC}"/>
              </a:ext>
            </a:extLst>
          </p:cNvPr>
          <p:cNvSpPr>
            <a:spLocks noGrp="1"/>
          </p:cNvSpPr>
          <p:nvPr>
            <p:ph type="body" sz="quarter" idx="24"/>
          </p:nvPr>
        </p:nvSpPr>
        <p:spPr>
          <a:xfrm>
            <a:off x="4047840" y="5678511"/>
            <a:ext cx="2808000" cy="626701"/>
          </a:xfrm>
        </p:spPr>
        <p:txBody>
          <a:bodyPr>
            <a:normAutofit lnSpcReduction="10000"/>
          </a:bodyPr>
          <a:lstStyle/>
          <a:p>
            <a:r>
              <a:rPr lang="en-US" noProof="0"/>
              <a:t>Prompt: Create a summary of required training due for each employee. Put it in a table format including the name of the training with due dates for each employee.</a:t>
            </a:r>
          </a:p>
        </p:txBody>
      </p:sp>
      <p:sp>
        <p:nvSpPr>
          <p:cNvPr id="61" name="Text Placeholder 60">
            <a:extLst>
              <a:ext uri="{FF2B5EF4-FFF2-40B4-BE49-F238E27FC236}">
                <a16:creationId xmlns:a16="http://schemas.microsoft.com/office/drawing/2014/main" id="{A868357F-9975-6E10-5363-00988F40A022}"/>
              </a:ext>
            </a:extLst>
          </p:cNvPr>
          <p:cNvSpPr>
            <a:spLocks noGrp="1"/>
          </p:cNvSpPr>
          <p:nvPr>
            <p:ph type="body" sz="quarter" idx="25"/>
          </p:nvPr>
        </p:nvSpPr>
        <p:spPr/>
        <p:txBody>
          <a:bodyPr/>
          <a:lstStyle/>
          <a:p>
            <a:r>
              <a:rPr lang="en-US" noProof="0"/>
              <a:t>Prompt: Add tasks to the shift schedule next week. Make sure the priority tasks for each shift base on /ContosoStoreProcedureGuide.doc are assigned. </a:t>
            </a:r>
          </a:p>
        </p:txBody>
      </p:sp>
      <p:sp>
        <p:nvSpPr>
          <p:cNvPr id="83" name="Text Placeholder 82">
            <a:extLst>
              <a:ext uri="{FF2B5EF4-FFF2-40B4-BE49-F238E27FC236}">
                <a16:creationId xmlns:a16="http://schemas.microsoft.com/office/drawing/2014/main" id="{4B514D80-0A01-424E-7B1F-B597C1514F01}"/>
              </a:ext>
            </a:extLst>
          </p:cNvPr>
          <p:cNvSpPr>
            <a:spLocks noGrp="1"/>
          </p:cNvSpPr>
          <p:nvPr>
            <p:ph type="body" sz="quarter" idx="26"/>
          </p:nvPr>
        </p:nvSpPr>
        <p:spPr>
          <a:xfrm>
            <a:off x="7511481" y="5641938"/>
            <a:ext cx="2579568" cy="626701"/>
          </a:xfrm>
        </p:spPr>
        <p:txBody>
          <a:bodyPr/>
          <a:lstStyle/>
          <a:p>
            <a:r>
              <a:rPr lang="en-US" noProof="0"/>
              <a:t>Prompt: Create an announcement based on</a:t>
            </a:r>
          </a:p>
          <a:p>
            <a:r>
              <a:rPr lang="en-US" noProof="0"/>
              <a:t>/Policy Update Oct 1.docx pages 35-41. </a:t>
            </a:r>
          </a:p>
        </p:txBody>
      </p:sp>
      <p:sp>
        <p:nvSpPr>
          <p:cNvPr id="84" name="Text Placeholder 83">
            <a:extLst>
              <a:ext uri="{FF2B5EF4-FFF2-40B4-BE49-F238E27FC236}">
                <a16:creationId xmlns:a16="http://schemas.microsoft.com/office/drawing/2014/main" id="{E41A8848-94DF-BC69-050C-5A9AF2DC67AD}"/>
              </a:ext>
            </a:extLst>
          </p:cNvPr>
          <p:cNvSpPr>
            <a:spLocks noGrp="1"/>
          </p:cNvSpPr>
          <p:nvPr>
            <p:ph type="body" sz="quarter" idx="27"/>
          </p:nvPr>
        </p:nvSpPr>
        <p:spPr/>
        <p:txBody>
          <a:bodyPr vert="horz" wrap="square" lIns="90000" tIns="36000" rIns="90000" bIns="36000" rtlCol="0" anchor="t">
            <a:normAutofit/>
          </a:bodyPr>
          <a:lstStyle/>
          <a:p>
            <a:r>
              <a:rPr lang="en-US" noProof="0"/>
              <a:t>Copilot drafts the weekly email to employees that includes the latest schedule and task assignments and notifies them of the recent policy changes.</a:t>
            </a:r>
            <a:endParaRPr lang="en-US" sz="800" noProof="0"/>
          </a:p>
        </p:txBody>
      </p:sp>
      <p:sp>
        <p:nvSpPr>
          <p:cNvPr id="85" name="Text Placeholder 84">
            <a:extLst>
              <a:ext uri="{FF2B5EF4-FFF2-40B4-BE49-F238E27FC236}">
                <a16:creationId xmlns:a16="http://schemas.microsoft.com/office/drawing/2014/main" id="{6F186FF6-1242-984A-E7D3-449E480B15D9}"/>
              </a:ext>
            </a:extLst>
          </p:cNvPr>
          <p:cNvSpPr>
            <a:spLocks noGrp="1"/>
          </p:cNvSpPr>
          <p:nvPr>
            <p:ph type="body" sz="quarter" idx="28"/>
          </p:nvPr>
        </p:nvSpPr>
        <p:spPr/>
        <p:txBody>
          <a:bodyPr/>
          <a:lstStyle/>
          <a:p>
            <a:r>
              <a:rPr lang="en-US" noProof="0"/>
              <a:t>Copilot identifies employees who have training due so reminders can be sent.</a:t>
            </a:r>
            <a:endParaRPr lang="en-US" sz="800" noProof="0"/>
          </a:p>
        </p:txBody>
      </p:sp>
      <p:sp>
        <p:nvSpPr>
          <p:cNvPr id="86" name="Text Placeholder 85">
            <a:extLst>
              <a:ext uri="{FF2B5EF4-FFF2-40B4-BE49-F238E27FC236}">
                <a16:creationId xmlns:a16="http://schemas.microsoft.com/office/drawing/2014/main" id="{59AEBB66-C9B4-9C23-F956-B2CD92E4E11E}"/>
              </a:ext>
            </a:extLst>
          </p:cNvPr>
          <p:cNvSpPr>
            <a:spLocks noGrp="1"/>
          </p:cNvSpPr>
          <p:nvPr>
            <p:ph type="body" sz="quarter" idx="29"/>
          </p:nvPr>
        </p:nvSpPr>
        <p:spPr/>
        <p:txBody>
          <a:bodyPr/>
          <a:lstStyle/>
          <a:p>
            <a:r>
              <a:rPr lang="en-US" noProof="0"/>
              <a:t>Copilot drafts a summary of recent policy updates for distribution and posting in employee forums.</a:t>
            </a:r>
          </a:p>
        </p:txBody>
      </p:sp>
      <p:sp>
        <p:nvSpPr>
          <p:cNvPr id="87" name="Text Placeholder 86">
            <a:extLst>
              <a:ext uri="{FF2B5EF4-FFF2-40B4-BE49-F238E27FC236}">
                <a16:creationId xmlns:a16="http://schemas.microsoft.com/office/drawing/2014/main" id="{4B716D8B-A46B-A152-34A5-166C2C7CEF0E}"/>
              </a:ext>
            </a:extLst>
          </p:cNvPr>
          <p:cNvSpPr>
            <a:spLocks noGrp="1"/>
          </p:cNvSpPr>
          <p:nvPr>
            <p:ph type="body" sz="quarter" idx="30"/>
          </p:nvPr>
        </p:nvSpPr>
        <p:spPr/>
        <p:txBody>
          <a:bodyPr/>
          <a:lstStyle/>
          <a:p>
            <a:r>
              <a:rPr lang="en-US" noProof="0"/>
              <a:t>Extend</a:t>
            </a:r>
          </a:p>
        </p:txBody>
      </p:sp>
      <p:sp>
        <p:nvSpPr>
          <p:cNvPr id="5" name="Text Placeholder 4">
            <a:extLst>
              <a:ext uri="{FF2B5EF4-FFF2-40B4-BE49-F238E27FC236}">
                <a16:creationId xmlns:a16="http://schemas.microsoft.com/office/drawing/2014/main" id="{421A36E2-7BF3-3A69-4508-E8B5CB9A4F63}"/>
              </a:ext>
            </a:extLst>
          </p:cNvPr>
          <p:cNvSpPr>
            <a:spLocks noGrp="1"/>
          </p:cNvSpPr>
          <p:nvPr>
            <p:ph type="body" sz="quarter" idx="38"/>
          </p:nvPr>
        </p:nvSpPr>
        <p:spPr>
          <a:solidFill>
            <a:srgbClr val="0070C0"/>
          </a:solidFill>
        </p:spPr>
        <p:txBody>
          <a:bodyPr/>
          <a:lstStyle/>
          <a:p>
            <a:endParaRPr lang="en-US" noProof="0"/>
          </a:p>
        </p:txBody>
      </p:sp>
      <p:sp>
        <p:nvSpPr>
          <p:cNvPr id="6" name="Text Placeholder 5">
            <a:extLst>
              <a:ext uri="{FF2B5EF4-FFF2-40B4-BE49-F238E27FC236}">
                <a16:creationId xmlns:a16="http://schemas.microsoft.com/office/drawing/2014/main" id="{8A84072B-9958-A883-3130-D087292D421E}"/>
              </a:ext>
            </a:extLst>
          </p:cNvPr>
          <p:cNvSpPr>
            <a:spLocks noGrp="1"/>
          </p:cNvSpPr>
          <p:nvPr>
            <p:ph type="body" sz="quarter" idx="39"/>
          </p:nvPr>
        </p:nvSpPr>
        <p:spPr>
          <a:solidFill>
            <a:srgbClr val="0078D4"/>
          </a:solidFill>
        </p:spPr>
        <p:txBody>
          <a:bodyPr/>
          <a:lstStyle/>
          <a:p>
            <a:endParaRPr lang="en-US" noProof="0"/>
          </a:p>
        </p:txBody>
      </p:sp>
      <p:sp>
        <p:nvSpPr>
          <p:cNvPr id="7" name="Text Placeholder 6">
            <a:extLst>
              <a:ext uri="{FF2B5EF4-FFF2-40B4-BE49-F238E27FC236}">
                <a16:creationId xmlns:a16="http://schemas.microsoft.com/office/drawing/2014/main" id="{E32A4840-8CBD-C127-5362-40D6CD60F3C4}"/>
              </a:ext>
            </a:extLst>
          </p:cNvPr>
          <p:cNvSpPr>
            <a:spLocks noGrp="1"/>
          </p:cNvSpPr>
          <p:nvPr>
            <p:ph type="body" sz="quarter" idx="40"/>
          </p:nvPr>
        </p:nvSpPr>
        <p:spPr>
          <a:solidFill>
            <a:srgbClr val="0070C0"/>
          </a:solidFill>
        </p:spPr>
        <p:txBody>
          <a:bodyPr/>
          <a:lstStyle/>
          <a:p>
            <a:endParaRPr lang="en-US" noProof="0"/>
          </a:p>
        </p:txBody>
      </p:sp>
      <p:sp>
        <p:nvSpPr>
          <p:cNvPr id="23" name="Rectangle: Rounded Corners 6">
            <a:extLst>
              <a:ext uri="{FF2B5EF4-FFF2-40B4-BE49-F238E27FC236}">
                <a16:creationId xmlns:a16="http://schemas.microsoft.com/office/drawing/2014/main" id="{E158B557-A742-CB33-01EB-A2D7C8ECD4E2}"/>
              </a:ext>
              <a:ext uri="{C183D7F6-B498-43B3-948B-1728B52AA6E4}">
                <adec:decorative xmlns:adec="http://schemas.microsoft.com/office/drawing/2017/decorative" val="1"/>
              </a:ext>
            </a:extLst>
          </p:cNvPr>
          <p:cNvSpPr/>
          <p:nvPr/>
        </p:nvSpPr>
        <p:spPr bwMode="auto">
          <a:xfrm>
            <a:off x="570454" y="1132756"/>
            <a:ext cx="987666" cy="216000"/>
          </a:xfrm>
          <a:prstGeom prst="roundRect">
            <a:avLst>
              <a:gd name="adj" fmla="val 50000"/>
            </a:avLst>
          </a:prstGeom>
          <a:solidFill>
            <a:srgbClr val="0078D4"/>
          </a:solidFill>
          <a:ln w="12700">
            <a:solidFill>
              <a:srgbClr val="0078D4"/>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0" tIns="18288" rIns="0" bIns="36000" numCol="1" spcCol="0" rtlCol="0" fromWordArt="0" anchor="ctr" anchorCtr="0" forceAA="0" compatLnSpc="1">
            <a:prstTxWarp prst="textNoShape">
              <a:avLst/>
            </a:prstTxWarp>
            <a:noAutofit/>
          </a:bodyPr>
          <a:lstStyle/>
          <a:p>
            <a:pPr marL="0" marR="0" lvl="0" indent="0" algn="ctr"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Segoe UI Semibold" panose="020B0702040204020203" pitchFamily="34" charset="0"/>
                <a:ea typeface="+mn-ea"/>
                <a:cs typeface="Segoe UI Semibold" panose="020B0702040204020203" pitchFamily="34" charset="0"/>
              </a:rPr>
              <a:t>KPIs impacted</a:t>
            </a:r>
          </a:p>
        </p:txBody>
      </p:sp>
      <p:sp>
        <p:nvSpPr>
          <p:cNvPr id="33" name="Rectangle: Rounded Corners 6">
            <a:extLst>
              <a:ext uri="{FF2B5EF4-FFF2-40B4-BE49-F238E27FC236}">
                <a16:creationId xmlns:a16="http://schemas.microsoft.com/office/drawing/2014/main" id="{E0CFAF8C-7177-9677-A6DA-C4732510FD52}"/>
              </a:ext>
              <a:ext uri="{C183D7F6-B498-43B3-948B-1728B52AA6E4}">
                <adec:decorative xmlns:adec="http://schemas.microsoft.com/office/drawing/2017/decorative" val="1"/>
              </a:ext>
            </a:extLst>
          </p:cNvPr>
          <p:cNvSpPr/>
          <p:nvPr/>
        </p:nvSpPr>
        <p:spPr bwMode="auto">
          <a:xfrm>
            <a:off x="6469498" y="1127774"/>
            <a:ext cx="987667" cy="216000"/>
          </a:xfrm>
          <a:prstGeom prst="roundRect">
            <a:avLst>
              <a:gd name="adj" fmla="val 50000"/>
            </a:avLst>
          </a:prstGeom>
          <a:solidFill>
            <a:srgbClr val="8661C5"/>
          </a:solidFill>
          <a:ln w="12700">
            <a:solidFill>
              <a:srgbClr val="8661C5"/>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0" tIns="18288" rIns="0" bIns="36000" numCol="1" spcCol="0" rtlCol="0" fromWordArt="0" anchor="ctr" anchorCtr="0" forceAA="0" compatLnSpc="1">
            <a:prstTxWarp prst="textNoShape">
              <a:avLst/>
            </a:prstTxWarp>
            <a:noAutofit/>
          </a:bodyPr>
          <a:lstStyle/>
          <a:p>
            <a:pPr marL="0" marR="0" lvl="0" indent="0" algn="ctr"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Segoe UI Semibold"/>
                <a:ea typeface="+mn-ea"/>
                <a:cs typeface="Segoe UI Semibold"/>
              </a:rPr>
              <a:t>Value benefit</a:t>
            </a:r>
            <a:endParaRPr kumimoji="0" lang="en-US" sz="900" b="0" i="0" u="none" strike="noStrike" kern="1200" cap="none" spc="0" normalizeH="0" baseline="0" noProof="0">
              <a:ln>
                <a:noFill/>
              </a:ln>
              <a:solidFill>
                <a:srgbClr val="FFFFFF"/>
              </a:solidFill>
              <a:effectLst/>
              <a:uLnTx/>
              <a:uFillTx/>
              <a:latin typeface="Segoe UI Semibold" panose="020B0702040204020203" pitchFamily="34" charset="0"/>
              <a:ea typeface="+mn-ea"/>
              <a:cs typeface="Segoe UI Semibold" panose="020B0702040204020203" pitchFamily="34" charset="0"/>
            </a:endParaRPr>
          </a:p>
        </p:txBody>
      </p:sp>
      <p:grpSp>
        <p:nvGrpSpPr>
          <p:cNvPr id="34" name="Group 33">
            <a:extLst>
              <a:ext uri="{FF2B5EF4-FFF2-40B4-BE49-F238E27FC236}">
                <a16:creationId xmlns:a16="http://schemas.microsoft.com/office/drawing/2014/main" id="{316D3649-619D-231B-A206-99E24ACBC358}"/>
              </a:ext>
            </a:extLst>
          </p:cNvPr>
          <p:cNvGrpSpPr/>
          <p:nvPr/>
        </p:nvGrpSpPr>
        <p:grpSpPr>
          <a:xfrm>
            <a:off x="7523373" y="1127774"/>
            <a:ext cx="1188720" cy="216000"/>
            <a:chOff x="1194743" y="1140160"/>
            <a:chExt cx="1188720" cy="216000"/>
          </a:xfrm>
        </p:grpSpPr>
        <p:sp>
          <p:nvSpPr>
            <p:cNvPr id="35" name="Rectangle: Rounded Corners 6">
              <a:extLst>
                <a:ext uri="{FF2B5EF4-FFF2-40B4-BE49-F238E27FC236}">
                  <a16:creationId xmlns:a16="http://schemas.microsoft.com/office/drawing/2014/main" id="{134279F2-8C85-5630-FD15-0A95A1E53844}"/>
                </a:ext>
                <a:ext uri="{C183D7F6-B498-43B3-948B-1728B52AA6E4}">
                  <adec:decorative xmlns:adec="http://schemas.microsoft.com/office/drawing/2017/decorative" val="1"/>
                </a:ext>
              </a:extLst>
            </p:cNvPr>
            <p:cNvSpPr/>
            <p:nvPr/>
          </p:nvSpPr>
          <p:spPr bwMode="auto">
            <a:xfrm>
              <a:off x="1194743" y="1140160"/>
              <a:ext cx="1188720" cy="216000"/>
            </a:xfrm>
            <a:prstGeom prst="roundRect">
              <a:avLst>
                <a:gd name="adj" fmla="val 50000"/>
              </a:avLst>
            </a:prstGeom>
            <a:solidFill>
              <a:srgbClr val="FFFFFF"/>
            </a:solidFill>
            <a:ln w="12700">
              <a:solidFill>
                <a:srgbClr val="8661C5"/>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8661C5"/>
                  </a:solidFill>
                  <a:effectLst/>
                  <a:uLnTx/>
                  <a:uFillTx/>
                  <a:latin typeface="Segoe UI Semibold" panose="020B0702040204020203" pitchFamily="34" charset="0"/>
                  <a:ea typeface="+mn-ea"/>
                  <a:cs typeface="Segoe UI Semibold" panose="020B0702040204020203" pitchFamily="34" charset="0"/>
                </a:rPr>
                <a:t>Revenue growth</a:t>
              </a:r>
            </a:p>
          </p:txBody>
        </p:sp>
        <p:pic>
          <p:nvPicPr>
            <p:cNvPr id="36" name="Graphic 35">
              <a:extLst>
                <a:ext uri="{FF2B5EF4-FFF2-40B4-BE49-F238E27FC236}">
                  <a16:creationId xmlns:a16="http://schemas.microsoft.com/office/drawing/2014/main" id="{E5A96317-C5A1-D305-F774-C609E2CD3AE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241527" y="1176160"/>
              <a:ext cx="144000" cy="144000"/>
            </a:xfrm>
            <a:prstGeom prst="rect">
              <a:avLst/>
            </a:prstGeom>
          </p:spPr>
        </p:pic>
      </p:grpSp>
      <p:grpSp>
        <p:nvGrpSpPr>
          <p:cNvPr id="37" name="Group 36">
            <a:extLst>
              <a:ext uri="{FF2B5EF4-FFF2-40B4-BE49-F238E27FC236}">
                <a16:creationId xmlns:a16="http://schemas.microsoft.com/office/drawing/2014/main" id="{2ABBCC2D-5532-20AB-E5B2-29069CBE659E}"/>
              </a:ext>
            </a:extLst>
          </p:cNvPr>
          <p:cNvGrpSpPr/>
          <p:nvPr/>
        </p:nvGrpSpPr>
        <p:grpSpPr>
          <a:xfrm>
            <a:off x="8792497" y="1127774"/>
            <a:ext cx="1005840" cy="216000"/>
            <a:chOff x="1194743" y="1140160"/>
            <a:chExt cx="1005840" cy="216000"/>
          </a:xfrm>
        </p:grpSpPr>
        <p:sp>
          <p:nvSpPr>
            <p:cNvPr id="38" name="Rectangle: Rounded Corners 6">
              <a:extLst>
                <a:ext uri="{FF2B5EF4-FFF2-40B4-BE49-F238E27FC236}">
                  <a16:creationId xmlns:a16="http://schemas.microsoft.com/office/drawing/2014/main" id="{80162D09-5595-E982-4CA6-7545EFD29EE5}"/>
                </a:ext>
                <a:ext uri="{C183D7F6-B498-43B3-948B-1728B52AA6E4}">
                  <adec:decorative xmlns:adec="http://schemas.microsoft.com/office/drawing/2017/decorative" val="1"/>
                </a:ext>
              </a:extLst>
            </p:cNvPr>
            <p:cNvSpPr/>
            <p:nvPr/>
          </p:nvSpPr>
          <p:spPr bwMode="auto">
            <a:xfrm>
              <a:off x="1194743" y="1140160"/>
              <a:ext cx="1005840" cy="216000"/>
            </a:xfrm>
            <a:prstGeom prst="roundRect">
              <a:avLst>
                <a:gd name="adj" fmla="val 50000"/>
              </a:avLst>
            </a:prstGeom>
            <a:solidFill>
              <a:srgbClr val="FFFFFF"/>
            </a:solidFill>
            <a:ln w="12700">
              <a:solidFill>
                <a:srgbClr val="8661C5"/>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8661C5"/>
                  </a:solidFill>
                  <a:effectLst/>
                  <a:uLnTx/>
                  <a:uFillTx/>
                  <a:latin typeface="Segoe UI Semibold" panose="020B0702040204020203" pitchFamily="34" charset="0"/>
                  <a:ea typeface="+mn-ea"/>
                  <a:cs typeface="Segoe UI Semibold" panose="020B0702040204020203" pitchFamily="34" charset="0"/>
                </a:rPr>
                <a:t>Cost savings</a:t>
              </a:r>
            </a:p>
          </p:txBody>
        </p:sp>
        <p:pic>
          <p:nvPicPr>
            <p:cNvPr id="39" name="Graphic 38">
              <a:extLst>
                <a:ext uri="{FF2B5EF4-FFF2-40B4-BE49-F238E27FC236}">
                  <a16:creationId xmlns:a16="http://schemas.microsoft.com/office/drawing/2014/main" id="{87688668-B513-B8E5-0512-D2E4A0E636EC}"/>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241527" y="1176160"/>
              <a:ext cx="144000" cy="144000"/>
            </a:xfrm>
            <a:prstGeom prst="rect">
              <a:avLst/>
            </a:prstGeom>
          </p:spPr>
        </p:pic>
      </p:grpSp>
      <p:grpSp>
        <p:nvGrpSpPr>
          <p:cNvPr id="15" name="Group 14">
            <a:extLst>
              <a:ext uri="{FF2B5EF4-FFF2-40B4-BE49-F238E27FC236}">
                <a16:creationId xmlns:a16="http://schemas.microsoft.com/office/drawing/2014/main" id="{261D904D-B67E-5A77-E994-BB7AA3DE0A68}"/>
              </a:ext>
            </a:extLst>
          </p:cNvPr>
          <p:cNvGrpSpPr/>
          <p:nvPr/>
        </p:nvGrpSpPr>
        <p:grpSpPr>
          <a:xfrm>
            <a:off x="804187" y="5169108"/>
            <a:ext cx="2351135" cy="360000"/>
            <a:chOff x="4276273" y="2761669"/>
            <a:chExt cx="2351135" cy="360000"/>
          </a:xfrm>
        </p:grpSpPr>
        <p:pic>
          <p:nvPicPr>
            <p:cNvPr id="16" name="Picture 15" descr="Zip Co logo SVG free download, id: 101874 - Brandlogos.net">
              <a:hlinkClick r:id="rId4"/>
              <a:extLst>
                <a:ext uri="{FF2B5EF4-FFF2-40B4-BE49-F238E27FC236}">
                  <a16:creationId xmlns:a16="http://schemas.microsoft.com/office/drawing/2014/main" id="{3D1D70B9-6588-F90D-C41E-2C337CA23B9D}"/>
                </a:ext>
              </a:extLst>
            </p:cNvPr>
            <p:cNvPicPr>
              <a:picLocks noChangeAspect="1" noChangeArrowheads="1"/>
            </p:cNvPicPr>
            <p:nvPr/>
          </p:nvPicPr>
          <p:blipFill rotWithShape="1">
            <a:blip r:embed="rId5" cstate="screen">
              <a:extLst>
                <a:ext uri="{28A0092B-C50C-407E-A947-70E740481C1C}">
                  <a14:useLocalDpi xmlns:a14="http://schemas.microsoft.com/office/drawing/2010/main"/>
                </a:ext>
              </a:extLst>
            </a:blip>
            <a:srcRect l="-43278" t="-53646" r="-43278" b="-53646"/>
            <a:stretch/>
          </p:blipFill>
          <p:spPr bwMode="auto">
            <a:xfrm>
              <a:off x="4276273" y="2761669"/>
              <a:ext cx="360000" cy="360000"/>
            </a:xfrm>
            <a:prstGeom prst="ellipse">
              <a:avLst/>
            </a:prstGeom>
            <a:solidFill>
              <a:srgbClr val="FFFFFF"/>
            </a:solidFill>
          </p:spPr>
        </p:pic>
        <p:sp>
          <p:nvSpPr>
            <p:cNvPr id="17" name="TextBox 16">
              <a:extLst>
                <a:ext uri="{FF2B5EF4-FFF2-40B4-BE49-F238E27FC236}">
                  <a16:creationId xmlns:a16="http://schemas.microsoft.com/office/drawing/2014/main" id="{32411F16-84FA-3EBD-D098-6D4655401B69}"/>
                </a:ext>
                <a:ext uri="{C183D7F6-B498-43B3-948B-1728B52AA6E4}">
                  <adec:decorative xmlns:adec="http://schemas.microsoft.com/office/drawing/2017/decorative" val="0"/>
                </a:ext>
              </a:extLst>
            </p:cNvPr>
            <p:cNvSpPr txBox="1"/>
            <p:nvPr/>
          </p:nvSpPr>
          <p:spPr>
            <a:xfrm>
              <a:off x="4735224" y="2857031"/>
              <a:ext cx="1892184"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lang="en-US" sz="1100" noProof="0" dirty="0">
                  <a:solidFill>
                    <a:prstClr val="black"/>
                  </a:solidFill>
                  <a:latin typeface="Segoe UI Semibold"/>
                </a:rPr>
                <a:t>Copilot Chat</a:t>
              </a:r>
              <a:r>
                <a:rPr kumimoji="0" lang="en-US" sz="1100" b="0" i="0" u="none" strike="noStrike" kern="1200" cap="none" spc="0" normalizeH="0" baseline="30000" noProof="0" dirty="0">
                  <a:ln>
                    <a:noFill/>
                  </a:ln>
                  <a:solidFill>
                    <a:prstClr val="black"/>
                  </a:solidFill>
                  <a:effectLst/>
                  <a:uLnTx/>
                  <a:uFillTx/>
                  <a:latin typeface="Segoe UI Semibold"/>
                  <a:ea typeface="+mn-ea"/>
                  <a:cs typeface="+mn-cs"/>
                </a:rPr>
                <a:t>2</a:t>
              </a:r>
              <a:endParaRPr kumimoji="0" lang="en-US" sz="1100" b="0" i="0" u="none" strike="noStrike" kern="1200" cap="none" spc="0" normalizeH="0" baseline="0" noProof="0" dirty="0">
                <a:ln>
                  <a:noFill/>
                </a:ln>
                <a:solidFill>
                  <a:prstClr val="black"/>
                </a:solidFill>
                <a:effectLst/>
                <a:uLnTx/>
                <a:uFillTx/>
                <a:latin typeface="Segoe UI Semibold"/>
                <a:ea typeface="+mn-ea"/>
                <a:cs typeface="+mn-cs"/>
              </a:endParaRPr>
            </a:p>
          </p:txBody>
        </p:sp>
      </p:grpSp>
      <p:grpSp>
        <p:nvGrpSpPr>
          <p:cNvPr id="66" name="Group 65">
            <a:extLst>
              <a:ext uri="{FF2B5EF4-FFF2-40B4-BE49-F238E27FC236}">
                <a16:creationId xmlns:a16="http://schemas.microsoft.com/office/drawing/2014/main" id="{321949DE-4677-FA46-5243-7BE960FAB9DD}"/>
              </a:ext>
            </a:extLst>
          </p:cNvPr>
          <p:cNvGrpSpPr/>
          <p:nvPr/>
        </p:nvGrpSpPr>
        <p:grpSpPr>
          <a:xfrm>
            <a:off x="4276273" y="5169108"/>
            <a:ext cx="2351135" cy="360000"/>
            <a:chOff x="588263" y="3617084"/>
            <a:chExt cx="2351135" cy="360000"/>
          </a:xfrm>
        </p:grpSpPr>
        <p:pic>
          <p:nvPicPr>
            <p:cNvPr id="67" name="Picture 66">
              <a:extLst>
                <a:ext uri="{FF2B5EF4-FFF2-40B4-BE49-F238E27FC236}">
                  <a16:creationId xmlns:a16="http://schemas.microsoft.com/office/drawing/2014/main" id="{0E98C0C7-3941-C32A-8836-55A4571B407C}"/>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588263" y="3617084"/>
              <a:ext cx="360000" cy="360000"/>
            </a:xfrm>
            <a:prstGeom prst="ellipse">
              <a:avLst/>
            </a:prstGeom>
            <a:solidFill>
              <a:srgbClr val="FFFFFF"/>
            </a:solidFill>
          </p:spPr>
        </p:pic>
        <p:sp>
          <p:nvSpPr>
            <p:cNvPr id="68" name="TextBox 67">
              <a:extLst>
                <a:ext uri="{FF2B5EF4-FFF2-40B4-BE49-F238E27FC236}">
                  <a16:creationId xmlns:a16="http://schemas.microsoft.com/office/drawing/2014/main" id="{9BB7FA25-8501-459F-6A4E-190A3EFE7A41}"/>
                </a:ext>
                <a:ext uri="{C183D7F6-B498-43B3-948B-1728B52AA6E4}">
                  <adec:decorative xmlns:adec="http://schemas.microsoft.com/office/drawing/2017/decorative" val="0"/>
                </a:ext>
              </a:extLst>
            </p:cNvPr>
            <p:cNvSpPr txBox="1"/>
            <p:nvPr/>
          </p:nvSpPr>
          <p:spPr>
            <a:xfrm>
              <a:off x="1047214" y="3712446"/>
              <a:ext cx="1892184"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in Teams</a:t>
              </a:r>
              <a:endParaRPr kumimoji="0" lang="en-US" sz="1100" b="0" i="0" u="none" strike="noStrike" kern="1200" cap="none" spc="0" normalizeH="0" baseline="30000" noProof="0">
                <a:ln>
                  <a:noFill/>
                </a:ln>
                <a:solidFill>
                  <a:prstClr val="black"/>
                </a:solidFill>
                <a:effectLst/>
                <a:uLnTx/>
                <a:uFillTx/>
                <a:latin typeface="Segoe UI Semibold"/>
                <a:ea typeface="+mn-ea"/>
                <a:cs typeface="+mn-cs"/>
              </a:endParaRPr>
            </a:p>
          </p:txBody>
        </p:sp>
      </p:grpSp>
      <p:grpSp>
        <p:nvGrpSpPr>
          <p:cNvPr id="8" name="Group 7">
            <a:extLst>
              <a:ext uri="{FF2B5EF4-FFF2-40B4-BE49-F238E27FC236}">
                <a16:creationId xmlns:a16="http://schemas.microsoft.com/office/drawing/2014/main" id="{937F5B41-0AE1-48CB-2D0A-89EAF28346B2}"/>
              </a:ext>
            </a:extLst>
          </p:cNvPr>
          <p:cNvGrpSpPr/>
          <p:nvPr/>
        </p:nvGrpSpPr>
        <p:grpSpPr>
          <a:xfrm>
            <a:off x="4272050" y="2732593"/>
            <a:ext cx="2351135" cy="360000"/>
            <a:chOff x="4276273" y="2761669"/>
            <a:chExt cx="2351135" cy="360000"/>
          </a:xfrm>
        </p:grpSpPr>
        <p:pic>
          <p:nvPicPr>
            <p:cNvPr id="9" name="Picture 8" descr="Zip Co logo SVG free download, id: 101874 - Brandlogos.net">
              <a:hlinkClick r:id="rId4"/>
              <a:extLst>
                <a:ext uri="{FF2B5EF4-FFF2-40B4-BE49-F238E27FC236}">
                  <a16:creationId xmlns:a16="http://schemas.microsoft.com/office/drawing/2014/main" id="{24417714-1FBB-86E5-3921-7F24FE2A4CBA}"/>
                </a:ext>
              </a:extLst>
            </p:cNvPr>
            <p:cNvPicPr>
              <a:picLocks noChangeAspect="1" noChangeArrowheads="1"/>
            </p:cNvPicPr>
            <p:nvPr/>
          </p:nvPicPr>
          <p:blipFill rotWithShape="1">
            <a:blip r:embed="rId5" cstate="screen">
              <a:extLst>
                <a:ext uri="{28A0092B-C50C-407E-A947-70E740481C1C}">
                  <a14:useLocalDpi xmlns:a14="http://schemas.microsoft.com/office/drawing/2010/main"/>
                </a:ext>
              </a:extLst>
            </a:blip>
            <a:srcRect l="-43278" t="-53646" r="-43278" b="-53646"/>
            <a:stretch/>
          </p:blipFill>
          <p:spPr bwMode="auto">
            <a:xfrm>
              <a:off x="4276273" y="2761669"/>
              <a:ext cx="360000" cy="360000"/>
            </a:xfrm>
            <a:prstGeom prst="ellipse">
              <a:avLst/>
            </a:prstGeom>
            <a:solidFill>
              <a:srgbClr val="FFFFFF"/>
            </a:solidFill>
          </p:spPr>
        </p:pic>
        <p:sp>
          <p:nvSpPr>
            <p:cNvPr id="10" name="TextBox 9">
              <a:extLst>
                <a:ext uri="{FF2B5EF4-FFF2-40B4-BE49-F238E27FC236}">
                  <a16:creationId xmlns:a16="http://schemas.microsoft.com/office/drawing/2014/main" id="{BC292457-6A5E-EAE7-3823-C2CF391E9E9A}"/>
                </a:ext>
                <a:ext uri="{C183D7F6-B498-43B3-948B-1728B52AA6E4}">
                  <adec:decorative xmlns:adec="http://schemas.microsoft.com/office/drawing/2017/decorative" val="0"/>
                </a:ext>
              </a:extLst>
            </p:cNvPr>
            <p:cNvSpPr txBox="1"/>
            <p:nvPr/>
          </p:nvSpPr>
          <p:spPr>
            <a:xfrm>
              <a:off x="4735224" y="2857031"/>
              <a:ext cx="1892184"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lang="en-US" sz="1100" noProof="0" dirty="0">
                  <a:solidFill>
                    <a:prstClr val="black"/>
                  </a:solidFill>
                  <a:latin typeface="Segoe UI Semibold"/>
                </a:rPr>
                <a:t>Copilot Chat</a:t>
              </a:r>
              <a:r>
                <a:rPr kumimoji="0" lang="en-US" sz="1100" b="0" i="0" u="none" strike="noStrike" kern="1200" cap="none" spc="0" normalizeH="0" baseline="30000" noProof="0" dirty="0">
                  <a:ln>
                    <a:noFill/>
                  </a:ln>
                  <a:solidFill>
                    <a:prstClr val="black"/>
                  </a:solidFill>
                  <a:effectLst/>
                  <a:uLnTx/>
                  <a:uFillTx/>
                  <a:latin typeface="Segoe UI Semibold"/>
                  <a:ea typeface="+mn-ea"/>
                  <a:cs typeface="+mn-cs"/>
                </a:rPr>
                <a:t>2</a:t>
              </a:r>
              <a:endParaRPr kumimoji="0" lang="en-US" sz="1100" b="0" i="0" u="none" strike="noStrike" kern="1200" cap="none" spc="0" normalizeH="0" baseline="0" noProof="0" dirty="0">
                <a:ln>
                  <a:noFill/>
                </a:ln>
                <a:solidFill>
                  <a:prstClr val="black"/>
                </a:solidFill>
                <a:effectLst/>
                <a:uLnTx/>
                <a:uFillTx/>
                <a:latin typeface="Segoe UI Semibold"/>
                <a:ea typeface="+mn-ea"/>
                <a:cs typeface="+mn-cs"/>
              </a:endParaRPr>
            </a:p>
          </p:txBody>
        </p:sp>
      </p:grpSp>
      <p:pic>
        <p:nvPicPr>
          <p:cNvPr id="11" name="Picture 10">
            <a:extLst>
              <a:ext uri="{FF2B5EF4-FFF2-40B4-BE49-F238E27FC236}">
                <a16:creationId xmlns:a16="http://schemas.microsoft.com/office/drawing/2014/main" id="{19364E39-B93A-B1C2-22FE-5309258DEE91}"/>
              </a:ext>
            </a:extLst>
          </p:cNvPr>
          <p:cNvPicPr>
            <a:picLocks noChangeAspect="1"/>
          </p:cNvPicPr>
          <p:nvPr/>
        </p:nvPicPr>
        <p:blipFill rotWithShape="1">
          <a:blip r:embed="rId7" cstate="screen">
            <a:extLst>
              <a:ext uri="{28A0092B-C50C-407E-A947-70E740481C1C}">
                <a14:useLocalDpi xmlns:a14="http://schemas.microsoft.com/office/drawing/2010/main"/>
              </a:ext>
            </a:extLst>
          </a:blip>
          <a:srcRect t="-1"/>
          <a:stretch/>
        </p:blipFill>
        <p:spPr>
          <a:xfrm>
            <a:off x="10119044" y="4305474"/>
            <a:ext cx="2072956" cy="2552526"/>
          </a:xfrm>
          <a:prstGeom prst="rect">
            <a:avLst/>
          </a:prstGeom>
        </p:spPr>
      </p:pic>
      <p:grpSp>
        <p:nvGrpSpPr>
          <p:cNvPr id="18" name="Group 17">
            <a:extLst>
              <a:ext uri="{FF2B5EF4-FFF2-40B4-BE49-F238E27FC236}">
                <a16:creationId xmlns:a16="http://schemas.microsoft.com/office/drawing/2014/main" id="{BB8F3D6D-EF0B-B63A-DB0D-D1BBDEE90CF2}"/>
              </a:ext>
            </a:extLst>
          </p:cNvPr>
          <p:cNvGrpSpPr/>
          <p:nvPr/>
        </p:nvGrpSpPr>
        <p:grpSpPr>
          <a:xfrm>
            <a:off x="1624328" y="1132756"/>
            <a:ext cx="1131930" cy="216000"/>
            <a:chOff x="1198144" y="862657"/>
            <a:chExt cx="1131930" cy="216000"/>
          </a:xfrm>
        </p:grpSpPr>
        <p:sp>
          <p:nvSpPr>
            <p:cNvPr id="24" name="Rectangle: Rounded Corners 6">
              <a:extLst>
                <a:ext uri="{FF2B5EF4-FFF2-40B4-BE49-F238E27FC236}">
                  <a16:creationId xmlns:a16="http://schemas.microsoft.com/office/drawing/2014/main" id="{08BB797C-E3DF-0496-F380-77D811D080AF}"/>
                </a:ext>
                <a:ext uri="{C183D7F6-B498-43B3-948B-1728B52AA6E4}">
                  <adec:decorative xmlns:adec="http://schemas.microsoft.com/office/drawing/2017/decorative" val="1"/>
                </a:ext>
              </a:extLst>
            </p:cNvPr>
            <p:cNvSpPr/>
            <p:nvPr/>
          </p:nvSpPr>
          <p:spPr bwMode="auto">
            <a:xfrm>
              <a:off x="1198144" y="862657"/>
              <a:ext cx="1131930" cy="216000"/>
            </a:xfrm>
            <a:prstGeom prst="roundRect">
              <a:avLst>
                <a:gd name="adj" fmla="val 50000"/>
              </a:avLst>
            </a:prstGeom>
            <a:solidFill>
              <a:srgbClr val="FFFFFF"/>
            </a:solidFill>
            <a:ln w="12700">
              <a:solidFill>
                <a:srgbClr val="0078D4"/>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0078D4"/>
                  </a:solidFill>
                  <a:effectLst/>
                  <a:uLnTx/>
                  <a:uFillTx/>
                  <a:latin typeface="Segoe UI Semibold"/>
                  <a:ea typeface="+mn-ea"/>
                  <a:cs typeface="Segoe UI Semibold"/>
                </a:rPr>
                <a:t>Store revenue</a:t>
              </a:r>
              <a:endParaRPr kumimoji="0" lang="en-US" sz="900" b="0" i="0" u="none" strike="noStrike" kern="1200" cap="none" spc="0" normalizeH="0" baseline="0" noProof="0">
                <a:ln>
                  <a:noFill/>
                </a:ln>
                <a:solidFill>
                  <a:srgbClr val="0078D4"/>
                </a:solidFill>
                <a:effectLst/>
                <a:uLnTx/>
                <a:uFillTx/>
                <a:latin typeface="Segoe UI Semibold" panose="020B0702040204020203" pitchFamily="34" charset="0"/>
                <a:ea typeface="+mn-ea"/>
                <a:cs typeface="Segoe UI Semibold" panose="020B0702040204020203" pitchFamily="34" charset="0"/>
              </a:endParaRPr>
            </a:p>
          </p:txBody>
        </p:sp>
        <p:pic>
          <p:nvPicPr>
            <p:cNvPr id="25" name="Graphic 24">
              <a:extLst>
                <a:ext uri="{FF2B5EF4-FFF2-40B4-BE49-F238E27FC236}">
                  <a16:creationId xmlns:a16="http://schemas.microsoft.com/office/drawing/2014/main" id="{80F08B7A-28D5-1128-8D1C-DCA2D5A2E854}"/>
                </a:ext>
              </a:extLst>
            </p:cNvPr>
            <p:cNvPicPr>
              <a:picLocks noChangeAspect="1"/>
            </p:cNvPicPr>
            <p:nvPr/>
          </p:nvPicPr>
          <p:blipFill>
            <a:blip r:embed="rId8" cstate="screen">
              <a:extLst>
                <a:ext uri="{28A0092B-C50C-407E-A947-70E740481C1C}">
                  <a14:useLocalDpi xmlns:a14="http://schemas.microsoft.com/office/drawing/2010/main"/>
                </a:ext>
                <a:ext uri="{96DAC541-7B7A-43D3-8B79-37D633B846F1}">
                  <asvg:svgBlip xmlns:asvg="http://schemas.microsoft.com/office/drawing/2016/SVG/main" r:embed="rId9"/>
                </a:ext>
              </a:extLst>
            </a:blip>
            <a:stretch>
              <a:fillRect/>
            </a:stretch>
          </p:blipFill>
          <p:spPr>
            <a:xfrm>
              <a:off x="1244929" y="898657"/>
              <a:ext cx="144000" cy="144000"/>
            </a:xfrm>
            <a:prstGeom prst="rect">
              <a:avLst/>
            </a:prstGeom>
          </p:spPr>
        </p:pic>
      </p:grpSp>
      <p:grpSp>
        <p:nvGrpSpPr>
          <p:cNvPr id="3" name="Group 2">
            <a:extLst>
              <a:ext uri="{FF2B5EF4-FFF2-40B4-BE49-F238E27FC236}">
                <a16:creationId xmlns:a16="http://schemas.microsoft.com/office/drawing/2014/main" id="{3EB4AD25-6F6F-C6A5-1F1B-941EA2EB39EA}"/>
              </a:ext>
            </a:extLst>
          </p:cNvPr>
          <p:cNvGrpSpPr/>
          <p:nvPr/>
        </p:nvGrpSpPr>
        <p:grpSpPr>
          <a:xfrm>
            <a:off x="4421046" y="1136034"/>
            <a:ext cx="1207643" cy="219456"/>
            <a:chOff x="1198143" y="862657"/>
            <a:chExt cx="1207643" cy="207740"/>
          </a:xfrm>
        </p:grpSpPr>
        <p:sp>
          <p:nvSpPr>
            <p:cNvPr id="27" name="Rectangle: Rounded Corners 6">
              <a:extLst>
                <a:ext uri="{FF2B5EF4-FFF2-40B4-BE49-F238E27FC236}">
                  <a16:creationId xmlns:a16="http://schemas.microsoft.com/office/drawing/2014/main" id="{993B4D45-D917-AFDC-F8AC-0A7464B569B4}"/>
                </a:ext>
                <a:ext uri="{C183D7F6-B498-43B3-948B-1728B52AA6E4}">
                  <adec:decorative xmlns:adec="http://schemas.microsoft.com/office/drawing/2017/decorative" val="1"/>
                </a:ext>
              </a:extLst>
            </p:cNvPr>
            <p:cNvSpPr/>
            <p:nvPr/>
          </p:nvSpPr>
          <p:spPr bwMode="auto">
            <a:xfrm>
              <a:off x="1198143" y="862657"/>
              <a:ext cx="1207643" cy="207740"/>
            </a:xfrm>
            <a:prstGeom prst="roundRect">
              <a:avLst>
                <a:gd name="adj" fmla="val 50000"/>
              </a:avLst>
            </a:prstGeom>
            <a:solidFill>
              <a:srgbClr val="FFFFFF"/>
            </a:solidFill>
            <a:ln w="12700">
              <a:solidFill>
                <a:srgbClr val="0078D4"/>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0078D4"/>
                  </a:solidFill>
                  <a:effectLst/>
                  <a:uLnTx/>
                  <a:uFillTx/>
                  <a:latin typeface="Segoe UI Semibold"/>
                  <a:ea typeface="+mn-ea"/>
                  <a:cs typeface="Segoe UI Semibold"/>
                </a:rPr>
                <a:t>Employee churn</a:t>
              </a:r>
              <a:endParaRPr kumimoji="0" lang="en-US" sz="900" b="0" i="0" u="none" strike="noStrike" kern="1200" cap="none" spc="0" normalizeH="0" baseline="0" noProof="0">
                <a:ln>
                  <a:noFill/>
                </a:ln>
                <a:solidFill>
                  <a:srgbClr val="0078D4"/>
                </a:solidFill>
                <a:effectLst/>
                <a:uLnTx/>
                <a:uFillTx/>
                <a:latin typeface="Segoe UI Semibold" panose="020B0702040204020203" pitchFamily="34" charset="0"/>
                <a:ea typeface="+mn-ea"/>
                <a:cs typeface="Segoe UI Semibold" panose="020B0702040204020203" pitchFamily="34" charset="0"/>
              </a:endParaRPr>
            </a:p>
          </p:txBody>
        </p:sp>
        <p:pic>
          <p:nvPicPr>
            <p:cNvPr id="28" name="Graphic 27">
              <a:extLst>
                <a:ext uri="{FF2B5EF4-FFF2-40B4-BE49-F238E27FC236}">
                  <a16:creationId xmlns:a16="http://schemas.microsoft.com/office/drawing/2014/main" id="{85F6E2DB-6945-7212-9883-117E5DD7CAE5}"/>
                </a:ext>
              </a:extLst>
            </p:cNvPr>
            <p:cNvPicPr>
              <a:picLocks noChangeAspect="1"/>
            </p:cNvPicPr>
            <p:nvPr/>
          </p:nvPicPr>
          <p:blipFill>
            <a:blip r:embed="rId8">
              <a:extLst>
                <a:ext uri="{28A0092B-C50C-407E-A947-70E740481C1C}">
                  <a14:useLocalDpi xmlns:a14="http://schemas.microsoft.com/office/drawing/2010/main"/>
                </a:ext>
                <a:ext uri="{96DAC541-7B7A-43D3-8B79-37D633B846F1}">
                  <asvg:svgBlip xmlns:asvg="http://schemas.microsoft.com/office/drawing/2016/SVG/main" r:embed="rId9"/>
                </a:ext>
              </a:extLst>
            </a:blip>
            <a:stretch>
              <a:fillRect/>
            </a:stretch>
          </p:blipFill>
          <p:spPr>
            <a:xfrm>
              <a:off x="1244929" y="898657"/>
              <a:ext cx="144000" cy="144000"/>
            </a:xfrm>
            <a:prstGeom prst="rect">
              <a:avLst/>
            </a:prstGeom>
          </p:spPr>
        </p:pic>
      </p:grpSp>
      <p:grpSp>
        <p:nvGrpSpPr>
          <p:cNvPr id="29" name="Group 28">
            <a:extLst>
              <a:ext uri="{FF2B5EF4-FFF2-40B4-BE49-F238E27FC236}">
                <a16:creationId xmlns:a16="http://schemas.microsoft.com/office/drawing/2014/main" id="{576DCAC2-AAB3-34A7-3521-0A72D7119F23}"/>
              </a:ext>
            </a:extLst>
          </p:cNvPr>
          <p:cNvGrpSpPr/>
          <p:nvPr/>
        </p:nvGrpSpPr>
        <p:grpSpPr>
          <a:xfrm>
            <a:off x="2829563" y="1136034"/>
            <a:ext cx="1517685" cy="219456"/>
            <a:chOff x="1198143" y="862657"/>
            <a:chExt cx="1517685" cy="207740"/>
          </a:xfrm>
        </p:grpSpPr>
        <p:sp>
          <p:nvSpPr>
            <p:cNvPr id="40" name="Rectangle: Rounded Corners 6">
              <a:extLst>
                <a:ext uri="{FF2B5EF4-FFF2-40B4-BE49-F238E27FC236}">
                  <a16:creationId xmlns:a16="http://schemas.microsoft.com/office/drawing/2014/main" id="{CBDFA83C-FBF3-FBE5-06CE-1D5B24376CBE}"/>
                </a:ext>
                <a:ext uri="{C183D7F6-B498-43B3-948B-1728B52AA6E4}">
                  <adec:decorative xmlns:adec="http://schemas.microsoft.com/office/drawing/2017/decorative" val="1"/>
                </a:ext>
              </a:extLst>
            </p:cNvPr>
            <p:cNvSpPr/>
            <p:nvPr/>
          </p:nvSpPr>
          <p:spPr bwMode="auto">
            <a:xfrm>
              <a:off x="1198143" y="862657"/>
              <a:ext cx="1517685" cy="207740"/>
            </a:xfrm>
            <a:prstGeom prst="roundRect">
              <a:avLst>
                <a:gd name="adj" fmla="val 50000"/>
              </a:avLst>
            </a:prstGeom>
            <a:solidFill>
              <a:srgbClr val="FFFFFF"/>
            </a:solidFill>
            <a:ln w="12700">
              <a:solidFill>
                <a:srgbClr val="0078D4"/>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0078D4"/>
                  </a:solidFill>
                  <a:effectLst/>
                  <a:uLnTx/>
                  <a:uFillTx/>
                  <a:latin typeface="Segoe UI Semibold"/>
                  <a:ea typeface="+mn-ea"/>
                  <a:cs typeface="Segoe UI Semibold"/>
                </a:rPr>
                <a:t>Customer satisfaction</a:t>
              </a:r>
              <a:endParaRPr kumimoji="0" lang="en-US" sz="900" b="0" i="0" u="none" strike="noStrike" kern="1200" cap="none" spc="0" normalizeH="0" baseline="0" noProof="0">
                <a:ln>
                  <a:noFill/>
                </a:ln>
                <a:solidFill>
                  <a:srgbClr val="0078D4"/>
                </a:solidFill>
                <a:effectLst/>
                <a:uLnTx/>
                <a:uFillTx/>
                <a:latin typeface="Segoe UI Semibold" panose="020B0702040204020203" pitchFamily="34" charset="0"/>
                <a:ea typeface="+mn-ea"/>
                <a:cs typeface="Segoe UI Semibold" panose="020B0702040204020203" pitchFamily="34" charset="0"/>
              </a:endParaRPr>
            </a:p>
          </p:txBody>
        </p:sp>
        <p:pic>
          <p:nvPicPr>
            <p:cNvPr id="41" name="Graphic 40">
              <a:extLst>
                <a:ext uri="{FF2B5EF4-FFF2-40B4-BE49-F238E27FC236}">
                  <a16:creationId xmlns:a16="http://schemas.microsoft.com/office/drawing/2014/main" id="{0DE30279-B094-5A77-8E8E-FE4A1325CE80}"/>
                </a:ext>
              </a:extLst>
            </p:cNvPr>
            <p:cNvPicPr>
              <a:picLocks noChangeAspect="1"/>
            </p:cNvPicPr>
            <p:nvPr/>
          </p:nvPicPr>
          <p:blipFill>
            <a:blip r:embed="rId8">
              <a:extLst>
                <a:ext uri="{28A0092B-C50C-407E-A947-70E740481C1C}">
                  <a14:useLocalDpi xmlns:a14="http://schemas.microsoft.com/office/drawing/2010/main"/>
                </a:ext>
                <a:ext uri="{96DAC541-7B7A-43D3-8B79-37D633B846F1}">
                  <asvg:svgBlip xmlns:asvg="http://schemas.microsoft.com/office/drawing/2016/SVG/main" r:embed="rId9"/>
                </a:ext>
              </a:extLst>
            </a:blip>
            <a:stretch>
              <a:fillRect/>
            </a:stretch>
          </p:blipFill>
          <p:spPr>
            <a:xfrm>
              <a:off x="1244929" y="898657"/>
              <a:ext cx="144000" cy="144000"/>
            </a:xfrm>
            <a:prstGeom prst="rect">
              <a:avLst/>
            </a:prstGeom>
          </p:spPr>
        </p:pic>
      </p:grpSp>
      <p:grpSp>
        <p:nvGrpSpPr>
          <p:cNvPr id="43" name="Group 42">
            <a:extLst>
              <a:ext uri="{FF2B5EF4-FFF2-40B4-BE49-F238E27FC236}">
                <a16:creationId xmlns:a16="http://schemas.microsoft.com/office/drawing/2014/main" id="{F454EAD1-FA35-FCC9-7423-FD740199DE18}"/>
              </a:ext>
            </a:extLst>
          </p:cNvPr>
          <p:cNvGrpSpPr/>
          <p:nvPr/>
        </p:nvGrpSpPr>
        <p:grpSpPr>
          <a:xfrm>
            <a:off x="942434" y="2731055"/>
            <a:ext cx="2360997" cy="424530"/>
            <a:chOff x="942434" y="2731055"/>
            <a:chExt cx="2360997" cy="424530"/>
          </a:xfrm>
        </p:grpSpPr>
        <p:pic>
          <p:nvPicPr>
            <p:cNvPr id="44" name="Picture 43">
              <a:hlinkClick r:id="rId4"/>
              <a:extLst>
                <a:ext uri="{FF2B5EF4-FFF2-40B4-BE49-F238E27FC236}">
                  <a16:creationId xmlns:a16="http://schemas.microsoft.com/office/drawing/2014/main" id="{95EA8767-6BC1-1264-9DEE-03E09C1587B2}"/>
                </a:ext>
              </a:extLst>
            </p:cNvPr>
            <p:cNvPicPr>
              <a:picLocks noChangeAspect="1" noChangeArrowheads="1"/>
            </p:cNvPicPr>
            <p:nvPr/>
          </p:nvPicPr>
          <p:blipFill rotWithShape="1">
            <a:blip r:embed="rId10" cstate="screen">
              <a:extLst>
                <a:ext uri="{28A0092B-C50C-407E-A947-70E740481C1C}">
                  <a14:useLocalDpi xmlns:a14="http://schemas.microsoft.com/office/drawing/2010/main"/>
                </a:ext>
              </a:extLst>
            </a:blip>
            <a:srcRect/>
            <a:stretch/>
          </p:blipFill>
          <p:spPr bwMode="auto">
            <a:xfrm>
              <a:off x="942434" y="2731055"/>
              <a:ext cx="360000" cy="360000"/>
            </a:xfrm>
            <a:prstGeom prst="ellipse">
              <a:avLst/>
            </a:prstGeom>
            <a:solidFill>
              <a:srgbClr val="FFFFFF"/>
            </a:solidFill>
          </p:spPr>
        </p:pic>
        <p:sp>
          <p:nvSpPr>
            <p:cNvPr id="46" name="TextBox 45">
              <a:extLst>
                <a:ext uri="{FF2B5EF4-FFF2-40B4-BE49-F238E27FC236}">
                  <a16:creationId xmlns:a16="http://schemas.microsoft.com/office/drawing/2014/main" id="{A7F905C1-F7E6-5A57-3BF6-3C1701CC2320}"/>
                </a:ext>
                <a:ext uri="{C183D7F6-B498-43B3-948B-1728B52AA6E4}">
                  <adec:decorative xmlns:adec="http://schemas.microsoft.com/office/drawing/2017/decorative" val="0"/>
                </a:ext>
              </a:extLst>
            </p:cNvPr>
            <p:cNvSpPr txBox="1"/>
            <p:nvPr/>
          </p:nvSpPr>
          <p:spPr>
            <a:xfrm>
              <a:off x="1401385" y="2755475"/>
              <a:ext cx="1902046" cy="400110"/>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Agent</a:t>
              </a:r>
              <a:r>
                <a:rPr kumimoji="0" lang="en-US" sz="1100" b="0" i="0" u="none" strike="noStrike" kern="1200" cap="none" spc="0" normalizeH="0" baseline="30000" noProof="0">
                  <a:ln>
                    <a:noFill/>
                  </a:ln>
                  <a:solidFill>
                    <a:prstClr val="black"/>
                  </a:solidFill>
                  <a:effectLst/>
                  <a:uLnTx/>
                  <a:uFillTx/>
                  <a:latin typeface="Segoe UI Semibold"/>
                  <a:ea typeface="+mn-ea"/>
                  <a:cs typeface="+mn-cs"/>
                </a:rPr>
                <a:t>3</a:t>
              </a:r>
            </a:p>
            <a:p>
              <a:pPr defTabSz="914367">
                <a:defRPr/>
              </a:pPr>
              <a:r>
                <a:rPr kumimoji="0" lang="en-US" sz="900" b="0" i="0" u="none" strike="noStrike" kern="1200" cap="none" spc="0" normalizeH="0" baseline="0" noProof="0">
                  <a:ln>
                    <a:noFill/>
                  </a:ln>
                  <a:solidFill>
                    <a:srgbClr val="0078D4"/>
                  </a:solidFill>
                  <a:effectLst/>
                  <a:uLnTx/>
                  <a:uFillTx/>
                  <a:latin typeface="Segoe UI Semibold"/>
                  <a:ea typeface="+mn-ea"/>
                  <a:cs typeface="+mn-cs"/>
                </a:rPr>
                <a:t>+ </a:t>
              </a:r>
              <a:r>
                <a:rPr lang="en-US" sz="900" noProof="0">
                  <a:solidFill>
                    <a:srgbClr val="0078D4"/>
                  </a:solidFill>
                  <a:latin typeface="Segoe UI Semibold"/>
                </a:rPr>
                <a:t>Connection to HRMS system</a:t>
              </a:r>
              <a:endParaRPr kumimoji="0" lang="en-US" sz="900" b="0" i="0" u="none" strike="noStrike" kern="1200" cap="none" spc="0" normalizeH="0" baseline="0" noProof="0">
                <a:ln>
                  <a:noFill/>
                </a:ln>
                <a:solidFill>
                  <a:srgbClr val="0078D4"/>
                </a:solidFill>
                <a:effectLst/>
                <a:uLnTx/>
                <a:uFillTx/>
                <a:latin typeface="Segoe UI Semibold"/>
                <a:ea typeface="+mn-ea"/>
                <a:cs typeface="+mn-cs"/>
              </a:endParaRPr>
            </a:p>
            <a:p>
              <a:pPr marL="0" marR="0" lvl="0" indent="0" algn="l" defTabSz="914367"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30000" noProof="0">
                <a:ln>
                  <a:noFill/>
                </a:ln>
                <a:solidFill>
                  <a:prstClr val="black"/>
                </a:solidFill>
                <a:effectLst/>
                <a:uLnTx/>
                <a:uFillTx/>
                <a:latin typeface="Segoe UI Semibold"/>
                <a:ea typeface="+mn-ea"/>
                <a:cs typeface="+mn-cs"/>
              </a:endParaRPr>
            </a:p>
          </p:txBody>
        </p:sp>
      </p:grpSp>
      <p:grpSp>
        <p:nvGrpSpPr>
          <p:cNvPr id="62" name="Group 61">
            <a:extLst>
              <a:ext uri="{FF2B5EF4-FFF2-40B4-BE49-F238E27FC236}">
                <a16:creationId xmlns:a16="http://schemas.microsoft.com/office/drawing/2014/main" id="{541FCBA7-FD8A-89A6-7E68-19B8AE14E16F}"/>
              </a:ext>
            </a:extLst>
          </p:cNvPr>
          <p:cNvGrpSpPr/>
          <p:nvPr/>
        </p:nvGrpSpPr>
        <p:grpSpPr>
          <a:xfrm>
            <a:off x="7789062" y="2721309"/>
            <a:ext cx="2360997" cy="424530"/>
            <a:chOff x="942434" y="2731055"/>
            <a:chExt cx="2360997" cy="424530"/>
          </a:xfrm>
        </p:grpSpPr>
        <p:pic>
          <p:nvPicPr>
            <p:cNvPr id="69" name="Picture 68">
              <a:hlinkClick r:id="rId4"/>
              <a:extLst>
                <a:ext uri="{FF2B5EF4-FFF2-40B4-BE49-F238E27FC236}">
                  <a16:creationId xmlns:a16="http://schemas.microsoft.com/office/drawing/2014/main" id="{B658CF3F-B8F4-39A6-8F1B-80A7EE1825A2}"/>
                </a:ext>
              </a:extLst>
            </p:cNvPr>
            <p:cNvPicPr>
              <a:picLocks noChangeAspect="1" noChangeArrowheads="1"/>
            </p:cNvPicPr>
            <p:nvPr/>
          </p:nvPicPr>
          <p:blipFill rotWithShape="1">
            <a:blip r:embed="rId10" cstate="screen">
              <a:extLst>
                <a:ext uri="{28A0092B-C50C-407E-A947-70E740481C1C}">
                  <a14:useLocalDpi xmlns:a14="http://schemas.microsoft.com/office/drawing/2010/main"/>
                </a:ext>
              </a:extLst>
            </a:blip>
            <a:srcRect/>
            <a:stretch/>
          </p:blipFill>
          <p:spPr bwMode="auto">
            <a:xfrm>
              <a:off x="942434" y="2731055"/>
              <a:ext cx="360000" cy="360000"/>
            </a:xfrm>
            <a:prstGeom prst="ellipse">
              <a:avLst/>
            </a:prstGeom>
            <a:solidFill>
              <a:srgbClr val="FFFFFF"/>
            </a:solidFill>
          </p:spPr>
        </p:pic>
        <p:sp>
          <p:nvSpPr>
            <p:cNvPr id="70" name="TextBox 69">
              <a:extLst>
                <a:ext uri="{FF2B5EF4-FFF2-40B4-BE49-F238E27FC236}">
                  <a16:creationId xmlns:a16="http://schemas.microsoft.com/office/drawing/2014/main" id="{6D76A19D-47D2-5BDB-BB2F-50AC5B4F9896}"/>
                </a:ext>
                <a:ext uri="{C183D7F6-B498-43B3-948B-1728B52AA6E4}">
                  <adec:decorative xmlns:adec="http://schemas.microsoft.com/office/drawing/2017/decorative" val="0"/>
                </a:ext>
              </a:extLst>
            </p:cNvPr>
            <p:cNvSpPr txBox="1"/>
            <p:nvPr/>
          </p:nvSpPr>
          <p:spPr>
            <a:xfrm>
              <a:off x="1401385" y="2755475"/>
              <a:ext cx="1902046" cy="400110"/>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Agent</a:t>
              </a:r>
              <a:r>
                <a:rPr kumimoji="0" lang="en-US" sz="1100" b="0" i="0" u="none" strike="noStrike" kern="1200" cap="none" spc="0" normalizeH="0" baseline="30000" noProof="0">
                  <a:ln>
                    <a:noFill/>
                  </a:ln>
                  <a:solidFill>
                    <a:prstClr val="black"/>
                  </a:solidFill>
                  <a:effectLst/>
                  <a:uLnTx/>
                  <a:uFillTx/>
                  <a:latin typeface="Segoe UI Semibold"/>
                  <a:ea typeface="+mn-ea"/>
                  <a:cs typeface="+mn-cs"/>
                </a:rPr>
                <a:t>3</a:t>
              </a:r>
            </a:p>
            <a:p>
              <a:pPr defTabSz="914367">
                <a:defRPr/>
              </a:pPr>
              <a:r>
                <a:rPr kumimoji="0" lang="en-US" sz="900" b="0" i="0" u="none" strike="noStrike" kern="1200" cap="none" spc="0" normalizeH="0" baseline="0" noProof="0">
                  <a:ln>
                    <a:noFill/>
                  </a:ln>
                  <a:solidFill>
                    <a:srgbClr val="0078D4"/>
                  </a:solidFill>
                  <a:effectLst/>
                  <a:uLnTx/>
                  <a:uFillTx/>
                  <a:latin typeface="Segoe UI Semibold"/>
                  <a:ea typeface="+mn-ea"/>
                  <a:cs typeface="+mn-cs"/>
                </a:rPr>
                <a:t>+ </a:t>
              </a:r>
              <a:r>
                <a:rPr lang="en-US" sz="900" noProof="0">
                  <a:solidFill>
                    <a:srgbClr val="0078D4"/>
                  </a:solidFill>
                  <a:latin typeface="Segoe UI Semibold"/>
                </a:rPr>
                <a:t>Connection to HRMS system</a:t>
              </a:r>
              <a:endParaRPr kumimoji="0" lang="en-US" sz="900" b="0" i="0" u="none" strike="noStrike" kern="1200" cap="none" spc="0" normalizeH="0" baseline="0" noProof="0">
                <a:ln>
                  <a:noFill/>
                </a:ln>
                <a:solidFill>
                  <a:srgbClr val="0078D4"/>
                </a:solidFill>
                <a:effectLst/>
                <a:uLnTx/>
                <a:uFillTx/>
                <a:latin typeface="Segoe UI Semibold"/>
                <a:ea typeface="+mn-ea"/>
                <a:cs typeface="+mn-cs"/>
              </a:endParaRPr>
            </a:p>
            <a:p>
              <a:pPr marL="0" marR="0" lvl="0" indent="0" algn="l" defTabSz="914367"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30000" noProof="0">
                <a:ln>
                  <a:noFill/>
                </a:ln>
                <a:solidFill>
                  <a:prstClr val="black"/>
                </a:solidFill>
                <a:effectLst/>
                <a:uLnTx/>
                <a:uFillTx/>
                <a:latin typeface="Segoe UI Semibold"/>
                <a:ea typeface="+mn-ea"/>
                <a:cs typeface="+mn-cs"/>
              </a:endParaRPr>
            </a:p>
          </p:txBody>
        </p:sp>
      </p:grpSp>
      <p:grpSp>
        <p:nvGrpSpPr>
          <p:cNvPr id="71" name="Group 70">
            <a:extLst>
              <a:ext uri="{FF2B5EF4-FFF2-40B4-BE49-F238E27FC236}">
                <a16:creationId xmlns:a16="http://schemas.microsoft.com/office/drawing/2014/main" id="{00FCA10A-CACF-F52C-8BC0-E9A98111D069}"/>
              </a:ext>
            </a:extLst>
          </p:cNvPr>
          <p:cNvGrpSpPr/>
          <p:nvPr/>
        </p:nvGrpSpPr>
        <p:grpSpPr>
          <a:xfrm>
            <a:off x="8168718" y="5198503"/>
            <a:ext cx="1493526" cy="360000"/>
            <a:chOff x="588263" y="2657420"/>
            <a:chExt cx="1493526" cy="360000"/>
          </a:xfrm>
        </p:grpSpPr>
        <p:pic>
          <p:nvPicPr>
            <p:cNvPr id="72" name="Picture 71">
              <a:extLst>
                <a:ext uri="{FF2B5EF4-FFF2-40B4-BE49-F238E27FC236}">
                  <a16:creationId xmlns:a16="http://schemas.microsoft.com/office/drawing/2014/main" id="{7240E044-FADE-B68D-E7A2-86C0D34BF0F4}"/>
                </a:ext>
              </a:extLst>
            </p:cNvPr>
            <p:cNvPicPr>
              <a:picLocks noChangeAspect="1"/>
            </p:cNvPicPr>
            <p:nvPr/>
          </p:nvPicPr>
          <p:blipFill>
            <a:blip r:embed="rId11" cstate="screen">
              <a:extLst>
                <a:ext uri="{28A0092B-C50C-407E-A947-70E740481C1C}">
                  <a14:useLocalDpi xmlns:a14="http://schemas.microsoft.com/office/drawing/2010/main"/>
                </a:ext>
              </a:extLst>
            </a:blip>
            <a:stretch>
              <a:fillRect/>
            </a:stretch>
          </p:blipFill>
          <p:spPr>
            <a:xfrm>
              <a:off x="588263" y="2657420"/>
              <a:ext cx="360000" cy="360000"/>
            </a:xfrm>
            <a:prstGeom prst="ellipse">
              <a:avLst/>
            </a:prstGeom>
            <a:solidFill>
              <a:srgbClr val="FFFFFF"/>
            </a:solidFill>
          </p:spPr>
        </p:pic>
        <p:sp>
          <p:nvSpPr>
            <p:cNvPr id="73" name="TextBox 72">
              <a:extLst>
                <a:ext uri="{FF2B5EF4-FFF2-40B4-BE49-F238E27FC236}">
                  <a16:creationId xmlns:a16="http://schemas.microsoft.com/office/drawing/2014/main" id="{82BF0D4E-A382-80F5-8D9D-7CB430A62991}"/>
                </a:ext>
                <a:ext uri="{C183D7F6-B498-43B3-948B-1728B52AA6E4}">
                  <adec:decorative xmlns:adec="http://schemas.microsoft.com/office/drawing/2017/decorative" val="0"/>
                </a:ext>
              </a:extLst>
            </p:cNvPr>
            <p:cNvSpPr txBox="1"/>
            <p:nvPr/>
          </p:nvSpPr>
          <p:spPr>
            <a:xfrm>
              <a:off x="1047214" y="2752782"/>
              <a:ext cx="1034575"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in Word</a:t>
              </a:r>
              <a:endParaRPr kumimoji="0" lang="en-US" sz="1100" b="0" i="0" u="none" strike="noStrike" kern="1200" cap="none" spc="0" normalizeH="0" baseline="30000" noProof="0">
                <a:ln>
                  <a:noFill/>
                </a:ln>
                <a:solidFill>
                  <a:prstClr val="black"/>
                </a:solidFill>
                <a:effectLst/>
                <a:uLnTx/>
                <a:uFillTx/>
                <a:latin typeface="Segoe UI Semibold"/>
                <a:ea typeface="+mn-ea"/>
                <a:cs typeface="+mn-cs"/>
              </a:endParaRPr>
            </a:p>
          </p:txBody>
        </p:sp>
      </p:grpSp>
    </p:spTree>
    <p:extLst>
      <p:ext uri="{BB962C8B-B14F-4D97-AF65-F5344CB8AC3E}">
        <p14:creationId xmlns:p14="http://schemas.microsoft.com/office/powerpoint/2010/main" val="823268112"/>
      </p:ext>
    </p:extLst>
  </p:cSld>
  <p:clrMapOvr>
    <a:masterClrMapping/>
  </p:clrMapOvr>
  <p:transition>
    <p:fade/>
  </p:transition>
</p:sld>
</file>

<file path=ppt/theme/theme1.xml><?xml version="1.0" encoding="utf-8"?>
<a:theme xmlns:a="http://schemas.openxmlformats.org/drawingml/2006/main" name="Light 16x9">
  <a:themeElements>
    <a:clrScheme name="Custom 7">
      <a:dk1>
        <a:srgbClr val="000000"/>
      </a:dk1>
      <a:lt1>
        <a:srgbClr val="FFFFFF"/>
      </a:lt1>
      <a:dk2>
        <a:srgbClr val="463668"/>
      </a:dk2>
      <a:lt2>
        <a:srgbClr val="E8E6DF"/>
      </a:lt2>
      <a:accent1>
        <a:srgbClr val="463668"/>
      </a:accent1>
      <a:accent2>
        <a:srgbClr val="C5B4E3"/>
      </a:accent2>
      <a:accent3>
        <a:srgbClr val="C03BC4"/>
      </a:accent3>
      <a:accent4>
        <a:srgbClr val="8C8279"/>
      </a:accent4>
      <a:accent5>
        <a:srgbClr val="D59ED7"/>
      </a:accent5>
      <a:accent6>
        <a:srgbClr val="D7D2CB"/>
      </a:accent6>
      <a:hlink>
        <a:srgbClr val="8661C5"/>
      </a:hlink>
      <a:folHlink>
        <a:srgbClr val="8661C5"/>
      </a:folHlink>
    </a:clrScheme>
    <a:fontScheme name="Microsoft 2019 Brand Templates">
      <a:majorFont>
        <a:latin typeface="Segoe UI Semibold"/>
        <a:ea typeface=""/>
        <a:cs typeface=""/>
      </a:majorFont>
      <a:minorFont>
        <a:latin typeface="Segoe UI"/>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a:noFill/>
          <a:headEnd type="none" w="med" len="med"/>
          <a:tailEnd type="none" w="med" len="med"/>
        </a:ln>
        <a:effectLst/>
      </a:spPr>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defPPr algn="l" defTabSz="932472" fontAlgn="base">
          <a:spcBef>
            <a:spcPct val="0"/>
          </a:spcBef>
          <a:spcAft>
            <a:spcPct val="0"/>
          </a:spcAft>
          <a:defRPr sz="2000" dirty="0" err="1" smtClean="0">
            <a:solidFill>
              <a:srgbClr val="FFFFFF"/>
            </a:solidFill>
            <a:ea typeface="Segoe UI" pitchFamily="34" charset="0"/>
            <a:cs typeface="Segoe UI" pitchFamily="34" charset="0"/>
          </a:defRPr>
        </a:defPPr>
      </a:lstStyle>
      <a:style>
        <a:lnRef idx="1">
          <a:schemeClr val="accent2"/>
        </a:lnRef>
        <a:fillRef idx="3">
          <a:schemeClr val="accent2"/>
        </a:fillRef>
        <a:effectRef idx="2">
          <a:schemeClr val="accent2"/>
        </a:effectRef>
        <a:fontRef idx="minor">
          <a:schemeClr val="lt1"/>
        </a:fontRef>
      </a:style>
    </a:spDef>
    <a:lnDef>
      <a:spPr>
        <a:ln>
          <a:solidFill>
            <a:schemeClr val="tx1"/>
          </a:solidFill>
          <a:headEnd type="none" w="lg" len="med"/>
          <a:tailEnd type="none" w="lg" len="med"/>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lgn="l">
          <a:defRPr sz="2000" dirty="0" err="1" smtClean="0"/>
        </a:defPPr>
      </a:lstStyle>
    </a:txDef>
  </a:objectDefaults>
  <a:extraClrSchemeLst/>
  <a:custClrLst>
    <a:custClr name="Light Brown">
      <a:srgbClr val="E1D3C7"/>
    </a:custClr>
    <a:custClr name="Light Yellow">
      <a:srgbClr val="FFE399"/>
    </a:custClr>
    <a:custClr name="Light Orange">
      <a:srgbClr val="FFA38B"/>
    </a:custClr>
    <a:custClr name="Light Red">
      <a:srgbClr val="FFB3BB"/>
    </a:custClr>
    <a:custClr name="Light Magenta">
      <a:srgbClr val="D59ED7"/>
    </a:custClr>
    <a:custClr name="Light Purple">
      <a:srgbClr val="C5B4E3"/>
    </a:custClr>
    <a:custClr name="Light Blue">
      <a:srgbClr val="8DC8E8"/>
    </a:custClr>
    <a:custClr name="Light Teal">
      <a:srgbClr val="B9DCD2"/>
    </a:custClr>
    <a:custClr name="Light Green">
      <a:srgbClr val="D4EC8E"/>
    </a:custClr>
    <a:custClr name="Blue Black">
      <a:srgbClr val="091F2C"/>
    </a:custClr>
    <a:custClr name="Brown">
      <a:srgbClr val="BF9474"/>
    </a:custClr>
    <a:custClr name="Yellow">
      <a:srgbClr val="FFB900"/>
    </a:custClr>
    <a:custClr name="Orange">
      <a:srgbClr val="FF5C39"/>
    </a:custClr>
    <a:custClr name="Red">
      <a:srgbClr val="F4364C"/>
    </a:custClr>
    <a:custClr name="Magenta">
      <a:srgbClr val="C03BC4"/>
    </a:custClr>
    <a:custClr name="Purple">
      <a:srgbClr val="8661C5"/>
    </a:custClr>
    <a:custClr name="Blue">
      <a:srgbClr val="0078D4"/>
    </a:custClr>
    <a:custClr name="Teal">
      <a:srgbClr val="49C5B1"/>
    </a:custClr>
    <a:custClr name="Green">
      <a:srgbClr val="8DE971"/>
    </a:custClr>
    <a:custClr name="Rich Black">
      <a:srgbClr val="000000"/>
    </a:custClr>
    <a:custClr name="Dark Brown">
      <a:srgbClr val="5C4738"/>
    </a:custClr>
    <a:custClr name="Dark Yellow">
      <a:srgbClr val="7F5A1A"/>
    </a:custClr>
    <a:custClr name="Dark Orange">
      <a:srgbClr val="73391D"/>
    </a:custClr>
    <a:custClr name="Dark Red">
      <a:srgbClr val="73262F"/>
    </a:custClr>
    <a:custClr name="Dark Magenta">
      <a:srgbClr val="702573"/>
    </a:custClr>
    <a:custClr name="Dark Purple">
      <a:srgbClr val="463668"/>
    </a:custClr>
    <a:custClr name="Dark Blue">
      <a:srgbClr val="2A446F"/>
    </a:custClr>
    <a:custClr name="Dark Teal">
      <a:srgbClr val="225B62"/>
    </a:custClr>
    <a:custClr name="Dark Green">
      <a:srgbClr val="07641D"/>
    </a:custClr>
    <a:custClr name="Brown Black">
      <a:srgbClr val="291817"/>
    </a:custClr>
    <a:custClr name="Pure White">
      <a:srgbClr val="FFFFFF"/>
    </a:custClr>
    <a:custClr name="Off White">
      <a:srgbClr val="F4F3F5"/>
    </a:custClr>
    <a:custClr name="Warm White">
      <a:srgbClr val="FFF8F3"/>
    </a:custClr>
    <a:custClr name="Warm Light Gray">
      <a:srgbClr val="E8E6DF"/>
    </a:custClr>
    <a:custClr name="Mid Gray">
      <a:srgbClr val="D7D2CB"/>
    </a:custClr>
    <a:custClr name="Warm Gray">
      <a:srgbClr val="8C8279"/>
    </a:custClr>
    <a:custClr name="Light Gray">
      <a:srgbClr val="D9D9D6"/>
    </a:custClr>
    <a:custClr name="Cool Gray">
      <a:srgbClr val="B1B3B3"/>
    </a:custClr>
    <a:custClr name="Dark Gray">
      <a:srgbClr val="454142"/>
    </a:custClr>
    <a:custClr name="Pure White">
      <a:srgbClr val="FFFFFF"/>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Lst>
  <a:extLst>
    <a:ext uri="{05A4C25C-085E-4340-85A3-A5531E510DB2}">
      <thm15:themeFamily xmlns:thm15="http://schemas.microsoft.com/office/thememl/2012/main" name="Microsoft brand template starter - 16x9 v04.potx" id="{4908BB59-E0F9-4262-9337-B2D75939F852}" vid="{C1F6406B-B671-42E9-A581-A06DD50715F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696B5C021C36A4B948619657DF31541" ma:contentTypeVersion="13" ma:contentTypeDescription="Create a new document." ma:contentTypeScope="" ma:versionID="3179e1be26f23a129528d230448053e8">
  <xsd:schema xmlns:xsd="http://www.w3.org/2001/XMLSchema" xmlns:xs="http://www.w3.org/2001/XMLSchema" xmlns:p="http://schemas.microsoft.com/office/2006/metadata/properties" xmlns:ns1="http://schemas.microsoft.com/sharepoint/v3" xmlns:ns2="c12c9beb-9115-4dd4-b4b0-98592a7680e2" xmlns:ns3="9b9b331a-5640-4f50-a010-6cc4266aa39c" targetNamespace="http://schemas.microsoft.com/office/2006/metadata/properties" ma:root="true" ma:fieldsID="d3f859843280ba2968dbadbb5350bb26" ns1:_="" ns2:_="" ns3:_="">
    <xsd:import namespace="http://schemas.microsoft.com/sharepoint/v3"/>
    <xsd:import namespace="c12c9beb-9115-4dd4-b4b0-98592a7680e2"/>
    <xsd:import namespace="9b9b331a-5640-4f50-a010-6cc4266aa39c"/>
    <xsd:element name="properties">
      <xsd:complexType>
        <xsd:sequence>
          <xsd:element name="documentManagement">
            <xsd:complexType>
              <xsd:all>
                <xsd:element ref="ns1:_ip_UnifiedCompliancePolicyProperties" minOccurs="0"/>
                <xsd:element ref="ns1:_ip_UnifiedCompliancePolicyUIAction" minOccurs="0"/>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element ref="ns2:MediaServiceDateTaken" minOccurs="0"/>
                <xsd:element ref="ns2:MediaServiceGenerationTime" minOccurs="0"/>
                <xsd:element ref="ns2:MediaServiceEventHashCode" minOccurs="0"/>
                <xsd:element ref="ns2:MediaLengthInSecond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8" nillable="true" ma:displayName="Unified Compliance Policy Properties" ma:hidden="true" ma:internalName="_ip_UnifiedCompliancePolicyProperties">
      <xsd:simpleType>
        <xsd:restriction base="dms:Note"/>
      </xsd:simpleType>
    </xsd:element>
    <xsd:element name="_ip_UnifiedCompliancePolicyUIAction" ma:index="9"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12c9beb-9115-4dd4-b4b0-98592a7680e2"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SearchProperties" ma:index="12" nillable="true" ma:displayName="MediaServiceSearchProperties" ma:hidden="true" ma:internalName="MediaServiceSearchProperties" ma:readOnly="true">
      <xsd:simpleType>
        <xsd:restriction base="dms:Note"/>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BillingMetadata" ma:index="20"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b9b331a-5640-4f50-a010-6cc4266aa39c"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8906DCFC-57BE-471C-9AA9-8C94A7A505DA}">
  <ds:schemaRefs>
    <ds:schemaRef ds:uri="http://schemas.microsoft.com/sharepoint/v3/contenttype/forms"/>
  </ds:schemaRefs>
</ds:datastoreItem>
</file>

<file path=customXml/itemProps2.xml><?xml version="1.0" encoding="utf-8"?>
<ds:datastoreItem xmlns:ds="http://schemas.openxmlformats.org/officeDocument/2006/customXml" ds:itemID="{E4F575D1-D3E6-4B2E-81B9-7181EE16BCA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c12c9beb-9115-4dd4-b4b0-98592a7680e2"/>
    <ds:schemaRef ds:uri="9b9b331a-5640-4f50-a010-6cc4266aa39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549B3AD-9962-4CE5-8E0A-2C8D95E7DE3D}">
  <ds:schemaRefs>
    <ds:schemaRef ds:uri="9b9b331a-5640-4f50-a010-6cc4266aa39c"/>
    <ds:schemaRef ds:uri="http://schemas.microsoft.com/sharepoint/v3"/>
    <ds:schemaRef ds:uri="http://schemas.microsoft.com/office/2006/documentManagement/types"/>
    <ds:schemaRef ds:uri="http://purl.org/dc/elements/1.1/"/>
    <ds:schemaRef ds:uri="c12c9beb-9115-4dd4-b4b0-98592a7680e2"/>
    <ds:schemaRef ds:uri="http://purl.org/dc/dcmitype/"/>
    <ds:schemaRef ds:uri="http://www.w3.org/XML/1998/namespace"/>
    <ds:schemaRef ds:uri="http://purl.org/dc/terms/"/>
    <ds:schemaRef ds:uri="http://schemas.microsoft.com/office/infopath/2007/PartnerControls"/>
    <ds:schemaRef ds:uri="http://schemas.openxmlformats.org/package/2006/metadata/core-properties"/>
    <ds:schemaRef ds:uri="http://schemas.microsoft.com/office/2006/metadata/properties"/>
  </ds:schemaRefs>
</ds:datastoreItem>
</file>

<file path=docMetadata/LabelInfo.xml><?xml version="1.0" encoding="utf-8"?>
<clbl:labelList xmlns:clbl="http://schemas.microsoft.com/office/2020/mipLabelMetadata">
  <clbl:label id="{f42aa342-8706-4288-bd11-ebb85995028c}" enabled="1" method="Privileged" siteId="{72f988bf-86f1-41af-91ab-2d7cd011db47}" removed="0"/>
</clbl:labelList>
</file>

<file path=docProps/app.xml><?xml version="1.0" encoding="utf-8"?>
<Properties xmlns="http://schemas.openxmlformats.org/officeDocument/2006/extended-properties" xmlns:vt="http://schemas.openxmlformats.org/officeDocument/2006/docPropsVTypes">
  <TotalTime>1725</TotalTime>
  <Words>389</Words>
  <Application>Microsoft Office PowerPoint</Application>
  <PresentationFormat>Widescreen</PresentationFormat>
  <Paragraphs>37</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Aptos</vt:lpstr>
      <vt:lpstr>Arial</vt:lpstr>
      <vt:lpstr>Segoe UI</vt:lpstr>
      <vt:lpstr>Segoe UI Semibold</vt:lpstr>
      <vt:lpstr>Wingdings</vt:lpstr>
      <vt:lpstr>Light 16x9</vt:lpstr>
      <vt:lpstr>Retail | Improve store associate management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Daryl Schaal (SYNAXIS CORPORATION)</dc:creator>
  <cp:lastModifiedBy>Daryl Schaal</cp:lastModifiedBy>
  <cp:revision>4</cp:revision>
  <dcterms:created xsi:type="dcterms:W3CDTF">2024-09-25T15:39:48Z</dcterms:created>
  <dcterms:modified xsi:type="dcterms:W3CDTF">2025-02-11T02:05:33Z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0x0101007696B5C021C36A4B948619657DF31541</vt:lpwstr>
  </property>
</Properties>
</file>