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51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svg"/><Relationship Id="rId7"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hyperlink" Target="https://support.microsoft.com/en-us/topic/overview-of-microsoft-365-chat-preview-5b00a52d-7296-48ee-b938-b95b7209f737" TargetMode="External"/><Relationship Id="rId9"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02C5FA-358B-6011-7544-7A938DBAB797}"/>
            </a:ext>
          </a:extLst>
        </p:cNvPr>
        <p:cNvGrpSpPr/>
        <p:nvPr/>
      </p:nvGrpSpPr>
      <p:grpSpPr>
        <a:xfrm>
          <a:off x="0" y="0"/>
          <a:ext cx="0" cy="0"/>
          <a:chOff x="0" y="0"/>
          <a:chExt cx="0" cy="0"/>
        </a:xfrm>
      </p:grpSpPr>
      <p:sp>
        <p:nvSpPr>
          <p:cNvPr id="4" name="Oval 3">
            <a:extLst>
              <a:ext uri="{FF2B5EF4-FFF2-40B4-BE49-F238E27FC236}">
                <a16:creationId xmlns:a16="http://schemas.microsoft.com/office/drawing/2014/main" id="{65808395-8917-DA89-BFA0-C8D95BA05F69}"/>
              </a:ext>
            </a:extLst>
          </p:cNvPr>
          <p:cNvSpPr/>
          <p:nvPr/>
        </p:nvSpPr>
        <p:spPr bwMode="auto">
          <a:xfrm>
            <a:off x="7613065" y="5100303"/>
            <a:ext cx="470706" cy="43754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5" name="Title 44">
            <a:extLst>
              <a:ext uri="{FF2B5EF4-FFF2-40B4-BE49-F238E27FC236}">
                <a16:creationId xmlns:a16="http://schemas.microsoft.com/office/drawing/2014/main" id="{4E322168-B8F7-1DCB-B7EA-90B3B8DE3E81}"/>
              </a:ext>
            </a:extLst>
          </p:cNvPr>
          <p:cNvSpPr>
            <a:spLocks noGrp="1"/>
          </p:cNvSpPr>
          <p:nvPr>
            <p:ph type="title"/>
          </p:nvPr>
        </p:nvSpPr>
        <p:spPr>
          <a:xfrm>
            <a:off x="555928" y="401107"/>
            <a:ext cx="5672544" cy="263149"/>
          </a:xfrm>
        </p:spPr>
        <p:txBody>
          <a:bodyPr/>
          <a:lstStyle/>
          <a:p>
            <a:r>
              <a:rPr lang="en-US" noProof="0">
                <a:solidFill>
                  <a:srgbClr val="0078D4"/>
                </a:solidFill>
              </a:rPr>
              <a:t>Retail | </a:t>
            </a:r>
            <a:r>
              <a:rPr lang="en-US" noProof="0"/>
              <a:t>Improve store associate management</a:t>
            </a:r>
            <a:endParaRPr lang="en-US" i="1" noProof="0"/>
          </a:p>
        </p:txBody>
      </p:sp>
      <p:sp>
        <p:nvSpPr>
          <p:cNvPr id="47" name="Text Placeholder 46">
            <a:extLst>
              <a:ext uri="{FF2B5EF4-FFF2-40B4-BE49-F238E27FC236}">
                <a16:creationId xmlns:a16="http://schemas.microsoft.com/office/drawing/2014/main" id="{9B9CB2B1-7DDF-25DA-98D3-EAF036D59BAB}"/>
              </a:ext>
            </a:extLst>
          </p:cNvPr>
          <p:cNvSpPr>
            <a:spLocks noGrp="1"/>
          </p:cNvSpPr>
          <p:nvPr>
            <p:ph type="body" sz="quarter" idx="11"/>
          </p:nvPr>
        </p:nvSpPr>
        <p:spPr/>
        <p:txBody>
          <a:bodyPr/>
          <a:lstStyle/>
          <a:p>
            <a:r>
              <a:rPr lang="en-US" noProof="0"/>
              <a:t>1. </a:t>
            </a:r>
            <a:r>
              <a:rPr lang="en-US" sz="1200" noProof="0"/>
              <a:t>Create optimized s</a:t>
            </a:r>
            <a:r>
              <a:rPr lang="en-US" sz="1200" kern="1200" noProof="0"/>
              <a:t>hift rosters</a:t>
            </a:r>
            <a:endParaRPr lang="en-US" noProof="0"/>
          </a:p>
        </p:txBody>
      </p:sp>
      <p:sp>
        <p:nvSpPr>
          <p:cNvPr id="48" name="Text Placeholder 47">
            <a:extLst>
              <a:ext uri="{FF2B5EF4-FFF2-40B4-BE49-F238E27FC236}">
                <a16:creationId xmlns:a16="http://schemas.microsoft.com/office/drawing/2014/main" id="{640CC12D-F29E-A72D-E7CF-360C04DE30AE}"/>
              </a:ext>
            </a:extLst>
          </p:cNvPr>
          <p:cNvSpPr>
            <a:spLocks noGrp="1"/>
          </p:cNvSpPr>
          <p:nvPr>
            <p:ph type="body" sz="quarter" idx="12"/>
          </p:nvPr>
        </p:nvSpPr>
        <p:spPr/>
        <p:txBody>
          <a:bodyPr/>
          <a:lstStyle/>
          <a:p>
            <a:r>
              <a:rPr lang="en-US"/>
              <a:t>6. Send weekly employee update</a:t>
            </a:r>
          </a:p>
        </p:txBody>
      </p:sp>
      <p:sp>
        <p:nvSpPr>
          <p:cNvPr id="49" name="Text Placeholder 48">
            <a:extLst>
              <a:ext uri="{FF2B5EF4-FFF2-40B4-BE49-F238E27FC236}">
                <a16:creationId xmlns:a16="http://schemas.microsoft.com/office/drawing/2014/main" id="{55297DF4-9192-50B9-C220-014548894C8D}"/>
              </a:ext>
            </a:extLst>
          </p:cNvPr>
          <p:cNvSpPr>
            <a:spLocks noGrp="1"/>
          </p:cNvSpPr>
          <p:nvPr>
            <p:ph type="body" sz="quarter" idx="13"/>
          </p:nvPr>
        </p:nvSpPr>
        <p:spPr/>
        <p:txBody>
          <a:bodyPr/>
          <a:lstStyle/>
          <a:p>
            <a:r>
              <a:rPr lang="en-US" noProof="0"/>
              <a:t>2. Modify shift operations</a:t>
            </a:r>
          </a:p>
        </p:txBody>
      </p:sp>
      <p:sp>
        <p:nvSpPr>
          <p:cNvPr id="50" name="Text Placeholder 49">
            <a:extLst>
              <a:ext uri="{FF2B5EF4-FFF2-40B4-BE49-F238E27FC236}">
                <a16:creationId xmlns:a16="http://schemas.microsoft.com/office/drawing/2014/main" id="{92A1606E-3172-D572-A8CF-982E7A1728E9}"/>
              </a:ext>
            </a:extLst>
          </p:cNvPr>
          <p:cNvSpPr>
            <a:spLocks noGrp="1"/>
          </p:cNvSpPr>
          <p:nvPr>
            <p:ph type="body" sz="quarter" idx="14"/>
          </p:nvPr>
        </p:nvSpPr>
        <p:spPr/>
        <p:txBody>
          <a:bodyPr/>
          <a:lstStyle/>
          <a:p>
            <a:r>
              <a:rPr lang="en-US" noProof="0"/>
              <a:t>5. Identify incomplete training</a:t>
            </a:r>
          </a:p>
        </p:txBody>
      </p:sp>
      <p:sp>
        <p:nvSpPr>
          <p:cNvPr id="51" name="Text Placeholder 50">
            <a:extLst>
              <a:ext uri="{FF2B5EF4-FFF2-40B4-BE49-F238E27FC236}">
                <a16:creationId xmlns:a16="http://schemas.microsoft.com/office/drawing/2014/main" id="{A01AB9D2-5ED7-7E2E-92D3-00AAF7DF3A06}"/>
              </a:ext>
            </a:extLst>
          </p:cNvPr>
          <p:cNvSpPr>
            <a:spLocks noGrp="1"/>
          </p:cNvSpPr>
          <p:nvPr>
            <p:ph type="body" sz="quarter" idx="15"/>
          </p:nvPr>
        </p:nvSpPr>
        <p:spPr/>
        <p:txBody>
          <a:bodyPr/>
          <a:lstStyle/>
          <a:p>
            <a:r>
              <a:rPr lang="en-US" noProof="0"/>
              <a:t>3. Assign high priority tasks</a:t>
            </a:r>
          </a:p>
        </p:txBody>
      </p:sp>
      <p:sp>
        <p:nvSpPr>
          <p:cNvPr id="52" name="Text Placeholder 51">
            <a:extLst>
              <a:ext uri="{FF2B5EF4-FFF2-40B4-BE49-F238E27FC236}">
                <a16:creationId xmlns:a16="http://schemas.microsoft.com/office/drawing/2014/main" id="{D17A8952-5761-B7FF-92FA-29983CC29878}"/>
              </a:ext>
            </a:extLst>
          </p:cNvPr>
          <p:cNvSpPr>
            <a:spLocks noGrp="1"/>
          </p:cNvSpPr>
          <p:nvPr>
            <p:ph type="body" sz="quarter" idx="16"/>
          </p:nvPr>
        </p:nvSpPr>
        <p:spPr/>
        <p:txBody>
          <a:bodyPr/>
          <a:lstStyle/>
          <a:p>
            <a:r>
              <a:rPr lang="en-US" noProof="0"/>
              <a:t>4. Summarize policy changes</a:t>
            </a:r>
          </a:p>
        </p:txBody>
      </p:sp>
      <p:sp>
        <p:nvSpPr>
          <p:cNvPr id="53" name="Text Placeholder 52">
            <a:extLst>
              <a:ext uri="{FF2B5EF4-FFF2-40B4-BE49-F238E27FC236}">
                <a16:creationId xmlns:a16="http://schemas.microsoft.com/office/drawing/2014/main" id="{893546EE-6696-1ADF-E4DB-640EF6B51B31}"/>
              </a:ext>
            </a:extLst>
          </p:cNvPr>
          <p:cNvSpPr>
            <a:spLocks noGrp="1"/>
          </p:cNvSpPr>
          <p:nvPr>
            <p:ph type="body" sz="quarter" idx="17"/>
          </p:nvPr>
        </p:nvSpPr>
        <p:spPr/>
        <p:txBody>
          <a:bodyPr/>
          <a:lstStyle/>
          <a:p>
            <a:r>
              <a:rPr lang="en-US" noProof="0"/>
              <a:t>Microsoft 365 Copilot and Copilot Studio</a:t>
            </a:r>
          </a:p>
        </p:txBody>
      </p:sp>
      <p:sp>
        <p:nvSpPr>
          <p:cNvPr id="54" name="Text Placeholder 53">
            <a:extLst>
              <a:ext uri="{FF2B5EF4-FFF2-40B4-BE49-F238E27FC236}">
                <a16:creationId xmlns:a16="http://schemas.microsoft.com/office/drawing/2014/main" id="{1947DC5C-DE36-122E-909D-E5A552BE4C3B}"/>
              </a:ext>
            </a:extLst>
          </p:cNvPr>
          <p:cNvSpPr>
            <a:spLocks noGrp="1"/>
          </p:cNvSpPr>
          <p:nvPr>
            <p:ph type="body" sz="quarter" idx="18"/>
          </p:nvPr>
        </p:nvSpPr>
        <p:spPr/>
        <p:txBody>
          <a:bodyPr/>
          <a:lstStyle/>
          <a:p>
            <a:r>
              <a:rPr lang="en-US" sz="900" noProof="0"/>
              <a:t>Copilot</a:t>
            </a:r>
            <a:r>
              <a:rPr lang="en-US" noProof="0"/>
              <a:t> helps </a:t>
            </a:r>
            <a:r>
              <a:rPr lang="en-US" sz="900" noProof="0"/>
              <a:t>create a shift schedule based on employee availability, applicable regulations, enterprise guidelines, and predicted store traffic</a:t>
            </a:r>
            <a:r>
              <a:rPr lang="en-US" noProof="0"/>
              <a:t>.</a:t>
            </a:r>
          </a:p>
        </p:txBody>
      </p:sp>
      <p:sp>
        <p:nvSpPr>
          <p:cNvPr id="55" name="Text Placeholder 54">
            <a:extLst>
              <a:ext uri="{FF2B5EF4-FFF2-40B4-BE49-F238E27FC236}">
                <a16:creationId xmlns:a16="http://schemas.microsoft.com/office/drawing/2014/main" id="{BAC8D5FA-FEA7-155F-D4F4-5D1190F3FC6F}"/>
              </a:ext>
            </a:extLst>
          </p:cNvPr>
          <p:cNvSpPr>
            <a:spLocks noGrp="1"/>
          </p:cNvSpPr>
          <p:nvPr>
            <p:ph type="body" sz="quarter" idx="19"/>
          </p:nvPr>
        </p:nvSpPr>
        <p:spPr/>
        <p:txBody>
          <a:bodyPr>
            <a:normAutofit/>
          </a:bodyPr>
          <a:lstStyle/>
          <a:p>
            <a:r>
              <a:rPr lang="en-US" sz="900" noProof="0"/>
              <a:t>Copilot gathers email and Teams chat notifications of employee time off or late start times to determine the changes needed for work assignments and additional workforce needs</a:t>
            </a:r>
            <a:r>
              <a:rPr lang="en-US" noProof="0"/>
              <a:t>.</a:t>
            </a:r>
          </a:p>
        </p:txBody>
      </p:sp>
      <p:sp>
        <p:nvSpPr>
          <p:cNvPr id="56" name="Text Placeholder 55">
            <a:extLst>
              <a:ext uri="{FF2B5EF4-FFF2-40B4-BE49-F238E27FC236}">
                <a16:creationId xmlns:a16="http://schemas.microsoft.com/office/drawing/2014/main" id="{028DFB21-358C-152A-A492-5B1B80F7C113}"/>
              </a:ext>
            </a:extLst>
          </p:cNvPr>
          <p:cNvSpPr>
            <a:spLocks noGrp="1"/>
          </p:cNvSpPr>
          <p:nvPr>
            <p:ph type="body" sz="quarter" idx="20"/>
          </p:nvPr>
        </p:nvSpPr>
        <p:spPr/>
        <p:txBody>
          <a:bodyPr>
            <a:normAutofit/>
          </a:bodyPr>
          <a:lstStyle/>
          <a:p>
            <a:pPr>
              <a:defRPr/>
            </a:pPr>
            <a:r>
              <a:rPr lang="en-US" noProof="0"/>
              <a:t>Copilot provides a proposed list of tasks for each store location and shift based on the procedural guidance manual.</a:t>
            </a:r>
          </a:p>
        </p:txBody>
      </p:sp>
      <p:sp>
        <p:nvSpPr>
          <p:cNvPr id="57" name="Text Placeholder 56">
            <a:extLst>
              <a:ext uri="{FF2B5EF4-FFF2-40B4-BE49-F238E27FC236}">
                <a16:creationId xmlns:a16="http://schemas.microsoft.com/office/drawing/2014/main" id="{CD646749-E208-F207-0C3F-2223B12A44CF}"/>
              </a:ext>
            </a:extLst>
          </p:cNvPr>
          <p:cNvSpPr>
            <a:spLocks noGrp="1"/>
          </p:cNvSpPr>
          <p:nvPr>
            <p:ph type="body" sz="quarter" idx="21"/>
          </p:nvPr>
        </p:nvSpPr>
        <p:spPr/>
        <p:txBody>
          <a:bodyPr/>
          <a:lstStyle/>
          <a:p>
            <a:r>
              <a:rPr lang="en-US" noProof="0"/>
              <a:t>Prompt: Generate a shift roster for the 8</a:t>
            </a:r>
            <a:r>
              <a:rPr lang="en-US" noProof="0">
                <a:sym typeface="Wingdings" panose="05000000000000000000" pitchFamily="2" charset="2"/>
              </a:rPr>
              <a:t>:00 am-4:00 pm shift for this coming Monday factoring in the work hour regulations for California</a:t>
            </a:r>
            <a:endParaRPr lang="en-US" noProof="0"/>
          </a:p>
        </p:txBody>
      </p:sp>
      <p:sp>
        <p:nvSpPr>
          <p:cNvPr id="58" name="Text Placeholder 57">
            <a:extLst>
              <a:ext uri="{FF2B5EF4-FFF2-40B4-BE49-F238E27FC236}">
                <a16:creationId xmlns:a16="http://schemas.microsoft.com/office/drawing/2014/main" id="{2B671EDA-C45B-19D7-D8A5-8D76E643E9CD}"/>
              </a:ext>
            </a:extLst>
          </p:cNvPr>
          <p:cNvSpPr>
            <a:spLocks noGrp="1"/>
          </p:cNvSpPr>
          <p:nvPr>
            <p:ph type="body" sz="quarter" idx="22"/>
          </p:nvPr>
        </p:nvSpPr>
        <p:spPr>
          <a:xfrm>
            <a:off x="584200" y="5433748"/>
            <a:ext cx="2808000" cy="941364"/>
          </a:xfrm>
        </p:spPr>
        <p:txBody>
          <a:bodyPr>
            <a:normAutofit lnSpcReduction="10000"/>
          </a:bodyPr>
          <a:lstStyle/>
          <a:p>
            <a:r>
              <a:rPr lang="en-US" noProof="0"/>
              <a:t>Prompt: Draft an email notifying the team of the latest shift schedule and priority task assignments. Remind them to provide at least one week notice for any scheduling changes needed. Emphasize that there are new policy updates they must read and implement prior to their next shift. </a:t>
            </a:r>
          </a:p>
        </p:txBody>
      </p:sp>
      <p:sp>
        <p:nvSpPr>
          <p:cNvPr id="59" name="Text Placeholder 58">
            <a:extLst>
              <a:ext uri="{FF2B5EF4-FFF2-40B4-BE49-F238E27FC236}">
                <a16:creationId xmlns:a16="http://schemas.microsoft.com/office/drawing/2014/main" id="{CDFA2870-3820-3941-4B86-A060D5F61EB9}"/>
              </a:ext>
            </a:extLst>
          </p:cNvPr>
          <p:cNvSpPr>
            <a:spLocks noGrp="1"/>
          </p:cNvSpPr>
          <p:nvPr>
            <p:ph type="body" sz="quarter" idx="23"/>
          </p:nvPr>
        </p:nvSpPr>
        <p:spPr/>
        <p:txBody>
          <a:bodyPr>
            <a:normAutofit lnSpcReduction="10000"/>
          </a:bodyPr>
          <a:lstStyle/>
          <a:p>
            <a:r>
              <a:rPr lang="en-US" noProof="0"/>
              <a:t>Prompt: Summarize emails and Teams chats about staff delays or absence. Arrange them in a table including the employee name and the details of the changes needed.</a:t>
            </a:r>
          </a:p>
        </p:txBody>
      </p:sp>
      <p:sp>
        <p:nvSpPr>
          <p:cNvPr id="60" name="Text Placeholder 59">
            <a:extLst>
              <a:ext uri="{FF2B5EF4-FFF2-40B4-BE49-F238E27FC236}">
                <a16:creationId xmlns:a16="http://schemas.microsoft.com/office/drawing/2014/main" id="{1F9FEF9B-1D95-0A14-BCF4-1275629AC4DC}"/>
              </a:ext>
            </a:extLst>
          </p:cNvPr>
          <p:cNvSpPr>
            <a:spLocks noGrp="1"/>
          </p:cNvSpPr>
          <p:nvPr>
            <p:ph type="body" sz="quarter" idx="24"/>
          </p:nvPr>
        </p:nvSpPr>
        <p:spPr>
          <a:xfrm>
            <a:off x="4047840" y="5678511"/>
            <a:ext cx="2808000" cy="626701"/>
          </a:xfrm>
        </p:spPr>
        <p:txBody>
          <a:bodyPr>
            <a:normAutofit lnSpcReduction="10000"/>
          </a:bodyPr>
          <a:lstStyle/>
          <a:p>
            <a:r>
              <a:rPr lang="en-US" noProof="0"/>
              <a:t>Prompt: Create a summary of required training due for each employee. Put it in a table format including the name of the training with due dates for each employee.</a:t>
            </a:r>
          </a:p>
        </p:txBody>
      </p:sp>
      <p:sp>
        <p:nvSpPr>
          <p:cNvPr id="61" name="Text Placeholder 60">
            <a:extLst>
              <a:ext uri="{FF2B5EF4-FFF2-40B4-BE49-F238E27FC236}">
                <a16:creationId xmlns:a16="http://schemas.microsoft.com/office/drawing/2014/main" id="{A868357F-9975-6E10-5363-00988F40A022}"/>
              </a:ext>
            </a:extLst>
          </p:cNvPr>
          <p:cNvSpPr>
            <a:spLocks noGrp="1"/>
          </p:cNvSpPr>
          <p:nvPr>
            <p:ph type="body" sz="quarter" idx="25"/>
          </p:nvPr>
        </p:nvSpPr>
        <p:spPr/>
        <p:txBody>
          <a:bodyPr/>
          <a:lstStyle/>
          <a:p>
            <a:r>
              <a:rPr lang="en-US" noProof="0"/>
              <a:t>Prompt: Add tasks to the shift schedule next week. Make sure the priority tasks for each shift base on /ContosoStoreProcedureGuide.doc are assigned. </a:t>
            </a:r>
          </a:p>
        </p:txBody>
      </p:sp>
      <p:sp>
        <p:nvSpPr>
          <p:cNvPr id="83" name="Text Placeholder 82">
            <a:extLst>
              <a:ext uri="{FF2B5EF4-FFF2-40B4-BE49-F238E27FC236}">
                <a16:creationId xmlns:a16="http://schemas.microsoft.com/office/drawing/2014/main" id="{4B514D80-0A01-424E-7B1F-B597C1514F01}"/>
              </a:ext>
            </a:extLst>
          </p:cNvPr>
          <p:cNvSpPr>
            <a:spLocks noGrp="1"/>
          </p:cNvSpPr>
          <p:nvPr>
            <p:ph type="body" sz="quarter" idx="26"/>
          </p:nvPr>
        </p:nvSpPr>
        <p:spPr>
          <a:xfrm>
            <a:off x="7511481" y="5641938"/>
            <a:ext cx="2579568" cy="626701"/>
          </a:xfrm>
        </p:spPr>
        <p:txBody>
          <a:bodyPr/>
          <a:lstStyle/>
          <a:p>
            <a:r>
              <a:rPr lang="en-US" noProof="0"/>
              <a:t>Prompt: Create an announcement based on</a:t>
            </a:r>
          </a:p>
          <a:p>
            <a:r>
              <a:rPr lang="en-US" noProof="0"/>
              <a:t>/Policy Update Oct 1.docx pages 35-41. </a:t>
            </a:r>
          </a:p>
        </p:txBody>
      </p:sp>
      <p:sp>
        <p:nvSpPr>
          <p:cNvPr id="84" name="Text Placeholder 83">
            <a:extLst>
              <a:ext uri="{FF2B5EF4-FFF2-40B4-BE49-F238E27FC236}">
                <a16:creationId xmlns:a16="http://schemas.microsoft.com/office/drawing/2014/main" id="{E41A8848-94DF-BC69-050C-5A9AF2DC67AD}"/>
              </a:ext>
            </a:extLst>
          </p:cNvPr>
          <p:cNvSpPr>
            <a:spLocks noGrp="1"/>
          </p:cNvSpPr>
          <p:nvPr>
            <p:ph type="body" sz="quarter" idx="27"/>
          </p:nvPr>
        </p:nvSpPr>
        <p:spPr/>
        <p:txBody>
          <a:bodyPr vert="horz" wrap="square" lIns="90000" tIns="36000" rIns="90000" bIns="36000" rtlCol="0" anchor="t">
            <a:normAutofit/>
          </a:bodyPr>
          <a:lstStyle/>
          <a:p>
            <a:r>
              <a:rPr lang="en-US" noProof="0"/>
              <a:t>Copilot drafts the weekly email to employees that includes the latest schedule and task assignments and notifies them of the recent policy changes.</a:t>
            </a:r>
            <a:endParaRPr lang="en-US" sz="800" noProof="0"/>
          </a:p>
        </p:txBody>
      </p:sp>
      <p:sp>
        <p:nvSpPr>
          <p:cNvPr id="85" name="Text Placeholder 84">
            <a:extLst>
              <a:ext uri="{FF2B5EF4-FFF2-40B4-BE49-F238E27FC236}">
                <a16:creationId xmlns:a16="http://schemas.microsoft.com/office/drawing/2014/main" id="{6F186FF6-1242-984A-E7D3-449E480B15D9}"/>
              </a:ext>
            </a:extLst>
          </p:cNvPr>
          <p:cNvSpPr>
            <a:spLocks noGrp="1"/>
          </p:cNvSpPr>
          <p:nvPr>
            <p:ph type="body" sz="quarter" idx="28"/>
          </p:nvPr>
        </p:nvSpPr>
        <p:spPr/>
        <p:txBody>
          <a:bodyPr/>
          <a:lstStyle/>
          <a:p>
            <a:r>
              <a:rPr lang="en-US" noProof="0"/>
              <a:t>Copilot identifies employees who have training due so reminders can be sent.</a:t>
            </a:r>
            <a:endParaRPr lang="en-US" sz="800" noProof="0"/>
          </a:p>
        </p:txBody>
      </p:sp>
      <p:sp>
        <p:nvSpPr>
          <p:cNvPr id="86" name="Text Placeholder 85">
            <a:extLst>
              <a:ext uri="{FF2B5EF4-FFF2-40B4-BE49-F238E27FC236}">
                <a16:creationId xmlns:a16="http://schemas.microsoft.com/office/drawing/2014/main" id="{59AEBB66-C9B4-9C23-F956-B2CD92E4E11E}"/>
              </a:ext>
            </a:extLst>
          </p:cNvPr>
          <p:cNvSpPr>
            <a:spLocks noGrp="1"/>
          </p:cNvSpPr>
          <p:nvPr>
            <p:ph type="body" sz="quarter" idx="29"/>
          </p:nvPr>
        </p:nvSpPr>
        <p:spPr/>
        <p:txBody>
          <a:bodyPr/>
          <a:lstStyle/>
          <a:p>
            <a:r>
              <a:rPr lang="en-US" noProof="0"/>
              <a:t>Copilot drafts a summary of recent policy updates for distribution and posting in employee forums.</a:t>
            </a:r>
          </a:p>
        </p:txBody>
      </p:sp>
      <p:sp>
        <p:nvSpPr>
          <p:cNvPr id="87" name="Text Placeholder 86">
            <a:extLst>
              <a:ext uri="{FF2B5EF4-FFF2-40B4-BE49-F238E27FC236}">
                <a16:creationId xmlns:a16="http://schemas.microsoft.com/office/drawing/2014/main" id="{4B716D8B-A46B-A152-34A5-166C2C7CEF0E}"/>
              </a:ext>
            </a:extLst>
          </p:cNvPr>
          <p:cNvSpPr>
            <a:spLocks noGrp="1"/>
          </p:cNvSpPr>
          <p:nvPr>
            <p:ph type="body" sz="quarter" idx="30"/>
          </p:nvPr>
        </p:nvSpPr>
        <p:spPr/>
        <p:txBody>
          <a:bodyPr/>
          <a:lstStyle/>
          <a:p>
            <a:r>
              <a:rPr lang="en-US" noProof="0"/>
              <a:t>Extend</a:t>
            </a:r>
          </a:p>
        </p:txBody>
      </p:sp>
      <p:sp>
        <p:nvSpPr>
          <p:cNvPr id="5" name="Text Placeholder 4">
            <a:extLst>
              <a:ext uri="{FF2B5EF4-FFF2-40B4-BE49-F238E27FC236}">
                <a16:creationId xmlns:a16="http://schemas.microsoft.com/office/drawing/2014/main" id="{421A36E2-7BF3-3A69-4508-E8B5CB9A4F63}"/>
              </a:ext>
            </a:extLst>
          </p:cNvPr>
          <p:cNvSpPr>
            <a:spLocks noGrp="1"/>
          </p:cNvSpPr>
          <p:nvPr>
            <p:ph type="body" sz="quarter" idx="38"/>
          </p:nvPr>
        </p:nvSpPr>
        <p:spPr>
          <a:solidFill>
            <a:srgbClr val="0070C0"/>
          </a:solidFill>
        </p:spPr>
        <p:txBody>
          <a:bodyPr/>
          <a:lstStyle/>
          <a:p>
            <a:endParaRPr lang="en-US" noProof="0"/>
          </a:p>
        </p:txBody>
      </p:sp>
      <p:sp>
        <p:nvSpPr>
          <p:cNvPr id="6" name="Text Placeholder 5">
            <a:extLst>
              <a:ext uri="{FF2B5EF4-FFF2-40B4-BE49-F238E27FC236}">
                <a16:creationId xmlns:a16="http://schemas.microsoft.com/office/drawing/2014/main" id="{8A84072B-9958-A883-3130-D087292D421E}"/>
              </a:ext>
            </a:extLst>
          </p:cNvPr>
          <p:cNvSpPr>
            <a:spLocks noGrp="1"/>
          </p:cNvSpPr>
          <p:nvPr>
            <p:ph type="body" sz="quarter" idx="39"/>
          </p:nvPr>
        </p:nvSpPr>
        <p:spPr>
          <a:solidFill>
            <a:srgbClr val="0078D4"/>
          </a:solidFill>
        </p:spPr>
        <p:txBody>
          <a:bodyPr/>
          <a:lstStyle/>
          <a:p>
            <a:endParaRPr lang="en-US" noProof="0"/>
          </a:p>
        </p:txBody>
      </p:sp>
      <p:sp>
        <p:nvSpPr>
          <p:cNvPr id="7" name="Text Placeholder 6">
            <a:extLst>
              <a:ext uri="{FF2B5EF4-FFF2-40B4-BE49-F238E27FC236}">
                <a16:creationId xmlns:a16="http://schemas.microsoft.com/office/drawing/2014/main" id="{E32A4840-8CBD-C127-5362-40D6CD60F3C4}"/>
              </a:ext>
            </a:extLst>
          </p:cNvPr>
          <p:cNvSpPr>
            <a:spLocks noGrp="1"/>
          </p:cNvSpPr>
          <p:nvPr>
            <p:ph type="body" sz="quarter" idx="40"/>
          </p:nvPr>
        </p:nvSpPr>
        <p:spPr>
          <a:solidFill>
            <a:srgbClr val="0070C0"/>
          </a:solidFill>
        </p:spPr>
        <p:txBody>
          <a:bodyPr/>
          <a:lstStyle/>
          <a:p>
            <a:endParaRPr lang="en-US" noProof="0"/>
          </a:p>
        </p:txBody>
      </p:sp>
      <p:sp>
        <p:nvSpPr>
          <p:cNvPr id="23" name="Rectangle: Rounded Corners 6">
            <a:extLst>
              <a:ext uri="{FF2B5EF4-FFF2-40B4-BE49-F238E27FC236}">
                <a16:creationId xmlns:a16="http://schemas.microsoft.com/office/drawing/2014/main" id="{E158B557-A742-CB33-01EB-A2D7C8ECD4E2}"/>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sp>
        <p:nvSpPr>
          <p:cNvPr id="33" name="Rectangle: Rounded Corners 6">
            <a:extLst>
              <a:ext uri="{FF2B5EF4-FFF2-40B4-BE49-F238E27FC236}">
                <a16:creationId xmlns:a16="http://schemas.microsoft.com/office/drawing/2014/main" id="{E0CFAF8C-7177-9677-A6DA-C4732510FD52}"/>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34" name="Group 33">
            <a:extLst>
              <a:ext uri="{FF2B5EF4-FFF2-40B4-BE49-F238E27FC236}">
                <a16:creationId xmlns:a16="http://schemas.microsoft.com/office/drawing/2014/main" id="{316D3649-619D-231B-A206-99E24ACBC358}"/>
              </a:ext>
            </a:extLst>
          </p:cNvPr>
          <p:cNvGrpSpPr/>
          <p:nvPr/>
        </p:nvGrpSpPr>
        <p:grpSpPr>
          <a:xfrm>
            <a:off x="7523373" y="1127774"/>
            <a:ext cx="1188720" cy="216000"/>
            <a:chOff x="1194743" y="1140160"/>
            <a:chExt cx="1188720" cy="216000"/>
          </a:xfrm>
        </p:grpSpPr>
        <p:sp>
          <p:nvSpPr>
            <p:cNvPr id="35" name="Rectangle: Rounded Corners 6">
              <a:extLst>
                <a:ext uri="{FF2B5EF4-FFF2-40B4-BE49-F238E27FC236}">
                  <a16:creationId xmlns:a16="http://schemas.microsoft.com/office/drawing/2014/main" id="{134279F2-8C85-5630-FD15-0A95A1E53844}"/>
                </a:ext>
                <a:ext uri="{C183D7F6-B498-43B3-948B-1728B52AA6E4}">
                  <adec:decorative xmlns:adec="http://schemas.microsoft.com/office/drawing/2017/decorative" val="1"/>
                </a:ext>
              </a:extLst>
            </p:cNvPr>
            <p:cNvSpPr/>
            <p:nvPr/>
          </p:nvSpPr>
          <p:spPr bwMode="auto">
            <a:xfrm>
              <a:off x="1194743" y="1140160"/>
              <a:ext cx="118872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Revenue growth</a:t>
              </a:r>
            </a:p>
          </p:txBody>
        </p:sp>
        <p:pic>
          <p:nvPicPr>
            <p:cNvPr id="36" name="Graphic 35">
              <a:extLst>
                <a:ext uri="{FF2B5EF4-FFF2-40B4-BE49-F238E27FC236}">
                  <a16:creationId xmlns:a16="http://schemas.microsoft.com/office/drawing/2014/main" id="{E5A96317-C5A1-D305-F774-C609E2CD3AE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41527" y="1176160"/>
              <a:ext cx="144000" cy="144000"/>
            </a:xfrm>
            <a:prstGeom prst="rect">
              <a:avLst/>
            </a:prstGeom>
          </p:spPr>
        </p:pic>
      </p:grpSp>
      <p:grpSp>
        <p:nvGrpSpPr>
          <p:cNvPr id="37" name="Group 36">
            <a:extLst>
              <a:ext uri="{FF2B5EF4-FFF2-40B4-BE49-F238E27FC236}">
                <a16:creationId xmlns:a16="http://schemas.microsoft.com/office/drawing/2014/main" id="{2ABBCC2D-5532-20AB-E5B2-29069CBE659E}"/>
              </a:ext>
            </a:extLst>
          </p:cNvPr>
          <p:cNvGrpSpPr/>
          <p:nvPr/>
        </p:nvGrpSpPr>
        <p:grpSpPr>
          <a:xfrm>
            <a:off x="8792497" y="1127774"/>
            <a:ext cx="1005840" cy="216000"/>
            <a:chOff x="1194743" y="1140160"/>
            <a:chExt cx="1005840" cy="216000"/>
          </a:xfrm>
        </p:grpSpPr>
        <p:sp>
          <p:nvSpPr>
            <p:cNvPr id="38" name="Rectangle: Rounded Corners 6">
              <a:extLst>
                <a:ext uri="{FF2B5EF4-FFF2-40B4-BE49-F238E27FC236}">
                  <a16:creationId xmlns:a16="http://schemas.microsoft.com/office/drawing/2014/main" id="{80162D09-5595-E982-4CA6-7545EFD29EE5}"/>
                </a:ext>
                <a:ext uri="{C183D7F6-B498-43B3-948B-1728B52AA6E4}">
                  <adec:decorative xmlns:adec="http://schemas.microsoft.com/office/drawing/2017/decorative" val="1"/>
                </a:ext>
              </a:extLst>
            </p:cNvPr>
            <p:cNvSpPr/>
            <p:nvPr/>
          </p:nvSpPr>
          <p:spPr bwMode="auto">
            <a:xfrm>
              <a:off x="1194743" y="1140160"/>
              <a:ext cx="100584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Cost savings</a:t>
              </a:r>
            </a:p>
          </p:txBody>
        </p:sp>
        <p:pic>
          <p:nvPicPr>
            <p:cNvPr id="39" name="Graphic 38">
              <a:extLst>
                <a:ext uri="{FF2B5EF4-FFF2-40B4-BE49-F238E27FC236}">
                  <a16:creationId xmlns:a16="http://schemas.microsoft.com/office/drawing/2014/main" id="{87688668-B513-B8E5-0512-D2E4A0E636E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41527" y="1176160"/>
              <a:ext cx="144000" cy="144000"/>
            </a:xfrm>
            <a:prstGeom prst="rect">
              <a:avLst/>
            </a:prstGeom>
          </p:spPr>
        </p:pic>
      </p:grpSp>
      <p:grpSp>
        <p:nvGrpSpPr>
          <p:cNvPr id="15" name="Group 14">
            <a:extLst>
              <a:ext uri="{FF2B5EF4-FFF2-40B4-BE49-F238E27FC236}">
                <a16:creationId xmlns:a16="http://schemas.microsoft.com/office/drawing/2014/main" id="{261D904D-B67E-5A77-E994-BB7AA3DE0A68}"/>
              </a:ext>
            </a:extLst>
          </p:cNvPr>
          <p:cNvGrpSpPr/>
          <p:nvPr/>
        </p:nvGrpSpPr>
        <p:grpSpPr>
          <a:xfrm>
            <a:off x="804187" y="5169108"/>
            <a:ext cx="2351135" cy="360000"/>
            <a:chOff x="4276273" y="2761669"/>
            <a:chExt cx="2351135" cy="360000"/>
          </a:xfrm>
        </p:grpSpPr>
        <p:pic>
          <p:nvPicPr>
            <p:cNvPr id="16" name="Picture 15" descr="Zip Co logo SVG free download, id: 101874 - Brandlogos.net">
              <a:hlinkClick r:id="rId4"/>
              <a:extLst>
                <a:ext uri="{FF2B5EF4-FFF2-40B4-BE49-F238E27FC236}">
                  <a16:creationId xmlns:a16="http://schemas.microsoft.com/office/drawing/2014/main" id="{3D1D70B9-6588-F90D-C41E-2C337CA23B9D}"/>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l="-43278" t="-53646" r="-43278" b="-53646"/>
            <a:stretch/>
          </p:blipFill>
          <p:spPr bwMode="auto">
            <a:xfrm>
              <a:off x="4276273" y="2761669"/>
              <a:ext cx="360000" cy="360000"/>
            </a:xfrm>
            <a:prstGeom prst="ellipse">
              <a:avLst/>
            </a:prstGeom>
            <a:solidFill>
              <a:srgbClr val="FFFFFF"/>
            </a:solidFill>
          </p:spPr>
        </p:pic>
        <p:sp>
          <p:nvSpPr>
            <p:cNvPr id="17" name="TextBox 16">
              <a:extLst>
                <a:ext uri="{FF2B5EF4-FFF2-40B4-BE49-F238E27FC236}">
                  <a16:creationId xmlns:a16="http://schemas.microsoft.com/office/drawing/2014/main" id="{32411F16-84FA-3EBD-D098-6D4655401B69}"/>
                </a:ext>
                <a:ext uri="{C183D7F6-B498-43B3-948B-1728B52AA6E4}">
                  <adec:decorative xmlns:adec="http://schemas.microsoft.com/office/drawing/2017/decorative" val="0"/>
                </a:ext>
              </a:extLst>
            </p:cNvPr>
            <p:cNvSpPr txBox="1"/>
            <p:nvPr/>
          </p:nvSpPr>
          <p:spPr>
            <a:xfrm>
              <a:off x="4735224" y="2857031"/>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Segoe UI Semibold"/>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grpSp>
      <p:grpSp>
        <p:nvGrpSpPr>
          <p:cNvPr id="66" name="Group 65">
            <a:extLst>
              <a:ext uri="{FF2B5EF4-FFF2-40B4-BE49-F238E27FC236}">
                <a16:creationId xmlns:a16="http://schemas.microsoft.com/office/drawing/2014/main" id="{321949DE-4677-FA46-5243-7BE960FAB9DD}"/>
              </a:ext>
            </a:extLst>
          </p:cNvPr>
          <p:cNvGrpSpPr/>
          <p:nvPr/>
        </p:nvGrpSpPr>
        <p:grpSpPr>
          <a:xfrm>
            <a:off x="4276273" y="5169108"/>
            <a:ext cx="2351135" cy="360000"/>
            <a:chOff x="588263" y="3617084"/>
            <a:chExt cx="2351135" cy="360000"/>
          </a:xfrm>
        </p:grpSpPr>
        <p:pic>
          <p:nvPicPr>
            <p:cNvPr id="67" name="Picture 66">
              <a:extLst>
                <a:ext uri="{FF2B5EF4-FFF2-40B4-BE49-F238E27FC236}">
                  <a16:creationId xmlns:a16="http://schemas.microsoft.com/office/drawing/2014/main" id="{0E98C0C7-3941-C32A-8836-55A4571B407C}"/>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68" name="TextBox 67">
              <a:extLst>
                <a:ext uri="{FF2B5EF4-FFF2-40B4-BE49-F238E27FC236}">
                  <a16:creationId xmlns:a16="http://schemas.microsoft.com/office/drawing/2014/main" id="{9BB7FA25-8501-459F-6A4E-190A3EFE7A41}"/>
                </a:ext>
                <a:ext uri="{C183D7F6-B498-43B3-948B-1728B52AA6E4}">
                  <adec:decorative xmlns:adec="http://schemas.microsoft.com/office/drawing/2017/decorative" val="0"/>
                </a:ext>
              </a:extLst>
            </p:cNvPr>
            <p:cNvSpPr txBox="1"/>
            <p:nvPr/>
          </p:nvSpPr>
          <p:spPr>
            <a:xfrm>
              <a:off x="1047214" y="371244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8" name="Group 7">
            <a:extLst>
              <a:ext uri="{FF2B5EF4-FFF2-40B4-BE49-F238E27FC236}">
                <a16:creationId xmlns:a16="http://schemas.microsoft.com/office/drawing/2014/main" id="{937F5B41-0AE1-48CB-2D0A-89EAF28346B2}"/>
              </a:ext>
            </a:extLst>
          </p:cNvPr>
          <p:cNvGrpSpPr/>
          <p:nvPr/>
        </p:nvGrpSpPr>
        <p:grpSpPr>
          <a:xfrm>
            <a:off x="4272050" y="2732593"/>
            <a:ext cx="2351135" cy="360000"/>
            <a:chOff x="4276273" y="2761669"/>
            <a:chExt cx="2351135" cy="360000"/>
          </a:xfrm>
        </p:grpSpPr>
        <p:pic>
          <p:nvPicPr>
            <p:cNvPr id="9" name="Picture 8" descr="Zip Co logo SVG free download, id: 101874 - Brandlogos.net">
              <a:hlinkClick r:id="rId4"/>
              <a:extLst>
                <a:ext uri="{FF2B5EF4-FFF2-40B4-BE49-F238E27FC236}">
                  <a16:creationId xmlns:a16="http://schemas.microsoft.com/office/drawing/2014/main" id="{24417714-1FBB-86E5-3921-7F24FE2A4CBA}"/>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l="-43278" t="-53646" r="-43278" b="-53646"/>
            <a:stretch/>
          </p:blipFill>
          <p:spPr bwMode="auto">
            <a:xfrm>
              <a:off x="4276273" y="2761669"/>
              <a:ext cx="360000" cy="360000"/>
            </a:xfrm>
            <a:prstGeom prst="ellipse">
              <a:avLst/>
            </a:prstGeom>
            <a:solidFill>
              <a:srgbClr val="FFFFFF"/>
            </a:solidFill>
          </p:spPr>
        </p:pic>
        <p:sp>
          <p:nvSpPr>
            <p:cNvPr id="10" name="TextBox 9">
              <a:extLst>
                <a:ext uri="{FF2B5EF4-FFF2-40B4-BE49-F238E27FC236}">
                  <a16:creationId xmlns:a16="http://schemas.microsoft.com/office/drawing/2014/main" id="{BC292457-6A5E-EAE7-3823-C2CF391E9E9A}"/>
                </a:ext>
                <a:ext uri="{C183D7F6-B498-43B3-948B-1728B52AA6E4}">
                  <adec:decorative xmlns:adec="http://schemas.microsoft.com/office/drawing/2017/decorative" val="0"/>
                </a:ext>
              </a:extLst>
            </p:cNvPr>
            <p:cNvSpPr txBox="1"/>
            <p:nvPr/>
          </p:nvSpPr>
          <p:spPr>
            <a:xfrm>
              <a:off x="4735224" y="2857031"/>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Segoe UI Semibold"/>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grpSp>
      <p:pic>
        <p:nvPicPr>
          <p:cNvPr id="11" name="Picture 10">
            <a:extLst>
              <a:ext uri="{FF2B5EF4-FFF2-40B4-BE49-F238E27FC236}">
                <a16:creationId xmlns:a16="http://schemas.microsoft.com/office/drawing/2014/main" id="{19364E39-B93A-B1C2-22FE-5309258DEE91}"/>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t="-1"/>
          <a:stretch/>
        </p:blipFill>
        <p:spPr>
          <a:xfrm>
            <a:off x="10119044" y="4305474"/>
            <a:ext cx="2072956" cy="2552526"/>
          </a:xfrm>
          <a:prstGeom prst="rect">
            <a:avLst/>
          </a:prstGeom>
        </p:spPr>
      </p:pic>
      <p:grpSp>
        <p:nvGrpSpPr>
          <p:cNvPr id="18" name="Group 17">
            <a:extLst>
              <a:ext uri="{FF2B5EF4-FFF2-40B4-BE49-F238E27FC236}">
                <a16:creationId xmlns:a16="http://schemas.microsoft.com/office/drawing/2014/main" id="{BB8F3D6D-EF0B-B63A-DB0D-D1BBDEE90CF2}"/>
              </a:ext>
            </a:extLst>
          </p:cNvPr>
          <p:cNvGrpSpPr/>
          <p:nvPr/>
        </p:nvGrpSpPr>
        <p:grpSpPr>
          <a:xfrm>
            <a:off x="1624328" y="1132756"/>
            <a:ext cx="1131930" cy="216000"/>
            <a:chOff x="1198144" y="862657"/>
            <a:chExt cx="1131930" cy="216000"/>
          </a:xfrm>
        </p:grpSpPr>
        <p:sp>
          <p:nvSpPr>
            <p:cNvPr id="24" name="Rectangle: Rounded Corners 6">
              <a:extLst>
                <a:ext uri="{FF2B5EF4-FFF2-40B4-BE49-F238E27FC236}">
                  <a16:creationId xmlns:a16="http://schemas.microsoft.com/office/drawing/2014/main" id="{08BB797C-E3DF-0496-F380-77D811D080AF}"/>
                </a:ext>
                <a:ext uri="{C183D7F6-B498-43B3-948B-1728B52AA6E4}">
                  <adec:decorative xmlns:adec="http://schemas.microsoft.com/office/drawing/2017/decorative" val="1"/>
                </a:ext>
              </a:extLst>
            </p:cNvPr>
            <p:cNvSpPr/>
            <p:nvPr/>
          </p:nvSpPr>
          <p:spPr bwMode="auto">
            <a:xfrm>
              <a:off x="1198144" y="862657"/>
              <a:ext cx="113193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a:ea typeface="+mn-ea"/>
                  <a:cs typeface="Segoe UI Semibold"/>
                </a:rPr>
                <a:t>Store revenue</a:t>
              </a:r>
              <a:endPar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endParaRPr>
            </a:p>
          </p:txBody>
        </p:sp>
        <p:pic>
          <p:nvPicPr>
            <p:cNvPr id="25" name="Graphic 24">
              <a:extLst>
                <a:ext uri="{FF2B5EF4-FFF2-40B4-BE49-F238E27FC236}">
                  <a16:creationId xmlns:a16="http://schemas.microsoft.com/office/drawing/2014/main" id="{80F08B7A-28D5-1128-8D1C-DCA2D5A2E854}"/>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1244929" y="898657"/>
              <a:ext cx="144000" cy="144000"/>
            </a:xfrm>
            <a:prstGeom prst="rect">
              <a:avLst/>
            </a:prstGeom>
          </p:spPr>
        </p:pic>
      </p:grpSp>
      <p:grpSp>
        <p:nvGrpSpPr>
          <p:cNvPr id="3" name="Group 2">
            <a:extLst>
              <a:ext uri="{FF2B5EF4-FFF2-40B4-BE49-F238E27FC236}">
                <a16:creationId xmlns:a16="http://schemas.microsoft.com/office/drawing/2014/main" id="{3EB4AD25-6F6F-C6A5-1F1B-941EA2EB39EA}"/>
              </a:ext>
            </a:extLst>
          </p:cNvPr>
          <p:cNvGrpSpPr/>
          <p:nvPr/>
        </p:nvGrpSpPr>
        <p:grpSpPr>
          <a:xfrm>
            <a:off x="4421046" y="1136034"/>
            <a:ext cx="1207643" cy="219456"/>
            <a:chOff x="1198143" y="862657"/>
            <a:chExt cx="1207643" cy="207740"/>
          </a:xfrm>
        </p:grpSpPr>
        <p:sp>
          <p:nvSpPr>
            <p:cNvPr id="27" name="Rectangle: Rounded Corners 6">
              <a:extLst>
                <a:ext uri="{FF2B5EF4-FFF2-40B4-BE49-F238E27FC236}">
                  <a16:creationId xmlns:a16="http://schemas.microsoft.com/office/drawing/2014/main" id="{993B4D45-D917-AFDC-F8AC-0A7464B569B4}"/>
                </a:ext>
                <a:ext uri="{C183D7F6-B498-43B3-948B-1728B52AA6E4}">
                  <adec:decorative xmlns:adec="http://schemas.microsoft.com/office/drawing/2017/decorative" val="1"/>
                </a:ext>
              </a:extLst>
            </p:cNvPr>
            <p:cNvSpPr/>
            <p:nvPr/>
          </p:nvSpPr>
          <p:spPr bwMode="auto">
            <a:xfrm>
              <a:off x="1198143" y="862657"/>
              <a:ext cx="1207643" cy="20774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a:ea typeface="+mn-ea"/>
                  <a:cs typeface="Segoe UI Semibold"/>
                </a:rPr>
                <a:t>Employee churn</a:t>
              </a:r>
              <a:endPar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endParaRPr>
            </a:p>
          </p:txBody>
        </p:sp>
        <p:pic>
          <p:nvPicPr>
            <p:cNvPr id="28" name="Graphic 27">
              <a:extLst>
                <a:ext uri="{FF2B5EF4-FFF2-40B4-BE49-F238E27FC236}">
                  <a16:creationId xmlns:a16="http://schemas.microsoft.com/office/drawing/2014/main" id="{85F6E2DB-6945-7212-9883-117E5DD7CAE5}"/>
                </a:ext>
              </a:extLst>
            </p:cNvPr>
            <p:cNvPicPr>
              <a:picLocks noChangeAspect="1"/>
            </p:cNvPicPr>
            <p:nvPr/>
          </p:nvPicPr>
          <p:blipFill>
            <a:blip r:embed="rId8">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1244929" y="898657"/>
              <a:ext cx="144000" cy="144000"/>
            </a:xfrm>
            <a:prstGeom prst="rect">
              <a:avLst/>
            </a:prstGeom>
          </p:spPr>
        </p:pic>
      </p:grpSp>
      <p:grpSp>
        <p:nvGrpSpPr>
          <p:cNvPr id="29" name="Group 28">
            <a:extLst>
              <a:ext uri="{FF2B5EF4-FFF2-40B4-BE49-F238E27FC236}">
                <a16:creationId xmlns:a16="http://schemas.microsoft.com/office/drawing/2014/main" id="{576DCAC2-AAB3-34A7-3521-0A72D7119F23}"/>
              </a:ext>
            </a:extLst>
          </p:cNvPr>
          <p:cNvGrpSpPr/>
          <p:nvPr/>
        </p:nvGrpSpPr>
        <p:grpSpPr>
          <a:xfrm>
            <a:off x="2829563" y="1136034"/>
            <a:ext cx="1517685" cy="219456"/>
            <a:chOff x="1198143" y="862657"/>
            <a:chExt cx="1517685" cy="207740"/>
          </a:xfrm>
        </p:grpSpPr>
        <p:sp>
          <p:nvSpPr>
            <p:cNvPr id="40" name="Rectangle: Rounded Corners 6">
              <a:extLst>
                <a:ext uri="{FF2B5EF4-FFF2-40B4-BE49-F238E27FC236}">
                  <a16:creationId xmlns:a16="http://schemas.microsoft.com/office/drawing/2014/main" id="{CBDFA83C-FBF3-FBE5-06CE-1D5B24376CBE}"/>
                </a:ext>
                <a:ext uri="{C183D7F6-B498-43B3-948B-1728B52AA6E4}">
                  <adec:decorative xmlns:adec="http://schemas.microsoft.com/office/drawing/2017/decorative" val="1"/>
                </a:ext>
              </a:extLst>
            </p:cNvPr>
            <p:cNvSpPr/>
            <p:nvPr/>
          </p:nvSpPr>
          <p:spPr bwMode="auto">
            <a:xfrm>
              <a:off x="1198143" y="862657"/>
              <a:ext cx="1517685" cy="20774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a:ea typeface="+mn-ea"/>
                  <a:cs typeface="Segoe UI Semibold"/>
                </a:rPr>
                <a:t>Customer satisfaction</a:t>
              </a:r>
              <a:endPar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endParaRPr>
            </a:p>
          </p:txBody>
        </p:sp>
        <p:pic>
          <p:nvPicPr>
            <p:cNvPr id="41" name="Graphic 40">
              <a:extLst>
                <a:ext uri="{FF2B5EF4-FFF2-40B4-BE49-F238E27FC236}">
                  <a16:creationId xmlns:a16="http://schemas.microsoft.com/office/drawing/2014/main" id="{0DE30279-B094-5A77-8E8E-FE4A1325CE80}"/>
                </a:ext>
              </a:extLst>
            </p:cNvPr>
            <p:cNvPicPr>
              <a:picLocks noChangeAspect="1"/>
            </p:cNvPicPr>
            <p:nvPr/>
          </p:nvPicPr>
          <p:blipFill>
            <a:blip r:embed="rId8">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1244929" y="898657"/>
              <a:ext cx="144000" cy="144000"/>
            </a:xfrm>
            <a:prstGeom prst="rect">
              <a:avLst/>
            </a:prstGeom>
          </p:spPr>
        </p:pic>
      </p:grpSp>
      <p:grpSp>
        <p:nvGrpSpPr>
          <p:cNvPr id="43" name="Group 42">
            <a:extLst>
              <a:ext uri="{FF2B5EF4-FFF2-40B4-BE49-F238E27FC236}">
                <a16:creationId xmlns:a16="http://schemas.microsoft.com/office/drawing/2014/main" id="{F454EAD1-FA35-FCC9-7423-FD740199DE18}"/>
              </a:ext>
            </a:extLst>
          </p:cNvPr>
          <p:cNvGrpSpPr/>
          <p:nvPr/>
        </p:nvGrpSpPr>
        <p:grpSpPr>
          <a:xfrm>
            <a:off x="942434" y="2731055"/>
            <a:ext cx="2360997" cy="424530"/>
            <a:chOff x="942434" y="2731055"/>
            <a:chExt cx="2360997" cy="424530"/>
          </a:xfrm>
        </p:grpSpPr>
        <p:pic>
          <p:nvPicPr>
            <p:cNvPr id="44" name="Picture 43">
              <a:hlinkClick r:id="rId4"/>
              <a:extLst>
                <a:ext uri="{FF2B5EF4-FFF2-40B4-BE49-F238E27FC236}">
                  <a16:creationId xmlns:a16="http://schemas.microsoft.com/office/drawing/2014/main" id="{95EA8767-6BC1-1264-9DEE-03E09C1587B2}"/>
                </a:ext>
              </a:extLst>
            </p:cNvPr>
            <p:cNvPicPr>
              <a:picLocks noChangeAspect="1" noChangeArrowheads="1"/>
            </p:cNvPicPr>
            <p:nvPr/>
          </p:nvPicPr>
          <p:blipFill rotWithShape="1">
            <a:blip r:embed="rId10" cstate="screen">
              <a:extLst>
                <a:ext uri="{28A0092B-C50C-407E-A947-70E740481C1C}">
                  <a14:useLocalDpi xmlns:a14="http://schemas.microsoft.com/office/drawing/2010/main"/>
                </a:ext>
              </a:extLst>
            </a:blip>
            <a:srcRect/>
            <a:stretch/>
          </p:blipFill>
          <p:spPr bwMode="auto">
            <a:xfrm>
              <a:off x="942434" y="2731055"/>
              <a:ext cx="360000" cy="360000"/>
            </a:xfrm>
            <a:prstGeom prst="ellipse">
              <a:avLst/>
            </a:prstGeom>
            <a:solidFill>
              <a:srgbClr val="FFFFFF"/>
            </a:solidFill>
          </p:spPr>
        </p:pic>
        <p:sp>
          <p:nvSpPr>
            <p:cNvPr id="46" name="TextBox 45">
              <a:extLst>
                <a:ext uri="{FF2B5EF4-FFF2-40B4-BE49-F238E27FC236}">
                  <a16:creationId xmlns:a16="http://schemas.microsoft.com/office/drawing/2014/main" id="{A7F905C1-F7E6-5A57-3BF6-3C1701CC2320}"/>
                </a:ext>
                <a:ext uri="{C183D7F6-B498-43B3-948B-1728B52AA6E4}">
                  <adec:decorative xmlns:adec="http://schemas.microsoft.com/office/drawing/2017/decorative" val="0"/>
                </a:ext>
              </a:extLst>
            </p:cNvPr>
            <p:cNvSpPr txBox="1"/>
            <p:nvPr/>
          </p:nvSpPr>
          <p:spPr>
            <a:xfrm>
              <a:off x="1401385" y="2755475"/>
              <a:ext cx="1902046" cy="400110"/>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p>
            <a:p>
              <a:pPr defTabSz="914367">
                <a:defRPr/>
              </a:pPr>
              <a:r>
                <a:rPr kumimoji="0" lang="en-US" sz="900" b="0" i="0" u="none" strike="noStrike" kern="1200" cap="none" spc="0" normalizeH="0" baseline="0" noProof="0">
                  <a:ln>
                    <a:noFill/>
                  </a:ln>
                  <a:solidFill>
                    <a:srgbClr val="0078D4"/>
                  </a:solidFill>
                  <a:effectLst/>
                  <a:uLnTx/>
                  <a:uFillTx/>
                  <a:latin typeface="Segoe UI Semibold"/>
                  <a:ea typeface="+mn-ea"/>
                  <a:cs typeface="+mn-cs"/>
                </a:rPr>
                <a:t>+ </a:t>
              </a:r>
              <a:r>
                <a:rPr lang="en-US" sz="900" noProof="0">
                  <a:solidFill>
                    <a:srgbClr val="0078D4"/>
                  </a:solidFill>
                  <a:latin typeface="Segoe UI Semibold"/>
                </a:rPr>
                <a:t>Connection to HRMS system</a:t>
              </a:r>
              <a:endParaRPr kumimoji="0" lang="en-US" sz="900" b="0" i="0" u="none" strike="noStrike" kern="1200" cap="none" spc="0" normalizeH="0" baseline="0" noProof="0">
                <a:ln>
                  <a:noFill/>
                </a:ln>
                <a:solidFill>
                  <a:srgbClr val="0078D4"/>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62" name="Group 61">
            <a:extLst>
              <a:ext uri="{FF2B5EF4-FFF2-40B4-BE49-F238E27FC236}">
                <a16:creationId xmlns:a16="http://schemas.microsoft.com/office/drawing/2014/main" id="{541FCBA7-FD8A-89A6-7E68-19B8AE14E16F}"/>
              </a:ext>
            </a:extLst>
          </p:cNvPr>
          <p:cNvGrpSpPr/>
          <p:nvPr/>
        </p:nvGrpSpPr>
        <p:grpSpPr>
          <a:xfrm>
            <a:off x="7789062" y="2721309"/>
            <a:ext cx="2360997" cy="424530"/>
            <a:chOff x="942434" y="2731055"/>
            <a:chExt cx="2360997" cy="424530"/>
          </a:xfrm>
        </p:grpSpPr>
        <p:pic>
          <p:nvPicPr>
            <p:cNvPr id="69" name="Picture 68">
              <a:hlinkClick r:id="rId4"/>
              <a:extLst>
                <a:ext uri="{FF2B5EF4-FFF2-40B4-BE49-F238E27FC236}">
                  <a16:creationId xmlns:a16="http://schemas.microsoft.com/office/drawing/2014/main" id="{B658CF3F-B8F4-39A6-8F1B-80A7EE1825A2}"/>
                </a:ext>
              </a:extLst>
            </p:cNvPr>
            <p:cNvPicPr>
              <a:picLocks noChangeAspect="1" noChangeArrowheads="1"/>
            </p:cNvPicPr>
            <p:nvPr/>
          </p:nvPicPr>
          <p:blipFill rotWithShape="1">
            <a:blip r:embed="rId10" cstate="screen">
              <a:extLst>
                <a:ext uri="{28A0092B-C50C-407E-A947-70E740481C1C}">
                  <a14:useLocalDpi xmlns:a14="http://schemas.microsoft.com/office/drawing/2010/main"/>
                </a:ext>
              </a:extLst>
            </a:blip>
            <a:srcRect/>
            <a:stretch/>
          </p:blipFill>
          <p:spPr bwMode="auto">
            <a:xfrm>
              <a:off x="942434" y="2731055"/>
              <a:ext cx="360000" cy="360000"/>
            </a:xfrm>
            <a:prstGeom prst="ellipse">
              <a:avLst/>
            </a:prstGeom>
            <a:solidFill>
              <a:srgbClr val="FFFFFF"/>
            </a:solidFill>
          </p:spPr>
        </p:pic>
        <p:sp>
          <p:nvSpPr>
            <p:cNvPr id="70" name="TextBox 69">
              <a:extLst>
                <a:ext uri="{FF2B5EF4-FFF2-40B4-BE49-F238E27FC236}">
                  <a16:creationId xmlns:a16="http://schemas.microsoft.com/office/drawing/2014/main" id="{6D76A19D-47D2-5BDB-BB2F-50AC5B4F9896}"/>
                </a:ext>
                <a:ext uri="{C183D7F6-B498-43B3-948B-1728B52AA6E4}">
                  <adec:decorative xmlns:adec="http://schemas.microsoft.com/office/drawing/2017/decorative" val="0"/>
                </a:ext>
              </a:extLst>
            </p:cNvPr>
            <p:cNvSpPr txBox="1"/>
            <p:nvPr/>
          </p:nvSpPr>
          <p:spPr>
            <a:xfrm>
              <a:off x="1401385" y="2755475"/>
              <a:ext cx="1902046" cy="400110"/>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p>
            <a:p>
              <a:pPr defTabSz="914367">
                <a:defRPr/>
              </a:pPr>
              <a:r>
                <a:rPr kumimoji="0" lang="en-US" sz="900" b="0" i="0" u="none" strike="noStrike" kern="1200" cap="none" spc="0" normalizeH="0" baseline="0" noProof="0">
                  <a:ln>
                    <a:noFill/>
                  </a:ln>
                  <a:solidFill>
                    <a:srgbClr val="0078D4"/>
                  </a:solidFill>
                  <a:effectLst/>
                  <a:uLnTx/>
                  <a:uFillTx/>
                  <a:latin typeface="Segoe UI Semibold"/>
                  <a:ea typeface="+mn-ea"/>
                  <a:cs typeface="+mn-cs"/>
                </a:rPr>
                <a:t>+ </a:t>
              </a:r>
              <a:r>
                <a:rPr lang="en-US" sz="900" noProof="0">
                  <a:solidFill>
                    <a:srgbClr val="0078D4"/>
                  </a:solidFill>
                  <a:latin typeface="Segoe UI Semibold"/>
                </a:rPr>
                <a:t>Connection to HRMS system</a:t>
              </a:r>
              <a:endParaRPr kumimoji="0" lang="en-US" sz="900" b="0" i="0" u="none" strike="noStrike" kern="1200" cap="none" spc="0" normalizeH="0" baseline="0" noProof="0">
                <a:ln>
                  <a:noFill/>
                </a:ln>
                <a:solidFill>
                  <a:srgbClr val="0078D4"/>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71" name="Group 70">
            <a:extLst>
              <a:ext uri="{FF2B5EF4-FFF2-40B4-BE49-F238E27FC236}">
                <a16:creationId xmlns:a16="http://schemas.microsoft.com/office/drawing/2014/main" id="{00FCA10A-CACF-F52C-8BC0-E9A98111D069}"/>
              </a:ext>
            </a:extLst>
          </p:cNvPr>
          <p:cNvGrpSpPr/>
          <p:nvPr/>
        </p:nvGrpSpPr>
        <p:grpSpPr>
          <a:xfrm>
            <a:off x="8168718" y="5198503"/>
            <a:ext cx="1493526" cy="360000"/>
            <a:chOff x="588263" y="2657420"/>
            <a:chExt cx="1493526" cy="360000"/>
          </a:xfrm>
        </p:grpSpPr>
        <p:pic>
          <p:nvPicPr>
            <p:cNvPr id="72" name="Picture 71">
              <a:extLst>
                <a:ext uri="{FF2B5EF4-FFF2-40B4-BE49-F238E27FC236}">
                  <a16:creationId xmlns:a16="http://schemas.microsoft.com/office/drawing/2014/main" id="{7240E044-FADE-B68D-E7A2-86C0D34BF0F4}"/>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73" name="TextBox 72">
              <a:extLst>
                <a:ext uri="{FF2B5EF4-FFF2-40B4-BE49-F238E27FC236}">
                  <a16:creationId xmlns:a16="http://schemas.microsoft.com/office/drawing/2014/main" id="{82BF0D4E-A382-80F5-8D9D-7CB430A62991}"/>
                </a:ext>
                <a:ext uri="{C183D7F6-B498-43B3-948B-1728B52AA6E4}">
                  <adec:decorative xmlns:adec="http://schemas.microsoft.com/office/drawing/2017/decorative" val="0"/>
                </a:ext>
              </a:extLst>
            </p:cNvPr>
            <p:cNvSpPr txBox="1"/>
            <p:nvPr/>
          </p:nvSpPr>
          <p:spPr>
            <a:xfrm>
              <a:off x="1047214" y="2752782"/>
              <a:ext cx="1034575"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spTree>
    <p:extLst>
      <p:ext uri="{BB962C8B-B14F-4D97-AF65-F5344CB8AC3E}">
        <p14:creationId xmlns:p14="http://schemas.microsoft.com/office/powerpoint/2010/main" val="823268112"/>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389</Words>
  <Application>Microsoft Office PowerPoint</Application>
  <PresentationFormat>Widescreen</PresentationFormat>
  <Paragraphs>37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Retail | Improve store associate management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2025-02-11T02:05:33Z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