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8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235658-C438-6BA0-0959-4C2C5A06DE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3744F61-9F5B-7CC6-FD39-29CA413BD0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8B1D40C-A01D-B838-8740-C6ECDFE31B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+mj-lt"/>
              <a:buNone/>
            </a:pPr>
            <a:endParaRPr lang="en-US" b="0" i="0">
              <a:solidFill>
                <a:srgbClr val="242424"/>
              </a:solidFill>
              <a:effectLst/>
              <a:highlight>
                <a:srgbClr val="FFFFFF"/>
              </a:highlight>
              <a:latin typeface="Segoe UI" panose="020B05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99FB97-DB03-0B6E-C3E2-1B3F38919A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4E199-DD77-489E-950B-7193487A647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1960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hyperlink" Target="https://support.microsoft.com/en-us/topic/overview-of-microsoft-365-chat-preview-5b00a52d-7296-48ee-b938-b95b7209f737" TargetMode="External"/><Relationship Id="rId7" Type="http://schemas.openxmlformats.org/officeDocument/2006/relationships/image" Target="../media/image10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svg"/><Relationship Id="rId11" Type="http://schemas.openxmlformats.org/officeDocument/2006/relationships/hyperlink" Target="https://learn-video.azurefd.net/vod/player?id=1b113a42-e1c9-4a3e-a07d-6d07e13a99e3" TargetMode="External"/><Relationship Id="rId5" Type="http://schemas.openxmlformats.org/officeDocument/2006/relationships/image" Target="../media/image8.png"/><Relationship Id="rId10" Type="http://schemas.openxmlformats.org/officeDocument/2006/relationships/hyperlink" Target="https://learn.microsoft.com/en-us/microsoft-copilot-studio/template-store-ops" TargetMode="External"/><Relationship Id="rId4" Type="http://schemas.openxmlformats.org/officeDocument/2006/relationships/image" Target="../media/image7.png"/><Relationship Id="rId9" Type="http://schemas.openxmlformats.org/officeDocument/2006/relationships/hyperlink" Target="https://copilot.microsoft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AD8CBB-C8A5-C421-6520-F7F7AAAA3A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>
            <a:extLst>
              <a:ext uri="{FF2B5EF4-FFF2-40B4-BE49-F238E27FC236}">
                <a16:creationId xmlns:a16="http://schemas.microsoft.com/office/drawing/2014/main" id="{DD430011-45BD-A6ED-8CB5-80B70EC6A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6271640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Retail</a:t>
            </a:r>
            <a:r>
              <a:rPr lang="en-US" noProof="0"/>
              <a:t> </a:t>
            </a:r>
            <a:r>
              <a:rPr lang="en-US" noProof="0">
                <a:solidFill>
                  <a:srgbClr val="0078D4"/>
                </a:solidFill>
              </a:rPr>
              <a:t>| </a:t>
            </a:r>
            <a:r>
              <a:rPr lang="en-US" noProof="0"/>
              <a:t>Improve retail store operations</a:t>
            </a:r>
            <a:endParaRPr lang="en-US" sz="1400" noProof="0"/>
          </a:p>
        </p:txBody>
      </p:sp>
      <p:sp>
        <p:nvSpPr>
          <p:cNvPr id="78" name="Text Placeholder 5">
            <a:extLst>
              <a:ext uri="{FF2B5EF4-FFF2-40B4-BE49-F238E27FC236}">
                <a16:creationId xmlns:a16="http://schemas.microsoft.com/office/drawing/2014/main" id="{F00A2F38-81DF-AF13-334D-F8A4073BE18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Find product info for customer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A41A9-1E91-5720-4A92-AE7496B85CB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</p:spPr>
        <p:txBody>
          <a:bodyPr/>
          <a:lstStyle/>
          <a:p>
            <a:r>
              <a:rPr lang="en-US" noProof="0"/>
              <a:t>5. View company policies and procedures</a:t>
            </a:r>
          </a:p>
        </p:txBody>
      </p:sp>
      <p:sp>
        <p:nvSpPr>
          <p:cNvPr id="80" name="Text Placeholder 7">
            <a:extLst>
              <a:ext uri="{FF2B5EF4-FFF2-40B4-BE49-F238E27FC236}">
                <a16:creationId xmlns:a16="http://schemas.microsoft.com/office/drawing/2014/main" id="{0FF3CF19-6FAA-E64A-EB80-566BE80ABD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Access customer order details</a:t>
            </a:r>
          </a:p>
        </p:txBody>
      </p:sp>
      <p:sp>
        <p:nvSpPr>
          <p:cNvPr id="81" name="Text Placeholder 8">
            <a:extLst>
              <a:ext uri="{FF2B5EF4-FFF2-40B4-BE49-F238E27FC236}">
                <a16:creationId xmlns:a16="http://schemas.microsoft.com/office/drawing/2014/main" id="{775F4EF5-F56A-CBDE-43DC-274D6FB9209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</p:spPr>
        <p:txBody>
          <a:bodyPr/>
          <a:lstStyle/>
          <a:p>
            <a:r>
              <a:rPr lang="en-US" noProof="0"/>
              <a:t>4. </a:t>
            </a:r>
            <a:r>
              <a:rPr lang="en-US" noProof="0">
                <a:latin typeface="Segoe UI Semibold"/>
                <a:cs typeface="Segoe UI Semibold"/>
              </a:rPr>
              <a:t>Create/search for incident tickets</a:t>
            </a:r>
            <a:endParaRPr lang="en-US" noProof="0"/>
          </a:p>
        </p:txBody>
      </p:sp>
      <p:sp>
        <p:nvSpPr>
          <p:cNvPr id="82" name="Text Placeholder 9">
            <a:extLst>
              <a:ext uri="{FF2B5EF4-FFF2-40B4-BE49-F238E27FC236}">
                <a16:creationId xmlns:a16="http://schemas.microsoft.com/office/drawing/2014/main" id="{D3890583-8C65-9A69-2DE9-E62645C8BD0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Task management</a:t>
            </a:r>
          </a:p>
        </p:txBody>
      </p:sp>
      <p:sp>
        <p:nvSpPr>
          <p:cNvPr id="99" name="Text Placeholder 98">
            <a:extLst>
              <a:ext uri="{FF2B5EF4-FFF2-40B4-BE49-F238E27FC236}">
                <a16:creationId xmlns:a16="http://schemas.microsoft.com/office/drawing/2014/main" id="{5716E8CB-D2CF-D141-103F-DC89F7464F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000"/>
            <a:ext cx="2867338" cy="627063"/>
          </a:xfrm>
        </p:spPr>
        <p:txBody>
          <a:bodyPr/>
          <a:lstStyle/>
          <a:p>
            <a:pPr lvl="0"/>
            <a:r>
              <a:rPr lang="en-US" noProof="0"/>
              <a:t>Ask the Copilot agent to find product specifications. Copilot surfaces information from designated store documentation.</a:t>
            </a:r>
          </a:p>
        </p:txBody>
      </p:sp>
      <p:sp>
        <p:nvSpPr>
          <p:cNvPr id="100" name="Text Placeholder 99">
            <a:extLst>
              <a:ext uri="{FF2B5EF4-FFF2-40B4-BE49-F238E27FC236}">
                <a16:creationId xmlns:a16="http://schemas.microsoft.com/office/drawing/2014/main" id="{43D35277-7B01-77EB-A6AD-47E67E0988A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8125" y="2032000"/>
            <a:ext cx="2808288" cy="627063"/>
          </a:xfrm>
        </p:spPr>
        <p:txBody>
          <a:bodyPr/>
          <a:lstStyle/>
          <a:p>
            <a:r>
              <a:rPr lang="en-US" noProof="0"/>
              <a:t>Associates can use Copilot to access the relevant details from the order management system in real time and provide immediate answers quickly.</a:t>
            </a:r>
          </a:p>
        </p:txBody>
      </p:sp>
      <p:sp>
        <p:nvSpPr>
          <p:cNvPr id="101" name="Text Placeholder 100">
            <a:extLst>
              <a:ext uri="{FF2B5EF4-FFF2-40B4-BE49-F238E27FC236}">
                <a16:creationId xmlns:a16="http://schemas.microsoft.com/office/drawing/2014/main" id="{90894517-A630-46B0-5978-9F3B787E259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2050" y="2032000"/>
            <a:ext cx="2806700" cy="627063"/>
          </a:xfrm>
        </p:spPr>
        <p:txBody>
          <a:bodyPr/>
          <a:lstStyle/>
          <a:p>
            <a:r>
              <a:rPr lang="en-US" noProof="0"/>
              <a:t>After helping the customer, review required daily tasks. Create and assign tasks to co-workers for immediate attention.</a:t>
            </a:r>
          </a:p>
        </p:txBody>
      </p:sp>
      <p:sp>
        <p:nvSpPr>
          <p:cNvPr id="102" name="Text Placeholder 101">
            <a:extLst>
              <a:ext uri="{FF2B5EF4-FFF2-40B4-BE49-F238E27FC236}">
                <a16:creationId xmlns:a16="http://schemas.microsoft.com/office/drawing/2014/main" id="{E84755BC-6A1C-8D12-A25A-2DD58A36016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>
                <a:latin typeface="Segoe UI" panose="020B0502040204020203" pitchFamily="34" charset="0"/>
              </a:rPr>
              <a:t>Quickly finds accurate answers </a:t>
            </a:r>
            <a:r>
              <a:rPr lang="en-US" noProof="0"/>
              <a:t>to customer questions in the flow of work.</a:t>
            </a:r>
          </a:p>
        </p:txBody>
      </p:sp>
      <p:sp>
        <p:nvSpPr>
          <p:cNvPr id="103" name="Text Placeholder 102">
            <a:extLst>
              <a:ext uri="{FF2B5EF4-FFF2-40B4-BE49-F238E27FC236}">
                <a16:creationId xmlns:a16="http://schemas.microsoft.com/office/drawing/2014/main" id="{BED0D608-A83A-FB1F-1DAB-9E855FAD598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lang="en-US" noProof="0"/>
              <a:t>Benefit: </a:t>
            </a:r>
            <a:r>
              <a:rPr lang="en-US" b="1" noProof="0">
                <a:latin typeface="Segoe UI" panose="020B0502040204020203" pitchFamily="34" charset="0"/>
              </a:rPr>
              <a:t>Feel confident and informed </a:t>
            </a:r>
            <a:r>
              <a:rPr lang="en-US" noProof="0"/>
              <a:t>about company policies and procedures – reducing stress and vulnerability during critical onboarding and upskilling periods.</a:t>
            </a:r>
          </a:p>
        </p:txBody>
      </p:sp>
      <p:sp>
        <p:nvSpPr>
          <p:cNvPr id="104" name="Text Placeholder 103">
            <a:extLst>
              <a:ext uri="{FF2B5EF4-FFF2-40B4-BE49-F238E27FC236}">
                <a16:creationId xmlns:a16="http://schemas.microsoft.com/office/drawing/2014/main" id="{C8C76D17-9175-38D6-B472-82178B41147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>
                <a:latin typeface="Segoe UI" panose="020B0502040204020203" pitchFamily="34" charset="0"/>
              </a:rPr>
              <a:t>Save critical time spent searching for information </a:t>
            </a:r>
            <a:r>
              <a:rPr lang="en-US" noProof="0">
                <a:latin typeface="Segoe UI" panose="020B0502040204020203" pitchFamily="34" charset="0"/>
              </a:rPr>
              <a:t>across different applications</a:t>
            </a:r>
            <a:r>
              <a:rPr lang="en-US" noProof="0"/>
              <a:t>.</a:t>
            </a:r>
          </a:p>
        </p:txBody>
      </p:sp>
      <p:sp>
        <p:nvSpPr>
          <p:cNvPr id="105" name="Text Placeholder 104">
            <a:extLst>
              <a:ext uri="{FF2B5EF4-FFF2-40B4-BE49-F238E27FC236}">
                <a16:creationId xmlns:a16="http://schemas.microsoft.com/office/drawing/2014/main" id="{CEA1BA70-BCBA-E23F-B66D-056449C6FC6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>
                <a:latin typeface="Segoe UI" panose="020B0502040204020203" pitchFamily="34" charset="0"/>
              </a:rPr>
              <a:t>Save time switching applications</a:t>
            </a:r>
            <a:r>
              <a:rPr lang="en-US" noProof="0">
                <a:latin typeface="Segoe UI" panose="020B0502040204020203" pitchFamily="34" charset="0"/>
              </a:rPr>
              <a:t> and manage your incidents from a single interface using natural language.</a:t>
            </a:r>
            <a:endParaRPr lang="en-US" noProof="0"/>
          </a:p>
        </p:txBody>
      </p:sp>
      <p:sp>
        <p:nvSpPr>
          <p:cNvPr id="106" name="Text Placeholder 105">
            <a:extLst>
              <a:ext uri="{FF2B5EF4-FFF2-40B4-BE49-F238E27FC236}">
                <a16:creationId xmlns:a16="http://schemas.microsoft.com/office/drawing/2014/main" id="{9D21C8EC-55A0-9180-EC94-9CA8A36CD59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Benefit: </a:t>
            </a:r>
            <a:r>
              <a:rPr lang="en-US" b="1" noProof="0">
                <a:latin typeface="Segoe UI" panose="020B0502040204020203" pitchFamily="34" charset="0"/>
              </a:rPr>
              <a:t>Drive efficient issue resolution</a:t>
            </a:r>
            <a:r>
              <a:rPr lang="en-US" noProof="0">
                <a:latin typeface="Segoe UI" panose="020B0502040204020203" pitchFamily="34" charset="0"/>
              </a:rPr>
              <a:t> with easy task creation and assignment to co-workers or functional groups within the store.</a:t>
            </a:r>
            <a:endParaRPr lang="en-US" noProof="0"/>
          </a:p>
        </p:txBody>
      </p:sp>
      <p:sp>
        <p:nvSpPr>
          <p:cNvPr id="107" name="Text Placeholder 106">
            <a:extLst>
              <a:ext uri="{FF2B5EF4-FFF2-40B4-BE49-F238E27FC236}">
                <a16:creationId xmlns:a16="http://schemas.microsoft.com/office/drawing/2014/main" id="{0279F54F-C6C1-B9C2-F903-110609E4FF7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163" y="4487863"/>
            <a:ext cx="2808287" cy="627062"/>
          </a:xfrm>
        </p:spPr>
        <p:txBody>
          <a:bodyPr/>
          <a:lstStyle/>
          <a:p>
            <a:r>
              <a:rPr lang="en-US" noProof="0"/>
              <a:t>Use Copilot to quickly find up-to-date store policies and procedures to handle your operations activities.</a:t>
            </a:r>
          </a:p>
        </p:txBody>
      </p:sp>
      <p:sp>
        <p:nvSpPr>
          <p:cNvPr id="108" name="Text Placeholder 107">
            <a:extLst>
              <a:ext uri="{FF2B5EF4-FFF2-40B4-BE49-F238E27FC236}">
                <a16:creationId xmlns:a16="http://schemas.microsoft.com/office/drawing/2014/main" id="{C64EA14A-50A6-5900-48EA-70392114EB7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80088" y="4487863"/>
            <a:ext cx="2808287" cy="627062"/>
          </a:xfrm>
        </p:spPr>
        <p:txBody>
          <a:bodyPr/>
          <a:lstStyle/>
          <a:p>
            <a:r>
              <a:rPr lang="en-US" noProof="0"/>
              <a:t>Ask Copilot what to do upon discovery of damaged hardware while setting up the promotional display. Easily schedule a maintenance ticket by creating and assigning a new task.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C92BCF-8D81-B4AA-4182-97BE8D81EC74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0"/>
              <a:t>Extend</a:t>
            </a:r>
          </a:p>
        </p:txBody>
      </p:sp>
      <p:sp>
        <p:nvSpPr>
          <p:cNvPr id="163" name="Text Placeholder 162">
            <a:extLst>
              <a:ext uri="{FF2B5EF4-FFF2-40B4-BE49-F238E27FC236}">
                <a16:creationId xmlns:a16="http://schemas.microsoft.com/office/drawing/2014/main" id="{AB91F756-E994-513F-A930-75F3671F72AA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64" name="Text Placeholder 163">
            <a:extLst>
              <a:ext uri="{FF2B5EF4-FFF2-40B4-BE49-F238E27FC236}">
                <a16:creationId xmlns:a16="http://schemas.microsoft.com/office/drawing/2014/main" id="{A5B096BF-00C4-1D80-C438-D2B4025506FD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65" name="Text Placeholder 164">
            <a:extLst>
              <a:ext uri="{FF2B5EF4-FFF2-40B4-BE49-F238E27FC236}">
                <a16:creationId xmlns:a16="http://schemas.microsoft.com/office/drawing/2014/main" id="{6CE57C2B-E052-4F53-9730-EE59CF64F8BD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14" name="Rectangle: Rounded Corners 6">
            <a:extLst>
              <a:ext uri="{FF2B5EF4-FFF2-40B4-BE49-F238E27FC236}">
                <a16:creationId xmlns:a16="http://schemas.microsoft.com/office/drawing/2014/main" id="{C17E65EB-7AB1-7E54-0489-B1DB6838CE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C03BA0F-BBF1-6D59-771D-61BEFCB213E0}"/>
              </a:ext>
            </a:extLst>
          </p:cNvPr>
          <p:cNvGrpSpPr/>
          <p:nvPr/>
        </p:nvGrpSpPr>
        <p:grpSpPr>
          <a:xfrm>
            <a:off x="942434" y="2731055"/>
            <a:ext cx="2360997" cy="424530"/>
            <a:chOff x="942434" y="2731055"/>
            <a:chExt cx="2360997" cy="424530"/>
          </a:xfrm>
        </p:grpSpPr>
        <p:pic>
          <p:nvPicPr>
            <p:cNvPr id="133" name="Picture 132">
              <a:hlinkClick r:id="rId3"/>
              <a:extLst>
                <a:ext uri="{FF2B5EF4-FFF2-40B4-BE49-F238E27FC236}">
                  <a16:creationId xmlns:a16="http://schemas.microsoft.com/office/drawing/2014/main" id="{9B0E5AE4-EECE-3B72-66AB-D8BE4A5444B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591DD1B2-1B00-10F6-93FA-CFDFC52D26B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755475"/>
              <a:ext cx="1902046" cy="40011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Connection to SharePoint site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A8FFC1B-2FE3-E9EA-B471-A194FE680274}"/>
              </a:ext>
            </a:extLst>
          </p:cNvPr>
          <p:cNvGrpSpPr/>
          <p:nvPr/>
        </p:nvGrpSpPr>
        <p:grpSpPr>
          <a:xfrm>
            <a:off x="2829563" y="1136034"/>
            <a:ext cx="1517685" cy="219456"/>
            <a:chOff x="1198143" y="862657"/>
            <a:chExt cx="1517685" cy="207740"/>
          </a:xfrm>
        </p:grpSpPr>
        <p:sp>
          <p:nvSpPr>
            <p:cNvPr id="18" name="Rectangle: Rounded Corners 6">
              <a:extLst>
                <a:ext uri="{FF2B5EF4-FFF2-40B4-BE49-F238E27FC236}">
                  <a16:creationId xmlns:a16="http://schemas.microsoft.com/office/drawing/2014/main" id="{3BD1FF4D-B7C9-1531-4EC5-2349747D9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517685" cy="20774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Customer satisfaction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9" name="Graphic 18">
              <a:extLst>
                <a:ext uri="{FF2B5EF4-FFF2-40B4-BE49-F238E27FC236}">
                  <a16:creationId xmlns:a16="http://schemas.microsoft.com/office/drawing/2014/main" id="{416445E3-A07A-7591-4EBD-1D93C06ACFD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06B9130-84D2-A7D1-0C3A-4611E0D0D2F1}"/>
              </a:ext>
            </a:extLst>
          </p:cNvPr>
          <p:cNvGrpSpPr/>
          <p:nvPr/>
        </p:nvGrpSpPr>
        <p:grpSpPr>
          <a:xfrm>
            <a:off x="4421046" y="1136034"/>
            <a:ext cx="1207643" cy="219456"/>
            <a:chOff x="1198143" y="862657"/>
            <a:chExt cx="1207643" cy="207740"/>
          </a:xfrm>
        </p:grpSpPr>
        <p:sp>
          <p:nvSpPr>
            <p:cNvPr id="40" name="Rectangle: Rounded Corners 6">
              <a:extLst>
                <a:ext uri="{FF2B5EF4-FFF2-40B4-BE49-F238E27FC236}">
                  <a16:creationId xmlns:a16="http://schemas.microsoft.com/office/drawing/2014/main" id="{C201B1A3-01EC-4E43-F2B4-80081272A5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207643" cy="20774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Employee churn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41" name="Graphic 40">
              <a:extLst>
                <a:ext uri="{FF2B5EF4-FFF2-40B4-BE49-F238E27FC236}">
                  <a16:creationId xmlns:a16="http://schemas.microsoft.com/office/drawing/2014/main" id="{7AFE42A2-C47B-9A94-5545-517CB1AC893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CD378EF-49CA-5D29-E9B6-EE52362812B8}"/>
              </a:ext>
            </a:extLst>
          </p:cNvPr>
          <p:cNvGrpSpPr/>
          <p:nvPr/>
        </p:nvGrpSpPr>
        <p:grpSpPr>
          <a:xfrm>
            <a:off x="1624328" y="1132756"/>
            <a:ext cx="1131930" cy="216000"/>
            <a:chOff x="1198144" y="862657"/>
            <a:chExt cx="1131930" cy="216000"/>
          </a:xfrm>
        </p:grpSpPr>
        <p:sp>
          <p:nvSpPr>
            <p:cNvPr id="22" name="Rectangle: Rounded Corners 6">
              <a:extLst>
                <a:ext uri="{FF2B5EF4-FFF2-40B4-BE49-F238E27FC236}">
                  <a16:creationId xmlns:a16="http://schemas.microsoft.com/office/drawing/2014/main" id="{B566425F-6F1A-DFB6-6F7E-EE46623E40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13193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Store revenue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E0068DF1-CE1F-B424-6193-82015579FA5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24" name="Rectangle: Rounded Corners 6">
            <a:extLst>
              <a:ext uri="{FF2B5EF4-FFF2-40B4-BE49-F238E27FC236}">
                <a16:creationId xmlns:a16="http://schemas.microsoft.com/office/drawing/2014/main" id="{D290285C-648F-F1B5-D38B-648804CED4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508839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615EC94-1DA5-BB97-3BD3-CA9F9AF87279}"/>
              </a:ext>
            </a:extLst>
          </p:cNvPr>
          <p:cNvGrpSpPr/>
          <p:nvPr/>
        </p:nvGrpSpPr>
        <p:grpSpPr>
          <a:xfrm>
            <a:off x="8562714" y="1127774"/>
            <a:ext cx="1188720" cy="216000"/>
            <a:chOff x="1194743" y="1140160"/>
            <a:chExt cx="1188720" cy="216000"/>
          </a:xfrm>
        </p:grpSpPr>
        <p:sp>
          <p:nvSpPr>
            <p:cNvPr id="26" name="Rectangle: Rounded Corners 6">
              <a:extLst>
                <a:ext uri="{FF2B5EF4-FFF2-40B4-BE49-F238E27FC236}">
                  <a16:creationId xmlns:a16="http://schemas.microsoft.com/office/drawing/2014/main" id="{6E410DE1-D87E-AD58-2DD2-167CA4EC02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18872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45" name="Graphic 44">
              <a:extLst>
                <a:ext uri="{FF2B5EF4-FFF2-40B4-BE49-F238E27FC236}">
                  <a16:creationId xmlns:a16="http://schemas.microsoft.com/office/drawing/2014/main" id="{E4B71741-30CF-C579-5539-321304DBE5D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9A92180D-F979-75AA-BF45-0DC08DCF9766}"/>
              </a:ext>
            </a:extLst>
          </p:cNvPr>
          <p:cNvGrpSpPr/>
          <p:nvPr/>
        </p:nvGrpSpPr>
        <p:grpSpPr>
          <a:xfrm>
            <a:off x="9841363" y="1127774"/>
            <a:ext cx="1005840" cy="216000"/>
            <a:chOff x="1194743" y="1140160"/>
            <a:chExt cx="1005840" cy="216000"/>
          </a:xfrm>
        </p:grpSpPr>
        <p:sp>
          <p:nvSpPr>
            <p:cNvPr id="47" name="Rectangle: Rounded Corners 6">
              <a:extLst>
                <a:ext uri="{FF2B5EF4-FFF2-40B4-BE49-F238E27FC236}">
                  <a16:creationId xmlns:a16="http://schemas.microsoft.com/office/drawing/2014/main" id="{57E3450E-96DD-51E4-2729-9452B49D73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0058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48" name="Graphic 47">
              <a:extLst>
                <a:ext uri="{FF2B5EF4-FFF2-40B4-BE49-F238E27FC236}">
                  <a16:creationId xmlns:a16="http://schemas.microsoft.com/office/drawing/2014/main" id="{419FD45C-8492-CC9B-C2A0-583D48D1C82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8F0F5AB0-F472-C925-E9BF-759C0942205A}"/>
              </a:ext>
            </a:extLst>
          </p:cNvPr>
          <p:cNvGrpSpPr/>
          <p:nvPr/>
        </p:nvGrpSpPr>
        <p:grpSpPr>
          <a:xfrm>
            <a:off x="4130176" y="2682413"/>
            <a:ext cx="2360997" cy="538609"/>
            <a:chOff x="942434" y="2686226"/>
            <a:chExt cx="2360997" cy="538609"/>
          </a:xfrm>
        </p:grpSpPr>
        <p:pic>
          <p:nvPicPr>
            <p:cNvPr id="7" name="Picture 6">
              <a:hlinkClick r:id="rId3"/>
              <a:extLst>
                <a:ext uri="{FF2B5EF4-FFF2-40B4-BE49-F238E27FC236}">
                  <a16:creationId xmlns:a16="http://schemas.microsoft.com/office/drawing/2014/main" id="{FB1D5248-932E-1C70-D941-F02CD0218F6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28E60E5-DD98-3516-DDB6-CC0F3179AE8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686226"/>
              <a:ext cx="1902046" cy="53860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Connection to order management system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75BD841-D2CB-0C90-6CA3-55CCF4B7006B}"/>
              </a:ext>
            </a:extLst>
          </p:cNvPr>
          <p:cNvGrpSpPr/>
          <p:nvPr/>
        </p:nvGrpSpPr>
        <p:grpSpPr>
          <a:xfrm>
            <a:off x="7695489" y="2720137"/>
            <a:ext cx="2360997" cy="424530"/>
            <a:chOff x="942434" y="2731055"/>
            <a:chExt cx="2360997" cy="424530"/>
          </a:xfrm>
        </p:grpSpPr>
        <p:pic>
          <p:nvPicPr>
            <p:cNvPr id="13" name="Picture 12">
              <a:hlinkClick r:id="rId3"/>
              <a:extLst>
                <a:ext uri="{FF2B5EF4-FFF2-40B4-BE49-F238E27FC236}">
                  <a16:creationId xmlns:a16="http://schemas.microsoft.com/office/drawing/2014/main" id="{4FF997B8-A993-6C14-F0EF-426B120FCBC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9404867-E6A1-8FB8-1738-795D5D52978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755475"/>
              <a:ext cx="1902046" cy="40011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Connection to SharePoint site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705AD10-3690-6B59-2308-919E33DA43E0}"/>
              </a:ext>
            </a:extLst>
          </p:cNvPr>
          <p:cNvGrpSpPr/>
          <p:nvPr/>
        </p:nvGrpSpPr>
        <p:grpSpPr>
          <a:xfrm>
            <a:off x="6003161" y="5188286"/>
            <a:ext cx="2360997" cy="424530"/>
            <a:chOff x="942434" y="2731055"/>
            <a:chExt cx="2360997" cy="424530"/>
          </a:xfrm>
        </p:grpSpPr>
        <p:pic>
          <p:nvPicPr>
            <p:cNvPr id="16" name="Picture 15">
              <a:hlinkClick r:id="rId3"/>
              <a:extLst>
                <a:ext uri="{FF2B5EF4-FFF2-40B4-BE49-F238E27FC236}">
                  <a16:creationId xmlns:a16="http://schemas.microsoft.com/office/drawing/2014/main" id="{5A53ACF9-0FF6-E3DB-C720-64F9823860A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F3BD667-2414-B1C6-5D53-8A7D4EDA410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755475"/>
              <a:ext cx="1902046" cy="40011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Connection to ticketing app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F8557BB-0E28-5F56-0768-1826A85585A8}"/>
              </a:ext>
            </a:extLst>
          </p:cNvPr>
          <p:cNvGrpSpPr/>
          <p:nvPr/>
        </p:nvGrpSpPr>
        <p:grpSpPr>
          <a:xfrm>
            <a:off x="2550292" y="5217012"/>
            <a:ext cx="2360997" cy="424530"/>
            <a:chOff x="942434" y="2731055"/>
            <a:chExt cx="2360997" cy="424530"/>
          </a:xfrm>
        </p:grpSpPr>
        <p:pic>
          <p:nvPicPr>
            <p:cNvPr id="43" name="Picture 42">
              <a:hlinkClick r:id="rId3"/>
              <a:extLst>
                <a:ext uri="{FF2B5EF4-FFF2-40B4-BE49-F238E27FC236}">
                  <a16:creationId xmlns:a16="http://schemas.microsoft.com/office/drawing/2014/main" id="{956E487E-B356-DFC8-66E5-447EF493A02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0A4FD57F-7B63-A732-BDAD-42B5AC8685D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755475"/>
              <a:ext cx="1902046" cy="40011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Connection to company Intranet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20" name="Text Placeholder 44">
            <a:extLst>
              <a:ext uri="{FF2B5EF4-FFF2-40B4-BE49-F238E27FC236}">
                <a16:creationId xmlns:a16="http://schemas.microsoft.com/office/drawing/2014/main" id="{73506006-6CDD-A2E2-A95D-ECAEB8976435}"/>
              </a:ext>
            </a:extLst>
          </p:cNvPr>
          <p:cNvSpPr txBox="1">
            <a:spLocks/>
          </p:cNvSpPr>
          <p:nvPr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Copilot Chat at </a:t>
            </a:r>
            <a:r>
              <a:rPr lang="en-US" noProof="0" dirty="0">
                <a:hlinkClick r:id="rId9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Copilot Chat at </a:t>
            </a:r>
            <a:r>
              <a:rPr lang="en-US" noProof="0" dirty="0">
                <a:hlinkClick r:id="rId9"/>
              </a:rPr>
              <a:t>m365copilot.com</a:t>
            </a:r>
            <a:r>
              <a:rPr lang="en-US" noProof="0" dirty="0"/>
              <a:t>, the Microsoft 365 Copilot Chat mobile app, or the Copilot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4436BA-C176-B3BA-0026-A43C13506008}"/>
              </a:ext>
            </a:extLst>
          </p:cNvPr>
          <p:cNvSpPr txBox="1"/>
          <p:nvPr/>
        </p:nvSpPr>
        <p:spPr>
          <a:xfrm>
            <a:off x="583758" y="673849"/>
            <a:ext cx="552856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400" noProof="0">
                <a:latin typeface="+mj-lt"/>
              </a:rPr>
              <a:t>Implementation information: </a:t>
            </a:r>
            <a:r>
              <a:rPr lang="en-US" sz="1400" noProof="0">
                <a:latin typeface="+mj-lt"/>
                <a:hlinkClick r:id="rId10"/>
              </a:rPr>
              <a:t>Copilot Studio Store Operations Agent</a:t>
            </a:r>
            <a:endParaRPr lang="en-US" sz="1400" noProof="0">
              <a:latin typeface="+mj-lt"/>
            </a:endParaRPr>
          </a:p>
        </p:txBody>
      </p:sp>
      <p:sp>
        <p:nvSpPr>
          <p:cNvPr id="10" name="Graphic 2">
            <a:hlinkClick r:id="rId11"/>
            <a:extLst>
              <a:ext uri="{FF2B5EF4-FFF2-40B4-BE49-F238E27FC236}">
                <a16:creationId xmlns:a16="http://schemas.microsoft.com/office/drawing/2014/main" id="{060D41E7-DA87-03A5-C4CF-027AA1F1D9B9}"/>
              </a:ext>
            </a:extLst>
          </p:cNvPr>
          <p:cNvSpPr/>
          <p:nvPr/>
        </p:nvSpPr>
        <p:spPr>
          <a:xfrm>
            <a:off x="4718896" y="435458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AC4DFB7-03B4-8DD3-E586-105D00D36841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10119044" y="4305474"/>
            <a:ext cx="2072956" cy="2552526"/>
          </a:xfrm>
          <a:prstGeom prst="rect">
            <a:avLst/>
          </a:prstGeom>
        </p:spPr>
      </p:pic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7CD064BC-6311-F60C-F993-454B35A2F81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Copilot Studio</a:t>
            </a:r>
          </a:p>
        </p:txBody>
      </p:sp>
    </p:spTree>
    <p:extLst>
      <p:ext uri="{BB962C8B-B14F-4D97-AF65-F5344CB8AC3E}">
        <p14:creationId xmlns:p14="http://schemas.microsoft.com/office/powerpoint/2010/main" val="10496809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409</Words>
  <Application>Microsoft Office PowerPoint</Application>
  <PresentationFormat>Widescreen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Retail | Improve retail store operations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2025-02-11T02:06:20Z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