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35658-C438-6BA0-0959-4C2C5A06D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744F61-9F5B-7CC6-FD39-29CA413BD0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B1D40C-A01D-B838-8740-C6ECDFE31B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9FB97-DB03-0B6E-C3E2-1B3F38919A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96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11" Type="http://schemas.openxmlformats.org/officeDocument/2006/relationships/hyperlink" Target="https://learn-video.azurefd.net/vod/player?id=1b113a42-e1c9-4a3e-a07d-6d07e13a99e3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learn.microsoft.com/en-us/microsoft-copilot-studio/template-store-ops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copilot.microso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D8CBB-C8A5-C421-6520-F7F7AAAA3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DD430011-45BD-A6ED-8CB5-80B70EC6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</a:t>
            </a:r>
            <a:r>
              <a:rPr lang="en-US" noProof="0"/>
              <a:t> </a:t>
            </a:r>
            <a:r>
              <a:rPr lang="en-US" noProof="0">
                <a:solidFill>
                  <a:srgbClr val="0078D4"/>
                </a:solidFill>
              </a:rPr>
              <a:t>| </a:t>
            </a:r>
            <a:r>
              <a:rPr lang="en-US" noProof="0"/>
              <a:t>Improve retail store operations</a:t>
            </a:r>
            <a:endParaRPr lang="en-US" sz="1400" noProof="0"/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F00A2F38-81DF-AF13-334D-F8A4073BE1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Find product info for customer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A41A9-1E91-5720-4A92-AE7496B85C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View company policies and procedures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0FF3CF19-6FAA-E64A-EB80-566BE80AB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Access customer order details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775F4EF5-F56A-CBDE-43DC-274D6FB920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</a:t>
            </a:r>
            <a:r>
              <a:rPr lang="en-US" noProof="0">
                <a:latin typeface="Segoe UI Semibold"/>
                <a:cs typeface="Segoe UI Semibold"/>
              </a:rPr>
              <a:t>Create/search for incident tickets</a:t>
            </a:r>
            <a:endParaRPr lang="en-US" noProof="0"/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3890583-8C65-9A69-2DE9-E62645C8B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Task management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5716E8CB-D2CF-D141-103F-DC89F7464F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000"/>
            <a:ext cx="2867338" cy="627063"/>
          </a:xfrm>
        </p:spPr>
        <p:txBody>
          <a:bodyPr/>
          <a:lstStyle/>
          <a:p>
            <a:pPr lvl="0"/>
            <a:r>
              <a:rPr lang="en-US" noProof="0"/>
              <a:t>Ask the Copilot agent to find product specifications. Copilot surfaces information from designated store documentation.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43D35277-7B01-77EB-A6AD-47E67E0988A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808288" cy="627063"/>
          </a:xfrm>
        </p:spPr>
        <p:txBody>
          <a:bodyPr/>
          <a:lstStyle/>
          <a:p>
            <a:r>
              <a:rPr lang="en-US" noProof="0"/>
              <a:t>Associates can use Copilot to access the relevant details from the order management system in real time and provide immediate answers quickly.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90894517-A630-46B0-5978-9F3B787E25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2032000"/>
            <a:ext cx="2806700" cy="627063"/>
          </a:xfrm>
        </p:spPr>
        <p:txBody>
          <a:bodyPr/>
          <a:lstStyle/>
          <a:p>
            <a:r>
              <a:rPr lang="en-US" noProof="0"/>
              <a:t>After helping the customer, review required daily tasks. Create and assign tasks to co-workers for immediate attention.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E84755BC-6A1C-8D12-A25A-2DD58A3601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Quickly finds accurate answers </a:t>
            </a:r>
            <a:r>
              <a:rPr lang="en-US" noProof="0"/>
              <a:t>to customer questions in the flow of work.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BED0D608-A83A-FB1F-1DAB-9E855FAD598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Feel confident and informed </a:t>
            </a:r>
            <a:r>
              <a:rPr lang="en-US" noProof="0"/>
              <a:t>about company policies and procedures – reducing stress and vulnerability during critical onboarding and upskilling periods.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C8C76D17-9175-38D6-B472-82178B41147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Save critical time spent searching for information </a:t>
            </a:r>
            <a:r>
              <a:rPr lang="en-US" noProof="0">
                <a:latin typeface="Segoe UI" panose="020B0502040204020203" pitchFamily="34" charset="0"/>
              </a:rPr>
              <a:t>across different applications</a:t>
            </a:r>
            <a:r>
              <a:rPr lang="en-US" noProof="0"/>
              <a:t>.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CEA1BA70-BCBA-E23F-B66D-056449C6FC6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Save time switching applications</a:t>
            </a:r>
            <a:r>
              <a:rPr lang="en-US" noProof="0">
                <a:latin typeface="Segoe UI" panose="020B0502040204020203" pitchFamily="34" charset="0"/>
              </a:rPr>
              <a:t> and manage your incidents from a single interface using natural language.</a:t>
            </a:r>
            <a:endParaRPr lang="en-US" noProof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9D21C8EC-55A0-9180-EC94-9CA8A36CD59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Drive efficient issue resolution</a:t>
            </a:r>
            <a:r>
              <a:rPr lang="en-US" noProof="0">
                <a:latin typeface="Segoe UI" panose="020B0502040204020203" pitchFamily="34" charset="0"/>
              </a:rPr>
              <a:t> with easy task creation and assignment to co-workers or functional groups within the store.</a:t>
            </a:r>
            <a:endParaRPr lang="en-US" noProof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0279F54F-C6C1-B9C2-F903-110609E4FF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/>
              <a:t>Use Copilot to quickly find up-to-date store policies and procedures to handle your operations activities.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C64EA14A-50A6-5900-48EA-70392114EB7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r>
              <a:rPr lang="en-US" noProof="0"/>
              <a:t>Ask Copilot what to do upon discovery of damaged hardware while setting up the promotional display. Easily schedule a maintenance ticket by creating and assigning a new task.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92BCF-8D81-B4AA-4182-97BE8D81EC7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AB91F756-E994-513F-A930-75F3671F72A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A5B096BF-00C4-1D80-C438-D2B4025506F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6CE57C2B-E052-4F53-9730-EE59CF64F8B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C17E65EB-7AB1-7E54-0489-B1DB6838C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C03BA0F-BBF1-6D59-771D-61BEFCB213E0}"/>
              </a:ext>
            </a:extLst>
          </p:cNvPr>
          <p:cNvGrpSpPr/>
          <p:nvPr/>
        </p:nvGrpSpPr>
        <p:grpSpPr>
          <a:xfrm>
            <a:off x="942434" y="2731055"/>
            <a:ext cx="2360997" cy="424530"/>
            <a:chOff x="942434" y="2731055"/>
            <a:chExt cx="2360997" cy="424530"/>
          </a:xfrm>
        </p:grpSpPr>
        <p:pic>
          <p:nvPicPr>
            <p:cNvPr id="133" name="Picture 132">
              <a:hlinkClick r:id="rId3"/>
              <a:extLst>
                <a:ext uri="{FF2B5EF4-FFF2-40B4-BE49-F238E27FC236}">
                  <a16:creationId xmlns:a16="http://schemas.microsoft.com/office/drawing/2014/main" id="{9B0E5AE4-EECE-3B72-66AB-D8BE4A5444B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91DD1B2-1B00-10F6-93FA-CFDFC52D26B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SharePoint site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8FFC1B-2FE3-E9EA-B471-A194FE680274}"/>
              </a:ext>
            </a:extLst>
          </p:cNvPr>
          <p:cNvGrpSpPr/>
          <p:nvPr/>
        </p:nvGrpSpPr>
        <p:grpSpPr>
          <a:xfrm>
            <a:off x="2829563" y="113603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3BD1FF4D-B7C9-1531-4EC5-2349747D9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416445E3-A07A-7591-4EBD-1D93C06AC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6B9130-84D2-A7D1-0C3A-4611E0D0D2F1}"/>
              </a:ext>
            </a:extLst>
          </p:cNvPr>
          <p:cNvGrpSpPr/>
          <p:nvPr/>
        </p:nvGrpSpPr>
        <p:grpSpPr>
          <a:xfrm>
            <a:off x="4421046" y="1136034"/>
            <a:ext cx="1207643" cy="219456"/>
            <a:chOff x="1198143" y="862657"/>
            <a:chExt cx="1207643" cy="20774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C201B1A3-01EC-4E43-F2B4-80081272A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207643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Employee churn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7AFE42A2-C47B-9A94-5545-517CB1AC8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CD378EF-49CA-5D29-E9B6-EE52362812B8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B566425F-6F1A-DFB6-6F7E-EE46623E4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E0068DF1-CE1F-B424-6193-82015579F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D290285C-648F-F1B5-D38B-648804CE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15EC94-1DA5-BB97-3BD3-CA9F9AF87279}"/>
              </a:ext>
            </a:extLst>
          </p:cNvPr>
          <p:cNvGrpSpPr/>
          <p:nvPr/>
        </p:nvGrpSpPr>
        <p:grpSpPr>
          <a:xfrm>
            <a:off x="8562714" y="1127774"/>
            <a:ext cx="1188720" cy="216000"/>
            <a:chOff x="1194743" y="1140160"/>
            <a:chExt cx="118872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6E410DE1-D87E-AD58-2DD2-167CA4EC0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E4B71741-30CF-C579-5539-321304DBE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A92180D-F979-75AA-BF45-0DC08DCF9766}"/>
              </a:ext>
            </a:extLst>
          </p:cNvPr>
          <p:cNvGrpSpPr/>
          <p:nvPr/>
        </p:nvGrpSpPr>
        <p:grpSpPr>
          <a:xfrm>
            <a:off x="9841363" y="1127774"/>
            <a:ext cx="1005840" cy="216000"/>
            <a:chOff x="1194743" y="1140160"/>
            <a:chExt cx="1005840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57E3450E-96DD-51E4-2729-9452B49D7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419FD45C-8492-CC9B-C2A0-583D48D1C82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F0F5AB0-F472-C925-E9BF-759C0942205A}"/>
              </a:ext>
            </a:extLst>
          </p:cNvPr>
          <p:cNvGrpSpPr/>
          <p:nvPr/>
        </p:nvGrpSpPr>
        <p:grpSpPr>
          <a:xfrm>
            <a:off x="4130176" y="2682413"/>
            <a:ext cx="2360997" cy="538609"/>
            <a:chOff x="942434" y="2686226"/>
            <a:chExt cx="2360997" cy="538609"/>
          </a:xfrm>
        </p:grpSpPr>
        <p:pic>
          <p:nvPicPr>
            <p:cNvPr id="7" name="Picture 6">
              <a:hlinkClick r:id="rId3"/>
              <a:extLst>
                <a:ext uri="{FF2B5EF4-FFF2-40B4-BE49-F238E27FC236}">
                  <a16:creationId xmlns:a16="http://schemas.microsoft.com/office/drawing/2014/main" id="{FB1D5248-932E-1C70-D941-F02CD0218F6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8E60E5-DD98-3516-DDB6-CC0F3179AE8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86226"/>
              <a:ext cx="1902046" cy="5386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order management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5BD841-D2CB-0C90-6CA3-55CCF4B7006B}"/>
              </a:ext>
            </a:extLst>
          </p:cNvPr>
          <p:cNvGrpSpPr/>
          <p:nvPr/>
        </p:nvGrpSpPr>
        <p:grpSpPr>
          <a:xfrm>
            <a:off x="7695489" y="2720137"/>
            <a:ext cx="2360997" cy="424530"/>
            <a:chOff x="942434" y="2731055"/>
            <a:chExt cx="2360997" cy="4245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4FF997B8-A993-6C14-F0EF-426B120FCB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9404867-E6A1-8FB8-1738-795D5D52978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SharePoint site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05AD10-3690-6B59-2308-919E33DA43E0}"/>
              </a:ext>
            </a:extLst>
          </p:cNvPr>
          <p:cNvGrpSpPr/>
          <p:nvPr/>
        </p:nvGrpSpPr>
        <p:grpSpPr>
          <a:xfrm>
            <a:off x="6003161" y="5188286"/>
            <a:ext cx="2360997" cy="424530"/>
            <a:chOff x="942434" y="2731055"/>
            <a:chExt cx="2360997" cy="424530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5A53ACF9-0FF6-E3DB-C720-64F9823860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3BD667-2414-B1C6-5D53-8A7D4EDA410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ticketing app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F8557BB-0E28-5F56-0768-1826A85585A8}"/>
              </a:ext>
            </a:extLst>
          </p:cNvPr>
          <p:cNvGrpSpPr/>
          <p:nvPr/>
        </p:nvGrpSpPr>
        <p:grpSpPr>
          <a:xfrm>
            <a:off x="2550292" y="5217012"/>
            <a:ext cx="2360997" cy="424530"/>
            <a:chOff x="942434" y="2731055"/>
            <a:chExt cx="2360997" cy="424530"/>
          </a:xfrm>
        </p:grpSpPr>
        <p:pic>
          <p:nvPicPr>
            <p:cNvPr id="43" name="Picture 42">
              <a:hlinkClick r:id="rId3"/>
              <a:extLst>
                <a:ext uri="{FF2B5EF4-FFF2-40B4-BE49-F238E27FC236}">
                  <a16:creationId xmlns:a16="http://schemas.microsoft.com/office/drawing/2014/main" id="{956E487E-B356-DFC8-66E5-447EF493A02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A4FD57F-7B63-A732-BDAD-42B5AC8685D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company Intranet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0" name="Text Placeholder 44">
            <a:extLst>
              <a:ext uri="{FF2B5EF4-FFF2-40B4-BE49-F238E27FC236}">
                <a16:creationId xmlns:a16="http://schemas.microsoft.com/office/drawing/2014/main" id="{73506006-6CDD-A2E2-A95D-ECAEB8976435}"/>
              </a:ext>
            </a:extLst>
          </p:cNvPr>
          <p:cNvSpPr txBox="1">
            <a:spLocks/>
          </p:cNvSpPr>
          <p:nvPr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9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9"/>
              </a:rPr>
              <a:t>m365copilot.com</a:t>
            </a:r>
            <a:r>
              <a:rPr lang="en-US" noProof="0" dirty="0"/>
              <a:t>, the Microsoft 365 Copilot Chat mobile app, or the Copilot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436BA-C176-B3BA-0026-A43C13506008}"/>
              </a:ext>
            </a:extLst>
          </p:cNvPr>
          <p:cNvSpPr txBox="1"/>
          <p:nvPr/>
        </p:nvSpPr>
        <p:spPr>
          <a:xfrm>
            <a:off x="583758" y="673849"/>
            <a:ext cx="55285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noProof="0">
                <a:latin typeface="+mj-lt"/>
              </a:rPr>
              <a:t>Implementation information: </a:t>
            </a:r>
            <a:r>
              <a:rPr lang="en-US" sz="1400" noProof="0">
                <a:latin typeface="+mj-lt"/>
                <a:hlinkClick r:id="rId10"/>
              </a:rPr>
              <a:t>Copilot Studio Store Operations Agent</a:t>
            </a:r>
            <a:endParaRPr lang="en-US" sz="1400" noProof="0">
              <a:latin typeface="+mj-lt"/>
            </a:endParaRPr>
          </a:p>
        </p:txBody>
      </p:sp>
      <p:sp>
        <p:nvSpPr>
          <p:cNvPr id="10" name="Graphic 2">
            <a:hlinkClick r:id="rId11"/>
            <a:extLst>
              <a:ext uri="{FF2B5EF4-FFF2-40B4-BE49-F238E27FC236}">
                <a16:creationId xmlns:a16="http://schemas.microsoft.com/office/drawing/2014/main" id="{060D41E7-DA87-03A5-C4CF-027AA1F1D9B9}"/>
              </a:ext>
            </a:extLst>
          </p:cNvPr>
          <p:cNvSpPr/>
          <p:nvPr/>
        </p:nvSpPr>
        <p:spPr>
          <a:xfrm>
            <a:off x="4718896" y="435458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4DFB7-03B4-8DD3-E586-105D00D36841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CD064BC-6311-F60C-F993-454B35A2F8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Copilot Studio</a:t>
            </a:r>
          </a:p>
        </p:txBody>
      </p:sp>
    </p:spTree>
    <p:extLst>
      <p:ext uri="{BB962C8B-B14F-4D97-AF65-F5344CB8AC3E}">
        <p14:creationId xmlns:p14="http://schemas.microsoft.com/office/powerpoint/2010/main" val="1049680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409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Improve retail store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