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29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A88C-D68B-7E43-B6BD-8EAA30609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6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topic/overview-of-microsoft-365-chat-preview-5b00a52d-7296-48ee-b938-b95b7209f737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hyperlink" Target="https://copilot.microsof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56695F04-38E7-4F17-0051-3C10C3FC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263149"/>
          </a:xfrm>
        </p:spPr>
        <p:txBody>
          <a:bodyPr/>
          <a:lstStyle/>
          <a:p>
            <a:r>
              <a:rPr lang="en-GB">
                <a:solidFill>
                  <a:srgbClr val="0078D4"/>
                </a:solidFill>
              </a:rPr>
              <a:t>Retail |</a:t>
            </a:r>
            <a:r>
              <a:rPr lang="en-GB"/>
              <a:t> Improve merchandising decisions</a:t>
            </a:r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25C6A80E-03C3-0B6C-5612-BC25FA09D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50"/>
            <a:ext cx="2808288" cy="346075"/>
          </a:xfrm>
        </p:spPr>
        <p:txBody>
          <a:bodyPr/>
          <a:lstStyle/>
          <a:p>
            <a:r>
              <a:rPr lang="en-GB"/>
              <a:t>1. Define sales targets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03451CE-C1AC-1DBF-79CA-4E645A5B0D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GB"/>
              <a:t>6. Complete supplier agreements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67AC7D5-9ECA-0608-7B54-2E2EF2C73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/>
              <a:t>2. Conduct market research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886A6A0-75A7-5E5E-079B-251E7BAFE2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GB"/>
              <a:t>5. Update projects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6DE1B6C-78F9-8DF8-FCDC-EF3B090A8B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/>
              <a:t>3. Create a dashboard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720259ED-0B37-4F8F-352D-8E9D99570C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GB"/>
              <a:t>4. Make product selections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B69CFE6A-9716-3917-04C1-B68EF4CCE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GB"/>
              <a:t>Microsoft 365 Copilot </a:t>
            </a:r>
            <a:r>
              <a:rPr lang="en-GB" sz="900" i="1"/>
              <a:t>(with Copilot agents)</a:t>
            </a:r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FC40283-FC5F-4B42-C8CD-654B3EAE6A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US" sz="900">
                <a:solidFill>
                  <a:srgbClr val="000000"/>
                </a:solidFill>
                <a:latin typeface="Segoe UI"/>
                <a:cs typeface="Segoe UI"/>
              </a:rPr>
              <a:t>Define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topside sales targets based on historical data, market trends, and business goals. Use a Copilot agent to access data in the Sales database.</a:t>
            </a:r>
            <a:endParaRPr lang="en-GB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336E1447-7DAD-0D50-E88D-1B6CE391B9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Research consumer demographics and spending trends by geography.</a:t>
            </a:r>
            <a:endParaRPr lang="en-GB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2B64BAF-D87F-61F3-EE9C-6C8F503084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/>
          <a:lstStyle/>
          <a:p>
            <a:r>
              <a:rPr lang="en-GB"/>
              <a:t>Visualize sales trends to help make purchasing decisions.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70B1D0D-83FE-C8C2-520B-962C31A899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782889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rgbClr val="091F2C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Example prompt: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Generate a table showing moderate sportswear sales by location for Q4 of last year, sorted by year-over-year (YoY) change. Include a current season-to-date column with YoY change.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612ECA3-1076-2610-DA97-49DBE95C0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91F2C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Example prompt: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Provide the MAP pricing terms that our vendor, Contoso, agreed to for Q4 products last year.    Compare these terms with what we negotiated for this year in a table format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9ABEFB2B-9F58-F520-9B13-94B207F244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83761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91F2C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Example prompt: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What are the current blouse style trends in the greater London area, and which demographic is influencing these trends? Which retailers are carrying the most trend-right blouse items?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C23A0201-C904-5ED8-DCCD-DAC73699D7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789068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091F2C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Example prompt: </a:t>
            </a:r>
            <a:r>
              <a:rPr lang="en-US">
                <a:latin typeface="Segoe UI" panose="020B0502040204020203" pitchFamily="34" charset="0"/>
              </a:rPr>
              <a:t>Determine the differential in sales projections to current sales levels and apply that differential to staffing level projections.</a:t>
            </a:r>
            <a:endParaRPr lang="en-GB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11126FF-054E-32B2-5843-B18735CEC0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872498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091F2C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Example prompt: </a:t>
            </a:r>
            <a:r>
              <a:rPr lang="en-US" sz="900"/>
              <a:t>Crea</a:t>
            </a:r>
            <a:r>
              <a:rPr lang="en-US"/>
              <a:t>te a custom view in a Power BI dashboard to visualize data on seasonal </a:t>
            </a:r>
            <a:r>
              <a:rPr lang="en-US" sz="900"/>
              <a:t>apparel trends.</a:t>
            </a:r>
            <a:endParaRPr lang="en-GB"/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4A009307-F489-4D3B-DFDE-F3016CF1C6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656390" cy="800955"/>
          </a:xfrm>
        </p:spPr>
        <p:txBody>
          <a:bodyPr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91F2C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Example prompt: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Considering last year’s sales history and the current season-to-date performance, what is the optimal proportion of basic collared shirts versus fashion blouses for this year’s Q4 assortment?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A111F9EA-EAEA-1211-B8D6-462C33F955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Negotiate contract terms including margin and MAP pricing agreements.</a:t>
            </a:r>
            <a:endParaRPr lang="en-GB"/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8FF0578C-9606-4A5E-E20F-DEB7E6F7D7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/>
          <a:lstStyle/>
          <a:p>
            <a:r>
              <a:rPr lang="en-US" sz="900"/>
              <a:t>Usin</a:t>
            </a:r>
            <a:r>
              <a:rPr lang="en-US"/>
              <a:t>g a Copilot Studio agent integrate the sales forecast into regional staffing level projections</a:t>
            </a:r>
            <a:endParaRPr lang="en-GB"/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B4BE515B-C4F1-B027-DC42-2406647CFE8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/>
          <a:lstStyle/>
          <a:p>
            <a:r>
              <a:rPr lang="en-US"/>
              <a:t>Curate an assortment of products, including trending styles, seasonal items, and basic staples.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Use a Copilot Studio agent to access data in the Sales database.</a:t>
            </a:r>
            <a:endParaRPr lang="en-US"/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E9B1AD38-F92B-9ACB-7307-63B184829C5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/>
              <a:t>Extend</a:t>
            </a:r>
          </a:p>
        </p:txBody>
      </p:sp>
      <p:sp>
        <p:nvSpPr>
          <p:cNvPr id="118" name="Text Placeholder 117">
            <a:extLst>
              <a:ext uri="{FF2B5EF4-FFF2-40B4-BE49-F238E27FC236}">
                <a16:creationId xmlns:a16="http://schemas.microsoft.com/office/drawing/2014/main" id="{00973123-2FE8-DFC3-D5C6-EBBD307ACE6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BAEDBBB1-6720-53D2-E6FE-D867B524BEA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120" name="Text Placeholder 119">
            <a:extLst>
              <a:ext uri="{FF2B5EF4-FFF2-40B4-BE49-F238E27FC236}">
                <a16:creationId xmlns:a16="http://schemas.microsoft.com/office/drawing/2014/main" id="{D5A50512-E106-CF02-CE83-C2A9FCA828B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70067-41B3-D98E-8BAE-55DB9EC4FB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0119044" y="4305474"/>
            <a:ext cx="2072956" cy="2552526"/>
          </a:xfrm>
          <a:prstGeom prst="rect">
            <a:avLst/>
          </a:prstGeom>
        </p:spPr>
      </p:pic>
      <p:sp>
        <p:nvSpPr>
          <p:cNvPr id="25" name="Rectangle: Rounded Corners 6">
            <a:extLst>
              <a:ext uri="{FF2B5EF4-FFF2-40B4-BE49-F238E27FC236}">
                <a16:creationId xmlns:a16="http://schemas.microsoft.com/office/drawing/2014/main" id="{F1DF448C-6270-7C47-001A-DF4F6CB8D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sp>
        <p:nvSpPr>
          <p:cNvPr id="30" name="Rectangle: Rounded Corners 6">
            <a:extLst>
              <a:ext uri="{FF2B5EF4-FFF2-40B4-BE49-F238E27FC236}">
                <a16:creationId xmlns:a16="http://schemas.microsoft.com/office/drawing/2014/main" id="{70F5D211-0CB0-2734-BD9D-DC94A7A5E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6E3F7A1-0F5C-E37D-1821-9D631CBA03DB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32" name="Rectangle: Rounded Corners 6">
              <a:extLst>
                <a:ext uri="{FF2B5EF4-FFF2-40B4-BE49-F238E27FC236}">
                  <a16:creationId xmlns:a16="http://schemas.microsoft.com/office/drawing/2014/main" id="{71A68F2B-DB18-A434-E58A-9F66119D4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78" name="Graphic 77">
              <a:extLst>
                <a:ext uri="{FF2B5EF4-FFF2-40B4-BE49-F238E27FC236}">
                  <a16:creationId xmlns:a16="http://schemas.microsoft.com/office/drawing/2014/main" id="{A1B17895-8FAA-470F-4362-2C8305A86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7D56873-9DF4-C9C1-92A5-9118F4B9B8E1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89" name="Rectangle: Rounded Corners 6">
              <a:extLst>
                <a:ext uri="{FF2B5EF4-FFF2-40B4-BE49-F238E27FC236}">
                  <a16:creationId xmlns:a16="http://schemas.microsoft.com/office/drawing/2014/main" id="{6E4ED686-E3D7-824C-A13F-752674098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Increase revenue</a:t>
              </a:r>
            </a:p>
          </p:txBody>
        </p:sp>
        <p:pic>
          <p:nvPicPr>
            <p:cNvPr id="90" name="Graphic 89">
              <a:extLst>
                <a:ext uri="{FF2B5EF4-FFF2-40B4-BE49-F238E27FC236}">
                  <a16:creationId xmlns:a16="http://schemas.microsoft.com/office/drawing/2014/main" id="{D0E6E75A-D7CF-EA6D-F2A2-FEDE74CC8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1267750-1C6B-D6F3-7FEB-45F721EE9FE6}"/>
              </a:ext>
            </a:extLst>
          </p:cNvPr>
          <p:cNvGrpSpPr/>
          <p:nvPr/>
        </p:nvGrpSpPr>
        <p:grpSpPr>
          <a:xfrm>
            <a:off x="2848272" y="1136034"/>
            <a:ext cx="1517685" cy="219456"/>
            <a:chOff x="1198143" y="862657"/>
            <a:chExt cx="1517685" cy="207740"/>
          </a:xfrm>
        </p:grpSpPr>
        <p:sp>
          <p:nvSpPr>
            <p:cNvPr id="97" name="Rectangle: Rounded Corners 6">
              <a:extLst>
                <a:ext uri="{FF2B5EF4-FFF2-40B4-BE49-F238E27FC236}">
                  <a16:creationId xmlns:a16="http://schemas.microsoft.com/office/drawing/2014/main" id="{022347AF-3414-BA7A-20D0-8575635E9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3" y="862657"/>
              <a:ext cx="1517685" cy="2077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Customer satisfaction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98" name="Graphic 97">
              <a:extLst>
                <a:ext uri="{FF2B5EF4-FFF2-40B4-BE49-F238E27FC236}">
                  <a16:creationId xmlns:a16="http://schemas.microsoft.com/office/drawing/2014/main" id="{B7E6C835-5169-466A-F202-E98D2611C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62950A-15EF-F090-5D11-139F78F771AC}"/>
              </a:ext>
            </a:extLst>
          </p:cNvPr>
          <p:cNvGrpSpPr/>
          <p:nvPr/>
        </p:nvGrpSpPr>
        <p:grpSpPr>
          <a:xfrm>
            <a:off x="921732" y="5176136"/>
            <a:ext cx="2091820" cy="360000"/>
            <a:chOff x="588263" y="1217924"/>
            <a:chExt cx="2091820" cy="360000"/>
          </a:xfrm>
        </p:grpSpPr>
        <p:pic>
          <p:nvPicPr>
            <p:cNvPr id="112" name="Picture 111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3EEECFC9-7ECF-4A9A-003D-D3BBF86AD2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D76F5F61-7F16-612F-1BC8-1C0D9930469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2832"/>
              <a:ext cx="163286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Supply Chain system agent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7111581-D29D-F5B4-BEC9-9874554A114D}"/>
              </a:ext>
            </a:extLst>
          </p:cNvPr>
          <p:cNvGrpSpPr/>
          <p:nvPr/>
        </p:nvGrpSpPr>
        <p:grpSpPr>
          <a:xfrm>
            <a:off x="769203" y="2679789"/>
            <a:ext cx="2091820" cy="446276"/>
            <a:chOff x="588263" y="1173583"/>
            <a:chExt cx="2091820" cy="446276"/>
          </a:xfrm>
        </p:grpSpPr>
        <p:pic>
          <p:nvPicPr>
            <p:cNvPr id="3" name="Picture 2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550157F6-8939-D0C4-B3D3-8337E4A613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941B6DC-1F2B-C5AF-C729-C3DB8D3444A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173583"/>
              <a:ext cx="1632869" cy="4462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Corporate performance management system agent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2C40497-E03F-BE37-A54F-D00020792AD6}"/>
              </a:ext>
            </a:extLst>
          </p:cNvPr>
          <p:cNvGrpSpPr/>
          <p:nvPr/>
        </p:nvGrpSpPr>
        <p:grpSpPr>
          <a:xfrm>
            <a:off x="4450613" y="2689252"/>
            <a:ext cx="1330762" cy="360000"/>
            <a:chOff x="588263" y="1217924"/>
            <a:chExt cx="1330762" cy="360000"/>
          </a:xfrm>
        </p:grpSpPr>
        <p:pic>
          <p:nvPicPr>
            <p:cNvPr id="6" name="Picture 5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23281825-A20C-CE72-B4E0-A3AB81EC3E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60385C-E6AB-DD91-B24C-490BC6E9FA1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871811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B8024FC-0F63-0D3B-5788-0BCB7AC7412E}"/>
              </a:ext>
            </a:extLst>
          </p:cNvPr>
          <p:cNvGrpSpPr/>
          <p:nvPr/>
        </p:nvGrpSpPr>
        <p:grpSpPr>
          <a:xfrm>
            <a:off x="7883913" y="2676963"/>
            <a:ext cx="2351135" cy="360000"/>
            <a:chOff x="588263" y="4576748"/>
            <a:chExt cx="2351135" cy="360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304B86A-8557-9BD7-9346-B257095F0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4576748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6BD8BE-A418-0B2C-6733-7A341F6DDFA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467211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 BI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D0E5D7-D194-2625-E8B8-44D8124AFA3F}"/>
              </a:ext>
            </a:extLst>
          </p:cNvPr>
          <p:cNvGrpSpPr/>
          <p:nvPr/>
        </p:nvGrpSpPr>
        <p:grpSpPr>
          <a:xfrm>
            <a:off x="7714157" y="5076399"/>
            <a:ext cx="2091820" cy="446276"/>
            <a:chOff x="588263" y="1173583"/>
            <a:chExt cx="2091820" cy="446276"/>
          </a:xfrm>
        </p:grpSpPr>
        <p:pic>
          <p:nvPicPr>
            <p:cNvPr id="19" name="Picture 18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A02BBC9A-9D39-193B-2820-98C4BDC99F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30BC6C-7904-F3EC-FFF2-634FA700977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173583"/>
              <a:ext cx="1632869" cy="4462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Corporate performance management system agent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88E1AC7-B884-EF8C-EEA4-89EA203B24BE}"/>
              </a:ext>
            </a:extLst>
          </p:cNvPr>
          <p:cNvGrpSpPr/>
          <p:nvPr/>
        </p:nvGrpSpPr>
        <p:grpSpPr>
          <a:xfrm>
            <a:off x="4324276" y="5111287"/>
            <a:ext cx="2091820" cy="446276"/>
            <a:chOff x="588263" y="1173583"/>
            <a:chExt cx="2091820" cy="446276"/>
          </a:xfrm>
        </p:grpSpPr>
        <p:pic>
          <p:nvPicPr>
            <p:cNvPr id="22" name="Picture 21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F50031CF-720C-61A6-8F3D-4901975434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E154A0-8D46-DA08-3281-F31AAACF5F4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173583"/>
              <a:ext cx="1632869" cy="4462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Corporate performance management system agent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37FA13-22B5-65FA-E981-67D9E5D3CA97}"/>
              </a:ext>
            </a:extLst>
          </p:cNvPr>
          <p:cNvGrpSpPr/>
          <p:nvPr/>
        </p:nvGrpSpPr>
        <p:grpSpPr>
          <a:xfrm>
            <a:off x="1624328" y="1132756"/>
            <a:ext cx="1131930" cy="216000"/>
            <a:chOff x="1198144" y="862657"/>
            <a:chExt cx="1131930" cy="216000"/>
          </a:xfrm>
        </p:grpSpPr>
        <p:sp>
          <p:nvSpPr>
            <p:cNvPr id="14" name="Rectangle: Rounded Corners 6">
              <a:extLst>
                <a:ext uri="{FF2B5EF4-FFF2-40B4-BE49-F238E27FC236}">
                  <a16:creationId xmlns:a16="http://schemas.microsoft.com/office/drawing/2014/main" id="{4B1AE5E8-11E1-0C5E-6807-B2043DEDA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13193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Store revenue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94E4DB8-8E7B-7D6B-E6EE-58E15A620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24" name="Text Placeholder 44">
            <a:extLst>
              <a:ext uri="{FF2B5EF4-FFF2-40B4-BE49-F238E27FC236}">
                <a16:creationId xmlns:a16="http://schemas.microsoft.com/office/drawing/2014/main" id="{43691276-0EED-A961-099D-5E3FF1ED4901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2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12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GB" baseline="30000"/>
              <a:t>3</a:t>
            </a:r>
            <a:r>
              <a:rPr lang="en-GB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153868730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Office PowerPoint</Application>
  <PresentationFormat>Widescreen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Retail | Improve merchandising decisions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2024-10-03T01:24:19Z</dcterms:modified>
</cp:coreProperties>
</file>