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29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57A88C-D68B-7E43-B6BD-8EAA306090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863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support.microsoft.com/en-us/topic/overview-of-microsoft-365-chat-preview-5b00a52d-7296-48ee-b938-b95b7209f737" TargetMode="External"/><Relationship Id="rId3" Type="http://schemas.openxmlformats.org/officeDocument/2006/relationships/image" Target="../media/image7.png"/><Relationship Id="rId7" Type="http://schemas.openxmlformats.org/officeDocument/2006/relationships/image" Target="../media/image11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11" Type="http://schemas.openxmlformats.org/officeDocument/2006/relationships/image" Target="../media/image14.png"/><Relationship Id="rId5" Type="http://schemas.openxmlformats.org/officeDocument/2006/relationships/image" Target="../media/image9.svg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>
            <a:extLst>
              <a:ext uri="{FF2B5EF4-FFF2-40B4-BE49-F238E27FC236}">
                <a16:creationId xmlns:a16="http://schemas.microsoft.com/office/drawing/2014/main" id="{56695F04-38E7-4F17-0051-3C10C3FC6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5672138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Retail |</a:t>
            </a:r>
            <a:r>
              <a:rPr lang="en-US" noProof="0"/>
              <a:t> Improve merchandising decisions</a:t>
            </a:r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25C6A80E-03C3-0B6C-5612-BC25FA09D96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50"/>
            <a:ext cx="2808288" cy="346075"/>
          </a:xfrm>
        </p:spPr>
        <p:txBody>
          <a:bodyPr/>
          <a:lstStyle/>
          <a:p>
            <a:r>
              <a:rPr lang="en-US" noProof="0"/>
              <a:t>1. Define sales targets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603451CE-C1AC-1DBF-79CA-4E645A5B0D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r>
              <a:rPr lang="en-US" noProof="0"/>
              <a:t>6. Complete supplier agreements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267AC7D5-9ECA-0608-7B54-2E2EF2C73C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 dirty="0"/>
              <a:t>2. Conduct market research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6886A6A0-75A7-5E5E-079B-251E7BAFE2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Update projects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C6DE1B6C-78F9-8DF8-FCDC-EF3B090A8B0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Create a dashboard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720259ED-0B37-4F8F-352D-8E9D99570C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/>
              <a:t>4. Make product selections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B69CFE6A-9716-3917-04C1-B68EF4CCE15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/>
              <a:t>Microsoft 365 Copilot and Copilot Studio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3FC40283-FC5F-4B42-C8CD-654B3EAE6A9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/>
          <a:lstStyle/>
          <a:p>
            <a:r>
              <a:rPr lang="en-US" sz="900" noProof="0">
                <a:solidFill>
                  <a:srgbClr val="000000"/>
                </a:solidFill>
                <a:latin typeface="Segoe UI"/>
                <a:cs typeface="Segoe UI"/>
              </a:rPr>
              <a:t>Define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 topside sales targets based on historical data, market trends, and business goals. Use a Copilot agent to access data in the Sales database.</a:t>
            </a:r>
            <a:endParaRPr lang="en-US" noProof="0"/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336E1447-7DAD-0D50-E88D-1B6CE391B95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Research consumer demographics and spending trends by geography.</a:t>
            </a:r>
            <a:endParaRPr lang="en-US" noProof="0"/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72B64BAF-D87F-61F3-EE9C-6C8F503084B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/>
          <a:lstStyle/>
          <a:p>
            <a:r>
              <a:rPr lang="en-US" noProof="0"/>
              <a:t>Visualize sales trends to help make purchasing decisions.</a:t>
            </a: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870B1D0D-83FE-C8C2-520B-962C31A8997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782889"/>
          </a:xfrm>
        </p:spPr>
        <p:txBody>
          <a:bodyPr>
            <a:normAutofit lnSpcReduction="10000"/>
          </a:bodyPr>
          <a:lstStyle/>
          <a:p>
            <a:r>
              <a:rPr lang="en-US" noProof="0">
                <a:solidFill>
                  <a:srgbClr val="091F2C"/>
                </a:solidFill>
                <a:latin typeface="Segoe UI" panose="020B0502040204020203" pitchFamily="34" charset="0"/>
                <a:ea typeface="Segoe UI" panose="020B0502040204020203" pitchFamily="34" charset="0"/>
              </a:rPr>
              <a:t>Example prompt: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91F2C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Generate a table showing moderate sportswear sales by location for Q4 of last year, sorted by year-over-year (YoY) change. Include a current season-to-date column with YoY change.</a:t>
            </a:r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E612ECA3-1076-2610-DA97-49DBE95C02A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</p:spPr>
        <p:txBody>
          <a:bodyPr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>
                <a:solidFill>
                  <a:srgbClr val="091F2C"/>
                </a:solidFill>
                <a:latin typeface="Segoe UI" panose="020B0502040204020203" pitchFamily="34" charset="0"/>
                <a:ea typeface="Segoe UI" panose="020B0502040204020203" pitchFamily="34" charset="0"/>
              </a:rPr>
              <a:t>Example prompt: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91F2C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Provide the MAP pricing terms that our vendor, Contoso, agreed to for Q4 products last year.    Compare these terms with what we negotiated for this year in a table format</a:t>
            </a:r>
            <a:r>
              <a:rPr kumimoji="0" lang="en-US" sz="600" b="0" i="0" u="none" strike="noStrike" kern="1200" cap="none" spc="0" normalizeH="0" baseline="0" noProof="0">
                <a:ln>
                  <a:noFill/>
                </a:ln>
                <a:solidFill>
                  <a:srgbClr val="091F2C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.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091F2C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9ABEFB2B-9F58-F520-9B13-94B207F244E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837610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>
                <a:solidFill>
                  <a:srgbClr val="091F2C"/>
                </a:solidFill>
                <a:latin typeface="Segoe UI" panose="020B0502040204020203" pitchFamily="34" charset="0"/>
                <a:ea typeface="Segoe UI" panose="020B0502040204020203" pitchFamily="34" charset="0"/>
              </a:rPr>
              <a:t>Example prompt: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91F2C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What are the current blouse style trends in the greater London area, and which demographic is influencing these trends? Which retailers are carrying the most trend-right blouse items?</a:t>
            </a: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C23A0201-C904-5ED8-DCCD-DAC73699D78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789068"/>
          </a:xfrm>
        </p:spPr>
        <p:txBody>
          <a:bodyPr anchor="t">
            <a:normAutofit/>
          </a:bodyPr>
          <a:lstStyle/>
          <a:p>
            <a:r>
              <a:rPr lang="en-US" noProof="0">
                <a:solidFill>
                  <a:srgbClr val="091F2C"/>
                </a:solidFill>
                <a:latin typeface="Segoe UI" panose="020B0502040204020203" pitchFamily="34" charset="0"/>
                <a:ea typeface="Segoe UI" panose="020B0502040204020203" pitchFamily="34" charset="0"/>
              </a:rPr>
              <a:t>Example prompt: </a:t>
            </a:r>
            <a:r>
              <a:rPr lang="en-US" noProof="0">
                <a:latin typeface="Segoe UI" panose="020B0502040204020203" pitchFamily="34" charset="0"/>
              </a:rPr>
              <a:t>Determine the differential in sales projections to current sales levels and apply that differential to staffing level projections.</a:t>
            </a:r>
            <a:endParaRPr lang="en-US" noProof="0"/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611126FF-054E-32B2-5843-B18735CEC03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872498"/>
          </a:xfrm>
        </p:spPr>
        <p:txBody>
          <a:bodyPr anchor="t">
            <a:normAutofit/>
          </a:bodyPr>
          <a:lstStyle/>
          <a:p>
            <a:r>
              <a:rPr lang="en-US" noProof="0">
                <a:solidFill>
                  <a:srgbClr val="091F2C"/>
                </a:solidFill>
                <a:latin typeface="Segoe UI" panose="020B0502040204020203" pitchFamily="34" charset="0"/>
                <a:ea typeface="Segoe UI" panose="020B0502040204020203" pitchFamily="34" charset="0"/>
              </a:rPr>
              <a:t>Example prompt: </a:t>
            </a:r>
            <a:r>
              <a:rPr lang="en-US" sz="900" noProof="0"/>
              <a:t>Crea</a:t>
            </a:r>
            <a:r>
              <a:rPr lang="en-US" noProof="0"/>
              <a:t>te a custom view in a Power BI dashboard to visualize data on seasonal </a:t>
            </a:r>
            <a:r>
              <a:rPr lang="en-US" sz="900" noProof="0"/>
              <a:t>apparel trends.</a:t>
            </a:r>
            <a:endParaRPr lang="en-US" noProof="0"/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4A009307-F489-4D3B-DFDE-F3016CF1C6A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656390" cy="800955"/>
          </a:xfrm>
        </p:spPr>
        <p:txBody>
          <a:bodyPr anchor="t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>
                <a:solidFill>
                  <a:srgbClr val="091F2C"/>
                </a:solidFill>
                <a:latin typeface="Segoe UI" panose="020B0502040204020203" pitchFamily="34" charset="0"/>
                <a:ea typeface="Segoe UI" panose="020B0502040204020203" pitchFamily="34" charset="0"/>
              </a:rPr>
              <a:t>Example prompt: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91F2C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Considering last year’s sales history and the current season-to-date performance, what is the optimal proportion of basic collared shirts versus fashion blouses for this year’s Q4 assortment?</a:t>
            </a:r>
          </a:p>
        </p:txBody>
      </p:sp>
      <p:sp>
        <p:nvSpPr>
          <p:cNvPr id="84" name="Text Placeholder 83">
            <a:extLst>
              <a:ext uri="{FF2B5EF4-FFF2-40B4-BE49-F238E27FC236}">
                <a16:creationId xmlns:a16="http://schemas.microsoft.com/office/drawing/2014/main" id="{A111F9EA-EAEA-1211-B8D6-462C33F9555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Negotiate contract terms including margin and MAP pricing agreements.</a:t>
            </a:r>
            <a:endParaRPr lang="en-US" noProof="0"/>
          </a:p>
        </p:txBody>
      </p:sp>
      <p:sp>
        <p:nvSpPr>
          <p:cNvPr id="85" name="Text Placeholder 84">
            <a:extLst>
              <a:ext uri="{FF2B5EF4-FFF2-40B4-BE49-F238E27FC236}">
                <a16:creationId xmlns:a16="http://schemas.microsoft.com/office/drawing/2014/main" id="{8FF0578C-9606-4A5E-E20F-DEB7E6F7D72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/>
          <a:lstStyle/>
          <a:p>
            <a:r>
              <a:rPr lang="en-US" sz="900" noProof="0"/>
              <a:t>Usin</a:t>
            </a:r>
            <a:r>
              <a:rPr lang="en-US" noProof="0"/>
              <a:t>g a Copilot Agent integrate the sales forecast into regional staffing level projections.</a:t>
            </a:r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B4BE515B-C4F1-B027-DC42-2406647CFE89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/>
          <a:lstStyle/>
          <a:p>
            <a:r>
              <a:rPr lang="en-US" noProof="0"/>
              <a:t>Curate an assortment of products, including trending styles, seasonal items, and basic staples.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Use a Copilot Agent to access data in the Sales database.</a:t>
            </a:r>
            <a:endParaRPr lang="en-US" noProof="0"/>
          </a:p>
        </p:txBody>
      </p:sp>
      <p:sp>
        <p:nvSpPr>
          <p:cNvPr id="87" name="Text Placeholder 86">
            <a:extLst>
              <a:ext uri="{FF2B5EF4-FFF2-40B4-BE49-F238E27FC236}">
                <a16:creationId xmlns:a16="http://schemas.microsoft.com/office/drawing/2014/main" id="{E9B1AD38-F92B-9ACB-7307-63B184829C5A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noProof="0"/>
              <a:t>Extend</a:t>
            </a:r>
          </a:p>
        </p:txBody>
      </p:sp>
      <p:sp>
        <p:nvSpPr>
          <p:cNvPr id="118" name="Text Placeholder 117">
            <a:extLst>
              <a:ext uri="{FF2B5EF4-FFF2-40B4-BE49-F238E27FC236}">
                <a16:creationId xmlns:a16="http://schemas.microsoft.com/office/drawing/2014/main" id="{00973123-2FE8-DFC3-D5C6-EBBD307ACE64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19" name="Text Placeholder 118">
            <a:extLst>
              <a:ext uri="{FF2B5EF4-FFF2-40B4-BE49-F238E27FC236}">
                <a16:creationId xmlns:a16="http://schemas.microsoft.com/office/drawing/2014/main" id="{BAEDBBB1-6720-53D2-E6FE-D867B524BEA9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20" name="Text Placeholder 119">
            <a:extLst>
              <a:ext uri="{FF2B5EF4-FFF2-40B4-BE49-F238E27FC236}">
                <a16:creationId xmlns:a16="http://schemas.microsoft.com/office/drawing/2014/main" id="{D5A50512-E106-CF02-CE83-C2A9FCA828B0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1A70067-41B3-D98E-8BAE-55DB9EC4FB1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/>
          <a:stretch/>
        </p:blipFill>
        <p:spPr>
          <a:xfrm>
            <a:off x="10119044" y="4305474"/>
            <a:ext cx="2072956" cy="2552526"/>
          </a:xfrm>
          <a:prstGeom prst="rect">
            <a:avLst/>
          </a:prstGeom>
        </p:spPr>
      </p:pic>
      <p:sp>
        <p:nvSpPr>
          <p:cNvPr id="25" name="Rectangle: Rounded Corners 6">
            <a:extLst>
              <a:ext uri="{FF2B5EF4-FFF2-40B4-BE49-F238E27FC236}">
                <a16:creationId xmlns:a16="http://schemas.microsoft.com/office/drawing/2014/main" id="{F1DF448C-6270-7C47-001A-DF4F6CB8DF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sp>
        <p:nvSpPr>
          <p:cNvPr id="30" name="Rectangle: Rounded Corners 6">
            <a:extLst>
              <a:ext uri="{FF2B5EF4-FFF2-40B4-BE49-F238E27FC236}">
                <a16:creationId xmlns:a16="http://schemas.microsoft.com/office/drawing/2014/main" id="{70F5D211-0CB0-2734-BD9D-DC94A7A5E3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B6E3F7A1-0F5C-E37D-1821-9D631CBA03DB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32" name="Rectangle: Rounded Corners 6">
              <a:extLst>
                <a:ext uri="{FF2B5EF4-FFF2-40B4-BE49-F238E27FC236}">
                  <a16:creationId xmlns:a16="http://schemas.microsoft.com/office/drawing/2014/main" id="{71A68F2B-DB18-A434-E58A-9F66119D49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78" name="Graphic 77">
              <a:extLst>
                <a:ext uri="{FF2B5EF4-FFF2-40B4-BE49-F238E27FC236}">
                  <a16:creationId xmlns:a16="http://schemas.microsoft.com/office/drawing/2014/main" id="{A1B17895-8FAA-470F-4362-2C8305A86F8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E7D56873-9DF4-C9C1-92A5-9118F4B9B8E1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89" name="Rectangle: Rounded Corners 6">
              <a:extLst>
                <a:ext uri="{FF2B5EF4-FFF2-40B4-BE49-F238E27FC236}">
                  <a16:creationId xmlns:a16="http://schemas.microsoft.com/office/drawing/2014/main" id="{6E4ED686-E3D7-824C-A13F-752674098B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Increase revenue</a:t>
              </a:r>
            </a:p>
          </p:txBody>
        </p:sp>
        <p:pic>
          <p:nvPicPr>
            <p:cNvPr id="90" name="Graphic 89">
              <a:extLst>
                <a:ext uri="{FF2B5EF4-FFF2-40B4-BE49-F238E27FC236}">
                  <a16:creationId xmlns:a16="http://schemas.microsoft.com/office/drawing/2014/main" id="{D0E6E75A-D7CF-EA6D-F2A2-FEDE74CC821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61267750-1C6B-D6F3-7FEB-45F721EE9FE6}"/>
              </a:ext>
            </a:extLst>
          </p:cNvPr>
          <p:cNvGrpSpPr/>
          <p:nvPr/>
        </p:nvGrpSpPr>
        <p:grpSpPr>
          <a:xfrm>
            <a:off x="2848272" y="1136034"/>
            <a:ext cx="1517685" cy="219456"/>
            <a:chOff x="1198143" y="862657"/>
            <a:chExt cx="1517685" cy="207740"/>
          </a:xfrm>
        </p:grpSpPr>
        <p:sp>
          <p:nvSpPr>
            <p:cNvPr id="97" name="Rectangle: Rounded Corners 6">
              <a:extLst>
                <a:ext uri="{FF2B5EF4-FFF2-40B4-BE49-F238E27FC236}">
                  <a16:creationId xmlns:a16="http://schemas.microsoft.com/office/drawing/2014/main" id="{022347AF-3414-BA7A-20D0-8575635E92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3" y="862657"/>
              <a:ext cx="1517685" cy="20774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Customer satisfaction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98" name="Graphic 97">
              <a:extLst>
                <a:ext uri="{FF2B5EF4-FFF2-40B4-BE49-F238E27FC236}">
                  <a16:creationId xmlns:a16="http://schemas.microsoft.com/office/drawing/2014/main" id="{B7E6C835-5169-466A-F202-E98D2611C59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02C40497-E03F-BE37-A54F-D00020792AD6}"/>
              </a:ext>
            </a:extLst>
          </p:cNvPr>
          <p:cNvGrpSpPr/>
          <p:nvPr/>
        </p:nvGrpSpPr>
        <p:grpSpPr>
          <a:xfrm>
            <a:off x="4450613" y="2689252"/>
            <a:ext cx="1701480" cy="360000"/>
            <a:chOff x="588263" y="1217924"/>
            <a:chExt cx="1701480" cy="360000"/>
          </a:xfrm>
        </p:grpSpPr>
        <p:pic>
          <p:nvPicPr>
            <p:cNvPr id="6" name="Picture 5" descr="Zip Co logo SVG free download, id: 101874 - Brandlogos.net">
              <a:hlinkClick r:id="rId8"/>
              <a:extLst>
                <a:ext uri="{FF2B5EF4-FFF2-40B4-BE49-F238E27FC236}">
                  <a16:creationId xmlns:a16="http://schemas.microsoft.com/office/drawing/2014/main" id="{23281825-A20C-CE72-B4E0-A3AB81EC3EC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C60385C-E6AB-DD91-B24C-490BC6E9FA1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242529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 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7B8024FC-0F63-0D3B-5788-0BCB7AC7412E}"/>
              </a:ext>
            </a:extLst>
          </p:cNvPr>
          <p:cNvGrpSpPr/>
          <p:nvPr/>
        </p:nvGrpSpPr>
        <p:grpSpPr>
          <a:xfrm>
            <a:off x="7883913" y="2676963"/>
            <a:ext cx="2351135" cy="360000"/>
            <a:chOff x="588263" y="4576748"/>
            <a:chExt cx="2351135" cy="360000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D304B86A-8557-9BD7-9346-B257095F029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4576748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96BD8BE-A418-0B2C-6733-7A341F6DDFA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467211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 BI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537FA13-22B5-65FA-E981-67D9E5D3CA97}"/>
              </a:ext>
            </a:extLst>
          </p:cNvPr>
          <p:cNvGrpSpPr/>
          <p:nvPr/>
        </p:nvGrpSpPr>
        <p:grpSpPr>
          <a:xfrm>
            <a:off x="1624328" y="1132756"/>
            <a:ext cx="1131930" cy="216000"/>
            <a:chOff x="1198144" y="862657"/>
            <a:chExt cx="1131930" cy="216000"/>
          </a:xfrm>
        </p:grpSpPr>
        <p:sp>
          <p:nvSpPr>
            <p:cNvPr id="14" name="Rectangle: Rounded Corners 6">
              <a:extLst>
                <a:ext uri="{FF2B5EF4-FFF2-40B4-BE49-F238E27FC236}">
                  <a16:creationId xmlns:a16="http://schemas.microsoft.com/office/drawing/2014/main" id="{4B1AE5E8-11E1-0C5E-6807-B2043DEDAE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13193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Store revenue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15" name="Graphic 14">
              <a:extLst>
                <a:ext uri="{FF2B5EF4-FFF2-40B4-BE49-F238E27FC236}">
                  <a16:creationId xmlns:a16="http://schemas.microsoft.com/office/drawing/2014/main" id="{394E4DB8-8E7B-7D6B-E6EE-58E15A620A3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45EC37E-B12B-2DCF-CB39-64BE1E4AA15B}"/>
              </a:ext>
            </a:extLst>
          </p:cNvPr>
          <p:cNvGrpSpPr/>
          <p:nvPr/>
        </p:nvGrpSpPr>
        <p:grpSpPr>
          <a:xfrm>
            <a:off x="921732" y="2696101"/>
            <a:ext cx="2250050" cy="584775"/>
            <a:chOff x="767112" y="2790774"/>
            <a:chExt cx="2250050" cy="584775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4D4B17E-D7CB-1FB0-C48E-DFA1DBE6249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790774"/>
              <a:ext cx="1892184" cy="584775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Corporate performance management system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17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04DFBAF5-509A-E5DA-4ADE-A0B5C593BF4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D17C846-D1CD-CA3D-F1A9-3B9158FB981D}"/>
              </a:ext>
            </a:extLst>
          </p:cNvPr>
          <p:cNvGrpSpPr/>
          <p:nvPr/>
        </p:nvGrpSpPr>
        <p:grpSpPr>
          <a:xfrm>
            <a:off x="921732" y="5102730"/>
            <a:ext cx="2250050" cy="480390"/>
            <a:chOff x="767112" y="2825909"/>
            <a:chExt cx="2250050" cy="480390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4797A546-5899-F455-8E13-B8C54FF2C3E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860023"/>
              <a:ext cx="1892184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Supply Chain system 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28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9005A21B-FCF3-31E0-3F36-AEAE8D177C1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E3629724-D0B1-DC81-FF53-1EF9E7670C7E}"/>
              </a:ext>
            </a:extLst>
          </p:cNvPr>
          <p:cNvGrpSpPr/>
          <p:nvPr/>
        </p:nvGrpSpPr>
        <p:grpSpPr>
          <a:xfrm>
            <a:off x="4308811" y="5115823"/>
            <a:ext cx="2250050" cy="584775"/>
            <a:chOff x="767112" y="2790774"/>
            <a:chExt cx="2250050" cy="584775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B0ABAD20-5B45-88ED-AE84-5C53311372F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790774"/>
              <a:ext cx="1892184" cy="584775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Corporate performance management system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34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09774743-DD27-0DF7-C584-5D2DB64C0F7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C03FDA15-3BE5-EB10-1A66-41EEA851754B}"/>
              </a:ext>
            </a:extLst>
          </p:cNvPr>
          <p:cNvGrpSpPr/>
          <p:nvPr/>
        </p:nvGrpSpPr>
        <p:grpSpPr>
          <a:xfrm>
            <a:off x="7862456" y="5194891"/>
            <a:ext cx="2250050" cy="584775"/>
            <a:chOff x="767112" y="2790774"/>
            <a:chExt cx="2250050" cy="584775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FA9421F6-F6BE-D103-0033-6B94D6637AB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790774"/>
              <a:ext cx="1892184" cy="584775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Corporate performance management system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37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4A28B18A-65A8-3B84-16C1-272F7FC1ABE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3868730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375</Words>
  <Application>Microsoft Office PowerPoint</Application>
  <PresentationFormat>Widescreen</PresentationFormat>
  <Paragraphs>38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Retail | Improve merchandising decisions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2025-02-11T02:01:20Z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