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6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sv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Retail |</a:t>
            </a:r>
            <a:r>
              <a:rPr lang="en-US" noProof="0"/>
              <a:t> Improve merchandising decisions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50"/>
            <a:ext cx="2808288" cy="346075"/>
          </a:xfrm>
        </p:spPr>
        <p:txBody>
          <a:bodyPr/>
          <a:lstStyle/>
          <a:p>
            <a:r>
              <a:rPr lang="en-US" noProof="0"/>
              <a:t>1. Define sales targets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Complete supplier agreements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 dirty="0"/>
              <a:t>2. Conduct market research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Update projects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Create a dashboard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Make product selections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sz="900" noProof="0">
                <a:solidFill>
                  <a:srgbClr val="000000"/>
                </a:solidFill>
                <a:latin typeface="Segoe UI"/>
                <a:cs typeface="Segoe UI"/>
              </a:rPr>
              <a:t>Define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topside sales targets based on historical data, market trends, and business goals. Use a Copilot agent to access data in the Sales database.</a:t>
            </a:r>
            <a:endParaRPr lang="en-US" noProof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Research consumer demographics and spending trends by geography.</a:t>
            </a:r>
            <a:endParaRPr lang="en-US" noProof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Visualize sales trends to help make purchasing decisions.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782889"/>
          </a:xfrm>
        </p:spPr>
        <p:txBody>
          <a:bodyPr>
            <a:normAutofit lnSpcReduction="10000"/>
          </a:bodyPr>
          <a:lstStyle/>
          <a:p>
            <a:r>
              <a:rPr lang="en-US" noProof="0">
                <a:solidFill>
                  <a:srgbClr val="091F2C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Example prompt: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91F2C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Generate a table showing moderate sportswear sales by location for Q4 of last year, sorted by year-over-year (YoY) change. Include a current season-to-date column with YoY change.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>
                <a:solidFill>
                  <a:srgbClr val="091F2C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Example prompt: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91F2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Provide the MAP pricing terms that our vendor, Contoso, agreed to for Q4 products last year.    Compare these terms with what we negotiated for this year in a table format</a:t>
            </a: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091F2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91F2C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83761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>
                <a:solidFill>
                  <a:srgbClr val="091F2C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Example prompt: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91F2C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What are the current blouse style trends in the greater London area, and which demographic is influencing these trends? Which retailers are carrying the most trend-right blouse items?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789068"/>
          </a:xfrm>
        </p:spPr>
        <p:txBody>
          <a:bodyPr anchor="t">
            <a:normAutofit/>
          </a:bodyPr>
          <a:lstStyle/>
          <a:p>
            <a:r>
              <a:rPr lang="en-US" noProof="0">
                <a:solidFill>
                  <a:srgbClr val="091F2C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Example prompt: </a:t>
            </a:r>
            <a:r>
              <a:rPr lang="en-US" noProof="0">
                <a:latin typeface="Segoe UI" panose="020B0502040204020203" pitchFamily="34" charset="0"/>
              </a:rPr>
              <a:t>Determine the differential in sales projections to current sales levels and apply that differential to staffing level projections.</a:t>
            </a:r>
            <a:endParaRPr lang="en-US" noProof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872498"/>
          </a:xfrm>
        </p:spPr>
        <p:txBody>
          <a:bodyPr anchor="t">
            <a:normAutofit/>
          </a:bodyPr>
          <a:lstStyle/>
          <a:p>
            <a:r>
              <a:rPr lang="en-US" noProof="0">
                <a:solidFill>
                  <a:srgbClr val="091F2C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Example prompt: </a:t>
            </a:r>
            <a:r>
              <a:rPr lang="en-US" sz="900" noProof="0"/>
              <a:t>Crea</a:t>
            </a:r>
            <a:r>
              <a:rPr lang="en-US" noProof="0"/>
              <a:t>te a custom view in a Power BI dashboard to visualize data on seasonal </a:t>
            </a:r>
            <a:r>
              <a:rPr lang="en-US" sz="900" noProof="0"/>
              <a:t>apparel trends.</a:t>
            </a:r>
            <a:endParaRPr lang="en-US" noProof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656390" cy="800955"/>
          </a:xfrm>
        </p:spPr>
        <p:txBody>
          <a:bodyPr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>
                <a:solidFill>
                  <a:srgbClr val="091F2C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Example prompt: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91F2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Considering last year’s sales history and the current season-to-date performance, what is the optimal proportion of basic collared shirts versus fashion blouses for this year’s Q4 assortment?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Negotiate contract terms including margin and MAP pricing agreements.</a:t>
            </a:r>
            <a:endParaRPr lang="en-US" noProof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sz="900" noProof="0"/>
              <a:t>Usin</a:t>
            </a:r>
            <a:r>
              <a:rPr lang="en-US" noProof="0"/>
              <a:t>g a Copilot Agent integrate the sales forecast into regional staffing level projections.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Curate an assortment of products, including trending styles, seasonal items, and basic staples.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Use a Copilot Agent to access data in the Sales database.</a:t>
            </a:r>
            <a:endParaRPr lang="en-US" noProof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00973123-2FE8-DFC3-D5C6-EBBD307ACE6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BAEDBBB1-6720-53D2-E6FE-D867B524BEA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D5A50512-E106-CF02-CE83-C2A9FCA828B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A70067-41B3-D98E-8BAE-55DB9EC4FB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sp>
        <p:nvSpPr>
          <p:cNvPr id="25" name="Rectangle: Rounded Corners 6">
            <a:extLst>
              <a:ext uri="{FF2B5EF4-FFF2-40B4-BE49-F238E27FC236}">
                <a16:creationId xmlns:a16="http://schemas.microsoft.com/office/drawing/2014/main" id="{F1DF448C-6270-7C47-001A-DF4F6CB8D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0" name="Rectangle: Rounded Corners 6">
            <a:extLst>
              <a:ext uri="{FF2B5EF4-FFF2-40B4-BE49-F238E27FC236}">
                <a16:creationId xmlns:a16="http://schemas.microsoft.com/office/drawing/2014/main" id="{70F5D211-0CB0-2734-BD9D-DC94A7A5E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6E3F7A1-0F5C-E37D-1821-9D631CBA03DB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2" name="Rectangle: Rounded Corners 6">
              <a:extLst>
                <a:ext uri="{FF2B5EF4-FFF2-40B4-BE49-F238E27FC236}">
                  <a16:creationId xmlns:a16="http://schemas.microsoft.com/office/drawing/2014/main" id="{71A68F2B-DB18-A434-E58A-9F66119D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78" name="Graphic 77">
              <a:extLst>
                <a:ext uri="{FF2B5EF4-FFF2-40B4-BE49-F238E27FC236}">
                  <a16:creationId xmlns:a16="http://schemas.microsoft.com/office/drawing/2014/main" id="{A1B17895-8FAA-470F-4362-2C8305A86F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7D56873-9DF4-C9C1-92A5-9118F4B9B8E1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89" name="Rectangle: Rounded Corners 6">
              <a:extLst>
                <a:ext uri="{FF2B5EF4-FFF2-40B4-BE49-F238E27FC236}">
                  <a16:creationId xmlns:a16="http://schemas.microsoft.com/office/drawing/2014/main" id="{6E4ED686-E3D7-824C-A13F-752674098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90" name="Graphic 89">
              <a:extLst>
                <a:ext uri="{FF2B5EF4-FFF2-40B4-BE49-F238E27FC236}">
                  <a16:creationId xmlns:a16="http://schemas.microsoft.com/office/drawing/2014/main" id="{D0E6E75A-D7CF-EA6D-F2A2-FEDE74CC82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1267750-1C6B-D6F3-7FEB-45F721EE9FE6}"/>
              </a:ext>
            </a:extLst>
          </p:cNvPr>
          <p:cNvGrpSpPr/>
          <p:nvPr/>
        </p:nvGrpSpPr>
        <p:grpSpPr>
          <a:xfrm>
            <a:off x="2848272" y="1136034"/>
            <a:ext cx="1517685" cy="219456"/>
            <a:chOff x="1198143" y="862657"/>
            <a:chExt cx="1517685" cy="207740"/>
          </a:xfrm>
        </p:grpSpPr>
        <p:sp>
          <p:nvSpPr>
            <p:cNvPr id="97" name="Rectangle: Rounded Corners 6">
              <a:extLst>
                <a:ext uri="{FF2B5EF4-FFF2-40B4-BE49-F238E27FC236}">
                  <a16:creationId xmlns:a16="http://schemas.microsoft.com/office/drawing/2014/main" id="{022347AF-3414-BA7A-20D0-8575635E9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Customer satisfaction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98" name="Graphic 97">
              <a:extLst>
                <a:ext uri="{FF2B5EF4-FFF2-40B4-BE49-F238E27FC236}">
                  <a16:creationId xmlns:a16="http://schemas.microsoft.com/office/drawing/2014/main" id="{B7E6C835-5169-466A-F202-E98D2611C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2C40497-E03F-BE37-A54F-D00020792AD6}"/>
              </a:ext>
            </a:extLst>
          </p:cNvPr>
          <p:cNvGrpSpPr/>
          <p:nvPr/>
        </p:nvGrpSpPr>
        <p:grpSpPr>
          <a:xfrm>
            <a:off x="4450613" y="2689252"/>
            <a:ext cx="1701480" cy="360000"/>
            <a:chOff x="588263" y="1217924"/>
            <a:chExt cx="1701480" cy="360000"/>
          </a:xfrm>
        </p:grpSpPr>
        <p:pic>
          <p:nvPicPr>
            <p:cNvPr id="6" name="Picture 5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23281825-A20C-CE72-B4E0-A3AB81EC3E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C60385C-E6AB-DD91-B24C-490BC6E9FA1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24252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B8024FC-0F63-0D3B-5788-0BCB7AC7412E}"/>
              </a:ext>
            </a:extLst>
          </p:cNvPr>
          <p:cNvGrpSpPr/>
          <p:nvPr/>
        </p:nvGrpSpPr>
        <p:grpSpPr>
          <a:xfrm>
            <a:off x="7883913" y="2676963"/>
            <a:ext cx="2351135" cy="360000"/>
            <a:chOff x="588263" y="4576748"/>
            <a:chExt cx="2351135" cy="360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304B86A-8557-9BD7-9346-B257095F0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4576748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96BD8BE-A418-0B2C-6733-7A341F6DDFA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467211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 BI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37FA13-22B5-65FA-E981-67D9E5D3CA97}"/>
              </a:ext>
            </a:extLst>
          </p:cNvPr>
          <p:cNvGrpSpPr/>
          <p:nvPr/>
        </p:nvGrpSpPr>
        <p:grpSpPr>
          <a:xfrm>
            <a:off x="1624328" y="1132756"/>
            <a:ext cx="1131930" cy="216000"/>
            <a:chOff x="1198144" y="862657"/>
            <a:chExt cx="1131930" cy="216000"/>
          </a:xfrm>
        </p:grpSpPr>
        <p:sp>
          <p:nvSpPr>
            <p:cNvPr id="14" name="Rectangle: Rounded Corners 6">
              <a:extLst>
                <a:ext uri="{FF2B5EF4-FFF2-40B4-BE49-F238E27FC236}">
                  <a16:creationId xmlns:a16="http://schemas.microsoft.com/office/drawing/2014/main" id="{4B1AE5E8-11E1-0C5E-6807-B2043DEDA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3193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394E4DB8-8E7B-7D6B-E6EE-58E15A620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5EC37E-B12B-2DCF-CB39-64BE1E4AA15B}"/>
              </a:ext>
            </a:extLst>
          </p:cNvPr>
          <p:cNvGrpSpPr/>
          <p:nvPr/>
        </p:nvGrpSpPr>
        <p:grpSpPr>
          <a:xfrm>
            <a:off x="921732" y="2696101"/>
            <a:ext cx="2250050" cy="584775"/>
            <a:chOff x="767112" y="2790774"/>
            <a:chExt cx="2250050" cy="58477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D4B17E-D7CB-1FB0-C48E-DFA1DBE6249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790774"/>
              <a:ext cx="189218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Corporate performance management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04DFBAF5-509A-E5DA-4ADE-A0B5C593BF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D17C846-D1CD-CA3D-F1A9-3B9158FB981D}"/>
              </a:ext>
            </a:extLst>
          </p:cNvPr>
          <p:cNvGrpSpPr/>
          <p:nvPr/>
        </p:nvGrpSpPr>
        <p:grpSpPr>
          <a:xfrm>
            <a:off x="921732" y="5102730"/>
            <a:ext cx="2250050" cy="480390"/>
            <a:chOff x="767112" y="2825909"/>
            <a:chExt cx="2250050" cy="48039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797A546-5899-F455-8E13-B8C54FF2C3E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Supply Chain system 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8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9005A21B-FCF3-31E0-3F36-AEAE8D177C1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629724-D0B1-DC81-FF53-1EF9E7670C7E}"/>
              </a:ext>
            </a:extLst>
          </p:cNvPr>
          <p:cNvGrpSpPr/>
          <p:nvPr/>
        </p:nvGrpSpPr>
        <p:grpSpPr>
          <a:xfrm>
            <a:off x="4308811" y="5115823"/>
            <a:ext cx="2250050" cy="584775"/>
            <a:chOff x="767112" y="2790774"/>
            <a:chExt cx="2250050" cy="58477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0ABAD20-5B45-88ED-AE84-5C53311372F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790774"/>
              <a:ext cx="189218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Corporate performance management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4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09774743-DD27-0DF7-C584-5D2DB64C0F7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03FDA15-3BE5-EB10-1A66-41EEA851754B}"/>
              </a:ext>
            </a:extLst>
          </p:cNvPr>
          <p:cNvGrpSpPr/>
          <p:nvPr/>
        </p:nvGrpSpPr>
        <p:grpSpPr>
          <a:xfrm>
            <a:off x="7862456" y="5194891"/>
            <a:ext cx="2250050" cy="584775"/>
            <a:chOff x="767112" y="2790774"/>
            <a:chExt cx="2250050" cy="58477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A9421F6-F6BE-D103-0033-6B94D6637AB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790774"/>
              <a:ext cx="189218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Corporate performance management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4A28B18A-65A8-3B84-16C1-272F7FC1ABE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3868730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375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Improve merchandising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