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+mj-lt"/>
              <a:buNone/>
            </a:pPr>
            <a:endParaRPr lang="en-US" b="0" i="0">
              <a:solidFill>
                <a:srgbClr val="242424"/>
              </a:solidFill>
              <a:effectLst/>
              <a:highlight>
                <a:srgbClr val="FFFFFF"/>
              </a:highlight>
              <a:latin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D4E199-DD77-489E-950B-7193487A64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1676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enario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536876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5" name="Level">
            <a:extLst>
              <a:ext uri="{FF2B5EF4-FFF2-40B4-BE49-F238E27FC236}">
                <a16:creationId xmlns:a16="http://schemas.microsoft.com/office/drawing/2014/main" id="{4E598159-8F90-2398-990A-87C7DBACA3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75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68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4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4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4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5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5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5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5" name="Circle 1">
            <a:extLst>
              <a:ext uri="{FF2B5EF4-FFF2-40B4-BE49-F238E27FC236}">
                <a16:creationId xmlns:a16="http://schemas.microsoft.com/office/drawing/2014/main" id="{E2C3EC85-C88F-225A-CBED-DE830492865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6" name="Circle 2">
            <a:extLst>
              <a:ext uri="{FF2B5EF4-FFF2-40B4-BE49-F238E27FC236}">
                <a16:creationId xmlns:a16="http://schemas.microsoft.com/office/drawing/2014/main" id="{8306C7F5-7630-A9FC-5340-EC699EA3585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7" name="Circle 3">
            <a:extLst>
              <a:ext uri="{FF2B5EF4-FFF2-40B4-BE49-F238E27FC236}">
                <a16:creationId xmlns:a16="http://schemas.microsoft.com/office/drawing/2014/main" id="{EA95473D-CB97-F734-8142-4581EFDF4F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40694EA-E93C-CD87-D768-864D7386EFE3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7547604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9" r:id="rId6"/>
    <p:sldLayoutId id="2147483813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hyperlink" Target="https://support.microsoft.com/en-us/topic/overview-of-microsoft-365-chat-preview-5b00a52d-7296-48ee-b938-b95b7209f737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hyperlink" Target="https://www.youtube.com/watch?v=oPY6-duDLo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4A0092-68A2-DE21-573F-9CA448E94B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>
            <a:extLst>
              <a:ext uri="{FF2B5EF4-FFF2-40B4-BE49-F238E27FC236}">
                <a16:creationId xmlns:a16="http://schemas.microsoft.com/office/drawing/2014/main" id="{D347222C-722E-3B4E-7B97-075862D56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6271640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Retail</a:t>
            </a:r>
            <a:r>
              <a:rPr lang="en-US" noProof="0"/>
              <a:t> </a:t>
            </a:r>
            <a:r>
              <a:rPr lang="en-US" noProof="0">
                <a:solidFill>
                  <a:srgbClr val="0078D4"/>
                </a:solidFill>
              </a:rPr>
              <a:t>| </a:t>
            </a:r>
            <a:r>
              <a:rPr lang="en-US" noProof="0"/>
              <a:t>Improve customer service and info discovery</a:t>
            </a:r>
          </a:p>
        </p:txBody>
      </p:sp>
      <p:sp>
        <p:nvSpPr>
          <p:cNvPr id="78" name="Text Placeholder 5">
            <a:extLst>
              <a:ext uri="{FF2B5EF4-FFF2-40B4-BE49-F238E27FC236}">
                <a16:creationId xmlns:a16="http://schemas.microsoft.com/office/drawing/2014/main" id="{0BF63EAD-2FF1-8FFA-20AD-771F63CFEB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Find product info for customer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F828B2-8FA5-D65A-6B12-A908FBF376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</p:spPr>
        <p:txBody>
          <a:bodyPr/>
          <a:lstStyle/>
          <a:p>
            <a:r>
              <a:rPr lang="en-US" noProof="0"/>
              <a:t>5. Review company time-off policies</a:t>
            </a:r>
          </a:p>
        </p:txBody>
      </p:sp>
      <p:sp>
        <p:nvSpPr>
          <p:cNvPr id="80" name="Text Placeholder 7">
            <a:extLst>
              <a:ext uri="{FF2B5EF4-FFF2-40B4-BE49-F238E27FC236}">
                <a16:creationId xmlns:a16="http://schemas.microsoft.com/office/drawing/2014/main" id="{DB369ADB-EE94-975D-E0F1-7AF6C2684F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Help customer with return policy</a:t>
            </a:r>
          </a:p>
        </p:txBody>
      </p:sp>
      <p:sp>
        <p:nvSpPr>
          <p:cNvPr id="81" name="Text Placeholder 8">
            <a:extLst>
              <a:ext uri="{FF2B5EF4-FFF2-40B4-BE49-F238E27FC236}">
                <a16:creationId xmlns:a16="http://schemas.microsoft.com/office/drawing/2014/main" id="{01B5087D-A51C-6B32-78DD-F37C5D1A95B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</p:spPr>
        <p:txBody>
          <a:bodyPr/>
          <a:lstStyle/>
          <a:p>
            <a:r>
              <a:rPr lang="en-US" noProof="0"/>
              <a:t>4. Create a maintenance ticket</a:t>
            </a:r>
          </a:p>
        </p:txBody>
      </p:sp>
      <p:sp>
        <p:nvSpPr>
          <p:cNvPr id="82" name="Text Placeholder 9">
            <a:extLst>
              <a:ext uri="{FF2B5EF4-FFF2-40B4-BE49-F238E27FC236}">
                <a16:creationId xmlns:a16="http://schemas.microsoft.com/office/drawing/2014/main" id="{6F3E94FD-A56B-7669-C548-B7A1131A423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Fulfill assigned tasks</a:t>
            </a:r>
          </a:p>
        </p:txBody>
      </p:sp>
      <p:sp>
        <p:nvSpPr>
          <p:cNvPr id="84" name="Text Placeholder 10">
            <a:extLst>
              <a:ext uri="{FF2B5EF4-FFF2-40B4-BE49-F238E27FC236}">
                <a16:creationId xmlns:a16="http://schemas.microsoft.com/office/drawing/2014/main" id="{8817B9BB-96E6-573C-5C9E-D7748208D86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52693" y="521099"/>
            <a:ext cx="3866235" cy="169277"/>
          </a:xfr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0"/>
              <a:t>Microsoft 365 Copilot and Azure OpenAI Service</a:t>
            </a:r>
          </a:p>
        </p:txBody>
      </p:sp>
      <p:sp>
        <p:nvSpPr>
          <p:cNvPr id="99" name="Text Placeholder 98">
            <a:extLst>
              <a:ext uri="{FF2B5EF4-FFF2-40B4-BE49-F238E27FC236}">
                <a16:creationId xmlns:a16="http://schemas.microsoft.com/office/drawing/2014/main" id="{45166D44-792F-C3E8-4546-B772D6DEC37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000"/>
            <a:ext cx="2867338" cy="627063"/>
          </a:xfrm>
        </p:spPr>
        <p:txBody>
          <a:bodyPr/>
          <a:lstStyle/>
          <a:p>
            <a:pPr lvl="0"/>
            <a:r>
              <a:rPr lang="en-US" noProof="0"/>
              <a:t>Use natural language voice search to ask the copilot agent to find product specifications. Copilot agent for store operations surfaces information from designated store documentation.</a:t>
            </a:r>
          </a:p>
        </p:txBody>
      </p:sp>
      <p:sp>
        <p:nvSpPr>
          <p:cNvPr id="100" name="Text Placeholder 99">
            <a:extLst>
              <a:ext uri="{FF2B5EF4-FFF2-40B4-BE49-F238E27FC236}">
                <a16:creationId xmlns:a16="http://schemas.microsoft.com/office/drawing/2014/main" id="{9DB8B554-D182-A8E5-C8E6-962697D9689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8125" y="2032000"/>
            <a:ext cx="2808288" cy="627063"/>
          </a:xfrm>
        </p:spPr>
        <p:txBody>
          <a:bodyPr/>
          <a:lstStyle/>
          <a:p>
            <a:r>
              <a:rPr lang="en-US" noProof="0"/>
              <a:t>Offer the customer piece-of-mind before purchasing by asking the copilot agent to show you the company return policy for the products under consideration.</a:t>
            </a:r>
          </a:p>
        </p:txBody>
      </p:sp>
      <p:sp>
        <p:nvSpPr>
          <p:cNvPr id="101" name="Text Placeholder 100">
            <a:extLst>
              <a:ext uri="{FF2B5EF4-FFF2-40B4-BE49-F238E27FC236}">
                <a16:creationId xmlns:a16="http://schemas.microsoft.com/office/drawing/2014/main" id="{942A00B7-E322-7952-FBB7-29E490438C1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2050" y="2032000"/>
            <a:ext cx="2806700" cy="627063"/>
          </a:xfrm>
        </p:spPr>
        <p:txBody>
          <a:bodyPr/>
          <a:lstStyle/>
          <a:p>
            <a:r>
              <a:rPr lang="en-US" noProof="0"/>
              <a:t>After helping the customer, begin assembling promotional display via step-by-step instructions found in the personalized task list assigned by the store manager.</a:t>
            </a:r>
          </a:p>
        </p:txBody>
      </p:sp>
      <p:sp>
        <p:nvSpPr>
          <p:cNvPr id="102" name="Text Placeholder 101">
            <a:extLst>
              <a:ext uri="{FF2B5EF4-FFF2-40B4-BE49-F238E27FC236}">
                <a16:creationId xmlns:a16="http://schemas.microsoft.com/office/drawing/2014/main" id="{66C506B2-C453-84D9-E7D5-2E431A78439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>
                <a:latin typeface="Segoe UI" panose="020B0502040204020203" pitchFamily="34" charset="0"/>
              </a:rPr>
              <a:t>Quickly find accurate answers </a:t>
            </a:r>
            <a:r>
              <a:rPr lang="en-US" noProof="0"/>
              <a:t>to customer questions in the flow of work using natural language voice search.</a:t>
            </a:r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865194C5-C1BF-1015-8837-AA73151DF86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lang="en-US" noProof="0"/>
              <a:t>Benefit: </a:t>
            </a:r>
            <a:r>
              <a:rPr lang="en-US" b="1" noProof="0">
                <a:latin typeface="Segoe UI" panose="020B0502040204020203" pitchFamily="34" charset="0"/>
              </a:rPr>
              <a:t>Feel confident and informed </a:t>
            </a:r>
            <a:r>
              <a:rPr lang="en-US" noProof="0"/>
              <a:t>about company policies and procedures – reducing stress and vulnerability during critical onboarding and upskilling periods.</a:t>
            </a:r>
          </a:p>
        </p:txBody>
      </p:sp>
      <p:sp>
        <p:nvSpPr>
          <p:cNvPr id="104" name="Text Placeholder 103">
            <a:extLst>
              <a:ext uri="{FF2B5EF4-FFF2-40B4-BE49-F238E27FC236}">
                <a16:creationId xmlns:a16="http://schemas.microsoft.com/office/drawing/2014/main" id="{F32C954E-97AE-01BA-5106-D038F4764E0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>
                <a:latin typeface="Segoe UI" panose="020B0502040204020203" pitchFamily="34" charset="0"/>
              </a:rPr>
              <a:t>Save critical time spent searching for a manager </a:t>
            </a:r>
            <a:r>
              <a:rPr lang="en-US" noProof="0"/>
              <a:t>for answers about company policies and procedures.</a:t>
            </a:r>
          </a:p>
        </p:txBody>
      </p:sp>
      <p:sp>
        <p:nvSpPr>
          <p:cNvPr id="105" name="Text Placeholder 104">
            <a:extLst>
              <a:ext uri="{FF2B5EF4-FFF2-40B4-BE49-F238E27FC236}">
                <a16:creationId xmlns:a16="http://schemas.microsoft.com/office/drawing/2014/main" id="{D1C578E0-BF15-44FF-8DE0-0EE0BEF851E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>
                <a:latin typeface="Segoe UI" panose="020B0502040204020203" pitchFamily="34" charset="0"/>
              </a:rPr>
              <a:t>Drive efficient issue resolution </a:t>
            </a:r>
            <a:r>
              <a:rPr lang="en-US" noProof="0"/>
              <a:t>with easy task creation and assignment to co-workers or functional groups within the store.</a:t>
            </a:r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ACCCE984-F934-F446-984B-C48D5DC47F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</p:spPr>
        <p:txBody>
          <a:bodyPr>
            <a:normAutofit lnSpcReduction="10000"/>
          </a:bodyPr>
          <a:lstStyle/>
          <a:p>
            <a:pPr lvl="0"/>
            <a:r>
              <a:rPr lang="en-US" noProof="0"/>
              <a:t>Benefit: </a:t>
            </a:r>
            <a:r>
              <a:rPr lang="en-US" b="1" noProof="0">
                <a:latin typeface="Segoe UI" panose="020B0502040204020203" pitchFamily="34" charset="0"/>
              </a:rPr>
              <a:t>Get detailed guidance </a:t>
            </a:r>
            <a:r>
              <a:rPr lang="en-US" noProof="0"/>
              <a:t>on how to complete assigned tasks – all built using repeatable task templates that can be published across stores and role types.</a:t>
            </a:r>
          </a:p>
        </p:txBody>
      </p:sp>
      <p:sp>
        <p:nvSpPr>
          <p:cNvPr id="107" name="Text Placeholder 106">
            <a:extLst>
              <a:ext uri="{FF2B5EF4-FFF2-40B4-BE49-F238E27FC236}">
                <a16:creationId xmlns:a16="http://schemas.microsoft.com/office/drawing/2014/main" id="{A4786CDB-846B-F39B-4EAB-B1B7D0E7600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163" y="4487863"/>
            <a:ext cx="2808287" cy="627062"/>
          </a:xfrm>
        </p:spPr>
        <p:txBody>
          <a:bodyPr/>
          <a:lstStyle/>
          <a:p>
            <a:r>
              <a:rPr lang="en-US" noProof="0"/>
              <a:t>Use the copilot agent to quickly find up-to-date HR policies about requesting time off for an upcoming vacation – all using natural language voice search.</a:t>
            </a:r>
          </a:p>
        </p:txBody>
      </p:sp>
      <p:sp>
        <p:nvSpPr>
          <p:cNvPr id="108" name="Text Placeholder 107">
            <a:extLst>
              <a:ext uri="{FF2B5EF4-FFF2-40B4-BE49-F238E27FC236}">
                <a16:creationId xmlns:a16="http://schemas.microsoft.com/office/drawing/2014/main" id="{07A648F5-607B-4369-E4B3-EF0D765ACF4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80088" y="4487863"/>
            <a:ext cx="2808287" cy="627062"/>
          </a:xfrm>
        </p:spPr>
        <p:txBody>
          <a:bodyPr/>
          <a:lstStyle/>
          <a:p>
            <a:r>
              <a:rPr lang="en-US" noProof="0"/>
              <a:t>Ask copilot agent what to do upon discovery of damaged hardware while setting up the promotional display. Easily schedule a maintenance ticket by creating and assigning a new task.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C12436-8B7C-8C03-2328-71E91696CC99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0"/>
              <a:t>Extend</a:t>
            </a:r>
          </a:p>
        </p:txBody>
      </p:sp>
      <p:sp>
        <p:nvSpPr>
          <p:cNvPr id="163" name="Text Placeholder 162">
            <a:extLst>
              <a:ext uri="{FF2B5EF4-FFF2-40B4-BE49-F238E27FC236}">
                <a16:creationId xmlns:a16="http://schemas.microsoft.com/office/drawing/2014/main" id="{FAB74132-FDFA-89B5-E9D2-7D0A844603A5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64" name="Text Placeholder 163">
            <a:extLst>
              <a:ext uri="{FF2B5EF4-FFF2-40B4-BE49-F238E27FC236}">
                <a16:creationId xmlns:a16="http://schemas.microsoft.com/office/drawing/2014/main" id="{6FFAC1AA-90B5-CC6A-B8AF-5A622E3F1BA3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65" name="Text Placeholder 164">
            <a:extLst>
              <a:ext uri="{FF2B5EF4-FFF2-40B4-BE49-F238E27FC236}">
                <a16:creationId xmlns:a16="http://schemas.microsoft.com/office/drawing/2014/main" id="{0405A75A-A41E-D2E9-893E-44CB4378B303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14" name="Rectangle: Rounded Corners 6">
            <a:extLst>
              <a:ext uri="{FF2B5EF4-FFF2-40B4-BE49-F238E27FC236}">
                <a16:creationId xmlns:a16="http://schemas.microsoft.com/office/drawing/2014/main" id="{E40A16BF-BABC-85D9-4BCA-1B67B535CA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56C5F76-959F-E447-ABDD-9A12446AD98B}"/>
              </a:ext>
            </a:extLst>
          </p:cNvPr>
          <p:cNvGrpSpPr/>
          <p:nvPr/>
        </p:nvGrpSpPr>
        <p:grpSpPr>
          <a:xfrm>
            <a:off x="942434" y="2731055"/>
            <a:ext cx="2360997" cy="360000"/>
            <a:chOff x="942434" y="2731055"/>
            <a:chExt cx="2360997" cy="360000"/>
          </a:xfrm>
        </p:grpSpPr>
        <p:pic>
          <p:nvPicPr>
            <p:cNvPr id="133" name="Picture 132">
              <a:hlinkClick r:id="rId3"/>
              <a:extLst>
                <a:ext uri="{FF2B5EF4-FFF2-40B4-BE49-F238E27FC236}">
                  <a16:creationId xmlns:a16="http://schemas.microsoft.com/office/drawing/2014/main" id="{9A85E6DE-A388-EAF5-EFFC-1C4021F9A72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42434" y="273105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0EC11B61-1990-11DE-CE04-EA985564A9F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401385" y="2771352"/>
              <a:ext cx="1902046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 for store operations on Azure OpenAI Service</a:t>
              </a:r>
              <a:r>
                <a:rPr kumimoji="0" lang="en-US" sz="9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072E0C5-5DBA-0C2C-E6B4-4F59E8E4219F}"/>
              </a:ext>
            </a:extLst>
          </p:cNvPr>
          <p:cNvGrpSpPr/>
          <p:nvPr/>
        </p:nvGrpSpPr>
        <p:grpSpPr>
          <a:xfrm>
            <a:off x="2829563" y="1136034"/>
            <a:ext cx="1517685" cy="219456"/>
            <a:chOff x="1198143" y="862657"/>
            <a:chExt cx="1517685" cy="207740"/>
          </a:xfrm>
        </p:grpSpPr>
        <p:sp>
          <p:nvSpPr>
            <p:cNvPr id="18" name="Rectangle: Rounded Corners 6">
              <a:extLst>
                <a:ext uri="{FF2B5EF4-FFF2-40B4-BE49-F238E27FC236}">
                  <a16:creationId xmlns:a16="http://schemas.microsoft.com/office/drawing/2014/main" id="{C872774E-4277-3DF4-ECA7-EE257FF12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3" y="862657"/>
              <a:ext cx="1517685" cy="20774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Customer satisfaction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9" name="Graphic 18">
              <a:extLst>
                <a:ext uri="{FF2B5EF4-FFF2-40B4-BE49-F238E27FC236}">
                  <a16:creationId xmlns:a16="http://schemas.microsoft.com/office/drawing/2014/main" id="{5C9DB59C-1E38-4FCB-6A78-DF7B6DB5ADB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BF44ACD-3DBF-7D5D-BEFD-79D3E0C36FDD}"/>
              </a:ext>
            </a:extLst>
          </p:cNvPr>
          <p:cNvGrpSpPr/>
          <p:nvPr/>
        </p:nvGrpSpPr>
        <p:grpSpPr>
          <a:xfrm>
            <a:off x="4188426" y="2731055"/>
            <a:ext cx="2360997" cy="360000"/>
            <a:chOff x="942434" y="2731055"/>
            <a:chExt cx="2360997" cy="360000"/>
          </a:xfrm>
        </p:grpSpPr>
        <p:pic>
          <p:nvPicPr>
            <p:cNvPr id="11" name="Picture 10">
              <a:hlinkClick r:id="rId3"/>
              <a:extLst>
                <a:ext uri="{FF2B5EF4-FFF2-40B4-BE49-F238E27FC236}">
                  <a16:creationId xmlns:a16="http://schemas.microsoft.com/office/drawing/2014/main" id="{064D5874-F7DF-7597-FAB6-DFDA6DE873B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42434" y="273105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89CAF96-BA3D-CE0C-C27C-D126BD642D2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401385" y="2771352"/>
              <a:ext cx="1902046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 for store operations on Azure OpenAI Service</a:t>
              </a:r>
              <a:r>
                <a:rPr kumimoji="0" lang="en-US" sz="9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2164EDC-AFB2-0B60-4869-15E095B479D3}"/>
              </a:ext>
            </a:extLst>
          </p:cNvPr>
          <p:cNvGrpSpPr/>
          <p:nvPr/>
        </p:nvGrpSpPr>
        <p:grpSpPr>
          <a:xfrm>
            <a:off x="7602874" y="2731055"/>
            <a:ext cx="2360997" cy="360000"/>
            <a:chOff x="942434" y="2731055"/>
            <a:chExt cx="2360997" cy="360000"/>
          </a:xfrm>
        </p:grpSpPr>
        <p:pic>
          <p:nvPicPr>
            <p:cNvPr id="29" name="Picture 28">
              <a:hlinkClick r:id="rId3"/>
              <a:extLst>
                <a:ext uri="{FF2B5EF4-FFF2-40B4-BE49-F238E27FC236}">
                  <a16:creationId xmlns:a16="http://schemas.microsoft.com/office/drawing/2014/main" id="{4F092BD1-C9C1-5DBA-AF43-AA0D87A39C8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42434" y="273105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BD73E6E-3766-5D67-02AC-E2757C25787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401385" y="2771352"/>
              <a:ext cx="1902046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 for store operations on Azure OpenAI Service</a:t>
              </a:r>
              <a:r>
                <a:rPr kumimoji="0" lang="en-US" sz="9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DE780F6-F692-9EBA-592B-41A67122499A}"/>
              </a:ext>
            </a:extLst>
          </p:cNvPr>
          <p:cNvGrpSpPr/>
          <p:nvPr/>
        </p:nvGrpSpPr>
        <p:grpSpPr>
          <a:xfrm>
            <a:off x="6003161" y="5188286"/>
            <a:ext cx="2360997" cy="360000"/>
            <a:chOff x="942434" y="2731055"/>
            <a:chExt cx="2360997" cy="360000"/>
          </a:xfrm>
        </p:grpSpPr>
        <p:pic>
          <p:nvPicPr>
            <p:cNvPr id="32" name="Picture 31">
              <a:hlinkClick r:id="rId3"/>
              <a:extLst>
                <a:ext uri="{FF2B5EF4-FFF2-40B4-BE49-F238E27FC236}">
                  <a16:creationId xmlns:a16="http://schemas.microsoft.com/office/drawing/2014/main" id="{D2390031-6776-A3E6-3A03-7B463D77240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42434" y="273105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887D47E-5F98-39BA-303A-A7A4A8C9152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401385" y="2771352"/>
              <a:ext cx="1902046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 for store operations on Azure OpenAI Service</a:t>
              </a:r>
              <a:r>
                <a:rPr kumimoji="0" lang="en-US" sz="9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2E260BA-C245-9C91-3C63-3BAF4D393906}"/>
              </a:ext>
            </a:extLst>
          </p:cNvPr>
          <p:cNvGrpSpPr/>
          <p:nvPr/>
        </p:nvGrpSpPr>
        <p:grpSpPr>
          <a:xfrm>
            <a:off x="2539521" y="5188286"/>
            <a:ext cx="2360997" cy="360000"/>
            <a:chOff x="942434" y="2731055"/>
            <a:chExt cx="2360997" cy="360000"/>
          </a:xfrm>
        </p:grpSpPr>
        <p:pic>
          <p:nvPicPr>
            <p:cNvPr id="36" name="Picture 35">
              <a:hlinkClick r:id="rId3"/>
              <a:extLst>
                <a:ext uri="{FF2B5EF4-FFF2-40B4-BE49-F238E27FC236}">
                  <a16:creationId xmlns:a16="http://schemas.microsoft.com/office/drawing/2014/main" id="{E6A583F8-D211-9461-F539-5E9E6E8F56E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42434" y="273105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1641D85-06A4-C3DE-5E5A-70D48DAE1D4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401385" y="2771352"/>
              <a:ext cx="1902046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 for store operations on Azure OpenAI Service</a:t>
              </a:r>
              <a:r>
                <a:rPr kumimoji="0" lang="en-US" sz="9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D2249BA-5996-FD4C-FD4D-B2372E193F90}"/>
              </a:ext>
            </a:extLst>
          </p:cNvPr>
          <p:cNvGrpSpPr/>
          <p:nvPr/>
        </p:nvGrpSpPr>
        <p:grpSpPr>
          <a:xfrm>
            <a:off x="4421046" y="1136034"/>
            <a:ext cx="1207643" cy="219456"/>
            <a:chOff x="1198143" y="862657"/>
            <a:chExt cx="1207643" cy="207740"/>
          </a:xfrm>
        </p:grpSpPr>
        <p:sp>
          <p:nvSpPr>
            <p:cNvPr id="40" name="Rectangle: Rounded Corners 6">
              <a:extLst>
                <a:ext uri="{FF2B5EF4-FFF2-40B4-BE49-F238E27FC236}">
                  <a16:creationId xmlns:a16="http://schemas.microsoft.com/office/drawing/2014/main" id="{591BC016-5015-8270-BB3C-9BAE41E802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3" y="862657"/>
              <a:ext cx="1207643" cy="20774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Employee churn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41" name="Graphic 40">
              <a:extLst>
                <a:ext uri="{FF2B5EF4-FFF2-40B4-BE49-F238E27FC236}">
                  <a16:creationId xmlns:a16="http://schemas.microsoft.com/office/drawing/2014/main" id="{C32446CC-6BBF-3EA2-75E2-BFFC7B333C1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0A6573A-CC92-FB40-19A4-E97AEBF1F18F}"/>
              </a:ext>
            </a:extLst>
          </p:cNvPr>
          <p:cNvGrpSpPr/>
          <p:nvPr/>
        </p:nvGrpSpPr>
        <p:grpSpPr>
          <a:xfrm>
            <a:off x="1624328" y="1132756"/>
            <a:ext cx="1131930" cy="216000"/>
            <a:chOff x="1198144" y="862657"/>
            <a:chExt cx="1131930" cy="216000"/>
          </a:xfrm>
        </p:grpSpPr>
        <p:sp>
          <p:nvSpPr>
            <p:cNvPr id="22" name="Rectangle: Rounded Corners 6">
              <a:extLst>
                <a:ext uri="{FF2B5EF4-FFF2-40B4-BE49-F238E27FC236}">
                  <a16:creationId xmlns:a16="http://schemas.microsoft.com/office/drawing/2014/main" id="{DCEAF6C8-A056-F8C1-9725-CEAFA11AC6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13193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Store revenue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23" name="Graphic 22">
              <a:extLst>
                <a:ext uri="{FF2B5EF4-FFF2-40B4-BE49-F238E27FC236}">
                  <a16:creationId xmlns:a16="http://schemas.microsoft.com/office/drawing/2014/main" id="{0BBA70AE-467A-E794-C880-594F874BFC5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24" name="Rectangle: Rounded Corners 6">
            <a:extLst>
              <a:ext uri="{FF2B5EF4-FFF2-40B4-BE49-F238E27FC236}">
                <a16:creationId xmlns:a16="http://schemas.microsoft.com/office/drawing/2014/main" id="{CF467BFF-D88F-9DDA-586B-11F212D17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508839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6A6349D-6EFD-9CEA-82E6-2566E38A9215}"/>
              </a:ext>
            </a:extLst>
          </p:cNvPr>
          <p:cNvGrpSpPr/>
          <p:nvPr/>
        </p:nvGrpSpPr>
        <p:grpSpPr>
          <a:xfrm>
            <a:off x="8562714" y="1127774"/>
            <a:ext cx="1188720" cy="216000"/>
            <a:chOff x="1194743" y="1140160"/>
            <a:chExt cx="1188720" cy="216000"/>
          </a:xfrm>
        </p:grpSpPr>
        <p:sp>
          <p:nvSpPr>
            <p:cNvPr id="26" name="Rectangle: Rounded Corners 6">
              <a:extLst>
                <a:ext uri="{FF2B5EF4-FFF2-40B4-BE49-F238E27FC236}">
                  <a16:creationId xmlns:a16="http://schemas.microsoft.com/office/drawing/2014/main" id="{C4B29D39-DA44-6054-EA10-5B94746A5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18872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growth</a:t>
              </a:r>
            </a:p>
          </p:txBody>
        </p:sp>
        <p:pic>
          <p:nvPicPr>
            <p:cNvPr id="45" name="Graphic 44">
              <a:extLst>
                <a:ext uri="{FF2B5EF4-FFF2-40B4-BE49-F238E27FC236}">
                  <a16:creationId xmlns:a16="http://schemas.microsoft.com/office/drawing/2014/main" id="{A0D2B670-4114-5C8D-8503-D589B1FBE3A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E636469-537A-2BEA-0D83-9DD3C66745A4}"/>
              </a:ext>
            </a:extLst>
          </p:cNvPr>
          <p:cNvGrpSpPr/>
          <p:nvPr/>
        </p:nvGrpSpPr>
        <p:grpSpPr>
          <a:xfrm>
            <a:off x="9841363" y="1127774"/>
            <a:ext cx="1005840" cy="216000"/>
            <a:chOff x="1194743" y="1140160"/>
            <a:chExt cx="1005840" cy="216000"/>
          </a:xfrm>
        </p:grpSpPr>
        <p:sp>
          <p:nvSpPr>
            <p:cNvPr id="47" name="Rectangle: Rounded Corners 6">
              <a:extLst>
                <a:ext uri="{FF2B5EF4-FFF2-40B4-BE49-F238E27FC236}">
                  <a16:creationId xmlns:a16="http://schemas.microsoft.com/office/drawing/2014/main" id="{58D076EF-8A93-2CEE-979C-C5AB35F6B4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0058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48" name="Graphic 47">
              <a:extLst>
                <a:ext uri="{FF2B5EF4-FFF2-40B4-BE49-F238E27FC236}">
                  <a16:creationId xmlns:a16="http://schemas.microsoft.com/office/drawing/2014/main" id="{B29840F3-2414-B7F7-4E32-21AC8BD8C04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4" name="Graphic 2">
            <a:hlinkClick r:id="rId9"/>
            <a:extLst>
              <a:ext uri="{FF2B5EF4-FFF2-40B4-BE49-F238E27FC236}">
                <a16:creationId xmlns:a16="http://schemas.microsoft.com/office/drawing/2014/main" id="{CC57781D-5BD0-D2EE-9949-EDF736DA4395}"/>
              </a:ext>
            </a:extLst>
          </p:cNvPr>
          <p:cNvSpPr/>
          <p:nvPr/>
        </p:nvSpPr>
        <p:spPr>
          <a:xfrm>
            <a:off x="6138593" y="431133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D43D63-6A88-7CD5-0441-89D4BF890768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10119044" y="4305474"/>
            <a:ext cx="2072956" cy="255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31917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349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Retail | Improve customer service and info discovery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2025-02-11T02:07:02Z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