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E76D9-A702-B93C-BAAC-ACAA6E2C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34B65-857B-695A-4306-D817EDAF2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1323D-0DE0-B8D3-4688-2D530DE69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6F33-79C4-EF00-6A8F-F9496E509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6DD0-8C41-4B72-3B1E-0C1136A3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AE80EDDC-04E6-49E8-B61D-E3A2D8D4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31" y="380248"/>
            <a:ext cx="5672138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Retail</a:t>
            </a:r>
            <a:r>
              <a:rPr lang="en-US" noProof="0"/>
              <a:t> </a:t>
            </a:r>
            <a:r>
              <a:rPr lang="en-US" noProof="0">
                <a:solidFill>
                  <a:srgbClr val="0078D4"/>
                </a:solidFill>
              </a:rPr>
              <a:t>|</a:t>
            </a:r>
            <a:r>
              <a:rPr lang="en-US" noProof="0"/>
              <a:t> Implement </a:t>
            </a:r>
            <a:r>
              <a:rPr lang="en-US" noProof="0">
                <a:cs typeface="Segoe UI"/>
              </a:rPr>
              <a:t>adaptive pricing</a:t>
            </a:r>
            <a:endParaRPr lang="en-US" noProof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271EE54A-10E4-A1A1-3F40-C93B8780E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</a:t>
            </a:r>
            <a:r>
              <a:rPr lang="en-US" sz="1200" kern="1200" noProof="0"/>
              <a:t>Gather competitive pricing data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611E-585B-602E-C447-09AE0C387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 noProof="0"/>
              <a:t>5. </a:t>
            </a:r>
            <a:r>
              <a:rPr lang="en-US" sz="1200" kern="1200" noProof="0"/>
              <a:t>Generate reports  and recommendations</a:t>
            </a:r>
            <a:endParaRPr lang="en-US" noProof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B02746D3-8BD1-2826-0F43-19EF668E2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Sales data analysis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3D8A5143-F58C-28EC-8EEC-800DA1E70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lang="en-US" sz="1200" kern="1200" noProof="0"/>
              <a:t>Compare and review product mix</a:t>
            </a:r>
            <a:endParaRPr lang="en-US" noProof="0"/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79D6BE53-CB35-30B9-4505-48B9A6520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Cost and margin review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0AD6A345-1E17-6095-0A26-62E7C0331E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/>
              <a:t>Microsoft 365 Copilot and Copilot Studio</a:t>
            </a:r>
            <a:endParaRPr lang="en-US" i="1" noProof="0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85BC75E9-974B-BAAC-B4A8-17CF397CD6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08288" cy="627063"/>
          </a:xfrm>
        </p:spPr>
        <p:txBody>
          <a:bodyPr/>
          <a:lstStyle/>
          <a:p>
            <a:r>
              <a:rPr lang="en-US" sz="900" noProof="0"/>
              <a:t>Copilot helps in gather pricing information from competitor websites and marketplaces 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ECF6068D-3A5B-01AB-FD7A-4345631B4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 noProof="0"/>
              <a:t>Copilot helps </a:t>
            </a:r>
            <a:r>
              <a:rPr lang="en-US" noProof="0">
                <a:solidFill>
                  <a:srgbClr val="242424"/>
                </a:solidFill>
                <a:latin typeface="Segoe UI" panose="020B0502040204020203" pitchFamily="34" charset="0"/>
              </a:rPr>
              <a:t>a</a:t>
            </a:r>
            <a:r>
              <a:rPr lang="en-US" b="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nalyze sales data to identify trends, such as which products are selling well at current prices and which are not.</a:t>
            </a:r>
            <a:endParaRPr lang="en-US" sz="800" noProof="0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FA781816-C1EA-146E-6B73-B26B15E3C5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2032000"/>
            <a:ext cx="2806700" cy="627063"/>
          </a:xfrm>
        </p:spPr>
        <p:txBody>
          <a:bodyPr/>
          <a:lstStyle/>
          <a:p>
            <a:r>
              <a:rPr lang="en-US" noProof="0"/>
              <a:t>Copilot helps compare pricing strategy options against costs to ensure margin structure meets requirements. 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B71B3C31-95D3-911E-1BD9-4A45B9C57B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noProof="0"/>
              <a:t>Prompt: Compare the price of one unit of product #12345 across U.S. retail websites.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D471C6C5-C1DF-8360-9507-203F09B143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US" noProof="0"/>
              <a:t>Prompt: Draft a report with visuals for the proposals of revenue mix, product mix, and discounts.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9BE570A9-FBED-A5C4-6821-31E771C19A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noProof="0"/>
              <a:t>Prompt: Create charts to </a:t>
            </a:r>
            <a:r>
              <a:rPr lang="en-US" b="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analyze the provided sales data to identify trends in product performance. Include insights on sales volume, revenue generated, and any correlations with price fluctuations.</a:t>
            </a:r>
            <a:endParaRPr lang="en-US" noProof="0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C99541FC-928E-6630-74A0-B500E02EF7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b="1" noProof="0"/>
              <a:t> </a:t>
            </a:r>
            <a:r>
              <a:rPr lang="en-US" noProof="0"/>
              <a:t>Produce a table of products that fall in the range of price per unit of $1 to $5 including monthly sales data for the past six months.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69E4BCC8-C8EB-39CD-9C09-C360878D70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Prompt: </a:t>
            </a:r>
            <a:r>
              <a:rPr lang="en-US" b="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Add a column to calculate margin based on the price, average discount, and cost colum</a:t>
            </a:r>
            <a:r>
              <a:rPr lang="en-US" noProof="0">
                <a:solidFill>
                  <a:srgbClr val="242424"/>
                </a:solidFill>
                <a:latin typeface="Segoe UI" panose="020B0502040204020203" pitchFamily="34" charset="0"/>
              </a:rPr>
              <a:t>ns. Highlight any margins that are less than 30%.</a:t>
            </a:r>
            <a:endParaRPr lang="en-US" noProof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CEAE267F-1103-56E6-ED18-008122BFDF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/>
              <a:t>Copilot helps draft reports insights for stakeholders and can follow up on approvals.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EC6F7076-9EF8-0B0C-D824-6A60992E7B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pPr lvl="0">
              <a:defRPr/>
            </a:pPr>
            <a:r>
              <a:rPr lang="en-US" noProof="0"/>
              <a:t>Copilot can assist in curating a product mix by comparing product prices with customer spending trends and style preferences.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72ED5-9E7B-FC3A-575F-F23C2A977F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DAB468F9-2AA1-224B-9B00-5B30CA1778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E23BCE8E-1B74-E787-0DD2-C73CF6ED755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34609536-7229-6260-D979-88B382667B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F7345DC4-E463-2A10-E0F5-E602BFA7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0F712A0-0ECA-1662-8354-E27919C54A04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116" name="Rectangle: Rounded Corners 6">
              <a:extLst>
                <a:ext uri="{FF2B5EF4-FFF2-40B4-BE49-F238E27FC236}">
                  <a16:creationId xmlns:a16="http://schemas.microsoft.com/office/drawing/2014/main" id="{A51AA1C5-DE87-C2A0-488D-40ECE59F3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892B5063-0A21-7725-E9A1-F0A7199E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2A21AF87-F83F-119E-F976-BA38D6A9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9415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40A76-DB0D-04B7-669F-03E14D1441E0}"/>
              </a:ext>
            </a:extLst>
          </p:cNvPr>
          <p:cNvGrpSpPr/>
          <p:nvPr/>
        </p:nvGrpSpPr>
        <p:grpSpPr>
          <a:xfrm>
            <a:off x="8248034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6D8EBB2E-C58A-489D-9CC7-81982679F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3B8A366-8E2D-75E7-D2C8-EE9AF73A2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C8A24-850B-A174-ECC8-6F1D726CF912}"/>
              </a:ext>
            </a:extLst>
          </p:cNvPr>
          <p:cNvGrpSpPr/>
          <p:nvPr/>
        </p:nvGrpSpPr>
        <p:grpSpPr>
          <a:xfrm>
            <a:off x="9593358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33F67C82-4DC4-72EF-FEF5-94A9E4906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A630E3-C4A2-77F6-9450-A022165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93BFD6-A974-0AFE-6AF7-CB5FF8FE85E8}"/>
              </a:ext>
            </a:extLst>
          </p:cNvPr>
          <p:cNvGrpSpPr/>
          <p:nvPr/>
        </p:nvGrpSpPr>
        <p:grpSpPr>
          <a:xfrm>
            <a:off x="2822466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A48160B0-2F18-40B3-BA3D-D880B86EC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211B0A6-6B54-A9B1-1A2B-69652849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E4DA6FF-F6DC-1109-A17D-14C0B5DE13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2E5366B-EE4E-EC3A-459F-E9DC31C53BA9}"/>
              </a:ext>
            </a:extLst>
          </p:cNvPr>
          <p:cNvGrpSpPr/>
          <p:nvPr/>
        </p:nvGrpSpPr>
        <p:grpSpPr>
          <a:xfrm>
            <a:off x="4406359" y="1136034"/>
            <a:ext cx="1154028" cy="219456"/>
            <a:chOff x="1198144" y="862657"/>
            <a:chExt cx="1154028" cy="20774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6E74FF41-4DBB-5972-6954-D8743830A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54028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543B83A-7EB8-D03B-07C3-E45B7956C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96A7F6D6-8390-921D-E7A1-9E13F031AA01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BD071-C979-317D-9D83-E14C65478DF8}"/>
              </a:ext>
            </a:extLst>
          </p:cNvPr>
          <p:cNvGrpSpPr/>
          <p:nvPr/>
        </p:nvGrpSpPr>
        <p:grpSpPr>
          <a:xfrm>
            <a:off x="1064287" y="2676510"/>
            <a:ext cx="1797729" cy="360000"/>
            <a:chOff x="588263" y="1217924"/>
            <a:chExt cx="1797729" cy="360000"/>
          </a:xfrm>
        </p:grpSpPr>
        <p:pic>
          <p:nvPicPr>
            <p:cNvPr id="22" name="Picture 21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81E985DE-A873-F50D-0868-BD85C86F1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6C7C6-3A3E-4D94-29A3-BCB1B6AAE5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33877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BB66AD-C764-F5A8-67F5-77F2A68D7927}"/>
              </a:ext>
            </a:extLst>
          </p:cNvPr>
          <p:cNvGrpSpPr/>
          <p:nvPr/>
        </p:nvGrpSpPr>
        <p:grpSpPr>
          <a:xfrm>
            <a:off x="6116768" y="5124568"/>
            <a:ext cx="2290492" cy="584775"/>
            <a:chOff x="767112" y="2772241"/>
            <a:chExt cx="2290492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AB9DF7-135B-01A4-B088-829285BAA3A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65420" y="2772241"/>
              <a:ext cx="189218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Retail ERP system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Product Information Management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4D2E9F44-9120-D1E2-8407-70B5FA548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26B023-7D28-E689-45E2-52F4270A3838}"/>
              </a:ext>
            </a:extLst>
          </p:cNvPr>
          <p:cNvGrpSpPr/>
          <p:nvPr/>
        </p:nvGrpSpPr>
        <p:grpSpPr>
          <a:xfrm>
            <a:off x="2720392" y="5152317"/>
            <a:ext cx="1797729" cy="360000"/>
            <a:chOff x="588263" y="1217924"/>
            <a:chExt cx="1797729" cy="360000"/>
          </a:xfrm>
        </p:grpSpPr>
        <p:pic>
          <p:nvPicPr>
            <p:cNvPr id="39" name="Picture 38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A88FEF7F-B30D-E45E-7DDE-61DCA9E29C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C780AB-E613-84CC-2C82-ADD61F364E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33877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5CE410-C016-B925-91B6-E7592E458B82}"/>
              </a:ext>
            </a:extLst>
          </p:cNvPr>
          <p:cNvGrpSpPr/>
          <p:nvPr/>
        </p:nvGrpSpPr>
        <p:grpSpPr>
          <a:xfrm>
            <a:off x="4606777" y="2676510"/>
            <a:ext cx="1539275" cy="360000"/>
            <a:chOff x="577439" y="3137252"/>
            <a:chExt cx="1539275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DC1A58B-1BE2-44C0-A6D4-6466EAF5A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B33B0B-CCD2-0DFB-06CA-81BC5FF3F7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192F41-B125-E98D-9C23-8C39DA1F282D}"/>
              </a:ext>
            </a:extLst>
          </p:cNvPr>
          <p:cNvGrpSpPr/>
          <p:nvPr/>
        </p:nvGrpSpPr>
        <p:grpSpPr>
          <a:xfrm>
            <a:off x="7968759" y="2658432"/>
            <a:ext cx="1539275" cy="360000"/>
            <a:chOff x="577439" y="3137252"/>
            <a:chExt cx="1539275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F3AEDBB-8D87-1684-832F-1C2E74CE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077ABB-24BD-E1C9-065C-0C211E5C938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2770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Implement adaptive pricing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