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1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4E76D9-A702-B93C-BAAC-ACAA6E2CDB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134B65-857B-695A-4306-D817EDAF2AB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51323D-0DE0-B8D3-4688-2D530DE695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None/>
            </a:pPr>
            <a:endParaRPr lang="en-US" b="0" i="0">
              <a:solidFill>
                <a:srgbClr val="242424"/>
              </a:solidFill>
              <a:effectLst/>
              <a:highlight>
                <a:srgbClr val="FFFFFF"/>
              </a:highlight>
              <a:latin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E6F33-79C4-EF00-6A8F-F9496E509A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7708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topic/overview-of-microsoft-365-chat-preview-5b00a52d-7296-48ee-b938-b95b7209f737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7F6DD0-8C41-4B72-3B1E-0C1136A356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AE80EDDC-04E6-49E8-B61D-E3A2D8D40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131" y="380248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Retail</a:t>
            </a:r>
            <a:r>
              <a:rPr lang="en-US" noProof="0"/>
              <a:t> </a:t>
            </a:r>
            <a:r>
              <a:rPr lang="en-US" noProof="0">
                <a:solidFill>
                  <a:srgbClr val="0078D4"/>
                </a:solidFill>
              </a:rPr>
              <a:t>|</a:t>
            </a:r>
            <a:r>
              <a:rPr lang="en-US" noProof="0"/>
              <a:t> Implement </a:t>
            </a:r>
            <a:r>
              <a:rPr lang="en-US" noProof="0">
                <a:cs typeface="Segoe UI"/>
              </a:rPr>
              <a:t>adaptive pricing</a:t>
            </a:r>
            <a:endParaRPr lang="en-US" noProof="0"/>
          </a:p>
        </p:txBody>
      </p:sp>
      <p:sp>
        <p:nvSpPr>
          <p:cNvPr id="78" name="Text Placeholder 5">
            <a:extLst>
              <a:ext uri="{FF2B5EF4-FFF2-40B4-BE49-F238E27FC236}">
                <a16:creationId xmlns:a16="http://schemas.microsoft.com/office/drawing/2014/main" id="{271EE54A-10E4-A1A1-3F40-C93B8780E6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</a:t>
            </a:r>
            <a:r>
              <a:rPr lang="en-US" sz="1200" kern="1200" noProof="0"/>
              <a:t>Gather competitive pricing data</a:t>
            </a:r>
            <a:endParaRPr lang="en-US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0611E-585B-602E-C447-09AE0C387A0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</p:spPr>
        <p:txBody>
          <a:bodyPr/>
          <a:lstStyle/>
          <a:p>
            <a:r>
              <a:rPr lang="en-US" noProof="0"/>
              <a:t>5. </a:t>
            </a:r>
            <a:r>
              <a:rPr lang="en-US" sz="1200" kern="1200" noProof="0"/>
              <a:t>Generate reports and recommendations</a:t>
            </a:r>
            <a:endParaRPr lang="en-US" noProof="0"/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B02746D3-8BD1-2826-0F43-19EF668E2E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Sales data analysis</a:t>
            </a:r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3D8A5143-F58C-28EC-8EEC-800DA1E703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</p:spPr>
        <p:txBody>
          <a:bodyPr/>
          <a:lstStyle/>
          <a:p>
            <a:r>
              <a:rPr lang="en-US" noProof="0"/>
              <a:t>4. </a:t>
            </a:r>
            <a:r>
              <a:rPr lang="en-US" sz="1200" kern="1200" noProof="0"/>
              <a:t>Compare and review product mix</a:t>
            </a:r>
            <a:endParaRPr lang="en-US" noProof="0"/>
          </a:p>
        </p:txBody>
      </p:sp>
      <p:sp>
        <p:nvSpPr>
          <p:cNvPr id="82" name="Text Placeholder 9">
            <a:extLst>
              <a:ext uri="{FF2B5EF4-FFF2-40B4-BE49-F238E27FC236}">
                <a16:creationId xmlns:a16="http://schemas.microsoft.com/office/drawing/2014/main" id="{79D6BE53-CB35-30B9-4505-48B9A652008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Cost and margin review</a:t>
            </a:r>
          </a:p>
        </p:txBody>
      </p:sp>
      <p:sp>
        <p:nvSpPr>
          <p:cNvPr id="84" name="Text Placeholder 10">
            <a:extLst>
              <a:ext uri="{FF2B5EF4-FFF2-40B4-BE49-F238E27FC236}">
                <a16:creationId xmlns:a16="http://schemas.microsoft.com/office/drawing/2014/main" id="{0AD6A345-1E17-6095-0A26-62E7C0331EF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/>
              <a:t>Microsoft 365 Copilot and Copilot Studio</a:t>
            </a:r>
            <a:endParaRPr lang="en-US" i="1" noProof="0"/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85BC75E9-974B-BAAC-B4A8-17CF397CD62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000"/>
            <a:ext cx="2808288" cy="627063"/>
          </a:xfrm>
        </p:spPr>
        <p:txBody>
          <a:bodyPr/>
          <a:lstStyle/>
          <a:p>
            <a:r>
              <a:rPr lang="en-US" sz="900" noProof="0"/>
              <a:t>Copilot helps in gather pricing information from competitor websites and marketplaces. </a:t>
            </a:r>
          </a:p>
        </p:txBody>
      </p:sp>
      <p:sp>
        <p:nvSpPr>
          <p:cNvPr id="100" name="Text Placeholder 99">
            <a:extLst>
              <a:ext uri="{FF2B5EF4-FFF2-40B4-BE49-F238E27FC236}">
                <a16:creationId xmlns:a16="http://schemas.microsoft.com/office/drawing/2014/main" id="{ECF6068D-3A5B-01AB-FD7A-4345631B436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8125" y="2032000"/>
            <a:ext cx="2808288" cy="627063"/>
          </a:xfrm>
        </p:spPr>
        <p:txBody>
          <a:bodyPr/>
          <a:lstStyle/>
          <a:p>
            <a:r>
              <a:rPr lang="en-US" noProof="0"/>
              <a:t>Copilot helps </a:t>
            </a:r>
            <a:r>
              <a:rPr lang="en-US" noProof="0">
                <a:solidFill>
                  <a:srgbClr val="242424"/>
                </a:solidFill>
                <a:latin typeface="Segoe UI" panose="020B0502040204020203" pitchFamily="34" charset="0"/>
              </a:rPr>
              <a:t>a</a:t>
            </a:r>
            <a:r>
              <a:rPr lang="en-US" b="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nalyze sales data to identify trends, such as which products are selling well at current prices and which are not.</a:t>
            </a:r>
            <a:endParaRPr lang="en-US" sz="800" noProof="0"/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FA781816-C1EA-146E-6B73-B26B15E3C50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2050" y="2032000"/>
            <a:ext cx="2806700" cy="627063"/>
          </a:xfrm>
        </p:spPr>
        <p:txBody>
          <a:bodyPr/>
          <a:lstStyle/>
          <a:p>
            <a:r>
              <a:rPr lang="en-US" noProof="0"/>
              <a:t>Copilot helps compare pricing strategy options against costs to ensure margin structure meets requirements. </a:t>
            </a:r>
          </a:p>
        </p:txBody>
      </p:sp>
      <p:sp>
        <p:nvSpPr>
          <p:cNvPr id="102" name="Text Placeholder 101">
            <a:extLst>
              <a:ext uri="{FF2B5EF4-FFF2-40B4-BE49-F238E27FC236}">
                <a16:creationId xmlns:a16="http://schemas.microsoft.com/office/drawing/2014/main" id="{B71B3C31-95D3-911E-1BD9-4A45B9C57B4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/>
          <a:lstStyle/>
          <a:p>
            <a:r>
              <a:rPr lang="en-US" noProof="0"/>
              <a:t>Prompt: Compare the price of one unit of product #12345 across U.S. retail websites.</a:t>
            </a:r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D471C6C5-C1DF-8360-9507-203F09B1430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</p:spPr>
        <p:txBody>
          <a:bodyPr/>
          <a:lstStyle/>
          <a:p>
            <a:r>
              <a:rPr lang="en-US" noProof="0"/>
              <a:t>Prompt: Draft a report with visuals for the proposals of revenue mix, product mix, and discounts.</a:t>
            </a:r>
          </a:p>
        </p:txBody>
      </p:sp>
      <p:sp>
        <p:nvSpPr>
          <p:cNvPr id="104" name="Text Placeholder 103">
            <a:extLst>
              <a:ext uri="{FF2B5EF4-FFF2-40B4-BE49-F238E27FC236}">
                <a16:creationId xmlns:a16="http://schemas.microsoft.com/office/drawing/2014/main" id="{9BE570A9-FBED-A5C4-6821-31E771C19A1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792427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Prompt: Create charts to </a:t>
            </a:r>
            <a:r>
              <a:rPr lang="en-US" b="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analyze the provided sales data to identify trends in product performance. Include insights on sales volume, revenue generated, and any correlations with price fluctuations.</a:t>
            </a:r>
            <a:endParaRPr lang="en-US" noProof="0"/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C99541FC-928E-6630-74A0-B500E02EF73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</p:spPr>
        <p:txBody>
          <a:bodyPr/>
          <a:lstStyle/>
          <a:p>
            <a:r>
              <a:rPr lang="en-US" noProof="0"/>
              <a:t>Prompt: </a:t>
            </a:r>
            <a:r>
              <a:rPr lang="en-US" b="1" noProof="0"/>
              <a:t> </a:t>
            </a:r>
            <a:r>
              <a:rPr lang="en-US" noProof="0"/>
              <a:t>Produce a table of products that fall in the range of price per unit of $1 to $5 including monthly sales data for the past six months.</a:t>
            </a:r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69E4BCC8-C8EB-39CD-9C09-C360878D70F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Prompt: </a:t>
            </a:r>
            <a:r>
              <a:rPr lang="en-US" b="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Add a column to calculate margin based on the price, average discount, and cost colum</a:t>
            </a:r>
            <a:r>
              <a:rPr lang="en-US" noProof="0">
                <a:solidFill>
                  <a:srgbClr val="242424"/>
                </a:solidFill>
                <a:latin typeface="Segoe UI" panose="020B0502040204020203" pitchFamily="34" charset="0"/>
              </a:rPr>
              <a:t>ns. Highlight any margins that are less than 30%.</a:t>
            </a:r>
            <a:endParaRPr lang="en-US" noProof="0"/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CEAE267F-1103-56E6-ED18-008122BFDF6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163" y="4487863"/>
            <a:ext cx="2808287" cy="627062"/>
          </a:xfrm>
        </p:spPr>
        <p:txBody>
          <a:bodyPr/>
          <a:lstStyle/>
          <a:p>
            <a:r>
              <a:rPr lang="en-US" noProof="0"/>
              <a:t>Copilot helps draft reports insights for stakeholders and can follow up on approvals.</a:t>
            </a:r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EC6F7076-9EF8-0B0C-D824-6A60992E7B3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80088" y="4487863"/>
            <a:ext cx="2808287" cy="627062"/>
          </a:xfrm>
        </p:spPr>
        <p:txBody>
          <a:bodyPr/>
          <a:lstStyle/>
          <a:p>
            <a:pPr lvl="0">
              <a:defRPr/>
            </a:pPr>
            <a:r>
              <a:rPr lang="en-US" noProof="0"/>
              <a:t>Copilot can assist in curating a product mix by comparing product prices with customer spending trends and style preferences.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772ED5-9E7B-FC3A-575F-F23C2A977FE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/>
              <a:t>Extend</a:t>
            </a:r>
          </a:p>
        </p:txBody>
      </p:sp>
      <p:sp>
        <p:nvSpPr>
          <p:cNvPr id="163" name="Text Placeholder 162">
            <a:extLst>
              <a:ext uri="{FF2B5EF4-FFF2-40B4-BE49-F238E27FC236}">
                <a16:creationId xmlns:a16="http://schemas.microsoft.com/office/drawing/2014/main" id="{DAB468F9-2AA1-224B-9B00-5B30CA1778B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4" name="Text Placeholder 163">
            <a:extLst>
              <a:ext uri="{FF2B5EF4-FFF2-40B4-BE49-F238E27FC236}">
                <a16:creationId xmlns:a16="http://schemas.microsoft.com/office/drawing/2014/main" id="{E23BCE8E-1B74-E787-0DD2-C73CF6ED755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5" name="Text Placeholder 164">
            <a:extLst>
              <a:ext uri="{FF2B5EF4-FFF2-40B4-BE49-F238E27FC236}">
                <a16:creationId xmlns:a16="http://schemas.microsoft.com/office/drawing/2014/main" id="{34609536-7229-6260-D979-88B382667B9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14" name="Rectangle: Rounded Corners 6">
            <a:extLst>
              <a:ext uri="{FF2B5EF4-FFF2-40B4-BE49-F238E27FC236}">
                <a16:creationId xmlns:a16="http://schemas.microsoft.com/office/drawing/2014/main" id="{F7345DC4-E463-2A10-E0F5-E602BFA7F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B0F712A0-0ECA-1662-8354-E27919C54A04}"/>
              </a:ext>
            </a:extLst>
          </p:cNvPr>
          <p:cNvGrpSpPr/>
          <p:nvPr/>
        </p:nvGrpSpPr>
        <p:grpSpPr>
          <a:xfrm>
            <a:off x="1624328" y="1132756"/>
            <a:ext cx="1131930" cy="216000"/>
            <a:chOff x="1198144" y="862657"/>
            <a:chExt cx="1131930" cy="216000"/>
          </a:xfrm>
        </p:grpSpPr>
        <p:sp>
          <p:nvSpPr>
            <p:cNvPr id="116" name="Rectangle: Rounded Corners 6">
              <a:extLst>
                <a:ext uri="{FF2B5EF4-FFF2-40B4-BE49-F238E27FC236}">
                  <a16:creationId xmlns:a16="http://schemas.microsoft.com/office/drawing/2014/main" id="{A51AA1C5-DE87-C2A0-488D-40ECE59F3E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13193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Store revenue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17" name="Graphic 116">
              <a:extLst>
                <a:ext uri="{FF2B5EF4-FFF2-40B4-BE49-F238E27FC236}">
                  <a16:creationId xmlns:a16="http://schemas.microsoft.com/office/drawing/2014/main" id="{892B5063-0A21-7725-E9A1-F0A7199E58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6" name="Rectangle: Rounded Corners 6">
            <a:extLst>
              <a:ext uri="{FF2B5EF4-FFF2-40B4-BE49-F238E27FC236}">
                <a16:creationId xmlns:a16="http://schemas.microsoft.com/office/drawing/2014/main" id="{2A21AF87-F83F-119E-F976-BA38D6A98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194159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2940A76-DB0D-04B7-669F-03E14D1441E0}"/>
              </a:ext>
            </a:extLst>
          </p:cNvPr>
          <p:cNvGrpSpPr/>
          <p:nvPr/>
        </p:nvGrpSpPr>
        <p:grpSpPr>
          <a:xfrm>
            <a:off x="8248034" y="1127774"/>
            <a:ext cx="1260000" cy="216000"/>
            <a:chOff x="1194743" y="1140160"/>
            <a:chExt cx="1260000" cy="216000"/>
          </a:xfrm>
        </p:grpSpPr>
        <p:sp>
          <p:nvSpPr>
            <p:cNvPr id="12" name="Rectangle: Rounded Corners 6">
              <a:extLst>
                <a:ext uri="{FF2B5EF4-FFF2-40B4-BE49-F238E27FC236}">
                  <a16:creationId xmlns:a16="http://schemas.microsoft.com/office/drawing/2014/main" id="{6D8EBB2E-C58A-489D-9CC7-81982679F5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93B8A366-8E2D-75E7-D2C8-EE9AF73A21C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6FC8A24-850B-A174-ECC8-6F1D726CF912}"/>
              </a:ext>
            </a:extLst>
          </p:cNvPr>
          <p:cNvGrpSpPr/>
          <p:nvPr/>
        </p:nvGrpSpPr>
        <p:grpSpPr>
          <a:xfrm>
            <a:off x="9593358" y="1127774"/>
            <a:ext cx="1450784" cy="216000"/>
            <a:chOff x="1194743" y="1140160"/>
            <a:chExt cx="1450784" cy="216000"/>
          </a:xfrm>
        </p:grpSpPr>
        <p:sp>
          <p:nvSpPr>
            <p:cNvPr id="15" name="Rectangle: Rounded Corners 6">
              <a:extLst>
                <a:ext uri="{FF2B5EF4-FFF2-40B4-BE49-F238E27FC236}">
                  <a16:creationId xmlns:a16="http://schemas.microsoft.com/office/drawing/2014/main" id="{33F67C82-4DC4-72EF-FEF5-94A9E4906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Increase revenue</a:t>
              </a: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3CA630E3-C4A2-77F6-9450-A02216545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D93BFD6-A974-0AFE-6AF7-CB5FF8FE85E8}"/>
              </a:ext>
            </a:extLst>
          </p:cNvPr>
          <p:cNvGrpSpPr/>
          <p:nvPr/>
        </p:nvGrpSpPr>
        <p:grpSpPr>
          <a:xfrm>
            <a:off x="2822466" y="1136034"/>
            <a:ext cx="1517685" cy="219456"/>
            <a:chOff x="1198143" y="862657"/>
            <a:chExt cx="1517685" cy="207740"/>
          </a:xfrm>
        </p:grpSpPr>
        <p:sp>
          <p:nvSpPr>
            <p:cNvPr id="18" name="Rectangle: Rounded Corners 6">
              <a:extLst>
                <a:ext uri="{FF2B5EF4-FFF2-40B4-BE49-F238E27FC236}">
                  <a16:creationId xmlns:a16="http://schemas.microsoft.com/office/drawing/2014/main" id="{A48160B0-2F18-40B3-BA3D-D880B86EC5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17685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Customer satisfaction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B211B0A6-6B54-A9B1-1A2B-69652849D1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pic>
        <p:nvPicPr>
          <p:cNvPr id="172" name="Picture 171">
            <a:extLst>
              <a:ext uri="{FF2B5EF4-FFF2-40B4-BE49-F238E27FC236}">
                <a16:creationId xmlns:a16="http://schemas.microsoft.com/office/drawing/2014/main" id="{DE4DA6FF-F6DC-1109-A17D-14C0B5DE13C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19044" y="4305474"/>
            <a:ext cx="2072956" cy="2552526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F2E5366B-EE4E-EC3A-459F-E9DC31C53BA9}"/>
              </a:ext>
            </a:extLst>
          </p:cNvPr>
          <p:cNvGrpSpPr/>
          <p:nvPr/>
        </p:nvGrpSpPr>
        <p:grpSpPr>
          <a:xfrm>
            <a:off x="4406359" y="1136034"/>
            <a:ext cx="1154028" cy="219456"/>
            <a:chOff x="1198144" y="862657"/>
            <a:chExt cx="1154028" cy="207740"/>
          </a:xfrm>
        </p:grpSpPr>
        <p:sp>
          <p:nvSpPr>
            <p:cNvPr id="30" name="Rectangle: Rounded Corners 6">
              <a:extLst>
                <a:ext uri="{FF2B5EF4-FFF2-40B4-BE49-F238E27FC236}">
                  <a16:creationId xmlns:a16="http://schemas.microsoft.com/office/drawing/2014/main" id="{6E74FF41-4DBB-5972-6954-D8743830A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154028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Conversion rate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1543B83A-7EB8-D03B-07C3-E45B7956C1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44BD071-C979-317D-9D83-E14C65478DF8}"/>
              </a:ext>
            </a:extLst>
          </p:cNvPr>
          <p:cNvGrpSpPr/>
          <p:nvPr/>
        </p:nvGrpSpPr>
        <p:grpSpPr>
          <a:xfrm>
            <a:off x="1064287" y="2676510"/>
            <a:ext cx="1797729" cy="360000"/>
            <a:chOff x="588263" y="1217924"/>
            <a:chExt cx="1797729" cy="360000"/>
          </a:xfrm>
        </p:grpSpPr>
        <p:pic>
          <p:nvPicPr>
            <p:cNvPr id="22" name="Picture 21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81E985DE-A873-F50D-0868-BD85C86F19B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6F6C7C6-3A3E-4D94-29A3-BCB1B6AAE5C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133877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1BB66AD-C764-F5A8-67F5-77F2A68D7927}"/>
              </a:ext>
            </a:extLst>
          </p:cNvPr>
          <p:cNvGrpSpPr/>
          <p:nvPr/>
        </p:nvGrpSpPr>
        <p:grpSpPr>
          <a:xfrm>
            <a:off x="6116768" y="5124568"/>
            <a:ext cx="2290492" cy="584775"/>
            <a:chOff x="767112" y="2772241"/>
            <a:chExt cx="2290492" cy="584775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5AB9DF7-135B-01A4-B088-829285BAA3A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65420" y="2772241"/>
              <a:ext cx="1892184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Retail ERP system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Product Information Management system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4D2E9F44-9120-D1E2-8407-70B5FA5485C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526B023-7D28-E689-45E2-52F4270A3838}"/>
              </a:ext>
            </a:extLst>
          </p:cNvPr>
          <p:cNvGrpSpPr/>
          <p:nvPr/>
        </p:nvGrpSpPr>
        <p:grpSpPr>
          <a:xfrm>
            <a:off x="2720392" y="5152317"/>
            <a:ext cx="1797729" cy="360000"/>
            <a:chOff x="588263" y="1217924"/>
            <a:chExt cx="1797729" cy="360000"/>
          </a:xfrm>
        </p:grpSpPr>
        <p:pic>
          <p:nvPicPr>
            <p:cNvPr id="39" name="Picture 38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A88FEF7F-B30D-E45E-7DDE-61DCA9E29C6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0C780AB-E613-84CC-2C82-ADD61F364E9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133877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05CE410-C016-B925-91B6-E7592E458B82}"/>
              </a:ext>
            </a:extLst>
          </p:cNvPr>
          <p:cNvGrpSpPr/>
          <p:nvPr/>
        </p:nvGrpSpPr>
        <p:grpSpPr>
          <a:xfrm>
            <a:off x="4606777" y="2676510"/>
            <a:ext cx="1539275" cy="360000"/>
            <a:chOff x="577439" y="3137252"/>
            <a:chExt cx="1539275" cy="360000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FDC1A58B-1BE2-44C0-A6D4-6466EAF5ABD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BB33B0B-CCD2-0DFB-06CA-81BC5FF3F72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06950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F192F41-B125-E98D-9C23-8C39DA1F282D}"/>
              </a:ext>
            </a:extLst>
          </p:cNvPr>
          <p:cNvGrpSpPr/>
          <p:nvPr/>
        </p:nvGrpSpPr>
        <p:grpSpPr>
          <a:xfrm>
            <a:off x="7968759" y="2658432"/>
            <a:ext cx="1539275" cy="360000"/>
            <a:chOff x="577439" y="3137252"/>
            <a:chExt cx="1539275" cy="360000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9F3AEDBB-8D87-1684-832F-1C2E74CE0D7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B077ABB-24BD-E1C9-065C-0C211E5C938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06950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927705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301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Retail | Implement adaptive pricing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