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hyperlink" Target="https://copilot.cloud.microsoft/prompts/17b3f43b-eaae-493c-a894-bd38694c7888" TargetMode="External"/><Relationship Id="rId7" Type="http://schemas.openxmlformats.org/officeDocument/2006/relationships/hyperlink" Target="https://copilot.cloud.microsoft/prompts/create-presentations-cda82238-15fd-4a05-adad-b7691d84fac3" TargetMode="External"/><Relationship Id="rId12" Type="http://schemas.openxmlformats.org/officeDocument/2006/relationships/hyperlink" Target="https://www.youtube.com/embed/TqVdC0GEJrs?si=Po0W_Fi9o-9ikfjn" TargetMode="External"/><Relationship Id="rId17" Type="http://schemas.openxmlformats.org/officeDocument/2006/relationships/image" Target="../media/image16.png"/><Relationship Id="rId2" Type="http://schemas.openxmlformats.org/officeDocument/2006/relationships/hyperlink" Target="https://support.microsoft.com/topic/get-started-with-researcher-in-microsoft-365-copilot-e63ab760-f3de-4c47-ae87-dad601b0e9c4" TargetMode="Externa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pilot.cloud.microsoft/prompts/360a75d2-9679-43bd-a6b2-b1bba39ca2a2" TargetMode="External"/><Relationship Id="rId11" Type="http://schemas.openxmlformats.org/officeDocument/2006/relationships/image" Target="../media/image11.svg"/><Relationship Id="rId5" Type="http://schemas.openxmlformats.org/officeDocument/2006/relationships/hyperlink" Target="https://copilot.cloud.microsoft/prompts/41d98a11-8fe4-4457-9eb6-f4674d00ba08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hyperlink" Target="https://copilot.cloud.microsoft/prompts/97ad49a6-6dcf-4471-873a-2e3074d49963" TargetMode="External"/><Relationship Id="rId9" Type="http://schemas.openxmlformats.org/officeDocument/2006/relationships/image" Target="../media/image9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218">
            <a:extLst>
              <a:ext uri="{FF2B5EF4-FFF2-40B4-BE49-F238E27FC236}">
                <a16:creationId xmlns:a16="http://schemas.microsoft.com/office/drawing/2014/main" id="{519CC78D-00F6-0F35-909B-FEA05D2EB06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noProof="0"/>
              <a:t>Reduce the time spent on market research by using AI for help with analysis and collaboration when updating marketing strategies.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8EBB2AE-AF4F-A26F-8769-3F225633296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/>
          <a:lstStyle/>
          <a:p>
            <a:r>
              <a:rPr lang="en-US"/>
              <a:t>Retail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E383EF9-066D-A9C9-5FCC-BC156AF7E28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1DB2A4F-71A1-A1B5-2073-D68885FBC5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A762A064-B6B7-8A93-97E6-A7072D04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75" y="290533"/>
            <a:ext cx="3574307" cy="553998"/>
          </a:xfrm>
        </p:spPr>
        <p:txBody>
          <a:bodyPr/>
          <a:lstStyle/>
          <a:p>
            <a:r>
              <a:rPr lang="en-US"/>
              <a:t>Streamline market research and strategy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8B5733C-A6C9-FFB3-5742-DB0CEE205B85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dirty="0"/>
              <a:t>Benefit: Use Researcher to produce a research report based on many types of documents, including PDFs and website content.</a:t>
            </a:r>
          </a:p>
          <a:p>
            <a:r>
              <a:rPr lang="en-US" u="sng" dirty="0">
                <a:hlinkClick r:id="rId2"/>
              </a:rPr>
              <a:t>Get started with Researcher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845B8E3E-9CC2-7423-7B47-4978D67A21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/>
              <a:t>Initial research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7FE97CB-3076-7047-2A18-981026CD49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  <a:noFill/>
        </p:spPr>
        <p:txBody>
          <a:bodyPr/>
          <a:lstStyle/>
          <a:p>
            <a:r>
              <a:rPr lang="en-US" dirty="0"/>
              <a:t>Use Researcher to conduct market research based on key documents. Export the results to Pages for team collaboration.</a:t>
            </a:r>
          </a:p>
          <a:p>
            <a:endParaRPr lang="en-US" noProof="0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448D9D6-044D-4014-4B6A-DAC1A557967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/>
              <a:t>Add additional content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B38F2DB-922A-CACD-A188-094E3CD9196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7424" y="1438275"/>
            <a:ext cx="2670175" cy="627063"/>
          </a:xfrm>
        </p:spPr>
        <p:txBody>
          <a:bodyPr/>
          <a:lstStyle/>
          <a:p>
            <a:r>
              <a:rPr lang="en-US" noProof="0"/>
              <a:t>Meet the research team to review and edit the content in Pages. Rely on Copilot in Teams for action items. Use Teams Rooms for the meeting to enable a transcript with proper attributions from a conference room.</a:t>
            </a:r>
          </a:p>
          <a:p>
            <a:endParaRPr lang="en-US" noProof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FE726584-C53C-17E2-413B-A45AAE1FCF33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Use Copilot to help you explore and </a:t>
            </a:r>
            <a:r>
              <a:rPr lang="en-US" dirty="0">
                <a:latin typeface="+mj-lt"/>
              </a:rPr>
              <a:t>understand your data better</a:t>
            </a:r>
            <a:r>
              <a:rPr lang="en-US" noProof="0" dirty="0"/>
              <a:t>. </a:t>
            </a:r>
            <a:br>
              <a:rPr lang="en-US" noProof="0" dirty="0"/>
            </a:br>
            <a:endParaRPr lang="en-US" noProof="0" dirty="0"/>
          </a:p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3"/>
              </a:rPr>
              <a:t>Try in Prompt Gallery: Find insights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endParaRPr lang="en-US" noProof="0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8D15A6D0-F453-2D1E-E71C-CB645C8E9CA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/>
              <a:t>Discover market trends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DF9B1109-805F-5B15-1363-38F4FE349E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325" y="1438275"/>
            <a:ext cx="2571750" cy="627063"/>
          </a:xfrm>
        </p:spPr>
        <p:txBody>
          <a:bodyPr/>
          <a:lstStyle/>
          <a:p>
            <a:r>
              <a:rPr lang="en-US" noProof="0"/>
              <a:t>Select the Show data insights prompt in Copilot </a:t>
            </a:r>
            <a:br>
              <a:rPr lang="en-US" noProof="0"/>
            </a:br>
            <a:r>
              <a:rPr lang="en-US" noProof="0"/>
              <a:t>in Excel to discover market trends from the research data and analyze competitive insights.</a:t>
            </a:r>
          </a:p>
          <a:p>
            <a:endParaRPr lang="en-US" noProof="0"/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1D0FA483-E95C-0D0F-0AD4-6CAA9E95233C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>
                <a:latin typeface="+mj-lt"/>
              </a:rPr>
              <a:t>Keep the conversation flowing </a:t>
            </a:r>
            <a:r>
              <a:rPr lang="en-US" noProof="0"/>
              <a:t>onto meaningful topics to help cover the agenda quicker and reduce meeting times.</a:t>
            </a:r>
          </a:p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4"/>
              </a:rPr>
              <a:t>Try in Prompt Gallery: Keep things moving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endParaRPr lang="en-US" noProof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3CC93C5-AF33-1D72-10EF-12137923201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>
                <a:latin typeface="+mj-lt"/>
              </a:rPr>
              <a:t>Document and socialize </a:t>
            </a:r>
            <a:r>
              <a:rPr lang="en-US" noProof="0"/>
              <a:t>the research findings to help better inform product strategy.</a:t>
            </a:r>
          </a:p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5"/>
              </a:rPr>
              <a:t>Try in Prompt Gallery: Announce a product launch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endParaRPr lang="en-US" noProof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7C43510F-0FD3-8CA0-C57D-C75E91B2FFA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/>
              <a:t>Communicate results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64880777-9BBF-79DB-E071-0E525433537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noProof="0"/>
              <a:t>Starting in a new email, prompt Copilot in Outlook to create a dynamic message that includes key links.</a:t>
            </a:r>
          </a:p>
          <a:p>
            <a:endParaRPr lang="en-US" noProof="0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B9DEB148-803C-A072-65A5-DC961C50798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/>
              <a:t>Present the findings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0AFB67F9-3EA4-A964-B76B-E5632F6E027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7425" y="4051300"/>
            <a:ext cx="2571750" cy="627063"/>
          </a:xfrm>
        </p:spPr>
        <p:txBody>
          <a:bodyPr/>
          <a:lstStyle/>
          <a:p>
            <a:r>
              <a:rPr lang="en-US" noProof="0"/>
              <a:t>Present the findings using Copilot in PowerPoint to build a presentation by generating slides and images with your branding.</a:t>
            </a:r>
          </a:p>
          <a:p>
            <a:endParaRPr lang="en-US" noProof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C8088E1-8DA9-40EA-C4FD-A39A0AFBEDA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>
                <a:latin typeface="+mj-lt"/>
              </a:rPr>
              <a:t>Don't start with a blank page again</a:t>
            </a:r>
            <a:r>
              <a:rPr lang="en-US" noProof="0"/>
              <a:t>. Draft with Copilot and get to a finished document in a fraction of the time.</a:t>
            </a:r>
          </a:p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6"/>
              </a:rPr>
              <a:t>Try in Prompt Gallery: Write a go-to-market strategy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endParaRPr lang="en-US" noProof="0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20AD8023-C995-997C-AAB3-607AE2F2B3C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/>
              <a:t>Strategy formulation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A9C7CDC7-65E6-97A6-4C3D-FD5A9F646D2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325" y="4051300"/>
            <a:ext cx="2571750" cy="627063"/>
          </a:xfrm>
        </p:spPr>
        <p:txBody>
          <a:bodyPr/>
          <a:lstStyle/>
          <a:p>
            <a:r>
              <a:rPr lang="en-US" noProof="0"/>
              <a:t>Prompt Copilot in Word to draft an internal snapshot of the findings, citing the results. </a:t>
            </a:r>
          </a:p>
          <a:p>
            <a:endParaRPr lang="en-US" noProof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73D9EC4-83CC-1969-4FC6-ABBBF228422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 noProof="0"/>
              <a:t>Benefit: Let Copilot help you build a presentation by </a:t>
            </a:r>
            <a:r>
              <a:rPr lang="en-US">
                <a:latin typeface="+mj-lt"/>
              </a:rPr>
              <a:t>generating slides </a:t>
            </a:r>
            <a:r>
              <a:rPr lang="en-US" noProof="0"/>
              <a:t>or images with your organization’s branding.</a:t>
            </a:r>
          </a:p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7"/>
              </a:rPr>
              <a:t>Try in Prompt Gallery: Create presentations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endParaRPr lang="en-US" noProof="0"/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0442138B-CA35-562D-63F2-13388754C0E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203130C3-225F-27C6-9CE6-9DE097F3B93C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/>
              <a:t>KPIs impacted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A9FC0CC-E27E-FCB3-ECF3-0C98594923D3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4224856"/>
            <a:chExt cx="1771605" cy="219456"/>
          </a:xfrm>
        </p:grpSpPr>
        <p:sp>
          <p:nvSpPr>
            <p:cNvPr id="164" name="Rectangle: Rounded Corners 6">
              <a:extLst>
                <a:ext uri="{FF2B5EF4-FFF2-40B4-BE49-F238E27FC236}">
                  <a16:creationId xmlns:a16="http://schemas.microsoft.com/office/drawing/2014/main" id="{7D9B5083-7C26-86B1-41BA-11B67F326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32BED9BE-E81B-8CEA-5F3F-32AD940C4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F975537-AC43-E242-B50A-0E249D5EB02B}"/>
              </a:ext>
            </a:extLst>
          </p:cNvPr>
          <p:cNvGrpSpPr/>
          <p:nvPr/>
        </p:nvGrpSpPr>
        <p:grpSpPr>
          <a:xfrm>
            <a:off x="320721" y="5309272"/>
            <a:ext cx="1771605" cy="216000"/>
            <a:chOff x="320721" y="4517211"/>
            <a:chExt cx="1771605" cy="216000"/>
          </a:xfrm>
        </p:grpSpPr>
        <p:sp>
          <p:nvSpPr>
            <p:cNvPr id="167" name="Rectangle: Rounded Corners 6">
              <a:extLst>
                <a:ext uri="{FF2B5EF4-FFF2-40B4-BE49-F238E27FC236}">
                  <a16:creationId xmlns:a16="http://schemas.microsoft.com/office/drawing/2014/main" id="{6734C5A1-7F8A-C816-A8C0-1B38BACA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5DD6C80F-87FA-B01D-2299-E44E50C4B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A46A12A-505C-9120-81BA-9DC1B910C6EB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56"/>
            <a:chExt cx="1771605" cy="219456"/>
          </a:xfrm>
        </p:grpSpPr>
        <p:sp>
          <p:nvSpPr>
            <p:cNvPr id="189" name="Rectangle: Rounded Corners 6">
              <a:extLst>
                <a:ext uri="{FF2B5EF4-FFF2-40B4-BE49-F238E27FC236}">
                  <a16:creationId xmlns:a16="http://schemas.microsoft.com/office/drawing/2014/main" id="{179395C7-C546-4591-B3AE-BA19379A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Store revenue</a:t>
              </a:r>
            </a:p>
          </p:txBody>
        </p:sp>
        <p:pic>
          <p:nvPicPr>
            <p:cNvPr id="190" name="Graphic 189">
              <a:extLst>
                <a:ext uri="{FF2B5EF4-FFF2-40B4-BE49-F238E27FC236}">
                  <a16:creationId xmlns:a16="http://schemas.microsoft.com/office/drawing/2014/main" id="{FCEE2F07-E560-00B7-DFB2-ADB84D2DD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C7388E6-D896-5CAE-0104-7197E9C2DA7D}"/>
              </a:ext>
            </a:extLst>
          </p:cNvPr>
          <p:cNvGrpSpPr/>
          <p:nvPr/>
        </p:nvGrpSpPr>
        <p:grpSpPr>
          <a:xfrm>
            <a:off x="320721" y="4067450"/>
            <a:ext cx="1771605" cy="216000"/>
            <a:chOff x="320721" y="4517211"/>
            <a:chExt cx="1771605" cy="216000"/>
          </a:xfrm>
        </p:grpSpPr>
        <p:sp>
          <p:nvSpPr>
            <p:cNvPr id="192" name="Rectangle: Rounded Corners 6">
              <a:extLst>
                <a:ext uri="{FF2B5EF4-FFF2-40B4-BE49-F238E27FC236}">
                  <a16:creationId xmlns:a16="http://schemas.microsoft.com/office/drawing/2014/main" id="{D0E59BEA-5A3F-4435-8CF4-63189B3C1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Marketing spend</a:t>
              </a:r>
            </a:p>
          </p:txBody>
        </p:sp>
        <p:pic>
          <p:nvPicPr>
            <p:cNvPr id="193" name="Graphic 192">
              <a:extLst>
                <a:ext uri="{FF2B5EF4-FFF2-40B4-BE49-F238E27FC236}">
                  <a16:creationId xmlns:a16="http://schemas.microsoft.com/office/drawing/2014/main" id="{C3BA835C-8E7E-EE7D-4513-C45641805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sp>
        <p:nvSpPr>
          <p:cNvPr id="28" name="Graphic 2">
            <a:hlinkClick r:id="rId12"/>
            <a:extLst>
              <a:ext uri="{FF2B5EF4-FFF2-40B4-BE49-F238E27FC236}">
                <a16:creationId xmlns:a16="http://schemas.microsoft.com/office/drawing/2014/main" id="{72DAE1FE-8161-CBB8-949B-9F58DC58C83E}"/>
              </a:ext>
            </a:extLst>
          </p:cNvPr>
          <p:cNvSpPr>
            <a:spLocks/>
          </p:cNvSpPr>
          <p:nvPr/>
        </p:nvSpPr>
        <p:spPr>
          <a:xfrm>
            <a:off x="6304100" y="424834"/>
            <a:ext cx="321844" cy="286083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780597-6EC1-3B98-A14B-8BAC979BAA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2452" y="4785360"/>
            <a:ext cx="1490793" cy="3256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BFED97-8260-67D6-B86D-F0FC8AB30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284" y="2177720"/>
            <a:ext cx="1830524" cy="45275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C019BDB-7A79-E328-85E2-292C72DC52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9077" y="2177720"/>
            <a:ext cx="1830524" cy="45275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7155B26-E07E-6A6C-6FE6-BBB0E5AFDA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284" y="4785360"/>
            <a:ext cx="1830524" cy="3256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C51B3CE-09BE-19CA-8F0C-4BACE7CDED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9077" y="4785360"/>
            <a:ext cx="1830524" cy="3256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15451-7516-5506-38AC-9B6D0C9398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79274" y="232715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Researcher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5" name="Picture 4" descr="Teams logo">
            <a:extLst>
              <a:ext uri="{FF2B5EF4-FFF2-40B4-BE49-F238E27FC236}">
                <a16:creationId xmlns:a16="http://schemas.microsoft.com/office/drawing/2014/main" id="{F2852E97-2CBB-87A7-3A71-010D076B56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6682" y="2271509"/>
            <a:ext cx="265176" cy="265176"/>
          </a:xfrm>
          <a:prstGeom prst="rect">
            <a:avLst/>
          </a:prstGeom>
        </p:spPr>
      </p:pic>
      <p:pic>
        <p:nvPicPr>
          <p:cNvPr id="7" name="Picture 6" descr="Sales scenario: Create an unsolicited proposal (Copilot Scenario Library) – Microsoft Adoption">
            <a:extLst>
              <a:ext uri="{FF2B5EF4-FFF2-40B4-BE49-F238E27FC236}">
                <a16:creationId xmlns:a16="http://schemas.microsoft.com/office/drawing/2014/main" id="{0D739A6D-4695-0689-3D76-CC571F8B08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7987" y="2271509"/>
            <a:ext cx="265176" cy="265176"/>
          </a:xfrm>
          <a:prstGeom prst="rect">
            <a:avLst/>
          </a:prstGeom>
        </p:spPr>
      </p:pic>
      <p:pic>
        <p:nvPicPr>
          <p:cNvPr id="10" name="Picture 9" descr="Excel logo">
            <a:extLst>
              <a:ext uri="{FF2B5EF4-FFF2-40B4-BE49-F238E27FC236}">
                <a16:creationId xmlns:a16="http://schemas.microsoft.com/office/drawing/2014/main" id="{484934BF-44DB-B52C-F9C7-B1AF43F93E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50325" y="2271509"/>
            <a:ext cx="265176" cy="265176"/>
          </a:xfrm>
          <a:prstGeom prst="rect">
            <a:avLst/>
          </a:prstGeom>
        </p:spPr>
      </p:pic>
      <p:pic>
        <p:nvPicPr>
          <p:cNvPr id="13" name="Picture 12" descr="Outlook logo">
            <a:extLst>
              <a:ext uri="{FF2B5EF4-FFF2-40B4-BE49-F238E27FC236}">
                <a16:creationId xmlns:a16="http://schemas.microsoft.com/office/drawing/2014/main" id="{370B2784-0DCF-1C30-B851-7ED40C0DE6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0672" y="4815616"/>
            <a:ext cx="265176" cy="265176"/>
          </a:xfrm>
          <a:prstGeom prst="rect">
            <a:avLst/>
          </a:prstGeom>
        </p:spPr>
      </p:pic>
      <p:pic>
        <p:nvPicPr>
          <p:cNvPr id="16" name="Picture 15" descr="PowerPoint logo">
            <a:extLst>
              <a:ext uri="{FF2B5EF4-FFF2-40B4-BE49-F238E27FC236}">
                <a16:creationId xmlns:a16="http://schemas.microsoft.com/office/drawing/2014/main" id="{A328B6B3-359A-BA08-98B3-DA44462000B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66682" y="4815616"/>
            <a:ext cx="265176" cy="265176"/>
          </a:xfrm>
          <a:prstGeom prst="rect">
            <a:avLst/>
          </a:prstGeom>
        </p:spPr>
      </p:pic>
      <p:pic>
        <p:nvPicPr>
          <p:cNvPr id="19" name="Picture 18" descr="Word logo">
            <a:extLst>
              <a:ext uri="{FF2B5EF4-FFF2-40B4-BE49-F238E27FC236}">
                <a16:creationId xmlns:a16="http://schemas.microsoft.com/office/drawing/2014/main" id="{A4F26EAF-F42B-9A94-A86C-EA98A530D7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0325" y="4815616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947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376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Streamline market research and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2025-11-21T03:06:10Z</dcterms:modified>
</cp:coreProperties>
</file>