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hyperlink" Target="https://www.microsoft.com/en/customers/story/1759309014350031747-joos-microsoft-copilot-consumer-goods-en-united-kingd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63597-F508-6D27-33E6-0DE87814F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A6DC498A-020C-99F5-0FEA-C9A12F2846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Creating great promotional content is essential for retailers. Copilot Chat can play a huge role in assisting marketers across all aspects of creating marketing materials to speed development and improve content quality.</a:t>
            </a:r>
          </a:p>
          <a:p>
            <a:endParaRPr lang="en-US" dirty="0"/>
          </a:p>
          <a:p>
            <a:r>
              <a:rPr lang="en-US" sz="1050" noProof="0" dirty="0">
                <a:latin typeface="+mj-lt"/>
              </a:rPr>
              <a:t>Customer reference: </a:t>
            </a:r>
            <a:r>
              <a:rPr lang="en-US" sz="1050" noProof="0" dirty="0">
                <a:hlinkClick r:id="rId2"/>
              </a:rPr>
              <a:t>Joos uses Copilot to grow its brand</a:t>
            </a:r>
            <a:endParaRPr lang="en-US" sz="1050" noProof="0" dirty="0"/>
          </a:p>
          <a:p>
            <a:endParaRPr lang="en-US" noProof="0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97F85F2-F60F-1E32-5BBC-F2CF882E9FF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 dirty="0"/>
              <a:t>Retail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4CA4C53-CAFA-ACAA-8E25-A5AF4974A2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Start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486556-4C90-8BE3-1478-17AF714907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Chat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A9E38DCA-B96D-EEEE-5F63-A9027910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75" y="429032"/>
            <a:ext cx="4144963" cy="276999"/>
          </a:xfrm>
        </p:spPr>
        <p:txBody>
          <a:bodyPr/>
          <a:lstStyle/>
          <a:p>
            <a:r>
              <a:rPr lang="en-US" dirty="0"/>
              <a:t>Creating promotional materials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29BFF1D-E12E-F0C6-4D9E-1502D776924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/>
              <a:t>Prompt: Identify 10 SEO keywords for a blog post to attract people ages 20–30 who want to reduce their carbon footprint.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7F7E941-333C-58A5-A054-5F5DF85A42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SEO optimization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D6ACAA2-0926-BF8B-D7C7-FBCE23BD80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/>
              <a:t>Already have a content topic you want to write about but don’t know where to start? Use Copilot to identify the top SEO keywords to reach your audience. </a:t>
            </a:r>
          </a:p>
          <a:p>
            <a:endParaRPr lang="en-US" noProof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9A509F7-6B0B-AB3A-B8DA-27C7BA6C067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Content generation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6067C3B-33E8-CDCB-A8FD-F234AFC175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/>
              <a:t>Once you have your list of top 10 SEO keywords, use Copilot to create specific content for your business needs.</a:t>
            </a:r>
          </a:p>
          <a:p>
            <a:endParaRPr lang="en-US" noProof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81F33BDF-037A-9A42-C255-6B1B35A10AA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/>
              <a:t>Prompt: </a:t>
            </a:r>
            <a:r>
              <a:rPr lang="en-US" noProof="0"/>
              <a:t>Proofread this with Chicago Style grammar rules.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272C1D96-3C82-C219-B723-D39A2059E2B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Proofread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322F24D-6A7A-EB4B-E3F2-B6E02698C87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/>
              <a:t>Once you have your draft, use Copilot to proofread your work with specific grammar rules in mind. </a:t>
            </a:r>
          </a:p>
          <a:p>
            <a:endParaRPr lang="en-US" noProof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985C8A3D-525B-1665-0844-73224AA383B5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/>
              <a:t>Prompt: </a:t>
            </a:r>
            <a:r>
              <a:rPr lang="en-US" noProof="0" dirty="0"/>
              <a:t>Create a flyer for an upcoming Winter sale featuring the following brands and items.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89E7C45-D7BF-BA39-8133-60C86B96FBC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/>
              <a:t>Prompt: </a:t>
            </a:r>
            <a:r>
              <a:rPr lang="en-US" noProof="0"/>
              <a:t>Create a 100-word blurb from the draft you helped me create that I can post on LinkedIn. The caption should be friendly and informative and add relevant emojis.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A6C0258-A160-E26D-1025-68C4D97457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/>
              <a:t>Create social content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A0B5D9A-183B-15C7-1B88-FEB9331C951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/>
              <a:t>Ask Copilot to repurpose the draft it helped you create into posts for any social media platform.</a:t>
            </a:r>
          </a:p>
          <a:p>
            <a:endParaRPr lang="en-US" noProof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9DEE856-5D74-2FC2-A132-3C2BB4D074B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/>
              <a:t>Grab attention with headlines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EE46244-164E-BA93-2DE7-5EE558FDEF3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/>
              <a:t>Use Copilot to turn the top keywords into </a:t>
            </a:r>
            <a:br>
              <a:rPr lang="en-US" noProof="0"/>
            </a:br>
            <a:r>
              <a:rPr lang="en-US" noProof="0"/>
              <a:t>a headline and section headings.</a:t>
            </a:r>
          </a:p>
          <a:p>
            <a:endParaRPr lang="en-US" noProof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3619CF9-84EE-3B6F-1961-74AA8B96A88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/>
              <a:t>Prompt: </a:t>
            </a:r>
            <a:r>
              <a:rPr lang="en-US" noProof="0"/>
              <a:t>Create a photo-realistic image </a:t>
            </a:r>
            <a:br>
              <a:rPr lang="en-US" noProof="0"/>
            </a:br>
            <a:r>
              <a:rPr lang="en-US" noProof="0"/>
              <a:t>of strawberries splashing into water to </a:t>
            </a:r>
            <a:br>
              <a:rPr lang="en-US" noProof="0"/>
            </a:br>
            <a:r>
              <a:rPr lang="en-US" noProof="0"/>
              <a:t>announce my clean-beauty company’s </a:t>
            </a:r>
            <a:br>
              <a:rPr lang="en-US" noProof="0"/>
            </a:br>
            <a:r>
              <a:rPr lang="en-US" noProof="0"/>
              <a:t>new hydrating lip oil launch.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2D0633D0-3636-6B79-B0DF-A2775F69E0F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/>
              <a:t>Add images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A39154F4-34F3-9A36-72D1-8A8E0476829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/>
              <a:t>Enhance your content by using Copilot to create unique images for your project. </a:t>
            </a:r>
          </a:p>
          <a:p>
            <a:endParaRPr lang="en-US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904DD5D-16EA-5489-1F92-AF2FB9650D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/>
              <a:t>Prompt: </a:t>
            </a:r>
            <a:r>
              <a:rPr lang="en-US" noProof="0"/>
              <a:t>Provide me five options for headlines using each of these five keywords. 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C169846A-F057-5EF8-851C-15E51529BF4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pPr lvl="0"/>
            <a:r>
              <a:rPr lang="en-US" noProof="0"/>
              <a:t>Value benefit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A4AC94C8-561D-7993-B2A6-23530054BE4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E06E44F-20B7-9DF2-F4B2-7BE1FCAA850A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4224856"/>
            <a:chExt cx="1771605" cy="219456"/>
          </a:xfrm>
        </p:grpSpPr>
        <p:sp>
          <p:nvSpPr>
            <p:cNvPr id="158" name="Rectangle: Rounded Corners 6">
              <a:extLst>
                <a:ext uri="{FF2B5EF4-FFF2-40B4-BE49-F238E27FC236}">
                  <a16:creationId xmlns:a16="http://schemas.microsoft.com/office/drawing/2014/main" id="{0C8680BF-E979-DB3F-5CCC-B3A7CF165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AB38EEB0-4621-BDCB-9E7D-86ED7650E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E921530-6709-05FD-F957-4E85B7440719}"/>
              </a:ext>
            </a:extLst>
          </p:cNvPr>
          <p:cNvGrpSpPr/>
          <p:nvPr/>
        </p:nvGrpSpPr>
        <p:grpSpPr>
          <a:xfrm>
            <a:off x="320721" y="5309272"/>
            <a:ext cx="1771605" cy="216000"/>
            <a:chOff x="320721" y="4517211"/>
            <a:chExt cx="1771605" cy="216000"/>
          </a:xfrm>
        </p:grpSpPr>
        <p:sp>
          <p:nvSpPr>
            <p:cNvPr id="161" name="Rectangle: Rounded Corners 6">
              <a:extLst>
                <a:ext uri="{FF2B5EF4-FFF2-40B4-BE49-F238E27FC236}">
                  <a16:creationId xmlns:a16="http://schemas.microsoft.com/office/drawing/2014/main" id="{56173F40-B6A2-53FB-9E49-4696C5215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62" name="Graphic 161">
              <a:extLst>
                <a:ext uri="{FF2B5EF4-FFF2-40B4-BE49-F238E27FC236}">
                  <a16:creationId xmlns:a16="http://schemas.microsoft.com/office/drawing/2014/main" id="{665FB760-9628-4001-0EC1-AC0A9F5EE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F5143B6-2404-A4AF-FA16-597922959184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56"/>
            <a:chExt cx="1771605" cy="219456"/>
          </a:xfrm>
        </p:grpSpPr>
        <p:sp>
          <p:nvSpPr>
            <p:cNvPr id="164" name="Rectangle: Rounded Corners 6">
              <a:extLst>
                <a:ext uri="{FF2B5EF4-FFF2-40B4-BE49-F238E27FC236}">
                  <a16:creationId xmlns:a16="http://schemas.microsoft.com/office/drawing/2014/main" id="{71F0681D-7CBD-4E08-A543-98654DBDA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56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Sales conversion rate</a:t>
              </a:r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D6A4FE95-444E-8538-7E9E-86CFCF0DD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3EA5190-FA3E-3F9B-A42D-C53B986658B3}"/>
              </a:ext>
            </a:extLst>
          </p:cNvPr>
          <p:cNvGrpSpPr/>
          <p:nvPr/>
        </p:nvGrpSpPr>
        <p:grpSpPr>
          <a:xfrm>
            <a:off x="320721" y="4067450"/>
            <a:ext cx="1771605" cy="216000"/>
            <a:chOff x="320721" y="4517211"/>
            <a:chExt cx="1771605" cy="216000"/>
          </a:xfrm>
        </p:grpSpPr>
        <p:sp>
          <p:nvSpPr>
            <p:cNvPr id="167" name="Rectangle: Rounded Corners 6">
              <a:extLst>
                <a:ext uri="{FF2B5EF4-FFF2-40B4-BE49-F238E27FC236}">
                  <a16:creationId xmlns:a16="http://schemas.microsoft.com/office/drawing/2014/main" id="{9AE51BBC-47B6-E9FF-F7EE-1A6407A36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Revenue per store</a:t>
              </a:r>
            </a:p>
          </p:txBody>
        </p:sp>
        <p:pic>
          <p:nvPicPr>
            <p:cNvPr id="168" name="Graphic 167">
              <a:extLst>
                <a:ext uri="{FF2B5EF4-FFF2-40B4-BE49-F238E27FC236}">
                  <a16:creationId xmlns:a16="http://schemas.microsoft.com/office/drawing/2014/main" id="{2CDC00A3-76C1-CC95-2797-95C59BD9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9B3A0369-7FBA-F341-8B66-4AB686C530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6959" y="228693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71" name="Picture 50">
            <a:hlinkClick r:id="rId7"/>
            <a:extLst>
              <a:ext uri="{FF2B5EF4-FFF2-40B4-BE49-F238E27FC236}">
                <a16:creationId xmlns:a16="http://schemas.microsoft.com/office/drawing/2014/main" id="{B729B1D9-B6E5-A6E2-8D75-377D9C0A4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242688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92721188-915D-5B24-A1B8-A0E47C6F10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228693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93" name="Picture 50">
            <a:hlinkClick r:id="rId7"/>
            <a:extLst>
              <a:ext uri="{FF2B5EF4-FFF2-40B4-BE49-F238E27FC236}">
                <a16:creationId xmlns:a16="http://schemas.microsoft.com/office/drawing/2014/main" id="{B0F7941C-22B2-0696-396A-A459FC30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242688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DF610737-78B5-0147-6EA8-7CE73D5591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4842528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96" name="Picture 50">
            <a:hlinkClick r:id="rId7"/>
            <a:extLst>
              <a:ext uri="{FF2B5EF4-FFF2-40B4-BE49-F238E27FC236}">
                <a16:creationId xmlns:a16="http://schemas.microsoft.com/office/drawing/2014/main" id="{DE5FB0D9-505C-4AED-C215-57D09A07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798285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31796288-5213-A1EE-1CC3-A0097625E9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9859" y="2286932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00" name="Picture 50">
            <a:hlinkClick r:id="rId7"/>
            <a:extLst>
              <a:ext uri="{FF2B5EF4-FFF2-40B4-BE49-F238E27FC236}">
                <a16:creationId xmlns:a16="http://schemas.microsoft.com/office/drawing/2014/main" id="{27B206C2-554F-CED5-3635-CB6F597D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2242688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BD657D45-8641-4BCE-C6CB-BBADB57AEC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6959" y="4842528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03" name="Picture 50">
            <a:hlinkClick r:id="rId7"/>
            <a:extLst>
              <a:ext uri="{FF2B5EF4-FFF2-40B4-BE49-F238E27FC236}">
                <a16:creationId xmlns:a16="http://schemas.microsoft.com/office/drawing/2014/main" id="{9BE9E0C8-421E-04EA-D39D-9AD2662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798285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AC417B1C-D28F-6238-07A1-C5F051F17C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9859" y="4842528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06" name="Picture 50">
            <a:hlinkClick r:id="rId7"/>
            <a:extLst>
              <a:ext uri="{FF2B5EF4-FFF2-40B4-BE49-F238E27FC236}">
                <a16:creationId xmlns:a16="http://schemas.microsoft.com/office/drawing/2014/main" id="{584EAAA6-74C2-BD17-04DB-E1CFD9BA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5" y="4798285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851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333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Creating promotional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