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33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+mj-lt"/>
              <a:buNone/>
            </a:pPr>
            <a:endParaRPr lang="en-US" b="0" i="0">
              <a:solidFill>
                <a:srgbClr val="242424"/>
              </a:solidFill>
              <a:effectLst/>
              <a:highlight>
                <a:srgbClr val="FFFFFF"/>
              </a:highlight>
              <a:latin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D4E199-DD77-489E-950B-7193487A64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9293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enario five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536876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5" name="Level">
            <a:extLst>
              <a:ext uri="{FF2B5EF4-FFF2-40B4-BE49-F238E27FC236}">
                <a16:creationId xmlns:a16="http://schemas.microsoft.com/office/drawing/2014/main" id="{4E598159-8F90-2398-990A-87C7DBACA3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75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68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4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7966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4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77966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4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7966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5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1602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5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1602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5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1602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5" name="Circle 1">
            <a:extLst>
              <a:ext uri="{FF2B5EF4-FFF2-40B4-BE49-F238E27FC236}">
                <a16:creationId xmlns:a16="http://schemas.microsoft.com/office/drawing/2014/main" id="{E2C3EC85-C88F-225A-CBED-DE830492865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6" name="Circle 2">
            <a:extLst>
              <a:ext uri="{FF2B5EF4-FFF2-40B4-BE49-F238E27FC236}">
                <a16:creationId xmlns:a16="http://schemas.microsoft.com/office/drawing/2014/main" id="{8306C7F5-7630-A9FC-5340-EC699EA3585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7" name="Circle 3">
            <a:extLst>
              <a:ext uri="{FF2B5EF4-FFF2-40B4-BE49-F238E27FC236}">
                <a16:creationId xmlns:a16="http://schemas.microsoft.com/office/drawing/2014/main" id="{EA95473D-CB97-F734-8142-4581EFDF4F4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C40694EA-E93C-CD87-D768-864D7386EFE3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275476045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9" r:id="rId6"/>
    <p:sldLayoutId id="2147483813" r:id="rId7"/>
    <p:sldLayoutId id="2147483816" r:id="rId8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hyperlink" Target="https://support.microsoft.com/en-us/topic/overview-of-microsoft-365-chat-preview-5b00a52d-7296-48ee-b938-b95b7209f737" TargetMode="Externa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4A0092-68A2-DE21-573F-9CA448E94B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>
            <a:extLst>
              <a:ext uri="{FF2B5EF4-FFF2-40B4-BE49-F238E27FC236}">
                <a16:creationId xmlns:a16="http://schemas.microsoft.com/office/drawing/2014/main" id="{D347222C-722E-3B4E-7B97-075862D56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6271640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Retail</a:t>
            </a:r>
            <a:r>
              <a:rPr lang="en-US" noProof="0"/>
              <a:t> </a:t>
            </a:r>
            <a:r>
              <a:rPr lang="en-US" noProof="0">
                <a:solidFill>
                  <a:srgbClr val="0078D4"/>
                </a:solidFill>
              </a:rPr>
              <a:t>|</a:t>
            </a:r>
            <a:r>
              <a:rPr lang="en-US" noProof="0"/>
              <a:t> Create personalized shopping journeys</a:t>
            </a:r>
          </a:p>
        </p:txBody>
      </p:sp>
      <p:sp>
        <p:nvSpPr>
          <p:cNvPr id="78" name="Text Placeholder 5">
            <a:extLst>
              <a:ext uri="{FF2B5EF4-FFF2-40B4-BE49-F238E27FC236}">
                <a16:creationId xmlns:a16="http://schemas.microsoft.com/office/drawing/2014/main" id="{0BF63EAD-2FF1-8FFA-20AD-771F63CFEB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Improve product discovery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F828B2-8FA5-D65A-6B12-A908FBF376A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16020" y="4052218"/>
            <a:ext cx="2808000" cy="345600"/>
          </a:xfrm>
        </p:spPr>
        <p:txBody>
          <a:bodyPr/>
          <a:lstStyle/>
          <a:p>
            <a:r>
              <a:rPr lang="en-US" noProof="0"/>
              <a:t>5. Build your first-party data estate</a:t>
            </a:r>
          </a:p>
        </p:txBody>
      </p:sp>
      <p:sp>
        <p:nvSpPr>
          <p:cNvPr id="80" name="Text Placeholder 7">
            <a:extLst>
              <a:ext uri="{FF2B5EF4-FFF2-40B4-BE49-F238E27FC236}">
                <a16:creationId xmlns:a16="http://schemas.microsoft.com/office/drawing/2014/main" id="{DB369ADB-EE94-975D-E0F1-7AF6C2684F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Deliver personalization</a:t>
            </a:r>
          </a:p>
        </p:txBody>
      </p:sp>
      <p:sp>
        <p:nvSpPr>
          <p:cNvPr id="81" name="Text Placeholder 8">
            <a:extLst>
              <a:ext uri="{FF2B5EF4-FFF2-40B4-BE49-F238E27FC236}">
                <a16:creationId xmlns:a16="http://schemas.microsoft.com/office/drawing/2014/main" id="{01B5087D-A51C-6B32-78DD-F37C5D1A95B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79660" y="4052218"/>
            <a:ext cx="2808000" cy="345600"/>
          </a:xfrm>
        </p:spPr>
        <p:txBody>
          <a:bodyPr/>
          <a:lstStyle/>
          <a:p>
            <a:r>
              <a:rPr lang="en-US" noProof="0"/>
              <a:t>4. Accelerate time-to-value</a:t>
            </a:r>
          </a:p>
        </p:txBody>
      </p:sp>
      <p:sp>
        <p:nvSpPr>
          <p:cNvPr id="82" name="Text Placeholder 9">
            <a:extLst>
              <a:ext uri="{FF2B5EF4-FFF2-40B4-BE49-F238E27FC236}">
                <a16:creationId xmlns:a16="http://schemas.microsoft.com/office/drawing/2014/main" id="{6F3E94FD-A56B-7669-C548-B7A1131A423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Provide brand differentiation</a:t>
            </a:r>
          </a:p>
        </p:txBody>
      </p:sp>
      <p:sp>
        <p:nvSpPr>
          <p:cNvPr id="84" name="Text Placeholder 10">
            <a:extLst>
              <a:ext uri="{FF2B5EF4-FFF2-40B4-BE49-F238E27FC236}">
                <a16:creationId xmlns:a16="http://schemas.microsoft.com/office/drawing/2014/main" id="{8817B9BB-96E6-573C-5C9E-D7748208D86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847009" y="521099"/>
            <a:ext cx="4271920" cy="169277"/>
          </a:xfr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0"/>
              <a:t>Microsoft 365 Copilot and Azure OpenAI Service  </a:t>
            </a:r>
          </a:p>
        </p:txBody>
      </p:sp>
      <p:sp>
        <p:nvSpPr>
          <p:cNvPr id="99" name="Text Placeholder 98">
            <a:extLst>
              <a:ext uri="{FF2B5EF4-FFF2-40B4-BE49-F238E27FC236}">
                <a16:creationId xmlns:a16="http://schemas.microsoft.com/office/drawing/2014/main" id="{45166D44-792F-C3E8-4546-B772D6DEC37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000"/>
            <a:ext cx="2867338" cy="627063"/>
          </a:xfrm>
        </p:spPr>
        <p:txBody>
          <a:bodyPr/>
          <a:lstStyle/>
          <a:p>
            <a:pPr lvl="0"/>
            <a:r>
              <a:rPr lang="en-US" noProof="0"/>
              <a:t>Customers can discover the right products for their needs through a conversational search experience – like talking to an expert, rather than keyword searches and unstructured browsing.</a:t>
            </a:r>
          </a:p>
        </p:txBody>
      </p:sp>
      <p:sp>
        <p:nvSpPr>
          <p:cNvPr id="100" name="Text Placeholder 99">
            <a:extLst>
              <a:ext uri="{FF2B5EF4-FFF2-40B4-BE49-F238E27FC236}">
                <a16:creationId xmlns:a16="http://schemas.microsoft.com/office/drawing/2014/main" id="{9DB8B554-D182-A8E5-C8E6-962697D9689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8125" y="2032000"/>
            <a:ext cx="2808288" cy="627063"/>
          </a:xfrm>
        </p:spPr>
        <p:txBody>
          <a:bodyPr/>
          <a:lstStyle/>
          <a:p>
            <a:r>
              <a:rPr lang="en-US" noProof="0"/>
              <a:t>Increase shopper engagement through expressive back-and-forth conversation. Personalize results using described context factors like season, formality, location, and more.</a:t>
            </a:r>
          </a:p>
        </p:txBody>
      </p:sp>
      <p:sp>
        <p:nvSpPr>
          <p:cNvPr id="101" name="Text Placeholder 100">
            <a:extLst>
              <a:ext uri="{FF2B5EF4-FFF2-40B4-BE49-F238E27FC236}">
                <a16:creationId xmlns:a16="http://schemas.microsoft.com/office/drawing/2014/main" id="{942A00B7-E322-7952-FBB7-29E490438C1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2050" y="2032000"/>
            <a:ext cx="2806700" cy="627063"/>
          </a:xfrm>
        </p:spPr>
        <p:txBody>
          <a:bodyPr/>
          <a:lstStyle/>
          <a:p>
            <a:r>
              <a:rPr lang="en-US" noProof="0"/>
              <a:t>Separate yourself from the competition with a search experience that makes product discovery easy and efficient while preserving your own brand, voice, and expertise.</a:t>
            </a:r>
          </a:p>
        </p:txBody>
      </p:sp>
      <p:sp>
        <p:nvSpPr>
          <p:cNvPr id="102" name="Text Placeholder 101">
            <a:extLst>
              <a:ext uri="{FF2B5EF4-FFF2-40B4-BE49-F238E27FC236}">
                <a16:creationId xmlns:a16="http://schemas.microsoft.com/office/drawing/2014/main" id="{66C506B2-C453-84D9-E7D5-2E431A78439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Boost basket size</a:t>
            </a:r>
            <a:r>
              <a:rPr lang="en-US" noProof="0"/>
              <a:t> with a highly personalized experience.</a:t>
            </a:r>
            <a:endParaRPr lang="en-US" baseline="30000" noProof="0"/>
          </a:p>
        </p:txBody>
      </p:sp>
      <p:sp>
        <p:nvSpPr>
          <p:cNvPr id="103" name="Text Placeholder 102">
            <a:extLst>
              <a:ext uri="{FF2B5EF4-FFF2-40B4-BE49-F238E27FC236}">
                <a16:creationId xmlns:a16="http://schemas.microsoft.com/office/drawing/2014/main" id="{865194C5-C1BF-1015-8837-AA73151DF86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16020" y="5641938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>
                <a:latin typeface="Segoe UI" panose="020B0502040204020203" pitchFamily="34" charset="0"/>
              </a:rPr>
              <a:t>Gain an unparalleled look </a:t>
            </a:r>
            <a:r>
              <a:rPr lang="en-US" noProof="0">
                <a:latin typeface="Segoe UI" panose="020B0502040204020203" pitchFamily="34" charset="0"/>
              </a:rPr>
              <a:t>into who your customer is and how you can best serve them by analyzing conversational chats.</a:t>
            </a:r>
            <a:endParaRPr lang="en-US" noProof="0"/>
          </a:p>
        </p:txBody>
      </p:sp>
      <p:sp>
        <p:nvSpPr>
          <p:cNvPr id="104" name="Text Placeholder 103">
            <a:extLst>
              <a:ext uri="{FF2B5EF4-FFF2-40B4-BE49-F238E27FC236}">
                <a16:creationId xmlns:a16="http://schemas.microsoft.com/office/drawing/2014/main" id="{F32C954E-97AE-01BA-5106-D038F4764E0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>
                <a:latin typeface="Segoe UI" panose="020B0502040204020203" pitchFamily="34" charset="0"/>
              </a:rPr>
              <a:t>Understand your customer </a:t>
            </a:r>
            <a:r>
              <a:rPr lang="en-US" noProof="0">
                <a:latin typeface="Segoe UI" panose="020B0502040204020203" pitchFamily="34" charset="0"/>
              </a:rPr>
              <a:t>through order history and conversationally-described context.</a:t>
            </a:r>
            <a:endParaRPr lang="en-US" noProof="0"/>
          </a:p>
        </p:txBody>
      </p:sp>
      <p:sp>
        <p:nvSpPr>
          <p:cNvPr id="105" name="Text Placeholder 104">
            <a:extLst>
              <a:ext uri="{FF2B5EF4-FFF2-40B4-BE49-F238E27FC236}">
                <a16:creationId xmlns:a16="http://schemas.microsoft.com/office/drawing/2014/main" id="{D1C578E0-BF15-44FF-8DE0-0EE0BEF851E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79660" y="5641938"/>
            <a:ext cx="2808000" cy="768255"/>
          </a:xfrm>
        </p:spPr>
        <p:txBody>
          <a:bodyPr>
            <a:normAutofit lnSpcReduction="10000"/>
          </a:bodyPr>
          <a:lstStyle/>
          <a:p>
            <a:r>
              <a:rPr lang="en-US" noProof="0"/>
              <a:t>Benefit: </a:t>
            </a:r>
            <a:r>
              <a:rPr lang="en-US" b="1" noProof="0">
                <a:latin typeface="Segoe UI" panose="020B0502040204020203" pitchFamily="34" charset="0"/>
              </a:rPr>
              <a:t>Leverage the latest Microsoft technologies </a:t>
            </a:r>
            <a:r>
              <a:rPr lang="en-US" noProof="0">
                <a:latin typeface="Segoe UI" panose="020B0502040204020203" pitchFamily="34" charset="0"/>
              </a:rPr>
              <a:t>such as Azure OpenAI, ChatGPT, Azure Cognitive Search, and Power Apps, and extend the solution through the Microsoft third-party ISV ecosystem.</a:t>
            </a:r>
            <a:endParaRPr lang="en-US" noProof="0"/>
          </a:p>
        </p:txBody>
      </p:sp>
      <p:sp>
        <p:nvSpPr>
          <p:cNvPr id="106" name="Text Placeholder 105">
            <a:extLst>
              <a:ext uri="{FF2B5EF4-FFF2-40B4-BE49-F238E27FC236}">
                <a16:creationId xmlns:a16="http://schemas.microsoft.com/office/drawing/2014/main" id="{ACCCE984-F934-F446-984B-C48D5DC47F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Benefit: </a:t>
            </a:r>
            <a:r>
              <a:rPr lang="en-US" b="1" noProof="0">
                <a:latin typeface="Segoe UI" panose="020B0502040204020203" pitchFamily="34" charset="0"/>
              </a:rPr>
              <a:t>Make the shopping experience more personal and pleasurable </a:t>
            </a:r>
            <a:r>
              <a:rPr lang="en-US" noProof="0">
                <a:latin typeface="Segoe UI" panose="020B0502040204020203" pitchFamily="34" charset="0"/>
              </a:rPr>
              <a:t>and reflect your unique brand and voice.</a:t>
            </a:r>
            <a:endParaRPr lang="en-US" noProof="0"/>
          </a:p>
        </p:txBody>
      </p:sp>
      <p:sp>
        <p:nvSpPr>
          <p:cNvPr id="107" name="Text Placeholder 106">
            <a:extLst>
              <a:ext uri="{FF2B5EF4-FFF2-40B4-BE49-F238E27FC236}">
                <a16:creationId xmlns:a16="http://schemas.microsoft.com/office/drawing/2014/main" id="{A4786CDB-846B-F39B-4EAB-B1B7D0E7600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16163" y="4487863"/>
            <a:ext cx="2808287" cy="627062"/>
          </a:xfrm>
        </p:spPr>
        <p:txBody>
          <a:bodyPr/>
          <a:lstStyle/>
          <a:p>
            <a:r>
              <a:rPr lang="en-US" noProof="0"/>
              <a:t>Feed data from customer interactions into retail data solutions in Microsoft Fabric for real-time analytics and insights. </a:t>
            </a:r>
          </a:p>
        </p:txBody>
      </p:sp>
      <p:sp>
        <p:nvSpPr>
          <p:cNvPr id="108" name="Text Placeholder 107">
            <a:extLst>
              <a:ext uri="{FF2B5EF4-FFF2-40B4-BE49-F238E27FC236}">
                <a16:creationId xmlns:a16="http://schemas.microsoft.com/office/drawing/2014/main" id="{07A648F5-607B-4369-E4B3-EF0D765ACF48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780088" y="4487863"/>
            <a:ext cx="2808287" cy="627062"/>
          </a:xfrm>
        </p:spPr>
        <p:txBody>
          <a:bodyPr/>
          <a:lstStyle/>
          <a:p>
            <a:r>
              <a:rPr lang="en-US" noProof="0"/>
              <a:t>Get to run-state right away, with zero training time. Microsoft AI experts designed a model for the specific needs of retail shopping. Realize immediate value out-of-the-box and receive the latest updates.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C12436-8B7C-8C03-2328-71E91696CC99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0"/>
              <a:t>Extend</a:t>
            </a:r>
          </a:p>
        </p:txBody>
      </p:sp>
      <p:sp>
        <p:nvSpPr>
          <p:cNvPr id="163" name="Text Placeholder 162">
            <a:extLst>
              <a:ext uri="{FF2B5EF4-FFF2-40B4-BE49-F238E27FC236}">
                <a16:creationId xmlns:a16="http://schemas.microsoft.com/office/drawing/2014/main" id="{FAB74132-FDFA-89B5-E9D2-7D0A844603A5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64" name="Text Placeholder 163">
            <a:extLst>
              <a:ext uri="{FF2B5EF4-FFF2-40B4-BE49-F238E27FC236}">
                <a16:creationId xmlns:a16="http://schemas.microsoft.com/office/drawing/2014/main" id="{6FFAC1AA-90B5-CC6A-B8AF-5A622E3F1BA3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65" name="Text Placeholder 164">
            <a:extLst>
              <a:ext uri="{FF2B5EF4-FFF2-40B4-BE49-F238E27FC236}">
                <a16:creationId xmlns:a16="http://schemas.microsoft.com/office/drawing/2014/main" id="{0405A75A-A41E-D2E9-893E-44CB4378B303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14" name="Rectangle: Rounded Corners 6">
            <a:extLst>
              <a:ext uri="{FF2B5EF4-FFF2-40B4-BE49-F238E27FC236}">
                <a16:creationId xmlns:a16="http://schemas.microsoft.com/office/drawing/2014/main" id="{E40A16BF-BABC-85D9-4BCA-1B67B535CA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56C5F76-959F-E447-ABDD-9A12446AD98B}"/>
              </a:ext>
            </a:extLst>
          </p:cNvPr>
          <p:cNvGrpSpPr/>
          <p:nvPr/>
        </p:nvGrpSpPr>
        <p:grpSpPr>
          <a:xfrm>
            <a:off x="807701" y="2731055"/>
            <a:ext cx="2360997" cy="360000"/>
            <a:chOff x="942434" y="2731055"/>
            <a:chExt cx="2360997" cy="360000"/>
          </a:xfrm>
        </p:grpSpPr>
        <p:pic>
          <p:nvPicPr>
            <p:cNvPr id="133" name="Picture 132">
              <a:hlinkClick r:id="rId3"/>
              <a:extLst>
                <a:ext uri="{FF2B5EF4-FFF2-40B4-BE49-F238E27FC236}">
                  <a16:creationId xmlns:a16="http://schemas.microsoft.com/office/drawing/2014/main" id="{9A85E6DE-A388-EAF5-EFFC-1C4021F9A72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42434" y="2731055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0EC11B61-1990-11DE-CE04-EA985564A9F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401385" y="2771352"/>
              <a:ext cx="1902046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 for personalized shopping on Azure OpenAI Service</a:t>
              </a:r>
              <a:r>
                <a:rPr kumimoji="0" lang="en-US" sz="9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072E0C5-5DBA-0C2C-E6B4-4F59E8E4219F}"/>
              </a:ext>
            </a:extLst>
          </p:cNvPr>
          <p:cNvGrpSpPr/>
          <p:nvPr/>
        </p:nvGrpSpPr>
        <p:grpSpPr>
          <a:xfrm>
            <a:off x="2822503" y="1136034"/>
            <a:ext cx="1517685" cy="219456"/>
            <a:chOff x="1198143" y="862657"/>
            <a:chExt cx="1517685" cy="207740"/>
          </a:xfrm>
        </p:grpSpPr>
        <p:sp>
          <p:nvSpPr>
            <p:cNvPr id="18" name="Rectangle: Rounded Corners 6">
              <a:extLst>
                <a:ext uri="{FF2B5EF4-FFF2-40B4-BE49-F238E27FC236}">
                  <a16:creationId xmlns:a16="http://schemas.microsoft.com/office/drawing/2014/main" id="{C872774E-4277-3DF4-ECA7-EE257FF12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3" y="862657"/>
              <a:ext cx="1517685" cy="20774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Customer satisfaction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19" name="Graphic 18">
              <a:extLst>
                <a:ext uri="{FF2B5EF4-FFF2-40B4-BE49-F238E27FC236}">
                  <a16:creationId xmlns:a16="http://schemas.microsoft.com/office/drawing/2014/main" id="{5C9DB59C-1E38-4FCB-6A78-DF7B6DB5ADB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BF44ACD-3DBF-7D5D-BEFD-79D3E0C36FDD}"/>
              </a:ext>
            </a:extLst>
          </p:cNvPr>
          <p:cNvGrpSpPr/>
          <p:nvPr/>
        </p:nvGrpSpPr>
        <p:grpSpPr>
          <a:xfrm>
            <a:off x="4271341" y="2731055"/>
            <a:ext cx="2360997" cy="360000"/>
            <a:chOff x="942434" y="2731055"/>
            <a:chExt cx="2360997" cy="360000"/>
          </a:xfrm>
        </p:grpSpPr>
        <p:pic>
          <p:nvPicPr>
            <p:cNvPr id="11" name="Picture 10">
              <a:hlinkClick r:id="rId3"/>
              <a:extLst>
                <a:ext uri="{FF2B5EF4-FFF2-40B4-BE49-F238E27FC236}">
                  <a16:creationId xmlns:a16="http://schemas.microsoft.com/office/drawing/2014/main" id="{064D5874-F7DF-7597-FAB6-DFDA6DE873B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42434" y="2731055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89CAF96-BA3D-CE0C-C27C-D126BD642D2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401385" y="2771352"/>
              <a:ext cx="1902046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 for personalized shopping on Azure OpenAI Service</a:t>
              </a:r>
              <a:r>
                <a:rPr kumimoji="0" lang="en-US" sz="9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2164EDC-AFB2-0B60-4869-15E095B479D3}"/>
              </a:ext>
            </a:extLst>
          </p:cNvPr>
          <p:cNvGrpSpPr/>
          <p:nvPr/>
        </p:nvGrpSpPr>
        <p:grpSpPr>
          <a:xfrm>
            <a:off x="7665762" y="2731055"/>
            <a:ext cx="2360997" cy="360000"/>
            <a:chOff x="942434" y="2731055"/>
            <a:chExt cx="2360997" cy="360000"/>
          </a:xfrm>
        </p:grpSpPr>
        <p:pic>
          <p:nvPicPr>
            <p:cNvPr id="29" name="Picture 28">
              <a:hlinkClick r:id="rId3"/>
              <a:extLst>
                <a:ext uri="{FF2B5EF4-FFF2-40B4-BE49-F238E27FC236}">
                  <a16:creationId xmlns:a16="http://schemas.microsoft.com/office/drawing/2014/main" id="{4F092BD1-C9C1-5DBA-AF43-AA0D87A39C8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42434" y="2731055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BD73E6E-3766-5D67-02AC-E2757C25787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401385" y="2771352"/>
              <a:ext cx="1902046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 for personalized shopping on Azure OpenAI Service</a:t>
              </a:r>
              <a:r>
                <a:rPr kumimoji="0" lang="en-US" sz="9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DE780F6-F692-9EBA-592B-41A67122499A}"/>
              </a:ext>
            </a:extLst>
          </p:cNvPr>
          <p:cNvGrpSpPr/>
          <p:nvPr/>
        </p:nvGrpSpPr>
        <p:grpSpPr>
          <a:xfrm>
            <a:off x="6003161" y="5202948"/>
            <a:ext cx="2360997" cy="360000"/>
            <a:chOff x="942434" y="2731055"/>
            <a:chExt cx="2360997" cy="360000"/>
          </a:xfrm>
        </p:grpSpPr>
        <p:pic>
          <p:nvPicPr>
            <p:cNvPr id="32" name="Picture 31">
              <a:hlinkClick r:id="rId3"/>
              <a:extLst>
                <a:ext uri="{FF2B5EF4-FFF2-40B4-BE49-F238E27FC236}">
                  <a16:creationId xmlns:a16="http://schemas.microsoft.com/office/drawing/2014/main" id="{D2390031-6776-A3E6-3A03-7B463D77240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42434" y="2731055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887D47E-5F98-39BA-303A-A7A4A8C9152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401385" y="2771352"/>
              <a:ext cx="1902046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 for personalized shopping on Azure OpenAI Service</a:t>
              </a:r>
              <a:r>
                <a:rPr kumimoji="0" lang="en-US" sz="9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2E260BA-C245-9C91-3C63-3BAF4D393906}"/>
              </a:ext>
            </a:extLst>
          </p:cNvPr>
          <p:cNvGrpSpPr/>
          <p:nvPr/>
        </p:nvGrpSpPr>
        <p:grpSpPr>
          <a:xfrm>
            <a:off x="2539521" y="5204970"/>
            <a:ext cx="2360997" cy="360000"/>
            <a:chOff x="942434" y="2731055"/>
            <a:chExt cx="2360997" cy="360000"/>
          </a:xfrm>
        </p:grpSpPr>
        <p:pic>
          <p:nvPicPr>
            <p:cNvPr id="36" name="Picture 35">
              <a:hlinkClick r:id="rId3"/>
              <a:extLst>
                <a:ext uri="{FF2B5EF4-FFF2-40B4-BE49-F238E27FC236}">
                  <a16:creationId xmlns:a16="http://schemas.microsoft.com/office/drawing/2014/main" id="{E6A583F8-D211-9461-F539-5E9E6E8F56E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42434" y="2731055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1641D85-06A4-C3DE-5E5A-70D48DAE1D4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401385" y="2771352"/>
              <a:ext cx="1902046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 for personalized shopping on Azure OpenAI Service</a:t>
              </a:r>
              <a:r>
                <a:rPr kumimoji="0" lang="en-US" sz="9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D2249BA-5996-FD4C-FD4D-B2372E193F90}"/>
              </a:ext>
            </a:extLst>
          </p:cNvPr>
          <p:cNvGrpSpPr/>
          <p:nvPr/>
        </p:nvGrpSpPr>
        <p:grpSpPr>
          <a:xfrm>
            <a:off x="4422951" y="1136034"/>
            <a:ext cx="1207643" cy="219456"/>
            <a:chOff x="1198143" y="862657"/>
            <a:chExt cx="1207643" cy="207740"/>
          </a:xfrm>
        </p:grpSpPr>
        <p:sp>
          <p:nvSpPr>
            <p:cNvPr id="40" name="Rectangle: Rounded Corners 6">
              <a:extLst>
                <a:ext uri="{FF2B5EF4-FFF2-40B4-BE49-F238E27FC236}">
                  <a16:creationId xmlns:a16="http://schemas.microsoft.com/office/drawing/2014/main" id="{591BC016-5015-8270-BB3C-9BAE41E802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3" y="862657"/>
              <a:ext cx="1207643" cy="20774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Conversion rate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41" name="Graphic 40">
              <a:extLst>
                <a:ext uri="{FF2B5EF4-FFF2-40B4-BE49-F238E27FC236}">
                  <a16:creationId xmlns:a16="http://schemas.microsoft.com/office/drawing/2014/main" id="{C32446CC-6BBF-3EA2-75E2-BFFC7B333C1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8B05D6E4-6F81-0870-79E8-C491DAC3BF72}"/>
              </a:ext>
            </a:extLst>
          </p:cNvPr>
          <p:cNvGrpSpPr/>
          <p:nvPr/>
        </p:nvGrpSpPr>
        <p:grpSpPr>
          <a:xfrm>
            <a:off x="1624328" y="1132756"/>
            <a:ext cx="1131930" cy="216000"/>
            <a:chOff x="1198144" y="862657"/>
            <a:chExt cx="1131930" cy="216000"/>
          </a:xfrm>
        </p:grpSpPr>
        <p:sp>
          <p:nvSpPr>
            <p:cNvPr id="4" name="Rectangle: Rounded Corners 6">
              <a:extLst>
                <a:ext uri="{FF2B5EF4-FFF2-40B4-BE49-F238E27FC236}">
                  <a16:creationId xmlns:a16="http://schemas.microsoft.com/office/drawing/2014/main" id="{3793D73E-AE0E-11F6-1987-E2ADF10F75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13193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Store revenue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C0E93BA5-4955-52A4-F592-9BF2440C078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21" name="Rectangle: Rounded Corners 6">
            <a:extLst>
              <a:ext uri="{FF2B5EF4-FFF2-40B4-BE49-F238E27FC236}">
                <a16:creationId xmlns:a16="http://schemas.microsoft.com/office/drawing/2014/main" id="{D5D72578-AF4C-D6F7-F51D-2014E442B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508839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57EA20F-290A-66E4-D8EB-D9254025491F}"/>
              </a:ext>
            </a:extLst>
          </p:cNvPr>
          <p:cNvGrpSpPr/>
          <p:nvPr/>
        </p:nvGrpSpPr>
        <p:grpSpPr>
          <a:xfrm>
            <a:off x="8562714" y="1127774"/>
            <a:ext cx="1188720" cy="216000"/>
            <a:chOff x="1194743" y="1140160"/>
            <a:chExt cx="1188720" cy="216000"/>
          </a:xfrm>
        </p:grpSpPr>
        <p:sp>
          <p:nvSpPr>
            <p:cNvPr id="26" name="Rectangle: Rounded Corners 6">
              <a:extLst>
                <a:ext uri="{FF2B5EF4-FFF2-40B4-BE49-F238E27FC236}">
                  <a16:creationId xmlns:a16="http://schemas.microsoft.com/office/drawing/2014/main" id="{38D73187-1164-E444-B47F-65D3BC7E1C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18872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Revenue growth</a:t>
              </a:r>
            </a:p>
          </p:txBody>
        </p:sp>
        <p:pic>
          <p:nvPicPr>
            <p:cNvPr id="42" name="Graphic 41">
              <a:extLst>
                <a:ext uri="{FF2B5EF4-FFF2-40B4-BE49-F238E27FC236}">
                  <a16:creationId xmlns:a16="http://schemas.microsoft.com/office/drawing/2014/main" id="{BDF4B6A2-BEEE-284E-F423-0E6A1E085A9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266BA03-5288-0965-0FCE-D26A32A2858C}"/>
              </a:ext>
            </a:extLst>
          </p:cNvPr>
          <p:cNvGrpSpPr/>
          <p:nvPr/>
        </p:nvGrpSpPr>
        <p:grpSpPr>
          <a:xfrm>
            <a:off x="9841363" y="1127774"/>
            <a:ext cx="1005840" cy="216000"/>
            <a:chOff x="1194743" y="1140160"/>
            <a:chExt cx="1005840" cy="216000"/>
          </a:xfrm>
        </p:grpSpPr>
        <p:sp>
          <p:nvSpPr>
            <p:cNvPr id="44" name="Rectangle: Rounded Corners 6">
              <a:extLst>
                <a:ext uri="{FF2B5EF4-FFF2-40B4-BE49-F238E27FC236}">
                  <a16:creationId xmlns:a16="http://schemas.microsoft.com/office/drawing/2014/main" id="{2AF6EA33-FF86-F941-8773-61A2761559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00584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45" name="Graphic 44">
              <a:extLst>
                <a:ext uri="{FF2B5EF4-FFF2-40B4-BE49-F238E27FC236}">
                  <a16:creationId xmlns:a16="http://schemas.microsoft.com/office/drawing/2014/main" id="{FE693FBA-18C9-623B-2A22-43C98B8D0F5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84C50574-B214-BF1E-F166-DCA4171CFA74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/>
        </p:blipFill>
        <p:spPr>
          <a:xfrm>
            <a:off x="10119044" y="4305474"/>
            <a:ext cx="2072956" cy="255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40935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329</Words>
  <Application>Microsoft Office PowerPoint</Application>
  <PresentationFormat>Widescreen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Retail | Create personalized shopping journeys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2025-02-11T02:07:40Z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