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ED4F-E1AE-D5B5-D32F-9C7DCB1B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8341315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 | </a:t>
            </a:r>
            <a:r>
              <a:rPr lang="en-US" noProof="0"/>
              <a:t>Craft targeted marketing campaigns</a:t>
            </a:r>
            <a:br>
              <a:rPr lang="en-US" noProof="0"/>
            </a:br>
            <a:endParaRPr lang="en-US" i="1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CD626-686B-1FF7-5F73-A6C7C205FB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25166" y="1569018"/>
            <a:ext cx="2808000" cy="345600"/>
          </a:xfrm>
        </p:spPr>
        <p:txBody>
          <a:bodyPr/>
          <a:lstStyle/>
          <a:p>
            <a:r>
              <a:rPr lang="en-US" noProof="0"/>
              <a:t>2. Strategic campaign briefs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0522C-2FA7-09DB-80B0-DA86644EF6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3565" y="1569018"/>
            <a:ext cx="2808000" cy="345600"/>
          </a:xfrm>
        </p:spPr>
        <p:txBody>
          <a:bodyPr/>
          <a:lstStyle/>
          <a:p>
            <a:r>
              <a:rPr lang="en-US" noProof="0"/>
              <a:t>1. Audience segmentation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408B61-4AB3-2F34-7E62-FC54761243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88806" y="1569018"/>
            <a:ext cx="2808000" cy="345600"/>
          </a:xfrm>
        </p:spPr>
        <p:txBody>
          <a:bodyPr/>
          <a:lstStyle/>
          <a:p>
            <a:r>
              <a:rPr lang="en-US" noProof="0"/>
              <a:t>3. Content creation and refinement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BA750E-2991-0BDC-3E86-3A942A116A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9961" y="4021809"/>
            <a:ext cx="2808000" cy="345600"/>
          </a:xfrm>
        </p:spPr>
        <p:txBody>
          <a:bodyPr/>
          <a:lstStyle/>
          <a:p>
            <a:r>
              <a:rPr lang="en-US" noProof="0"/>
              <a:t>5. Collaborative campaign review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EBD165-D04F-4164-3C97-F7FAC00CDF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07965" y="4019650"/>
            <a:ext cx="2808000" cy="345600"/>
          </a:xfrm>
        </p:spPr>
        <p:txBody>
          <a:bodyPr/>
          <a:lstStyle/>
          <a:p>
            <a:r>
              <a:rPr lang="en-US" noProof="0"/>
              <a:t>4. Data-driven insights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486B8CE-4D86-1089-BAE0-AA72DF9C68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1673C2E-347E-F231-23CD-FC7215442A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25166" y="2051137"/>
            <a:ext cx="2808000" cy="626701"/>
          </a:xfrm>
        </p:spPr>
        <p:txBody>
          <a:bodyPr/>
          <a:lstStyle/>
          <a:p>
            <a:r>
              <a:rPr lang="en-US" noProof="0"/>
              <a:t>Collaborate with your marketing team using Copilot in Teams. It assists in brainstorming campaign ideas, setting goals, and assigning tasks.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DD88CB0-E09C-2E4A-265D-78C3E7BC285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607965" y="4457957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Use Copilot Studio to build a custom agent based on your sales database. Ask questions such as ‘What was the ROI on this campaign?’ to help inform campaign optimization.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97FE7A7-6EE1-7985-A17E-A3C9BE0D98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125166" y="3183397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Accelerate campaign planning</a:t>
            </a:r>
            <a:r>
              <a:rPr lang="en-US" noProof="0"/>
              <a:t>, align stakeholders, and ensure a cohesive approach.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3D84555-38D1-233F-FD6B-80DFD7B5DD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565" y="31587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Refine your audience targeting </a:t>
            </a:r>
            <a:r>
              <a:rPr lang="en-US" noProof="0"/>
              <a:t>to ensure that campaign messages are reaching the most receptive groups.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ADC8516-1A5F-D516-0FB4-3E9D5D1FB7B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88806" y="3183397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Enhance content quality</a:t>
            </a:r>
            <a:r>
              <a:rPr lang="en-US" noProof="0"/>
              <a:t>, save time, and engage your audience effectively.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95AE48-104F-1629-6B2F-586AC82BBD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79961" y="5611529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Facilitate efficient discussions</a:t>
            </a:r>
            <a:r>
              <a:rPr lang="en-US" noProof="0"/>
              <a:t>, align stakeholders, and drive campaign success.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EE3E169-77A0-B092-8119-0AF85FF8E6F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07965" y="5634029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Optimize campaigns </a:t>
            </a:r>
            <a:r>
              <a:rPr lang="en-US" noProof="0"/>
              <a:t>based on data-driven insights, leading to better ROI.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9D8F65E-FE6B-60FB-55FF-A89FC3BE0BB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479961" y="4457957"/>
            <a:ext cx="2808000" cy="626701"/>
          </a:xfrm>
        </p:spPr>
        <p:txBody>
          <a:bodyPr/>
          <a:lstStyle/>
          <a:p>
            <a:r>
              <a:rPr lang="en-US" noProof="0"/>
              <a:t>During campaign reviews, Copilot in Teams can assist in summarizing key points, identifying areas for improvement, and suggesting next steps.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67A4DCE-BCCC-E1E7-205A-2C56401FB7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69277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CCE5F60-ABA8-69C3-9275-A1DE8535728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22F55A4-0048-0105-A9D6-523152E4AC2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897392B-DE8C-D5A4-72BD-A13BA0A124E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7786F406-39D5-9BBE-740A-886CD31B3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F02042A-1D56-5D1F-750F-1F329B14C9BB}"/>
              </a:ext>
            </a:extLst>
          </p:cNvPr>
          <p:cNvGrpSpPr/>
          <p:nvPr/>
        </p:nvGrpSpPr>
        <p:grpSpPr>
          <a:xfrm>
            <a:off x="2841194" y="1132756"/>
            <a:ext cx="1267283" cy="216000"/>
            <a:chOff x="4582884" y="862657"/>
            <a:chExt cx="1267283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CAB3B843-FC1D-9ADA-B715-1A6F94101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4" y="862657"/>
              <a:ext cx="126728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Marketing spend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348DC950-B2B2-E4FD-9125-89AFCFADF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4" name="Rectangle: Rounded Corners 6">
            <a:extLst>
              <a:ext uri="{FF2B5EF4-FFF2-40B4-BE49-F238E27FC236}">
                <a16:creationId xmlns:a16="http://schemas.microsoft.com/office/drawing/2014/main" id="{E979AD88-53F4-FAE4-F8F9-7CD8A8637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DEE0C81-E62C-58E2-255C-49E657AC9B1B}"/>
              </a:ext>
            </a:extLst>
          </p:cNvPr>
          <p:cNvGrpSpPr/>
          <p:nvPr/>
        </p:nvGrpSpPr>
        <p:grpSpPr>
          <a:xfrm>
            <a:off x="8562714" y="1127774"/>
            <a:ext cx="1188720" cy="216000"/>
            <a:chOff x="1194743" y="1140160"/>
            <a:chExt cx="1188720" cy="216000"/>
          </a:xfrm>
        </p:grpSpPr>
        <p:sp>
          <p:nvSpPr>
            <p:cNvPr id="36" name="Rectangle: Rounded Corners 6">
              <a:extLst>
                <a:ext uri="{FF2B5EF4-FFF2-40B4-BE49-F238E27FC236}">
                  <a16:creationId xmlns:a16="http://schemas.microsoft.com/office/drawing/2014/main" id="{5574B022-DE92-5B40-21F7-9B42DFD50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04AA7936-4A31-33EB-6DCD-C5A19AF0A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FB8FDC5-5A9E-1B7F-3CBD-54592CAB4C84}"/>
              </a:ext>
            </a:extLst>
          </p:cNvPr>
          <p:cNvGrpSpPr/>
          <p:nvPr/>
        </p:nvGrpSpPr>
        <p:grpSpPr>
          <a:xfrm>
            <a:off x="9841363" y="1127774"/>
            <a:ext cx="1005840" cy="216000"/>
            <a:chOff x="1194743" y="1140160"/>
            <a:chExt cx="1005840" cy="216000"/>
          </a:xfrm>
        </p:grpSpPr>
        <p:sp>
          <p:nvSpPr>
            <p:cNvPr id="39" name="Rectangle: Rounded Corners 6">
              <a:extLst>
                <a:ext uri="{FF2B5EF4-FFF2-40B4-BE49-F238E27FC236}">
                  <a16:creationId xmlns:a16="http://schemas.microsoft.com/office/drawing/2014/main" id="{9579A102-6DA3-A105-1018-EFDD2CC95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8BB3700E-50C9-BF3B-7DCB-4606A1C80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63CE322-5324-420E-4A9D-D7B5E1FFFCAF}"/>
              </a:ext>
            </a:extLst>
          </p:cNvPr>
          <p:cNvGrpSpPr/>
          <p:nvPr/>
        </p:nvGrpSpPr>
        <p:grpSpPr>
          <a:xfrm>
            <a:off x="4345153" y="2699477"/>
            <a:ext cx="2351135" cy="360000"/>
            <a:chOff x="588263" y="3617084"/>
            <a:chExt cx="2351135" cy="360000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E47DA44C-09E1-A27B-A5B7-87D70DAE318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E640365-AF50-8555-A9ED-26C05929E7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16CA98A-9F57-66FA-4BFF-2D3CB362DC62}"/>
              </a:ext>
            </a:extLst>
          </p:cNvPr>
          <p:cNvGrpSpPr/>
          <p:nvPr/>
        </p:nvGrpSpPr>
        <p:grpSpPr>
          <a:xfrm>
            <a:off x="2714607" y="5138699"/>
            <a:ext cx="2351135" cy="360000"/>
            <a:chOff x="588263" y="3617084"/>
            <a:chExt cx="2351135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DBA12DFB-5A06-3581-B782-43126D70F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CBE8F84-F0A0-B33D-3936-188595A336A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8" name="Text Placeholder 83">
            <a:extLst>
              <a:ext uri="{FF2B5EF4-FFF2-40B4-BE49-F238E27FC236}">
                <a16:creationId xmlns:a16="http://schemas.microsoft.com/office/drawing/2014/main" id="{9815C9C4-74C8-2EA3-0CE2-0DE5A29F2C0B}"/>
              </a:ext>
            </a:extLst>
          </p:cNvPr>
          <p:cNvSpPr txBox="1">
            <a:spLocks/>
          </p:cNvSpPr>
          <p:nvPr/>
        </p:nvSpPr>
        <p:spPr>
          <a:xfrm>
            <a:off x="543565" y="2051137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Prompt Copilot</a:t>
            </a:r>
            <a:r>
              <a:rPr lang="en-US" baseline="30000" noProof="0">
                <a:solidFill>
                  <a:srgbClr val="000000"/>
                </a:solidFill>
                <a:latin typeface="Segoe UI"/>
                <a:cs typeface="Segoe UI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recommend customer segmentation options for consideration based on specific campaign objectives and revenue goals.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anose="020B0502040204020203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EEF89BE-D71F-FAD0-35AA-34F2F1A03B37}"/>
              </a:ext>
            </a:extLst>
          </p:cNvPr>
          <p:cNvGrpSpPr/>
          <p:nvPr/>
        </p:nvGrpSpPr>
        <p:grpSpPr>
          <a:xfrm>
            <a:off x="762616" y="2625769"/>
            <a:ext cx="2351135" cy="360000"/>
            <a:chOff x="4276273" y="2761669"/>
            <a:chExt cx="2351135" cy="360000"/>
          </a:xfrm>
        </p:grpSpPr>
        <p:pic>
          <p:nvPicPr>
            <p:cNvPr id="61" name="Picture 60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36D14862-9A8B-9108-7A5C-E9F9985397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7DB7C2B-991B-DEA4-74AE-840A1E41E45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1F4E5A4E-580F-AA50-B8E9-92C4A51A4154}"/>
              </a:ext>
            </a:extLst>
          </p:cNvPr>
          <p:cNvSpPr txBox="1">
            <a:spLocks/>
          </p:cNvSpPr>
          <p:nvPr/>
        </p:nvSpPr>
        <p:spPr>
          <a:xfrm>
            <a:off x="756107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Use Copilot to draft marketing content, such as blog posts, social media updates, and email campaigns. It provides real-time suggestions and helps maintain consistent messaging.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D6807ED-DE7A-7E46-C397-3D14895E9073}"/>
              </a:ext>
            </a:extLst>
          </p:cNvPr>
          <p:cNvGrpSpPr/>
          <p:nvPr/>
        </p:nvGrpSpPr>
        <p:grpSpPr>
          <a:xfrm>
            <a:off x="7785280" y="2732593"/>
            <a:ext cx="2351135" cy="360000"/>
            <a:chOff x="4276273" y="2761669"/>
            <a:chExt cx="2351135" cy="360000"/>
          </a:xfrm>
        </p:grpSpPr>
        <p:pic>
          <p:nvPicPr>
            <p:cNvPr id="67" name="Picture 66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E30B489-6A2A-17E2-B03E-7D8109E3820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D91992B-3694-F0A2-608C-4E9A91C6AE6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C1D48DA0-B2E4-3891-BDB7-C6EC462E664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DB22858B-7CF0-CE24-BEC9-DC0DD4CAA113}"/>
              </a:ext>
            </a:extLst>
          </p:cNvPr>
          <p:cNvGrpSpPr/>
          <p:nvPr/>
        </p:nvGrpSpPr>
        <p:grpSpPr>
          <a:xfrm>
            <a:off x="4192782" y="1132756"/>
            <a:ext cx="1267283" cy="216000"/>
            <a:chOff x="4582884" y="862657"/>
            <a:chExt cx="1267283" cy="216000"/>
          </a:xfrm>
        </p:grpSpPr>
        <p:sp>
          <p:nvSpPr>
            <p:cNvPr id="47" name="Rectangle: Rounded Corners 6">
              <a:extLst>
                <a:ext uri="{FF2B5EF4-FFF2-40B4-BE49-F238E27FC236}">
                  <a16:creationId xmlns:a16="http://schemas.microsoft.com/office/drawing/2014/main" id="{4E8D5360-DB8A-C2A3-0337-2DB0DFC72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4" y="862657"/>
              <a:ext cx="126728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F1433277-7A0D-7A23-7F37-B0912D12D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0318E04-BE02-B3A4-1C37-88E00EF9D5EE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6624B3FE-353B-388F-B90C-B4E0EB2CB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7B74FA72-FA98-87A6-0FEB-2C6B0E24F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1C444F1-5571-CD6A-EE1E-3B91FA7CCA81}"/>
              </a:ext>
            </a:extLst>
          </p:cNvPr>
          <p:cNvGrpSpPr/>
          <p:nvPr/>
        </p:nvGrpSpPr>
        <p:grpSpPr>
          <a:xfrm>
            <a:off x="5834717" y="5193248"/>
            <a:ext cx="2360997" cy="424530"/>
            <a:chOff x="942434" y="2731055"/>
            <a:chExt cx="2360997" cy="424530"/>
          </a:xfrm>
        </p:grpSpPr>
        <p:pic>
          <p:nvPicPr>
            <p:cNvPr id="28" name="Picture 27">
              <a:hlinkClick r:id="rId7"/>
              <a:extLst>
                <a:ext uri="{FF2B5EF4-FFF2-40B4-BE49-F238E27FC236}">
                  <a16:creationId xmlns:a16="http://schemas.microsoft.com/office/drawing/2014/main" id="{6DDE7C74-EFD3-386C-320A-52D684525C5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F913F34-5597-8F55-FBF5-2F9EBC25A97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55475"/>
              <a:ext cx="1902046" cy="40011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Connection to Retail ERP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3597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273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Craft targeted marketing campaigns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