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1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715" dt="2025-03-09T20:13:40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5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4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FB4303-303D-9C38-01DD-FE85DF5D81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D0770A2-3253-6083-7E4A-C00A93EDF5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46F3C2F-E6EB-75D2-D535-EFBEAD365E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+mj-lt"/>
              <a:buNone/>
            </a:pPr>
            <a:endParaRPr lang="en-US" b="0" i="0">
              <a:solidFill>
                <a:srgbClr val="242424"/>
              </a:solidFill>
              <a:effectLst/>
              <a:highlight>
                <a:srgbClr val="FFFFFF"/>
              </a:highlight>
              <a:latin typeface="Segoe UI" panose="020B05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8DE6F-B4CF-9942-C407-9CABA7D838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4E199-DD77-489E-950B-7193487A647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3921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85751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78065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78065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23899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22079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76908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894953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85751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78065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78065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23899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23899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22079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76908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895070" y="358721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955436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85751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79309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79309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24834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24834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23351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95451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svg"/><Relationship Id="rId9" Type="http://schemas.openxmlformats.org/officeDocument/2006/relationships/hyperlink" Target="https://support.microsoft.com/en-us/topic/overview-of-microsoft-365-chat-preview-5b00a52d-7296-48ee-b938-b95b7209f73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F3F909-041C-085F-BB67-1698EA87B4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>
            <a:extLst>
              <a:ext uri="{FF2B5EF4-FFF2-40B4-BE49-F238E27FC236}">
                <a16:creationId xmlns:a16="http://schemas.microsoft.com/office/drawing/2014/main" id="{ED8A4B92-5D6A-9103-1E3A-8574A012B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Retail</a:t>
            </a:r>
            <a:r>
              <a:rPr lang="en-US" noProof="0" dirty="0">
                <a:solidFill>
                  <a:srgbClr val="0078D4"/>
                </a:solidFill>
                <a:cs typeface="Segoe UI"/>
              </a:rPr>
              <a:t> | </a:t>
            </a:r>
            <a:r>
              <a:rPr lang="en-US" noProof="0" dirty="0"/>
              <a:t>Assist store associates</a:t>
            </a:r>
            <a:endParaRPr lang="en-US" baseline="30000" noProof="0" dirty="0">
              <a:cs typeface="Segoe UI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FE0478-8CE4-2AD8-273F-61629AD6464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 vert="horz" wrap="square" lIns="0" tIns="0" rIns="0" bIns="0" rtlCol="0" anchor="t">
            <a:spAutoFit/>
          </a:bodyPr>
          <a:lstStyle/>
          <a:p>
            <a:r>
              <a:rPr lang="en-US" dirty="0">
                <a:latin typeface="Segoe UI Semibold"/>
                <a:cs typeface="Segoe UI Semibold"/>
              </a:rPr>
              <a:t>Extend</a:t>
            </a:r>
            <a:endParaRPr lang="en-US" noProof="0" dirty="0"/>
          </a:p>
        </p:txBody>
      </p:sp>
      <p:sp>
        <p:nvSpPr>
          <p:cNvPr id="84" name="Text Placeholder 10">
            <a:extLst>
              <a:ext uri="{FF2B5EF4-FFF2-40B4-BE49-F238E27FC236}">
                <a16:creationId xmlns:a16="http://schemas.microsoft.com/office/drawing/2014/main" id="{25B8B56E-91BB-8F4E-5B70-502A9778915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 vert="horz" wrap="square" lIns="0" tIns="0" rIns="0" bIns="0" rtlCol="0" anchor="t">
            <a:spAutoFit/>
          </a:bodyPr>
          <a:lstStyle/>
          <a:p>
            <a:r>
              <a:rPr lang="en-US" noProof="0" dirty="0">
                <a:latin typeface="Segoe UI Semibold"/>
                <a:cs typeface="Segoe UI Semibold"/>
              </a:rPr>
              <a:t>Microsoft 365 Copilot Chat and Copilot Studio</a:t>
            </a:r>
            <a:endParaRPr lang="en-US" noProof="0" dirty="0"/>
          </a:p>
        </p:txBody>
      </p:sp>
      <p:sp>
        <p:nvSpPr>
          <p:cNvPr id="78" name="Text Placeholder 5">
            <a:extLst>
              <a:ext uri="{FF2B5EF4-FFF2-40B4-BE49-F238E27FC236}">
                <a16:creationId xmlns:a16="http://schemas.microsoft.com/office/drawing/2014/main" id="{E9E2F0AA-8DA0-B523-D9EC-5AB2BDDCB9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 dirty="0"/>
              <a:t>1. </a:t>
            </a:r>
            <a:r>
              <a:rPr lang="en-US" dirty="0"/>
              <a:t>Retrieve product details</a:t>
            </a: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9B4F6962-75FA-C80D-659E-775DCC9E470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900" noProof="0" dirty="0"/>
              <a:t>Ask Copilot to retrieve product specifications based on the product/model info provided. </a:t>
            </a:r>
            <a:endParaRPr lang="en-US" dirty="0"/>
          </a:p>
        </p:txBody>
      </p:sp>
      <p:sp>
        <p:nvSpPr>
          <p:cNvPr id="88" name="Text Placeholder 13">
            <a:extLst>
              <a:ext uri="{FF2B5EF4-FFF2-40B4-BE49-F238E27FC236}">
                <a16:creationId xmlns:a16="http://schemas.microsoft.com/office/drawing/2014/main" id="{B4C8EE51-0A09-6383-820B-ADEEDA431C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noProof="0" dirty="0"/>
              <a:t>Benefit: Help sales associates locate product information easily from the manufacturer’s website.</a:t>
            </a:r>
          </a:p>
        </p:txBody>
      </p:sp>
      <p:sp>
        <p:nvSpPr>
          <p:cNvPr id="80" name="Text Placeholder 7">
            <a:extLst>
              <a:ext uri="{FF2B5EF4-FFF2-40B4-BE49-F238E27FC236}">
                <a16:creationId xmlns:a16="http://schemas.microsoft.com/office/drawing/2014/main" id="{81039864-FB11-7564-4F39-0B0D277813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 dirty="0"/>
              <a:t>2. </a:t>
            </a:r>
            <a:r>
              <a:rPr lang="en-US" dirty="0"/>
              <a:t>Locate product</a:t>
            </a:r>
          </a:p>
        </p:txBody>
      </p:sp>
      <p:sp>
        <p:nvSpPr>
          <p:cNvPr id="85" name="Text Placeholder 11">
            <a:extLst>
              <a:ext uri="{FF2B5EF4-FFF2-40B4-BE49-F238E27FC236}">
                <a16:creationId xmlns:a16="http://schemas.microsoft.com/office/drawing/2014/main" id="{FF106517-A04A-705B-64F1-BF14AE965A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900" b="0" i="0" kern="1200" dirty="0">
                <a:solidFill>
                  <a:srgbClr val="000000"/>
                </a:solidFill>
                <a:effectLst/>
                <a:latin typeface="Segoe UI (Body)"/>
                <a:ea typeface="+mn-ea"/>
                <a:cs typeface="+mn-cs"/>
              </a:rPr>
              <a:t>Retrieve shelf location and specific aisle where the product is located.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BBDFB-402F-45A2-CBFF-68CBC77F65E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noProof="0" dirty="0">
                <a:latin typeface="Segoe UI" panose="020B0502040204020203" pitchFamily="34" charset="0"/>
                <a:cs typeface="Segoe UI" panose="020B0502040204020203" pitchFamily="34" charset="0"/>
              </a:rPr>
              <a:t>Benefit: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Assists store assistants in finding the exact location, saving time to locate </a:t>
            </a:r>
            <a:r>
              <a:rPr lang="en-US" dirty="0">
                <a:latin typeface="Segoe UI" panose="020B0502040204020203" pitchFamily="34" charset="0"/>
              </a:rPr>
              <a:t>a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product.</a:t>
            </a:r>
          </a:p>
        </p:txBody>
      </p:sp>
      <p:sp>
        <p:nvSpPr>
          <p:cNvPr id="82" name="Text Placeholder 9">
            <a:extLst>
              <a:ext uri="{FF2B5EF4-FFF2-40B4-BE49-F238E27FC236}">
                <a16:creationId xmlns:a16="http://schemas.microsoft.com/office/drawing/2014/main" id="{1BB3E833-9332-D04E-7423-2A21A0F50B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 dirty="0"/>
              <a:t>3. Assist with return policy</a:t>
            </a:r>
          </a:p>
        </p:txBody>
      </p:sp>
      <p:sp>
        <p:nvSpPr>
          <p:cNvPr id="87" name="Text Placeholder 12">
            <a:extLst>
              <a:ext uri="{FF2B5EF4-FFF2-40B4-BE49-F238E27FC236}">
                <a16:creationId xmlns:a16="http://schemas.microsoft.com/office/drawing/2014/main" id="{5A76CFF5-7F29-8226-9134-A476CBC01E3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sz="900" dirty="0"/>
              <a:t>Sales associate can help customer by using Copilot to retrieve</a:t>
            </a:r>
            <a:r>
              <a:rPr lang="en-US" sz="900" noProof="0" dirty="0"/>
              <a:t> the company return policy for the products under consideration.</a:t>
            </a:r>
            <a:endParaRPr lang="en-US" noProof="0" dirty="0"/>
          </a:p>
        </p:txBody>
      </p:sp>
      <p:sp>
        <p:nvSpPr>
          <p:cNvPr id="98" name="Text Placeholder 17">
            <a:extLst>
              <a:ext uri="{FF2B5EF4-FFF2-40B4-BE49-F238E27FC236}">
                <a16:creationId xmlns:a16="http://schemas.microsoft.com/office/drawing/2014/main" id="{DE410FAE-FA2A-ECC4-5931-69D84D6029D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/>
          </a:bodyPr>
          <a:lstStyle/>
          <a:p>
            <a:pPr lvl="0"/>
            <a:r>
              <a:rPr lang="en-US" noProof="0" dirty="0"/>
              <a:t>Benefit: Increases customer satisfaction by educating them on return policy for the product.</a:t>
            </a:r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24D86D8F-9D85-C18C-AE31-D370355329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 dirty="0"/>
              <a:t>4. Recommendations</a:t>
            </a:r>
          </a:p>
        </p:txBody>
      </p:sp>
      <p:sp>
        <p:nvSpPr>
          <p:cNvPr id="100" name="Text Placeholder 19">
            <a:extLst>
              <a:ext uri="{FF2B5EF4-FFF2-40B4-BE49-F238E27FC236}">
                <a16:creationId xmlns:a16="http://schemas.microsoft.com/office/drawing/2014/main" id="{9B679B72-D211-60E5-E398-229FFBE6063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900" b="0" i="0" kern="1200" dirty="0">
                <a:solidFill>
                  <a:srgbClr val="000000"/>
                </a:solidFill>
                <a:effectLst/>
                <a:latin typeface="Segoe UI (Body)"/>
                <a:ea typeface="+mn-ea"/>
                <a:cs typeface="+mn-cs"/>
              </a:rPr>
              <a:t>Copilot identifies items for sales associate to suggest based on the customer’s age group, product preference etc.</a:t>
            </a:r>
          </a:p>
        </p:txBody>
      </p:sp>
      <p:sp>
        <p:nvSpPr>
          <p:cNvPr id="94" name="Text Placeholder 16">
            <a:extLst>
              <a:ext uri="{FF2B5EF4-FFF2-40B4-BE49-F238E27FC236}">
                <a16:creationId xmlns:a16="http://schemas.microsoft.com/office/drawing/2014/main" id="{4B667481-27E2-BF41-3B0A-DCC5016DF39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 lvl="0"/>
            <a:r>
              <a:rPr lang="en-US" noProof="0" dirty="0"/>
              <a:t>Benefit: Increases customer satisfaction by suggesting products personalized to them.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40071-EC80-3789-248D-DD0E377E2E4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 dirty="0"/>
              <a:t>5. </a:t>
            </a:r>
            <a:r>
              <a:rPr lang="en-US" noProof="0" dirty="0">
                <a:latin typeface="Segoe UI Semibold"/>
                <a:cs typeface="Segoe UI Semibold"/>
              </a:rPr>
              <a:t>Cross selling </a:t>
            </a:r>
            <a:endParaRPr lang="en-US" noProof="0" dirty="0"/>
          </a:p>
        </p:txBody>
      </p:sp>
      <p:sp>
        <p:nvSpPr>
          <p:cNvPr id="99" name="Text Placeholder 18">
            <a:extLst>
              <a:ext uri="{FF2B5EF4-FFF2-40B4-BE49-F238E27FC236}">
                <a16:creationId xmlns:a16="http://schemas.microsoft.com/office/drawing/2014/main" id="{BF477557-8E75-4B6C-B981-0AD4F2B2A45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noProof="0" dirty="0">
                <a:cs typeface="Segoe UI"/>
              </a:rPr>
              <a:t>Sales associate prompts Copilot to suggest items similar that would complement the current order.</a:t>
            </a:r>
          </a:p>
        </p:txBody>
      </p:sp>
      <p:sp>
        <p:nvSpPr>
          <p:cNvPr id="92" name="Text Placeholder 14">
            <a:extLst>
              <a:ext uri="{FF2B5EF4-FFF2-40B4-BE49-F238E27FC236}">
                <a16:creationId xmlns:a16="http://schemas.microsoft.com/office/drawing/2014/main" id="{5FDBC797-63A1-1854-47A5-4CC438D46A6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lvl="0"/>
            <a:r>
              <a:rPr lang="en-US" noProof="0" dirty="0"/>
              <a:t>Benefit: Assists store assistants in bundling products that customers are likely to buy, increasing the order value.</a:t>
            </a:r>
          </a:p>
        </p:txBody>
      </p:sp>
      <p:sp>
        <p:nvSpPr>
          <p:cNvPr id="114" name="Rectangle: Rounded Corners 6">
            <a:extLst>
              <a:ext uri="{FF2B5EF4-FFF2-40B4-BE49-F238E27FC236}">
                <a16:creationId xmlns:a16="http://schemas.microsoft.com/office/drawing/2014/main" id="{C2032622-E72C-4C7E-A110-DE3A90825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A1F74A80-B1AF-47AD-A104-C1786142C48D}"/>
              </a:ext>
            </a:extLst>
          </p:cNvPr>
          <p:cNvGrpSpPr/>
          <p:nvPr/>
        </p:nvGrpSpPr>
        <p:grpSpPr>
          <a:xfrm>
            <a:off x="1624328" y="1132756"/>
            <a:ext cx="1250996" cy="226344"/>
            <a:chOff x="1198144" y="862657"/>
            <a:chExt cx="1250996" cy="226344"/>
          </a:xfrm>
        </p:grpSpPr>
        <p:sp>
          <p:nvSpPr>
            <p:cNvPr id="116" name="Rectangle: Rounded Corners 6">
              <a:extLst>
                <a:ext uri="{FF2B5EF4-FFF2-40B4-BE49-F238E27FC236}">
                  <a16:creationId xmlns:a16="http://schemas.microsoft.com/office/drawing/2014/main" id="{ACA56670-9851-BFDB-6F5F-CF3BDCF24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250996" cy="226344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Store revenue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17" name="Graphic 116">
              <a:extLst>
                <a:ext uri="{FF2B5EF4-FFF2-40B4-BE49-F238E27FC236}">
                  <a16:creationId xmlns:a16="http://schemas.microsoft.com/office/drawing/2014/main" id="{4DDF8960-F9E4-1EF1-1C57-1A7E2C0A0C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6" name="Rectangle: Rounded Corners 6">
            <a:extLst>
              <a:ext uri="{FF2B5EF4-FFF2-40B4-BE49-F238E27FC236}">
                <a16:creationId xmlns:a16="http://schemas.microsoft.com/office/drawing/2014/main" id="{783E5D1C-A053-A967-E7E6-1145196A0A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235B429-A887-617F-47B5-8AF4D0DC3F51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12" name="Rectangle: Rounded Corners 6">
              <a:extLst>
                <a:ext uri="{FF2B5EF4-FFF2-40B4-BE49-F238E27FC236}">
                  <a16:creationId xmlns:a16="http://schemas.microsoft.com/office/drawing/2014/main" id="{894799FA-F454-EAD5-70AD-7C05581E0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4F4FDDE3-DE7F-B9B4-ABC8-6127BAABDB1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A21A2E9-3B0B-82BE-AA9E-F02F024925BC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15" name="Rectangle: Rounded Corners 6">
              <a:extLst>
                <a:ext uri="{FF2B5EF4-FFF2-40B4-BE49-F238E27FC236}">
                  <a16:creationId xmlns:a16="http://schemas.microsoft.com/office/drawing/2014/main" id="{AD7F9442-0D67-63DE-694F-CB1A999287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Employee experience</a:t>
              </a:r>
            </a:p>
          </p:txBody>
        </p: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A0FD13A7-93E4-A2B9-8582-DE7A1FD2A2A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2671B93-8624-089F-2D97-BA3B7B194F71}"/>
              </a:ext>
            </a:extLst>
          </p:cNvPr>
          <p:cNvGrpSpPr/>
          <p:nvPr/>
        </p:nvGrpSpPr>
        <p:grpSpPr>
          <a:xfrm>
            <a:off x="4571576" y="1139644"/>
            <a:ext cx="1517685" cy="219456"/>
            <a:chOff x="1198143" y="862657"/>
            <a:chExt cx="1517685" cy="207740"/>
          </a:xfrm>
        </p:grpSpPr>
        <p:sp>
          <p:nvSpPr>
            <p:cNvPr id="18" name="Rectangle: Rounded Corners 6">
              <a:extLst>
                <a:ext uri="{FF2B5EF4-FFF2-40B4-BE49-F238E27FC236}">
                  <a16:creationId xmlns:a16="http://schemas.microsoft.com/office/drawing/2014/main" id="{3EDBA116-ACED-80B5-F8C1-F00B487B98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517685" cy="20774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Employee churn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0C9E3B9B-9EDE-4D85-1FD7-0CFA284916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58FBCAF-6A55-9E96-BFBF-DA69FD624B7B}"/>
              </a:ext>
            </a:extLst>
          </p:cNvPr>
          <p:cNvGrpSpPr/>
          <p:nvPr/>
        </p:nvGrpSpPr>
        <p:grpSpPr>
          <a:xfrm>
            <a:off x="4129096" y="2727870"/>
            <a:ext cx="3165864" cy="480390"/>
            <a:chOff x="767112" y="2825909"/>
            <a:chExt cx="3165864" cy="480390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D605E64-D593-0445-DC02-9C051A70D91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860023"/>
              <a:ext cx="2807999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SharePoint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28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7BB3D855-B4EF-E4E3-3ADB-63E86258FD5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6" name="Picture 35">
            <a:extLst>
              <a:ext uri="{FF2B5EF4-FFF2-40B4-BE49-F238E27FC236}">
                <a16:creationId xmlns:a16="http://schemas.microsoft.com/office/drawing/2014/main" id="{EE4AA0D7-26BD-38A7-891D-4E3F603C6356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10119044" y="4305474"/>
            <a:ext cx="2072956" cy="2552526"/>
          </a:xfrm>
          <a:prstGeom prst="rect">
            <a:avLst/>
          </a:prstGeom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id="{2CCBB125-B2E2-AB33-0CD9-8969A19C09CF}"/>
              </a:ext>
            </a:extLst>
          </p:cNvPr>
          <p:cNvGrpSpPr/>
          <p:nvPr/>
        </p:nvGrpSpPr>
        <p:grpSpPr>
          <a:xfrm>
            <a:off x="1104091" y="2732136"/>
            <a:ext cx="1601118" cy="360000"/>
            <a:chOff x="588263" y="1217924"/>
            <a:chExt cx="1601118" cy="360000"/>
          </a:xfrm>
        </p:grpSpPr>
        <p:pic>
          <p:nvPicPr>
            <p:cNvPr id="38" name="Picture 37" descr="Zip Co logo SVG free download, id: 101874 - Brandlogos.net">
              <a:hlinkClick r:id="rId9"/>
              <a:extLst>
                <a:ext uri="{FF2B5EF4-FFF2-40B4-BE49-F238E27FC236}">
                  <a16:creationId xmlns:a16="http://schemas.microsoft.com/office/drawing/2014/main" id="{FE17591C-62D2-1463-7E31-5E64DC20B12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FB49DEFB-DEA2-DA9E-B531-FE5F987E37B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61BF49F-64DE-FA5F-4ECA-528FB183287F}"/>
              </a:ext>
            </a:extLst>
          </p:cNvPr>
          <p:cNvGrpSpPr/>
          <p:nvPr/>
        </p:nvGrpSpPr>
        <p:grpSpPr>
          <a:xfrm>
            <a:off x="7992971" y="2730750"/>
            <a:ext cx="1601118" cy="360000"/>
            <a:chOff x="588263" y="1217924"/>
            <a:chExt cx="1601118" cy="360000"/>
          </a:xfrm>
        </p:grpSpPr>
        <p:pic>
          <p:nvPicPr>
            <p:cNvPr id="41" name="Picture 40" descr="Zip Co logo SVG free download, id: 101874 - Brandlogos.net">
              <a:hlinkClick r:id="rId9"/>
              <a:extLst>
                <a:ext uri="{FF2B5EF4-FFF2-40B4-BE49-F238E27FC236}">
                  <a16:creationId xmlns:a16="http://schemas.microsoft.com/office/drawing/2014/main" id="{B68A6597-2324-9C88-E504-07EA0F6A6A8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D8FC577F-0877-5A15-F298-FEA11AD4D61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8FA29CA-8D3D-4C46-D3A5-ADE4044996FA}"/>
              </a:ext>
            </a:extLst>
          </p:cNvPr>
          <p:cNvGrpSpPr/>
          <p:nvPr/>
        </p:nvGrpSpPr>
        <p:grpSpPr>
          <a:xfrm>
            <a:off x="6215237" y="5241455"/>
            <a:ext cx="1601118" cy="360000"/>
            <a:chOff x="588263" y="1217924"/>
            <a:chExt cx="1601118" cy="360000"/>
          </a:xfrm>
        </p:grpSpPr>
        <p:pic>
          <p:nvPicPr>
            <p:cNvPr id="45" name="Picture 44" descr="Zip Co logo SVG free download, id: 101874 - Brandlogos.net">
              <a:hlinkClick r:id="rId9"/>
              <a:extLst>
                <a:ext uri="{FF2B5EF4-FFF2-40B4-BE49-F238E27FC236}">
                  <a16:creationId xmlns:a16="http://schemas.microsoft.com/office/drawing/2014/main" id="{77065B3A-FA03-D3A1-CDF1-06A139733B5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941151F-EC68-7A59-415C-C5BA3F91C80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217B1E14-706A-636C-D23E-361713A89B7C}"/>
              </a:ext>
            </a:extLst>
          </p:cNvPr>
          <p:cNvGrpSpPr/>
          <p:nvPr/>
        </p:nvGrpSpPr>
        <p:grpSpPr>
          <a:xfrm>
            <a:off x="2564321" y="5237966"/>
            <a:ext cx="3165864" cy="480390"/>
            <a:chOff x="767112" y="2825909"/>
            <a:chExt cx="3165864" cy="480390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3229261-8FB9-5FBC-82D7-507A32DBB08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860023"/>
              <a:ext cx="2807999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SharePoint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49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98FD2F80-7C2D-19FD-113C-3AC614E59E8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AE624A8-47FC-F901-3FF6-473B8BB7B2DC}"/>
              </a:ext>
            </a:extLst>
          </p:cNvPr>
          <p:cNvGrpSpPr/>
          <p:nvPr/>
        </p:nvGrpSpPr>
        <p:grpSpPr>
          <a:xfrm>
            <a:off x="2968567" y="1142135"/>
            <a:ext cx="1517685" cy="219456"/>
            <a:chOff x="1198143" y="862657"/>
            <a:chExt cx="1517685" cy="207740"/>
          </a:xfrm>
        </p:grpSpPr>
        <p:sp>
          <p:nvSpPr>
            <p:cNvPr id="20" name="Rectangle: Rounded Corners 6">
              <a:extLst>
                <a:ext uri="{FF2B5EF4-FFF2-40B4-BE49-F238E27FC236}">
                  <a16:creationId xmlns:a16="http://schemas.microsoft.com/office/drawing/2014/main" id="{3CE6C00D-94BF-9FFB-4338-DEA539E294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517685" cy="20774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Customer satisfaction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21" name="Graphic 20">
              <a:extLst>
                <a:ext uri="{FF2B5EF4-FFF2-40B4-BE49-F238E27FC236}">
                  <a16:creationId xmlns:a16="http://schemas.microsoft.com/office/drawing/2014/main" id="{2015CB0D-7C3D-29B4-6A7C-A2BF0516CE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1265679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http://www.w3.org/XML/1998/namespace"/>
    <ds:schemaRef ds:uri="http://schemas.microsoft.com/sharepoint/v3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9b9b331a-5640-4f50-a010-6cc4266aa39c"/>
    <ds:schemaRef ds:uri="c12c9beb-9115-4dd4-b4b0-98592a7680e2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4417</TotalTime>
  <Words>228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Segoe UI</vt:lpstr>
      <vt:lpstr>Segoe UI (Body)</vt:lpstr>
      <vt:lpstr>Segoe UI Semibold</vt:lpstr>
      <vt:lpstr>Wingdings</vt:lpstr>
      <vt:lpstr>Light 16x9</vt:lpstr>
      <vt:lpstr>Retail | Assist store associates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3</cp:revision>
  <dcterms:created xsi:type="dcterms:W3CDTF">2024-09-25T15:39:48Z</dcterms:created>
  <dcterms:modified xsi:type="dcterms:W3CDTF">2025-03-09T21:53:55Z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