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2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67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8.sv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D347222C-722E-3B4E-7B97-075862D5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2366"/>
            <a:ext cx="7247239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  <a:cs typeface="Segoe UI"/>
              </a:rPr>
              <a:t>Operations | </a:t>
            </a:r>
            <a:r>
              <a:rPr lang="en-US" noProof="0" dirty="0">
                <a:cs typeface="Segoe UI"/>
              </a:rPr>
              <a:t>Simplify tasks for operations employees (Microsoft 365 Copilot Chat only)</a:t>
            </a:r>
            <a:endParaRPr lang="en-US" baseline="30000" noProof="0" dirty="0">
              <a:cs typeface="Segoe UI"/>
            </a:endParaRP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0BF63EAD-2FF1-8FFA-20AD-771F63CFEB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Draft a shift 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28B2-8FA5-D65A-6B12-A908FBF37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Draft an email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DB369ADB-EE94-975D-E0F1-7AF6C2684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Simplify documentation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01B5087D-A51C-6B32-78DD-F37C5D1A95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Create an incident report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6F3E94FD-A56B-7669-C548-B7A1131A42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Find service manual information</a:t>
            </a:r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8817B9BB-96E6-573C-5C9E-D7748208D8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 dirty="0">
                <a:latin typeface="Segoe UI Semibold"/>
                <a:cs typeface="Segoe UI Semibold"/>
              </a:rPr>
              <a:t>Microsoft 365 Copilot Chat</a:t>
            </a:r>
            <a:endParaRPr lang="en-US" noProof="0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833F967F-1994-70D6-FC33-F38D41F92E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Provide a few brief details of what happened on the shift and ask Copilot to turn it into a shift report.</a:t>
            </a:r>
          </a:p>
        </p:txBody>
      </p:sp>
      <p:sp>
        <p:nvSpPr>
          <p:cNvPr id="85" name="Text Placeholder 11">
            <a:extLst>
              <a:ext uri="{FF2B5EF4-FFF2-40B4-BE49-F238E27FC236}">
                <a16:creationId xmlns:a16="http://schemas.microsoft.com/office/drawing/2014/main" id="{1FD514DE-ADD5-93AB-CEF9-67A9B34AE97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Documentation provided for a new procedure isn’t written very clearly. Ask Copilot to create a draft with simpler writing.</a:t>
            </a:r>
          </a:p>
        </p:txBody>
      </p:sp>
      <p:sp>
        <p:nvSpPr>
          <p:cNvPr id="87" name="Text Placeholder 12">
            <a:extLst>
              <a:ext uri="{FF2B5EF4-FFF2-40B4-BE49-F238E27FC236}">
                <a16:creationId xmlns:a16="http://schemas.microsoft.com/office/drawing/2014/main" id="{EB4C84FE-FA23-1E68-9F60-A65237D6539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The manual for a piece of equipment has gone missing.</a:t>
            </a:r>
          </a:p>
        </p:txBody>
      </p:sp>
      <p:sp>
        <p:nvSpPr>
          <p:cNvPr id="88" name="Text Placeholder 13">
            <a:extLst>
              <a:ext uri="{FF2B5EF4-FFF2-40B4-BE49-F238E27FC236}">
                <a16:creationId xmlns:a16="http://schemas.microsoft.com/office/drawing/2014/main" id="{C8CB5838-649D-B12A-210C-31EB8DBE0E3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on shift turnovers to focus on higher-value tasks</a:t>
            </a:r>
          </a:p>
        </p:txBody>
      </p:sp>
      <p:sp>
        <p:nvSpPr>
          <p:cNvPr id="92" name="Text Placeholder 14">
            <a:extLst>
              <a:ext uri="{FF2B5EF4-FFF2-40B4-BE49-F238E27FC236}">
                <a16:creationId xmlns:a16="http://schemas.microsoft.com/office/drawing/2014/main" id="{5843D582-8D3D-5328-2404-D35571DF2F0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Get a first draft faster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Copilot by providing a few details and letting Copilot figure out the best way to say it.</a:t>
            </a:r>
            <a:endParaRPr kumimoji="0" lang="en-US" sz="900" b="0" i="1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F74B9-9AFE-CE1C-E701-01EEB00CB7B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Ensure that everyone on the team has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clear, understandable procedures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.</a:t>
            </a:r>
            <a:endParaRPr lang="en-US" noProof="0"/>
          </a:p>
        </p:txBody>
      </p:sp>
      <p:sp>
        <p:nvSpPr>
          <p:cNvPr id="94" name="Text Placeholder 16">
            <a:extLst>
              <a:ext uri="{FF2B5EF4-FFF2-40B4-BE49-F238E27FC236}">
                <a16:creationId xmlns:a16="http://schemas.microsoft.com/office/drawing/2014/main" id="{7E19BB30-3167-2227-D796-F8F2DCD0E3F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Use Copilot to ensure that the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report is well-written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8" name="Text Placeholder 17">
            <a:extLst>
              <a:ext uri="{FF2B5EF4-FFF2-40B4-BE49-F238E27FC236}">
                <a16:creationId xmlns:a16="http://schemas.microsoft.com/office/drawing/2014/main" id="{8C880C5B-0988-244B-D374-3171D5A358C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lang="en-US" noProof="0"/>
              <a:t>Benefit: Ask Copilot to </a:t>
            </a:r>
            <a:r>
              <a:rPr lang="en-US" b="1" noProof="0"/>
              <a:t>find the required maintenance procedure</a:t>
            </a:r>
            <a:r>
              <a:rPr lang="en-US" noProof="0"/>
              <a:t>.</a:t>
            </a:r>
          </a:p>
        </p:txBody>
      </p:sp>
      <p:sp>
        <p:nvSpPr>
          <p:cNvPr id="99" name="Text Placeholder 18">
            <a:extLst>
              <a:ext uri="{FF2B5EF4-FFF2-40B4-BE49-F238E27FC236}">
                <a16:creationId xmlns:a16="http://schemas.microsoft.com/office/drawing/2014/main" id="{6B3531D9-59E1-0D4C-90DB-28CF11B4D40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When bringing up a sensitive topic with a manager in an email ask Copilot to write the first draft.</a:t>
            </a:r>
          </a:p>
        </p:txBody>
      </p:sp>
      <p:sp>
        <p:nvSpPr>
          <p:cNvPr id="100" name="Text Placeholder 19">
            <a:extLst>
              <a:ext uri="{FF2B5EF4-FFF2-40B4-BE49-F238E27FC236}">
                <a16:creationId xmlns:a16="http://schemas.microsoft.com/office/drawing/2014/main" id="{FA4E21B9-168B-DAF2-4DD4-5FE3DEF5FA6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When producing documentation of a safety incident use Copilot to ensure clarity and completeness.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12436-8B7C-8C03-2328-71E91696CC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Start</a:t>
            </a:r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E40A16BF-BABC-85D9-4BCA-1B67B535C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6180228E-6A36-0E94-3067-7D43996DBC6F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16" name="Rectangle: Rounded Corners 6">
              <a:extLst>
                <a:ext uri="{FF2B5EF4-FFF2-40B4-BE49-F238E27FC236}">
                  <a16:creationId xmlns:a16="http://schemas.microsoft.com/office/drawing/2014/main" id="{0548E208-6F79-4E78-295E-1A39C26A3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Improve efficiency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17" name="Graphic 116">
              <a:extLst>
                <a:ext uri="{FF2B5EF4-FFF2-40B4-BE49-F238E27FC236}">
                  <a16:creationId xmlns:a16="http://schemas.microsoft.com/office/drawing/2014/main" id="{21C5A1CE-D645-B2E5-48A1-BAD8D088E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70CF0CCD-49BF-9327-3B0D-79A4E418BA5A}"/>
              </a:ext>
            </a:extLst>
          </p:cNvPr>
          <p:cNvGrpSpPr/>
          <p:nvPr/>
        </p:nvGrpSpPr>
        <p:grpSpPr>
          <a:xfrm>
            <a:off x="1510530" y="2753574"/>
            <a:ext cx="1515209" cy="360000"/>
            <a:chOff x="588263" y="1217924"/>
            <a:chExt cx="1515209" cy="360000"/>
          </a:xfrm>
        </p:grpSpPr>
        <p:pic>
          <p:nvPicPr>
            <p:cNvPr id="133" name="Picture 132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9A85E6DE-A388-EAF5-EFFC-1C4021F9A72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0EC11B61-1990-11DE-CE04-EA985564A9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5625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F7E442A2-967F-D210-A2AC-5D6163B08B3A}"/>
              </a:ext>
            </a:extLst>
          </p:cNvPr>
          <p:cNvGrpSpPr/>
          <p:nvPr/>
        </p:nvGrpSpPr>
        <p:grpSpPr>
          <a:xfrm>
            <a:off x="4974170" y="2753574"/>
            <a:ext cx="1369480" cy="360000"/>
            <a:chOff x="588263" y="1217924"/>
            <a:chExt cx="1369480" cy="360000"/>
          </a:xfrm>
        </p:grpSpPr>
        <p:pic>
          <p:nvPicPr>
            <p:cNvPr id="136" name="Picture 135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5CAF3631-0941-22D9-E2D2-DCAE7EB353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5041465-17AF-1181-89EE-963009CEE9E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1052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3745DB0-8779-510E-3A6E-9E25899AB2B2}"/>
              </a:ext>
            </a:extLst>
          </p:cNvPr>
          <p:cNvGrpSpPr/>
          <p:nvPr/>
        </p:nvGrpSpPr>
        <p:grpSpPr>
          <a:xfrm>
            <a:off x="8437811" y="2753574"/>
            <a:ext cx="1431403" cy="360000"/>
            <a:chOff x="588263" y="1217924"/>
            <a:chExt cx="1431403" cy="360000"/>
          </a:xfrm>
        </p:grpSpPr>
        <p:pic>
          <p:nvPicPr>
            <p:cNvPr id="139" name="Picture 138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B2C40B17-B6EC-60D9-3822-BF6B47ABCAD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ECCE5F6F-933E-D505-D0CA-0A4C1494CCF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7245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E6E478F6-37FE-85E8-96A3-8AAFC8B7B69A}"/>
              </a:ext>
            </a:extLst>
          </p:cNvPr>
          <p:cNvGrpSpPr/>
          <p:nvPr/>
        </p:nvGrpSpPr>
        <p:grpSpPr>
          <a:xfrm>
            <a:off x="3242350" y="5198502"/>
            <a:ext cx="1731819" cy="360000"/>
            <a:chOff x="588263" y="1217924"/>
            <a:chExt cx="1731819" cy="360000"/>
          </a:xfrm>
        </p:grpSpPr>
        <p:pic>
          <p:nvPicPr>
            <p:cNvPr id="142" name="Picture 141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2345EA7B-8056-4B5E-1C64-86E56D155F1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4CEE9549-8817-4907-1199-1BB8FE96B7F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27286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3240B2C7-385D-3180-F89B-50475B5F8BBF}"/>
              </a:ext>
            </a:extLst>
          </p:cNvPr>
          <p:cNvGrpSpPr/>
          <p:nvPr/>
        </p:nvGrpSpPr>
        <p:grpSpPr>
          <a:xfrm>
            <a:off x="6705990" y="5198502"/>
            <a:ext cx="1881670" cy="360000"/>
            <a:chOff x="588263" y="1217924"/>
            <a:chExt cx="1881670" cy="360000"/>
          </a:xfrm>
        </p:grpSpPr>
        <p:pic>
          <p:nvPicPr>
            <p:cNvPr id="147" name="Picture 146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D694FD9-8593-F781-0CF6-E330D27372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26679795-208E-68C3-740C-3D6D06D27C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42271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71BFA0-FC71-29DE-5806-235739B13CE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53E07A9-1B5A-B003-F9B0-3102ABABA82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57BE1DF-A077-D305-04AB-9615368FB7F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4FA8C5-063B-BA99-FF4E-E72FADE5AB1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67871" y="4288861"/>
            <a:ext cx="2024130" cy="2569139"/>
          </a:xfrm>
          <a:prstGeom prst="rect">
            <a:avLst/>
          </a:prstGeom>
        </p:spPr>
      </p:pic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888A8092-4714-5401-8759-8E131EC69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64BDA0-891C-41A6-9F6D-D0539888C523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7797DB25-AF8F-C206-2FE5-E2598E9B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FE4B42C5-CA1E-0929-2976-0D9A1BB0F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FBC3FD8-CB96-85E0-6E85-86CB0AA8E94B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B440609F-51E7-5797-B9B4-2F99AF608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9680C369-7833-A66A-0C0F-819AEC89B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72E0C5-5DBA-0C2C-E6B4-4F59E8E4219F}"/>
              </a:ext>
            </a:extLst>
          </p:cNvPr>
          <p:cNvGrpSpPr/>
          <p:nvPr/>
        </p:nvGrpSpPr>
        <p:grpSpPr>
          <a:xfrm>
            <a:off x="3025739" y="113603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C872774E-4277-3DF4-ECA7-EE257FF12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Employee satisfaction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5C9DB59C-1E38-4FCB-6A78-DF7B6DB5A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550193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233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Operations | Simplify tasks for operations employees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