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F00CA-E162-A6E2-D260-6118768D8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B0FE79-B25F-94CB-0BDD-88282104A7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0F9DEC-7569-1F40-832A-3619864205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E2879-FB24-1682-9784-01BD7D4F49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61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4F37E-0421-8812-028F-7626537FD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DBDD7AE6-EC0C-AA98-D0A9-7DEA1E9CC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Operations | </a:t>
            </a:r>
            <a:r>
              <a:rPr lang="en-US" noProof="0">
                <a:cs typeface="Segoe UI"/>
              </a:rPr>
              <a:t>Execute a project review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D25A2800-D4CC-ADF2-796B-8BC9762874B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vert="horz" wrap="square" lIns="0" tIns="0" rIns="0" bIns="0" rtlCol="0" anchor="t">
            <a:sp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9A78173-E5BB-888C-4131-6247CC9816F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vert="horz" wrap="square" lIns="0" tIns="0" rIns="0" bIns="0" rtlCol="0" anchor="t">
            <a:sp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Buy </a:t>
            </a:r>
            <a:endParaRPr lang="en-US" noProof="0"/>
          </a:p>
        </p:txBody>
      </p:sp>
      <p:sp>
        <p:nvSpPr>
          <p:cNvPr id="66" name="Text Placeholder 5">
            <a:extLst>
              <a:ext uri="{FF2B5EF4-FFF2-40B4-BE49-F238E27FC236}">
                <a16:creationId xmlns:a16="http://schemas.microsoft.com/office/drawing/2014/main" id="{D3CE66E7-C621-DF18-DD0F-1819447A2C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1. Consolidate project scope 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E883B943-ACD8-0034-8026-03F29D8198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Send a post-meeting recap</a:t>
            </a:r>
          </a:p>
        </p:txBody>
      </p:sp>
      <p:sp>
        <p:nvSpPr>
          <p:cNvPr id="68" name="Text Placeholder 7">
            <a:extLst>
              <a:ext uri="{FF2B5EF4-FFF2-40B4-BE49-F238E27FC236}">
                <a16:creationId xmlns:a16="http://schemas.microsoft.com/office/drawing/2014/main" id="{7DAC845C-96A0-536F-11FF-9CEC301AF2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2. Baseline project milestones </a:t>
            </a:r>
          </a:p>
        </p:txBody>
      </p:sp>
      <p:sp>
        <p:nvSpPr>
          <p:cNvPr id="72" name="Text Placeholder 8">
            <a:extLst>
              <a:ext uri="{FF2B5EF4-FFF2-40B4-BE49-F238E27FC236}">
                <a16:creationId xmlns:a16="http://schemas.microsoft.com/office/drawing/2014/main" id="{475BD31E-DA07-C41F-6713-770884230D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Meet with key project stakeholders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71BCC425-EC69-5A3A-964A-56CE014488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3. Assess key risks/issues </a:t>
            </a:r>
            <a:endParaRPr lang="en-US" noProof="0"/>
          </a:p>
        </p:txBody>
      </p:sp>
      <p:sp>
        <p:nvSpPr>
          <p:cNvPr id="74" name="Text Placeholder 10">
            <a:extLst>
              <a:ext uri="{FF2B5EF4-FFF2-40B4-BE49-F238E27FC236}">
                <a16:creationId xmlns:a16="http://schemas.microsoft.com/office/drawing/2014/main" id="{AD93DD67-3FB9-977F-4C7A-FFD0AB5BB5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Create a presentation</a:t>
            </a:r>
          </a:p>
        </p:txBody>
      </p:sp>
      <p:sp>
        <p:nvSpPr>
          <p:cNvPr id="75" name="Text Placeholder 11">
            <a:extLst>
              <a:ext uri="{FF2B5EF4-FFF2-40B4-BE49-F238E27FC236}">
                <a16:creationId xmlns:a16="http://schemas.microsoft.com/office/drawing/2014/main" id="{9F281369-5CCB-396B-8783-DC38B6989B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 dirty="0">
                <a:cs typeface="Segoe UI"/>
              </a:rPr>
              <a:t>Leverage Microsoft 365 Copilot Chat to summarize related project data on scope, core project objectives and KPIs.</a:t>
            </a:r>
          </a:p>
        </p:txBody>
      </p:sp>
      <p:sp>
        <p:nvSpPr>
          <p:cNvPr id="76" name="Text Placeholder 12">
            <a:extLst>
              <a:ext uri="{FF2B5EF4-FFF2-40B4-BE49-F238E27FC236}">
                <a16:creationId xmlns:a16="http://schemas.microsoft.com/office/drawing/2014/main" id="{71B20467-F1D1-2219-AC04-CCCCE653D7F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Meet with project team to discuss key milestones and project status. Use Copilot in Teams to summarize the meeting, with action items.</a:t>
            </a:r>
          </a:p>
        </p:txBody>
      </p:sp>
      <p:sp>
        <p:nvSpPr>
          <p:cNvPr id="77" name="Text Placeholder 13">
            <a:extLst>
              <a:ext uri="{FF2B5EF4-FFF2-40B4-BE49-F238E27FC236}">
                <a16:creationId xmlns:a16="http://schemas.microsoft.com/office/drawing/2014/main" id="{8F5757A5-A481-65D9-E05C-14509FD9093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Use Copilot in Whiteboard to map mitigation plans to top risks/issues and categorize all the items at the end of the meeting. </a:t>
            </a:r>
          </a:p>
        </p:txBody>
      </p:sp>
      <p:sp>
        <p:nvSpPr>
          <p:cNvPr id="78" name="Text Placeholder 14">
            <a:extLst>
              <a:ext uri="{FF2B5EF4-FFF2-40B4-BE49-F238E27FC236}">
                <a16:creationId xmlns:a16="http://schemas.microsoft.com/office/drawing/2014/main" id="{84F73F45-B56C-4BF1-F49D-D31622D557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Automatically extract key project requirements </a:t>
            </a:r>
            <a:r>
              <a:rPr lang="en-US" noProof="0"/>
              <a:t>from scattered documents, streamlining the process for your operations team. </a:t>
            </a:r>
          </a:p>
        </p:txBody>
      </p:sp>
      <p:sp>
        <p:nvSpPr>
          <p:cNvPr id="79" name="Text Placeholder 15">
            <a:extLst>
              <a:ext uri="{FF2B5EF4-FFF2-40B4-BE49-F238E27FC236}">
                <a16:creationId xmlns:a16="http://schemas.microsoft.com/office/drawing/2014/main" id="{F3AAAE8C-81B6-E16C-1C76-5E10B44C4E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Generate a meeting summary</a:t>
            </a:r>
            <a:r>
              <a:rPr lang="en-US" noProof="0"/>
              <a:t>, including action items, allowing you focus on the meeting discussion. </a:t>
            </a:r>
          </a:p>
        </p:txBody>
      </p:sp>
      <p:sp>
        <p:nvSpPr>
          <p:cNvPr id="80" name="Text Placeholder 16">
            <a:extLst>
              <a:ext uri="{FF2B5EF4-FFF2-40B4-BE49-F238E27FC236}">
                <a16:creationId xmlns:a16="http://schemas.microsoft.com/office/drawing/2014/main" id="{17328AC1-24C2-285B-14C3-0B25341DF0F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Save time </a:t>
            </a:r>
            <a:r>
              <a:rPr lang="en-US" noProof="0">
                <a:cs typeface="Segoe UI"/>
              </a:rPr>
              <a:t>by using Meeting recap as a starting point for project milestones and status updates. </a:t>
            </a:r>
            <a:endParaRPr lang="en-US" noProof="0"/>
          </a:p>
        </p:txBody>
      </p:sp>
      <p:sp>
        <p:nvSpPr>
          <p:cNvPr id="81" name="Text Placeholder 17">
            <a:extLst>
              <a:ext uri="{FF2B5EF4-FFF2-40B4-BE49-F238E27FC236}">
                <a16:creationId xmlns:a16="http://schemas.microsoft.com/office/drawing/2014/main" id="{BCC7D3E0-E358-3B5D-61E1-D608A132E2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Stay focused </a:t>
            </a:r>
            <a:r>
              <a:rPr lang="en-US" noProof="0">
                <a:cs typeface="Segoe UI"/>
              </a:rPr>
              <a:t>during the meeting by asking Copilot for suggestions on questions to ask or next steps to keep the conversation on track.</a:t>
            </a:r>
          </a:p>
        </p:txBody>
      </p:sp>
      <p:sp>
        <p:nvSpPr>
          <p:cNvPr id="82" name="Text Placeholder 18">
            <a:extLst>
              <a:ext uri="{FF2B5EF4-FFF2-40B4-BE49-F238E27FC236}">
                <a16:creationId xmlns:a16="http://schemas.microsoft.com/office/drawing/2014/main" id="{E6EF3D3E-12E2-FF78-3F23-1471786ACD3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Identify and flag </a:t>
            </a:r>
            <a:r>
              <a:rPr lang="en-US" noProof="0"/>
              <a:t>potential data compliance and security risks, allowing your operations team to proactively investigate. </a:t>
            </a:r>
          </a:p>
        </p:txBody>
      </p:sp>
      <p:sp>
        <p:nvSpPr>
          <p:cNvPr id="83" name="Text Placeholder 19">
            <a:extLst>
              <a:ext uri="{FF2B5EF4-FFF2-40B4-BE49-F238E27FC236}">
                <a16:creationId xmlns:a16="http://schemas.microsoft.com/office/drawing/2014/main" id="{32AA36A9-440C-0E49-4D1B-D4FED176665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  <a:cs typeface="+mn-cs"/>
              </a:rPr>
              <a:t>Benefit: 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Transform existing written documents </a:t>
            </a:r>
            <a:r>
              <a:rPr lang="en-US" noProof="0"/>
              <a:t>into decks complete with speaker notes and sources. </a:t>
            </a:r>
          </a:p>
        </p:txBody>
      </p:sp>
      <p:sp>
        <p:nvSpPr>
          <p:cNvPr id="84" name="Text Placeholder 20">
            <a:extLst>
              <a:ext uri="{FF2B5EF4-FFF2-40B4-BE49-F238E27FC236}">
                <a16:creationId xmlns:a16="http://schemas.microsoft.com/office/drawing/2014/main" id="{DCF7D1C6-37D8-9E3D-F697-6DD6F56A5E2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Send a meeting recap with Copilot in Outlook, emphasizing stakeholder feedback and next steps from the stakeholder meeting. </a:t>
            </a:r>
          </a:p>
        </p:txBody>
      </p:sp>
      <p:sp>
        <p:nvSpPr>
          <p:cNvPr id="85" name="Text Placeholder 21">
            <a:extLst>
              <a:ext uri="{FF2B5EF4-FFF2-40B4-BE49-F238E27FC236}">
                <a16:creationId xmlns:a16="http://schemas.microsoft.com/office/drawing/2014/main" id="{DD65B33D-1817-2881-6217-04DA9B5A980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Gain alignment with key stakeholders on project health and next steps/actions. Use Copilot in Teams to summarize the meeting, with action items.</a:t>
            </a:r>
          </a:p>
        </p:txBody>
      </p:sp>
      <p:sp>
        <p:nvSpPr>
          <p:cNvPr id="86" name="Text Placeholder 39">
            <a:extLst>
              <a:ext uri="{FF2B5EF4-FFF2-40B4-BE49-F238E27FC236}">
                <a16:creationId xmlns:a16="http://schemas.microsoft.com/office/drawing/2014/main" id="{29BD7F63-A2A8-F3C6-D293-A3E9B15AB64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Use Copilot in PowerPoint to create a presentation based on overall project plan and status. </a:t>
            </a:r>
          </a:p>
        </p:txBody>
      </p:sp>
      <p:sp>
        <p:nvSpPr>
          <p:cNvPr id="87" name="Rectangle: Rounded Corners 6">
            <a:extLst>
              <a:ext uri="{FF2B5EF4-FFF2-40B4-BE49-F238E27FC236}">
                <a16:creationId xmlns:a16="http://schemas.microsoft.com/office/drawing/2014/main" id="{0B560D2E-3C48-1E1E-3653-F5592362C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5D91AD3-40CE-1CD8-7F68-CB6B8D9AE632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92" name="Rectangle: Rounded Corners 6">
              <a:extLst>
                <a:ext uri="{FF2B5EF4-FFF2-40B4-BE49-F238E27FC236}">
                  <a16:creationId xmlns:a16="http://schemas.microsoft.com/office/drawing/2014/main" id="{C8BB6045-5EAD-AF23-9FFC-8D9181D22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Improve efficiency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93" name="Graphic 92">
              <a:extLst>
                <a:ext uri="{FF2B5EF4-FFF2-40B4-BE49-F238E27FC236}">
                  <a16:creationId xmlns:a16="http://schemas.microsoft.com/office/drawing/2014/main" id="{7564C970-3EDA-BDD8-BEA6-1D5600327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E54C4067-4254-BC67-EEE3-2D86141500F1}"/>
              </a:ext>
            </a:extLst>
          </p:cNvPr>
          <p:cNvGrpSpPr/>
          <p:nvPr/>
        </p:nvGrpSpPr>
        <p:grpSpPr>
          <a:xfrm>
            <a:off x="1475604" y="2753574"/>
            <a:ext cx="1548899" cy="360000"/>
            <a:chOff x="588263" y="1217924"/>
            <a:chExt cx="1548899" cy="360000"/>
          </a:xfrm>
        </p:grpSpPr>
        <p:pic>
          <p:nvPicPr>
            <p:cNvPr id="132" name="Picture 131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AAF93035-3045-F3DD-C050-0045540315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F0E4A171-A8C2-B486-A046-89410721B91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8994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baseline="300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7CB75FD4-1E43-009E-251E-3BCECE85EA9D}"/>
              </a:ext>
            </a:extLst>
          </p:cNvPr>
          <p:cNvGrpSpPr/>
          <p:nvPr/>
        </p:nvGrpSpPr>
        <p:grpSpPr>
          <a:xfrm>
            <a:off x="4663080" y="2753574"/>
            <a:ext cx="1577520" cy="360000"/>
            <a:chOff x="588263" y="3617084"/>
            <a:chExt cx="1577520" cy="360000"/>
          </a:xfrm>
        </p:grpSpPr>
        <p:pic>
          <p:nvPicPr>
            <p:cNvPr id="135" name="Picture 134">
              <a:extLst>
                <a:ext uri="{FF2B5EF4-FFF2-40B4-BE49-F238E27FC236}">
                  <a16:creationId xmlns:a16="http://schemas.microsoft.com/office/drawing/2014/main" id="{E6E32570-C5A3-AF4A-0E92-F2606E3C3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FF384F46-CF07-1397-B51F-E02F4A300AD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1856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9DE70B02-23C3-0959-F1B6-530ACDA62E53}"/>
              </a:ext>
            </a:extLst>
          </p:cNvPr>
          <p:cNvGrpSpPr/>
          <p:nvPr/>
        </p:nvGrpSpPr>
        <p:grpSpPr>
          <a:xfrm>
            <a:off x="7956758" y="2753575"/>
            <a:ext cx="1917446" cy="360000"/>
            <a:chOff x="588263" y="4096916"/>
            <a:chExt cx="1917446" cy="360000"/>
          </a:xfrm>
        </p:grpSpPr>
        <p:pic>
          <p:nvPicPr>
            <p:cNvPr id="138" name="Picture 137">
              <a:extLst>
                <a:ext uri="{FF2B5EF4-FFF2-40B4-BE49-F238E27FC236}">
                  <a16:creationId xmlns:a16="http://schemas.microsoft.com/office/drawing/2014/main" id="{97AA366A-9ACB-9FA0-7373-E19CA0DFF1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14987" t="-14987" r="-14987" b="-14987"/>
            <a:stretch/>
          </p:blipFill>
          <p:spPr>
            <a:xfrm>
              <a:off x="588263" y="4096916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807C6868-C4D5-BC0C-5EF9-022F7077452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4192278"/>
              <a:ext cx="1458495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Whiteboard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B30BF75A-74E7-DC48-A062-06082C4F3432}"/>
              </a:ext>
            </a:extLst>
          </p:cNvPr>
          <p:cNvGrpSpPr/>
          <p:nvPr/>
        </p:nvGrpSpPr>
        <p:grpSpPr>
          <a:xfrm>
            <a:off x="1148798" y="5198503"/>
            <a:ext cx="1678805" cy="360000"/>
            <a:chOff x="588263" y="1697756"/>
            <a:chExt cx="1678805" cy="360000"/>
          </a:xfrm>
        </p:grpSpPr>
        <p:pic>
          <p:nvPicPr>
            <p:cNvPr id="141" name="Picture 140">
              <a:extLst>
                <a:ext uri="{FF2B5EF4-FFF2-40B4-BE49-F238E27FC236}">
                  <a16:creationId xmlns:a16="http://schemas.microsoft.com/office/drawing/2014/main" id="{142B9853-9015-C8AC-8AAE-D3D96FAD66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30702CF-B186-31A7-3AE2-5F5FDD012E2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21985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5547F6C-AC17-CEE9-0E22-CF7E0D330826}"/>
              </a:ext>
            </a:extLst>
          </p:cNvPr>
          <p:cNvGrpSpPr/>
          <p:nvPr/>
        </p:nvGrpSpPr>
        <p:grpSpPr>
          <a:xfrm>
            <a:off x="7971380" y="5198503"/>
            <a:ext cx="1888202" cy="360000"/>
            <a:chOff x="588263" y="2177588"/>
            <a:chExt cx="1888202" cy="360000"/>
          </a:xfrm>
        </p:grpSpPr>
        <p:pic>
          <p:nvPicPr>
            <p:cNvPr id="144" name="Picture 143">
              <a:extLst>
                <a:ext uri="{FF2B5EF4-FFF2-40B4-BE49-F238E27FC236}">
                  <a16:creationId xmlns:a16="http://schemas.microsoft.com/office/drawing/2014/main" id="{E3FABE13-0597-FF33-E3DD-DB281696F7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38660DAF-B741-C4C2-EE60-9C871DFA1EE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42925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25B81F3E-620C-88BC-212E-A78B14022F64}"/>
              </a:ext>
            </a:extLst>
          </p:cNvPr>
          <p:cNvGrpSpPr/>
          <p:nvPr/>
        </p:nvGrpSpPr>
        <p:grpSpPr>
          <a:xfrm>
            <a:off x="4661673" y="5198503"/>
            <a:ext cx="1580337" cy="360000"/>
            <a:chOff x="588263" y="3617084"/>
            <a:chExt cx="1580337" cy="360000"/>
          </a:xfrm>
        </p:grpSpPr>
        <p:pic>
          <p:nvPicPr>
            <p:cNvPr id="147" name="Picture 146">
              <a:extLst>
                <a:ext uri="{FF2B5EF4-FFF2-40B4-BE49-F238E27FC236}">
                  <a16:creationId xmlns:a16="http://schemas.microsoft.com/office/drawing/2014/main" id="{44C5A300-3A2F-28C0-D6D8-0B3703B3609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D8A082F2-04CF-AC8C-5EB2-81BE9CCD374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21386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49" name="Text Placeholder 40">
            <a:extLst>
              <a:ext uri="{FF2B5EF4-FFF2-40B4-BE49-F238E27FC236}">
                <a16:creationId xmlns:a16="http://schemas.microsoft.com/office/drawing/2014/main" id="{0BEEF5CA-889D-58CB-E03D-D7B4CE337FA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0" name="Text Placeholder 41">
            <a:extLst>
              <a:ext uri="{FF2B5EF4-FFF2-40B4-BE49-F238E27FC236}">
                <a16:creationId xmlns:a16="http://schemas.microsoft.com/office/drawing/2014/main" id="{0E131070-C8FD-F74C-56A7-62F71D0AA9B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1" name="Text Placeholder 42">
            <a:extLst>
              <a:ext uri="{FF2B5EF4-FFF2-40B4-BE49-F238E27FC236}">
                <a16:creationId xmlns:a16="http://schemas.microsoft.com/office/drawing/2014/main" id="{03603004-BE09-7237-353D-F534EB6CD9D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A11CA6-AB43-9D94-8878-36F237177E0E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67871" y="4288861"/>
            <a:ext cx="2024130" cy="2569139"/>
          </a:xfrm>
          <a:prstGeom prst="rect">
            <a:avLst/>
          </a:prstGeom>
        </p:spPr>
      </p:pic>
      <p:sp>
        <p:nvSpPr>
          <p:cNvPr id="3" name="Rectangle: Rounded Corners 6">
            <a:extLst>
              <a:ext uri="{FF2B5EF4-FFF2-40B4-BE49-F238E27FC236}">
                <a16:creationId xmlns:a16="http://schemas.microsoft.com/office/drawing/2014/main" id="{820505FD-CBD9-2F2F-C59A-2A1EC21F3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24C4EED-A22F-A785-29EF-176CACC1CA7A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3C1D87B4-C756-715F-07C0-AB03A0FC51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73F7701E-5800-03E5-4ED0-887DBF10F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FA0A78A-5AAD-6D98-2E78-FA70A949434A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2D336248-B783-305E-A326-3E6EA26172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1F5CB6C8-6957-4D71-0306-655ED469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91D749F-962C-540A-0929-B862D516AD99}"/>
              </a:ext>
            </a:extLst>
          </p:cNvPr>
          <p:cNvGrpSpPr/>
          <p:nvPr/>
        </p:nvGrpSpPr>
        <p:grpSpPr>
          <a:xfrm>
            <a:off x="3024503" y="1132756"/>
            <a:ext cx="1332000" cy="216000"/>
            <a:chOff x="1198144" y="862657"/>
            <a:chExt cx="1332000" cy="216000"/>
          </a:xfrm>
        </p:grpSpPr>
        <p:sp>
          <p:nvSpPr>
            <p:cNvPr id="11" name="Rectangle: Rounded Corners 6">
              <a:extLst>
                <a:ext uri="{FF2B5EF4-FFF2-40B4-BE49-F238E27FC236}">
                  <a16:creationId xmlns:a16="http://schemas.microsoft.com/office/drawing/2014/main" id="{3C6B967B-2B8C-1B45-80FE-7B26E72A7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Reduce risk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102D0098-1457-9669-C27A-97791FBEB5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578060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325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Operations | Execute a project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