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76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hyperlink" Target="https://www.youtube.com/embed/VAKlPhmJNYQ?si=zjEoOQ9AsR392n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38606-A4A2-3052-8A85-7AE00EB94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D8A3E-B42F-1819-E0F1-182ACF598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Operations | </a:t>
            </a:r>
            <a:r>
              <a:rPr lang="en-US" noProof="0">
                <a:cs typeface="Segoe UI"/>
              </a:rPr>
              <a:t>Create a supplier RFP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5FC34D3-8CD4-1243-54DB-8BAEA48104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19775" y="521099"/>
            <a:ext cx="4316787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Microsoft 365 Copilot and Copilot Studio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F6D6B55-2014-63B6-B2F3-2E04FCB31C8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Extend</a:t>
            </a:r>
            <a:endParaRPr lang="en-US" noProof="0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39964FE0-931C-EC0E-71FC-274E152EBF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Review previous RFPs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D9F8B5F3-B0CB-2F5F-8E6D-2732C9933F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Communicate response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72CC89C2-602A-B83E-403A-FFB0584571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Gather information</a:t>
            </a:r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5BCC7E83-B198-3FB2-16C4-D2FA5F0845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Revise RFP</a:t>
            </a:r>
          </a:p>
        </p:txBody>
      </p:sp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3A5C112A-7884-33F9-66F4-88A1CD716C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Research questions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78619D1-2F5D-0F5A-2397-C6407B53E4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Review requirements with team</a:t>
            </a:r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2D1C1C70-38FA-4473-77A2-A5304EDB3F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Microsoft 365 Copilot Chat in Word to summarize earlier RFPs and generate a list of required items sorted </a:t>
            </a:r>
            <a:br>
              <a:rPr lang="en-US" noProof="0" dirty="0"/>
            </a:br>
            <a:r>
              <a:rPr lang="en-US" noProof="0" dirty="0"/>
              <a:t>by category.</a:t>
            </a:r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27C0B154-1905-10B1-9A03-DBBB02E4B98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summarize the requirements from existing documentation. </a:t>
            </a: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535432DC-D2A3-4765-97B3-0D6DA67AC16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suggest RFP questions, enhanced with a custom agent for an RFP repository built with Copilot Studio.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A4122B67-039C-B148-BF3C-66CB36B0EB4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Get started quickly </a:t>
            </a:r>
            <a:r>
              <a:rPr lang="en-US" noProof="0"/>
              <a:t>by analyzing previous RFPs.</a:t>
            </a:r>
          </a:p>
        </p:txBody>
      </p:sp>
      <p:sp>
        <p:nvSpPr>
          <p:cNvPr id="44" name="Text Placeholder 15">
            <a:extLst>
              <a:ext uri="{FF2B5EF4-FFF2-40B4-BE49-F238E27FC236}">
                <a16:creationId xmlns:a16="http://schemas.microsoft.com/office/drawing/2014/main" id="{164B4160-8683-0188-CF6A-19849563D8D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Quickly create professional emails </a:t>
            </a:r>
            <a:r>
              <a:rPr lang="en-US" noProof="0"/>
              <a:t>that are concise and more likely to be read and can lead to higher close rates.</a:t>
            </a:r>
          </a:p>
        </p:txBody>
      </p:sp>
      <p:sp>
        <p:nvSpPr>
          <p:cNvPr id="45" name="Text Placeholder 16">
            <a:extLst>
              <a:ext uri="{FF2B5EF4-FFF2-40B4-BE49-F238E27FC236}">
                <a16:creationId xmlns:a16="http://schemas.microsoft.com/office/drawing/2014/main" id="{028C09AD-D456-D24C-8C3F-96F786279F9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Rapidly pulling information </a:t>
            </a:r>
            <a:r>
              <a:rPr lang="en-US" noProof="0"/>
              <a:t>from lengthy documents can save time.</a:t>
            </a:r>
          </a:p>
        </p:txBody>
      </p:sp>
      <p:sp>
        <p:nvSpPr>
          <p:cNvPr id="47" name="Text Placeholder 17">
            <a:extLst>
              <a:ext uri="{FF2B5EF4-FFF2-40B4-BE49-F238E27FC236}">
                <a16:creationId xmlns:a16="http://schemas.microsoft.com/office/drawing/2014/main" id="{3677350E-7E05-06ED-B1DA-DB0F6523490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Quickly make responses more readable </a:t>
            </a:r>
            <a:r>
              <a:rPr lang="en-US" noProof="0"/>
              <a:t>to improve the quality of the RFP.</a:t>
            </a:r>
          </a:p>
        </p:txBody>
      </p:sp>
      <p:sp>
        <p:nvSpPr>
          <p:cNvPr id="50" name="Text Placeholder 18">
            <a:extLst>
              <a:ext uri="{FF2B5EF4-FFF2-40B4-BE49-F238E27FC236}">
                <a16:creationId xmlns:a16="http://schemas.microsoft.com/office/drawing/2014/main" id="{E20392D4-0331-72A6-D7F3-679ED5E110D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Using defined </a:t>
            </a:r>
            <a:r>
              <a:rPr lang="en-US" noProof="0"/>
              <a:t>content to answer customer questions ensures accuracy of the responses.</a:t>
            </a:r>
          </a:p>
        </p:txBody>
      </p:sp>
      <p:sp>
        <p:nvSpPr>
          <p:cNvPr id="62" name="Text Placeholder 19">
            <a:extLst>
              <a:ext uri="{FF2B5EF4-FFF2-40B4-BE49-F238E27FC236}">
                <a16:creationId xmlns:a16="http://schemas.microsoft.com/office/drawing/2014/main" id="{145B2C0F-553A-8517-A128-E709D5CD16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Don’t miss any updates </a:t>
            </a:r>
            <a:r>
              <a:rPr lang="en-US" noProof="0">
                <a:cs typeface="Segoe UI"/>
              </a:rPr>
              <a:t>by asking Copilot for all the suggestions made during the meeting.</a:t>
            </a:r>
          </a:p>
        </p:txBody>
      </p:sp>
      <p:sp>
        <p:nvSpPr>
          <p:cNvPr id="65" name="Text Placeholder 20">
            <a:extLst>
              <a:ext uri="{FF2B5EF4-FFF2-40B4-BE49-F238E27FC236}">
                <a16:creationId xmlns:a16="http://schemas.microsoft.com/office/drawing/2014/main" id="{DDDF0A99-7274-2582-EBDA-A890990E9B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Prompt Copilot in Outlook to draft an email to the potential suppliers with a summary of the RFP. </a:t>
            </a:r>
          </a:p>
        </p:txBody>
      </p:sp>
      <p:sp>
        <p:nvSpPr>
          <p:cNvPr id="67" name="Text Placeholder 21">
            <a:extLst>
              <a:ext uri="{FF2B5EF4-FFF2-40B4-BE49-F238E27FC236}">
                <a16:creationId xmlns:a16="http://schemas.microsoft.com/office/drawing/2014/main" id="{A7E907E8-6B70-0183-3C6A-4D67996CEA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Word to revise the document to make it more focused on what matters the most. </a:t>
            </a:r>
          </a:p>
        </p:txBody>
      </p:sp>
      <p:sp>
        <p:nvSpPr>
          <p:cNvPr id="68" name="Text Placeholder 39">
            <a:extLst>
              <a:ext uri="{FF2B5EF4-FFF2-40B4-BE49-F238E27FC236}">
                <a16:creationId xmlns:a16="http://schemas.microsoft.com/office/drawing/2014/main" id="{0A8EE034-5331-4CD2-4D09-B5658C0DB48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Copilot in Teams generates a list of talking points, questions, and ideas during the meeting with your team. 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4E928A-6D7C-B0EF-2D79-56D064E1BFFC}"/>
              </a:ext>
            </a:extLst>
          </p:cNvPr>
          <p:cNvGrpSpPr/>
          <p:nvPr/>
        </p:nvGrpSpPr>
        <p:grpSpPr>
          <a:xfrm>
            <a:off x="4276273" y="2648925"/>
            <a:ext cx="2351135" cy="360000"/>
            <a:chOff x="588263" y="1217924"/>
            <a:chExt cx="2351135" cy="360000"/>
          </a:xfrm>
        </p:grpSpPr>
        <p:pic>
          <p:nvPicPr>
            <p:cNvPr id="121" name="Picture 120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A7FDED9-FF2D-F1E1-DFBB-35A25CB8F59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4DFE27D-549A-9345-4E1A-9F3EB9888E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F57CF2D-F153-334A-46EC-9FEE09F9DB2C}"/>
              </a:ext>
            </a:extLst>
          </p:cNvPr>
          <p:cNvGrpSpPr/>
          <p:nvPr/>
        </p:nvGrpSpPr>
        <p:grpSpPr>
          <a:xfrm>
            <a:off x="812633" y="2720509"/>
            <a:ext cx="2351135" cy="360000"/>
            <a:chOff x="588263" y="2657420"/>
            <a:chExt cx="2351135" cy="360000"/>
          </a:xfrm>
        </p:grpSpPr>
        <p:pic>
          <p:nvPicPr>
            <p:cNvPr id="124" name="Picture 123">
              <a:extLst>
                <a:ext uri="{FF2B5EF4-FFF2-40B4-BE49-F238E27FC236}">
                  <a16:creationId xmlns:a16="http://schemas.microsoft.com/office/drawing/2014/main" id="{0D84F6CC-BBC4-8CD6-B4EA-9DDE73DB7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0426C697-7FE5-39E9-85A3-2D154B5A86D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B6B40AAF-2EC8-2B5E-0A52-20CAAA6BF1D1}"/>
              </a:ext>
            </a:extLst>
          </p:cNvPr>
          <p:cNvGrpSpPr/>
          <p:nvPr/>
        </p:nvGrpSpPr>
        <p:grpSpPr>
          <a:xfrm>
            <a:off x="4276273" y="5113979"/>
            <a:ext cx="2351135" cy="360000"/>
            <a:chOff x="588263" y="2657420"/>
            <a:chExt cx="2351135" cy="360000"/>
          </a:xfrm>
        </p:grpSpPr>
        <p:pic>
          <p:nvPicPr>
            <p:cNvPr id="130" name="Picture 129">
              <a:extLst>
                <a:ext uri="{FF2B5EF4-FFF2-40B4-BE49-F238E27FC236}">
                  <a16:creationId xmlns:a16="http://schemas.microsoft.com/office/drawing/2014/main" id="{5B5579A9-D846-069F-91D4-EE3B7E25E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545168E-73E9-B236-48A4-2C875CDB26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422D9A0-E291-8D15-76E1-72224C04C26D}"/>
              </a:ext>
            </a:extLst>
          </p:cNvPr>
          <p:cNvGrpSpPr/>
          <p:nvPr/>
        </p:nvGrpSpPr>
        <p:grpSpPr>
          <a:xfrm>
            <a:off x="7739914" y="5084670"/>
            <a:ext cx="2351135" cy="360000"/>
            <a:chOff x="588263" y="3617084"/>
            <a:chExt cx="2351135" cy="360000"/>
          </a:xfrm>
        </p:grpSpPr>
        <p:pic>
          <p:nvPicPr>
            <p:cNvPr id="133" name="Picture 132">
              <a:extLst>
                <a:ext uri="{FF2B5EF4-FFF2-40B4-BE49-F238E27FC236}">
                  <a16:creationId xmlns:a16="http://schemas.microsoft.com/office/drawing/2014/main" id="{A7C11E3B-CC08-DCD6-BC59-57F2737E2DB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92B29CD3-075B-4DB8-26E8-FEF27BE508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F3FD4217-88F6-185A-83FF-8D293FF40FFC}"/>
              </a:ext>
            </a:extLst>
          </p:cNvPr>
          <p:cNvGrpSpPr/>
          <p:nvPr/>
        </p:nvGrpSpPr>
        <p:grpSpPr>
          <a:xfrm>
            <a:off x="812633" y="5162222"/>
            <a:ext cx="2351135" cy="360000"/>
            <a:chOff x="588263" y="1697756"/>
            <a:chExt cx="2351135" cy="360000"/>
          </a:xfrm>
        </p:grpSpPr>
        <p:pic>
          <p:nvPicPr>
            <p:cNvPr id="136" name="Picture 135">
              <a:extLst>
                <a:ext uri="{FF2B5EF4-FFF2-40B4-BE49-F238E27FC236}">
                  <a16:creationId xmlns:a16="http://schemas.microsoft.com/office/drawing/2014/main" id="{C11FDDE3-3C2F-B876-1CE8-C99B5C7BA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BB6B3E32-BBA4-5DB0-0C0A-F10A49C0D5B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</p:txBody>
        </p:sp>
      </p:grpSp>
      <p:sp>
        <p:nvSpPr>
          <p:cNvPr id="138" name="Text Placeholder 40">
            <a:extLst>
              <a:ext uri="{FF2B5EF4-FFF2-40B4-BE49-F238E27FC236}">
                <a16:creationId xmlns:a16="http://schemas.microsoft.com/office/drawing/2014/main" id="{9BE56689-433E-4471-CE4A-79B71C7BA8B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39" name="Text Placeholder 41">
            <a:extLst>
              <a:ext uri="{FF2B5EF4-FFF2-40B4-BE49-F238E27FC236}">
                <a16:creationId xmlns:a16="http://schemas.microsoft.com/office/drawing/2014/main" id="{B926ED14-51E8-0061-250A-5C883F0E65D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0" name="Text Placeholder 42">
            <a:extLst>
              <a:ext uri="{FF2B5EF4-FFF2-40B4-BE49-F238E27FC236}">
                <a16:creationId xmlns:a16="http://schemas.microsoft.com/office/drawing/2014/main" id="{F1C849DC-2473-04AB-6448-509BD9AE8F6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56CCB9-BF1E-DA2D-BC96-62781E092BC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67871" y="4288861"/>
            <a:ext cx="2024130" cy="2569139"/>
          </a:xfrm>
          <a:prstGeom prst="rect">
            <a:avLst/>
          </a:prstGeom>
        </p:spPr>
      </p:pic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636E1279-5C69-8E59-4755-4613A22ECC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753F38-395C-7AF3-5E5A-AE2AC16BF015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D0D1EA71-5413-3E12-3894-5DF97A163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Improve efficiency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D0905180-00FF-B415-E284-716F6AB52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CD55A7B3-5FB9-CAE3-504A-FECFB91B9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037A840-8CA6-6CA2-9F54-478C0E3FB119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F2FA0AC6-73C6-14AF-BF86-4E0F57CE2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DE02C98-352C-58EB-3D7E-2ADB6228D2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9975088-72F5-D7AF-54E9-FF26E225F3A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77D74165-6BE7-00FA-FC1A-C1290E21B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303D6C08-35D6-195B-C18B-D7151278E2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155E519-3B69-2B0F-C52B-754B752E4B66}"/>
              </a:ext>
            </a:extLst>
          </p:cNvPr>
          <p:cNvGrpSpPr/>
          <p:nvPr/>
        </p:nvGrpSpPr>
        <p:grpSpPr>
          <a:xfrm>
            <a:off x="3024503" y="1132756"/>
            <a:ext cx="1332000" cy="216000"/>
            <a:chOff x="1198144" y="862657"/>
            <a:chExt cx="1332000" cy="216000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1C47A419-6E75-B9C5-59FC-D51787B75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Reduce risk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C609EBA4-426F-DB62-80F1-33CA3531E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A985374-A8BF-E57E-90EF-8A6760D90CF8}"/>
              </a:ext>
            </a:extLst>
          </p:cNvPr>
          <p:cNvGrpSpPr/>
          <p:nvPr/>
        </p:nvGrpSpPr>
        <p:grpSpPr>
          <a:xfrm>
            <a:off x="7790456" y="2648925"/>
            <a:ext cx="2250050" cy="411140"/>
            <a:chOff x="767112" y="2825909"/>
            <a:chExt cx="2250050" cy="41114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15AEC0-44CE-B4F7-7895-4B390208271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B691664-667F-FDF4-E531-2D1084FE1C4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Graphic 2">
            <a:hlinkClick r:id="rId14"/>
            <a:extLst>
              <a:ext uri="{FF2B5EF4-FFF2-40B4-BE49-F238E27FC236}">
                <a16:creationId xmlns:a16="http://schemas.microsoft.com/office/drawing/2014/main" id="{CB4FBE8C-D518-3F77-56A0-9E4DDB9F85D7}"/>
              </a:ext>
            </a:extLst>
          </p:cNvPr>
          <p:cNvSpPr/>
          <p:nvPr/>
        </p:nvSpPr>
        <p:spPr>
          <a:xfrm>
            <a:off x="4456273" y="458563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07488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279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Operations | Create a supplier RFP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