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2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93" d="100"/>
          <a:sy n="93" d="100"/>
        </p:scale>
        <p:origin x="1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2396-48A2-43C6-97DC-FE8525FB0DEB}"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5BF02-B1F9-4C61-9587-8592719B7F25}" type="slidenum">
              <a:rPr lang="en-US" smtClean="0"/>
              <a:t>‹#›</a:t>
            </a:fld>
            <a:endParaRPr lang="en-US"/>
          </a:p>
        </p:txBody>
      </p:sp>
    </p:spTree>
    <p:extLst>
      <p:ext uri="{BB962C8B-B14F-4D97-AF65-F5344CB8AC3E}">
        <p14:creationId xmlns:p14="http://schemas.microsoft.com/office/powerpoint/2010/main" val="859018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0117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31136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592314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5929166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446561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4829964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7256974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188813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6808307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5312032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879541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hyperlink" Target="https://copilot.microsof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6371A-4C96-A0E0-CE34-BE76E77412DD}"/>
              </a:ext>
            </a:extLst>
          </p:cNvPr>
          <p:cNvSpPr>
            <a:spLocks noGrp="1"/>
          </p:cNvSpPr>
          <p:nvPr>
            <p:ph type="title"/>
          </p:nvPr>
        </p:nvSpPr>
        <p:spPr>
          <a:xfrm>
            <a:off x="584200" y="387766"/>
            <a:ext cx="5672544" cy="263149"/>
          </a:xfrm>
        </p:spPr>
        <p:txBody>
          <a:bodyPr vert="horz" wrap="square" lIns="0" tIns="0" rIns="0" bIns="0" rtlCol="0" anchor="t">
            <a:spAutoFit/>
          </a:bodyPr>
          <a:lstStyle/>
          <a:p>
            <a:r>
              <a:rPr lang="en-GB" dirty="0">
                <a:solidFill>
                  <a:srgbClr val="0078D4"/>
                </a:solidFill>
              </a:rPr>
              <a:t>Operations</a:t>
            </a:r>
            <a:r>
              <a:rPr lang="pl-PL" dirty="0">
                <a:solidFill>
                  <a:srgbClr val="0078D4"/>
                </a:solidFill>
              </a:rPr>
              <a:t> </a:t>
            </a:r>
            <a:r>
              <a:rPr lang="en-GB" dirty="0">
                <a:solidFill>
                  <a:srgbClr val="0078D4"/>
                </a:solidFill>
              </a:rPr>
              <a:t>| </a:t>
            </a:r>
            <a:r>
              <a:rPr lang="en-GB" dirty="0"/>
              <a:t>Conduct a Business Review</a:t>
            </a:r>
            <a:endParaRPr lang="en-US" dirty="0"/>
          </a:p>
        </p:txBody>
      </p:sp>
      <p:sp>
        <p:nvSpPr>
          <p:cNvPr id="160" name="Text Placeholder 159">
            <a:extLst>
              <a:ext uri="{FF2B5EF4-FFF2-40B4-BE49-F238E27FC236}">
                <a16:creationId xmlns:a16="http://schemas.microsoft.com/office/drawing/2014/main" id="{D7DB2738-F46E-BA85-0C7F-BBEF809F0588}"/>
              </a:ext>
            </a:extLst>
          </p:cNvPr>
          <p:cNvSpPr>
            <a:spLocks noGrp="1"/>
          </p:cNvSpPr>
          <p:nvPr>
            <p:ph type="body" sz="quarter" idx="17"/>
          </p:nvPr>
        </p:nvSpPr>
        <p:spPr/>
        <p:txBody>
          <a:bodyPr vert="horz" wrap="square" lIns="0" tIns="0" rIns="0" bIns="0" rtlCol="0" anchor="t">
            <a:spAutoFit/>
          </a:bodyPr>
          <a:lstStyle/>
          <a:p>
            <a:r>
              <a:rPr lang="en-GB">
                <a:latin typeface="Segoe UI Semibold"/>
                <a:cs typeface="Segoe UI Semibold"/>
              </a:rPr>
              <a:t>Copilot for Microsoft 365</a:t>
            </a:r>
            <a:endParaRPr lang="en-US"/>
          </a:p>
        </p:txBody>
      </p:sp>
      <p:sp>
        <p:nvSpPr>
          <p:cNvPr id="173" name="Text Placeholder 172">
            <a:extLst>
              <a:ext uri="{FF2B5EF4-FFF2-40B4-BE49-F238E27FC236}">
                <a16:creationId xmlns:a16="http://schemas.microsoft.com/office/drawing/2014/main" id="{461A45FB-E958-6437-8419-B9F2CDCF04DA}"/>
              </a:ext>
            </a:extLst>
          </p:cNvPr>
          <p:cNvSpPr>
            <a:spLocks noGrp="1"/>
          </p:cNvSpPr>
          <p:nvPr>
            <p:ph type="body" sz="quarter" idx="30"/>
          </p:nvPr>
        </p:nvSpPr>
        <p:spPr/>
        <p:txBody>
          <a:bodyPr vert="horz" wrap="square" lIns="0" tIns="0" rIns="0" bIns="0" rtlCol="0" anchor="t">
            <a:spAutoFit/>
          </a:bodyPr>
          <a:lstStyle/>
          <a:p>
            <a:r>
              <a:rPr lang="en-GB">
                <a:latin typeface="Segoe UI Semibold"/>
                <a:cs typeface="Segoe UI Semibold"/>
              </a:rPr>
              <a:t>Get started</a:t>
            </a:r>
            <a:endParaRPr lang="en-US"/>
          </a:p>
        </p:txBody>
      </p:sp>
      <p:sp>
        <p:nvSpPr>
          <p:cNvPr id="177" name="Text Placeholder 5">
            <a:extLst>
              <a:ext uri="{FF2B5EF4-FFF2-40B4-BE49-F238E27FC236}">
                <a16:creationId xmlns:a16="http://schemas.microsoft.com/office/drawing/2014/main" id="{BA072515-7315-C251-6032-F28C8FD80E77}"/>
              </a:ext>
            </a:extLst>
          </p:cNvPr>
          <p:cNvSpPr>
            <a:spLocks noGrp="1"/>
          </p:cNvSpPr>
          <p:nvPr>
            <p:ph type="body" sz="quarter" idx="11"/>
          </p:nvPr>
        </p:nvSpPr>
        <p:spPr>
          <a:xfrm>
            <a:off x="584200" y="1593881"/>
            <a:ext cx="2808000" cy="345600"/>
          </a:xfrm>
        </p:spPr>
        <p:txBody>
          <a:bodyPr/>
          <a:lstStyle/>
          <a:p>
            <a:r>
              <a:rPr lang="en-US"/>
              <a:t>1. Draft agenda</a:t>
            </a:r>
          </a:p>
        </p:txBody>
      </p:sp>
      <p:sp>
        <p:nvSpPr>
          <p:cNvPr id="178" name="Text Placeholder 6">
            <a:extLst>
              <a:ext uri="{FF2B5EF4-FFF2-40B4-BE49-F238E27FC236}">
                <a16:creationId xmlns:a16="http://schemas.microsoft.com/office/drawing/2014/main" id="{ECBB8CAC-F6E0-4F7B-1D60-C234A0C7BDF5}"/>
              </a:ext>
            </a:extLst>
          </p:cNvPr>
          <p:cNvSpPr>
            <a:spLocks noGrp="1"/>
          </p:cNvSpPr>
          <p:nvPr>
            <p:ph type="body" sz="quarter" idx="12"/>
          </p:nvPr>
        </p:nvSpPr>
        <p:spPr>
          <a:xfrm>
            <a:off x="584200" y="4052218"/>
            <a:ext cx="2808000" cy="345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 Send follow ups</a:t>
            </a:r>
            <a:endParaRPr kumimoji="0" lang="en-US" sz="1200" b="1" i="0" u="none" strike="noStrike" kern="1200" cap="none" spc="0" normalizeH="0" baseline="0" noProof="0">
              <a:ln w="3175">
                <a:noFill/>
              </a:ln>
              <a:solidFill>
                <a:srgbClr val="FFFFFF"/>
              </a:solidFill>
              <a:effectLst/>
              <a:uLnTx/>
              <a:uFillTx/>
              <a:latin typeface="Segoe UI Semibold"/>
              <a:ea typeface="+mn-ea"/>
              <a:cs typeface="Segoe UI" pitchFamily="34" charset="0"/>
            </a:endParaRPr>
          </a:p>
        </p:txBody>
      </p:sp>
      <p:sp>
        <p:nvSpPr>
          <p:cNvPr id="179" name="Text Placeholder 7">
            <a:extLst>
              <a:ext uri="{FF2B5EF4-FFF2-40B4-BE49-F238E27FC236}">
                <a16:creationId xmlns:a16="http://schemas.microsoft.com/office/drawing/2014/main" id="{373C8316-AF83-0DE5-E6BA-9B7A247879B1}"/>
              </a:ext>
            </a:extLst>
          </p:cNvPr>
          <p:cNvSpPr>
            <a:spLocks noGrp="1"/>
          </p:cNvSpPr>
          <p:nvPr>
            <p:ph type="body" sz="quarter" idx="13"/>
          </p:nvPr>
        </p:nvSpPr>
        <p:spPr>
          <a:xfrm>
            <a:off x="4047840" y="1593881"/>
            <a:ext cx="2808000" cy="345600"/>
          </a:xfrm>
        </p:spPr>
        <p:txBody>
          <a:bodyPr/>
          <a:lstStyle/>
          <a:p>
            <a:r>
              <a:rPr lang="en-US"/>
              <a:t>2. Prepare content</a:t>
            </a:r>
          </a:p>
        </p:txBody>
      </p:sp>
      <p:sp>
        <p:nvSpPr>
          <p:cNvPr id="180" name="Text Placeholder 8">
            <a:extLst>
              <a:ext uri="{FF2B5EF4-FFF2-40B4-BE49-F238E27FC236}">
                <a16:creationId xmlns:a16="http://schemas.microsoft.com/office/drawing/2014/main" id="{E31B82DD-8231-145F-F440-32C7491258A2}"/>
              </a:ext>
            </a:extLst>
          </p:cNvPr>
          <p:cNvSpPr>
            <a:spLocks noGrp="1"/>
          </p:cNvSpPr>
          <p:nvPr>
            <p:ph type="body" sz="quarter" idx="14"/>
          </p:nvPr>
        </p:nvSpPr>
        <p:spPr>
          <a:xfrm>
            <a:off x="4047840" y="4052218"/>
            <a:ext cx="2808000" cy="345600"/>
          </a:xfrm>
        </p:spPr>
        <p:txBody>
          <a:bodyPr/>
          <a:lstStyle/>
          <a:p>
            <a:r>
              <a:rPr lang="en-GB"/>
              <a:t>5. Conduct and Summarize meeting</a:t>
            </a:r>
          </a:p>
        </p:txBody>
      </p:sp>
      <p:sp>
        <p:nvSpPr>
          <p:cNvPr id="181" name="Text Placeholder 9">
            <a:extLst>
              <a:ext uri="{FF2B5EF4-FFF2-40B4-BE49-F238E27FC236}">
                <a16:creationId xmlns:a16="http://schemas.microsoft.com/office/drawing/2014/main" id="{4B0BF47A-3DB8-E437-1755-2C49B7C4C73E}"/>
              </a:ext>
            </a:extLst>
          </p:cNvPr>
          <p:cNvSpPr>
            <a:spLocks noGrp="1"/>
          </p:cNvSpPr>
          <p:nvPr>
            <p:ph type="body" sz="quarter" idx="15"/>
          </p:nvPr>
        </p:nvSpPr>
        <p:spPr>
          <a:xfrm>
            <a:off x="7511481" y="1593881"/>
            <a:ext cx="2808000" cy="345600"/>
          </a:xfrm>
        </p:spPr>
        <p:txBody>
          <a:bodyPr/>
          <a:lstStyle/>
          <a:p>
            <a:r>
              <a:rPr lang="en-US"/>
              <a:t>3. Create presentation</a:t>
            </a:r>
          </a:p>
        </p:txBody>
      </p:sp>
      <p:sp>
        <p:nvSpPr>
          <p:cNvPr id="182" name="Text Placeholder 10">
            <a:extLst>
              <a:ext uri="{FF2B5EF4-FFF2-40B4-BE49-F238E27FC236}">
                <a16:creationId xmlns:a16="http://schemas.microsoft.com/office/drawing/2014/main" id="{ABCEB6A7-FF02-82CB-4BE9-72A98AA19F74}"/>
              </a:ext>
            </a:extLst>
          </p:cNvPr>
          <p:cNvSpPr>
            <a:spLocks noGrp="1"/>
          </p:cNvSpPr>
          <p:nvPr>
            <p:ph type="body" sz="quarter" idx="16"/>
          </p:nvPr>
        </p:nvSpPr>
        <p:spPr>
          <a:xfrm>
            <a:off x="7511481" y="4052218"/>
            <a:ext cx="2808000" cy="345600"/>
          </a:xfrm>
        </p:spPr>
        <p:txBody>
          <a:bodyPr/>
          <a:lstStyle/>
          <a:p>
            <a:r>
              <a:rPr lang="en-GB"/>
              <a:t>4. Deploy prep and briefing document</a:t>
            </a:r>
          </a:p>
        </p:txBody>
      </p:sp>
      <p:sp>
        <p:nvSpPr>
          <p:cNvPr id="183" name="Text Placeholder 11">
            <a:extLst>
              <a:ext uri="{FF2B5EF4-FFF2-40B4-BE49-F238E27FC236}">
                <a16:creationId xmlns:a16="http://schemas.microsoft.com/office/drawing/2014/main" id="{B76A98C2-BC40-CCA5-A97B-3F2BD9FFB23A}"/>
              </a:ext>
            </a:extLst>
          </p:cNvPr>
          <p:cNvSpPr>
            <a:spLocks noGrp="1"/>
          </p:cNvSpPr>
          <p:nvPr>
            <p:ph type="body" sz="quarter" idx="18"/>
          </p:nvPr>
        </p:nvSpPr>
        <p:spPr>
          <a:xfrm>
            <a:off x="584200" y="2032188"/>
            <a:ext cx="2808000" cy="626701"/>
          </a:xfrm>
        </p:spPr>
        <p:txBody>
          <a:bodyPr/>
          <a:lstStyle/>
          <a:p>
            <a:r>
              <a:rPr lang="en-GB"/>
              <a:t>Leverage Copilot</a:t>
            </a:r>
            <a:r>
              <a:rPr kumimoji="0" lang="en-US" sz="900" b="0" i="0" u="none" strike="noStrike" kern="1200" cap="none" spc="0" normalizeH="0" baseline="30000" noProof="0">
                <a:ln>
                  <a:noFill/>
                </a:ln>
                <a:solidFill>
                  <a:prstClr val="black"/>
                </a:solidFill>
                <a:effectLst/>
                <a:uLnTx/>
                <a:uFillTx/>
                <a:latin typeface="Segoe UI"/>
                <a:ea typeface="+mn-ea"/>
                <a:cs typeface="Segoe UI Semibold"/>
              </a:rPr>
              <a:t>1</a:t>
            </a:r>
            <a:r>
              <a:rPr lang="en-GB"/>
              <a:t> to summarize multiple Teams threads and emails for agenda requests. Catch up on any meetings you might have missed to ensure clarity on the latest requests and decisions. </a:t>
            </a:r>
          </a:p>
          <a:p>
            <a:endParaRPr lang="en-GB"/>
          </a:p>
        </p:txBody>
      </p:sp>
      <p:sp>
        <p:nvSpPr>
          <p:cNvPr id="184" name="Text Placeholder 12">
            <a:extLst>
              <a:ext uri="{FF2B5EF4-FFF2-40B4-BE49-F238E27FC236}">
                <a16:creationId xmlns:a16="http://schemas.microsoft.com/office/drawing/2014/main" id="{36C23A3F-4580-A99C-0F10-71CFB4CBE874}"/>
              </a:ext>
            </a:extLst>
          </p:cNvPr>
          <p:cNvSpPr>
            <a:spLocks noGrp="1"/>
          </p:cNvSpPr>
          <p:nvPr>
            <p:ph type="body" sz="quarter" idx="19"/>
          </p:nvPr>
        </p:nvSpPr>
        <p:spPr>
          <a:xfrm>
            <a:off x="4047840" y="2032188"/>
            <a:ext cx="2808000" cy="626701"/>
          </a:xfrm>
        </p:spPr>
        <p:txBody>
          <a:bodyPr vert="horz" wrap="square" lIns="90000" tIns="36000" rIns="90000" bIns="36000" rtlCol="0" anchor="t">
            <a:normAutofit/>
          </a:bodyPr>
          <a:lstStyle/>
          <a:p>
            <a:r>
              <a:rPr lang="en-GB">
                <a:cs typeface="Segoe UI"/>
              </a:rPr>
              <a:t>Bring together data on business performance from the previous period (monthly/quarterly) utilizing Copilot in Excel to collate data and embed formulas.</a:t>
            </a:r>
          </a:p>
        </p:txBody>
      </p:sp>
      <p:sp>
        <p:nvSpPr>
          <p:cNvPr id="185" name="Text Placeholder 13">
            <a:extLst>
              <a:ext uri="{FF2B5EF4-FFF2-40B4-BE49-F238E27FC236}">
                <a16:creationId xmlns:a16="http://schemas.microsoft.com/office/drawing/2014/main" id="{09DEDCC6-ED61-43E4-234C-AC9BE68A7BB9}"/>
              </a:ext>
            </a:extLst>
          </p:cNvPr>
          <p:cNvSpPr>
            <a:spLocks noGrp="1"/>
          </p:cNvSpPr>
          <p:nvPr>
            <p:ph type="body" sz="quarter" idx="20"/>
          </p:nvPr>
        </p:nvSpPr>
        <p:spPr>
          <a:xfrm>
            <a:off x="7511481" y="2032188"/>
            <a:ext cx="2808000" cy="626701"/>
          </a:xfrm>
        </p:spPr>
        <p:txBody>
          <a:bodyPr/>
          <a:lstStyle/>
          <a:p>
            <a:r>
              <a:rPr lang="en-GB"/>
              <a:t>Use Copilot in PowerPoint to create a presentation based on the agenda and a summary of key documents including the business performance analysis.</a:t>
            </a:r>
          </a:p>
        </p:txBody>
      </p:sp>
      <p:sp>
        <p:nvSpPr>
          <p:cNvPr id="186" name="Text Placeholder 14">
            <a:extLst>
              <a:ext uri="{FF2B5EF4-FFF2-40B4-BE49-F238E27FC236}">
                <a16:creationId xmlns:a16="http://schemas.microsoft.com/office/drawing/2014/main" id="{8784D3B2-011D-5821-BA34-1ED1FA36A270}"/>
              </a:ext>
            </a:extLst>
          </p:cNvPr>
          <p:cNvSpPr>
            <a:spLocks noGrp="1"/>
          </p:cNvSpPr>
          <p:nvPr>
            <p:ph type="body" sz="quarter" idx="21"/>
          </p:nvPr>
        </p:nvSpPr>
        <p:spPr>
          <a:xfrm>
            <a:off x="584200" y="3208260"/>
            <a:ext cx="2808000" cy="626701"/>
          </a:xfrm>
        </p:spPr>
        <p:txBody>
          <a:bodyPr/>
          <a:lstStyle/>
          <a:p>
            <a:r>
              <a:rPr lang="en-GB" b="1" kern="0">
                <a:solidFill>
                  <a:srgbClr val="1A1A1A"/>
                </a:solidFill>
                <a:latin typeface="Segoe UI"/>
                <a:cs typeface="+mn-cs"/>
              </a:rPr>
              <a:t>Automatically extract key meeting requests </a:t>
            </a:r>
            <a:r>
              <a:rPr lang="en-GB"/>
              <a:t>from scattered messages, streamlining the process for building the agenda. </a:t>
            </a:r>
            <a:endParaRPr lang="en-US"/>
          </a:p>
        </p:txBody>
      </p:sp>
      <p:sp>
        <p:nvSpPr>
          <p:cNvPr id="187" name="Text Placeholder 15">
            <a:extLst>
              <a:ext uri="{FF2B5EF4-FFF2-40B4-BE49-F238E27FC236}">
                <a16:creationId xmlns:a16="http://schemas.microsoft.com/office/drawing/2014/main" id="{81F7CF58-3DFB-B6D0-68B4-A6DB4807DFFC}"/>
              </a:ext>
            </a:extLst>
          </p:cNvPr>
          <p:cNvSpPr>
            <a:spLocks noGrp="1"/>
          </p:cNvSpPr>
          <p:nvPr>
            <p:ph type="body" sz="quarter" idx="22"/>
          </p:nvPr>
        </p:nvSpPr>
        <p:spPr>
          <a:xfrm>
            <a:off x="584200" y="5641938"/>
            <a:ext cx="2808000" cy="626701"/>
          </a:xfrm>
        </p:spPr>
        <p:txBody>
          <a:bodyPr/>
          <a:lstStyle/>
          <a:p>
            <a:r>
              <a:rPr lang="en-GB" b="1" kern="0">
                <a:solidFill>
                  <a:srgbClr val="1A1A1A"/>
                </a:solidFill>
                <a:latin typeface="Segoe UI"/>
                <a:cs typeface="+mn-cs"/>
              </a:rPr>
              <a:t>Ensure high writing quality </a:t>
            </a:r>
            <a:r>
              <a:rPr lang="en-GB"/>
              <a:t>using Copilot in Outlook to revise first drafts</a:t>
            </a:r>
          </a:p>
        </p:txBody>
      </p:sp>
      <p:sp>
        <p:nvSpPr>
          <p:cNvPr id="188" name="Text Placeholder 16">
            <a:extLst>
              <a:ext uri="{FF2B5EF4-FFF2-40B4-BE49-F238E27FC236}">
                <a16:creationId xmlns:a16="http://schemas.microsoft.com/office/drawing/2014/main" id="{59BF8A6A-AFFD-2A86-E2AD-26229591D16E}"/>
              </a:ext>
            </a:extLst>
          </p:cNvPr>
          <p:cNvSpPr>
            <a:spLocks noGrp="1"/>
          </p:cNvSpPr>
          <p:nvPr>
            <p:ph type="body" sz="quarter" idx="23"/>
          </p:nvPr>
        </p:nvSpPr>
        <p:spPr>
          <a:xfrm>
            <a:off x="4047840" y="3208260"/>
            <a:ext cx="2808000" cy="626701"/>
          </a:xfrm>
        </p:spPr>
        <p:txBody>
          <a:bodyPr/>
          <a:lstStyle/>
          <a:p>
            <a:r>
              <a:rPr lang="en-GB" b="1" kern="0">
                <a:solidFill>
                  <a:srgbClr val="1A1A1A"/>
                </a:solidFill>
                <a:latin typeface="Segoe UI"/>
                <a:cs typeface="+mn-cs"/>
              </a:rPr>
              <a:t>Quickly analyze data </a:t>
            </a:r>
            <a:r>
              <a:rPr lang="en-GB">
                <a:cs typeface="Segoe UI"/>
              </a:rPr>
              <a:t>from the previous period.</a:t>
            </a:r>
            <a:endParaRPr lang="en-GB"/>
          </a:p>
        </p:txBody>
      </p:sp>
      <p:sp>
        <p:nvSpPr>
          <p:cNvPr id="189" name="Text Placeholder 17">
            <a:extLst>
              <a:ext uri="{FF2B5EF4-FFF2-40B4-BE49-F238E27FC236}">
                <a16:creationId xmlns:a16="http://schemas.microsoft.com/office/drawing/2014/main" id="{1824296F-D2DD-03DE-4693-EA226618E975}"/>
              </a:ext>
            </a:extLst>
          </p:cNvPr>
          <p:cNvSpPr>
            <a:spLocks noGrp="1"/>
          </p:cNvSpPr>
          <p:nvPr>
            <p:ph type="body" sz="quarter" idx="24"/>
          </p:nvPr>
        </p:nvSpPr>
        <p:spPr>
          <a:xfrm>
            <a:off x="4047840" y="5641938"/>
            <a:ext cx="2808000" cy="626701"/>
          </a:xfrm>
        </p:spPr>
        <p:txBody>
          <a:bodyPr/>
          <a:lstStyle/>
          <a:p>
            <a:r>
              <a:rPr lang="en-GB" b="1" kern="0">
                <a:solidFill>
                  <a:srgbClr val="1A1A1A"/>
                </a:solidFill>
                <a:latin typeface="Segoe UI"/>
                <a:cs typeface="+mn-cs"/>
              </a:rPr>
              <a:t>Save time </a:t>
            </a:r>
            <a:r>
              <a:rPr lang="en-GB"/>
              <a:t>and maintain concentration on the meeting by getting Copilot in Teams to capture key actions.</a:t>
            </a:r>
          </a:p>
        </p:txBody>
      </p:sp>
      <p:sp>
        <p:nvSpPr>
          <p:cNvPr id="190" name="Text Placeholder 18">
            <a:extLst>
              <a:ext uri="{FF2B5EF4-FFF2-40B4-BE49-F238E27FC236}">
                <a16:creationId xmlns:a16="http://schemas.microsoft.com/office/drawing/2014/main" id="{4EEE811A-9BAA-3AAF-39BC-50511FE4C02B}"/>
              </a:ext>
            </a:extLst>
          </p:cNvPr>
          <p:cNvSpPr>
            <a:spLocks noGrp="1"/>
          </p:cNvSpPr>
          <p:nvPr>
            <p:ph type="body" sz="quarter" idx="25"/>
          </p:nvPr>
        </p:nvSpPr>
        <p:spPr>
          <a:xfrm>
            <a:off x="7511481" y="3208260"/>
            <a:ext cx="2808000" cy="626701"/>
          </a:xfrm>
        </p:spPr>
        <p:txBody>
          <a:bodyPr/>
          <a:lstStyle/>
          <a:p>
            <a:r>
              <a:rPr lang="en-GB" b="1" kern="0">
                <a:solidFill>
                  <a:srgbClr val="1A1A1A"/>
                </a:solidFill>
                <a:latin typeface="Segoe UI"/>
                <a:cs typeface="+mn-cs"/>
              </a:rPr>
              <a:t>Create a presentation </a:t>
            </a:r>
            <a:r>
              <a:rPr lang="en-GB"/>
              <a:t>from project documents</a:t>
            </a:r>
          </a:p>
        </p:txBody>
      </p:sp>
      <p:sp>
        <p:nvSpPr>
          <p:cNvPr id="191" name="Text Placeholder 19">
            <a:extLst>
              <a:ext uri="{FF2B5EF4-FFF2-40B4-BE49-F238E27FC236}">
                <a16:creationId xmlns:a16="http://schemas.microsoft.com/office/drawing/2014/main" id="{9577F420-B34B-ACB3-0AE2-31FA55438B6A}"/>
              </a:ext>
            </a:extLst>
          </p:cNvPr>
          <p:cNvSpPr>
            <a:spLocks noGrp="1"/>
          </p:cNvSpPr>
          <p:nvPr>
            <p:ph type="body" sz="quarter" idx="26"/>
          </p:nvPr>
        </p:nvSpPr>
        <p:spPr>
          <a:xfrm>
            <a:off x="7511481" y="5641938"/>
            <a:ext cx="2808000" cy="626701"/>
          </a:xfrm>
        </p:spPr>
        <p:txBody>
          <a:bodyPr/>
          <a:lstStyle/>
          <a:p>
            <a:r>
              <a:rPr lang="en-GB" b="1" kern="0">
                <a:solidFill>
                  <a:srgbClr val="1A1A1A"/>
                </a:solidFill>
                <a:latin typeface="Segoe UI"/>
                <a:cs typeface="+mn-cs"/>
              </a:rPr>
              <a:t>Save time </a:t>
            </a:r>
            <a:r>
              <a:rPr lang="en-GB"/>
              <a:t>using Copilot in Outlook to share prework for the meeting.</a:t>
            </a:r>
          </a:p>
        </p:txBody>
      </p:sp>
      <p:sp>
        <p:nvSpPr>
          <p:cNvPr id="192" name="Text Placeholder 20">
            <a:extLst>
              <a:ext uri="{FF2B5EF4-FFF2-40B4-BE49-F238E27FC236}">
                <a16:creationId xmlns:a16="http://schemas.microsoft.com/office/drawing/2014/main" id="{50B726B6-9BF5-710B-DDE7-AA8EE3CA0C69}"/>
              </a:ext>
            </a:extLst>
          </p:cNvPr>
          <p:cNvSpPr>
            <a:spLocks noGrp="1"/>
          </p:cNvSpPr>
          <p:nvPr>
            <p:ph type="body" sz="quarter" idx="27"/>
          </p:nvPr>
        </p:nvSpPr>
        <p:spPr>
          <a:xfrm>
            <a:off x="584200" y="4488366"/>
            <a:ext cx="2808000" cy="626701"/>
          </a:xfrm>
        </p:spPr>
        <p:txBody>
          <a:bodyPr/>
          <a:lstStyle/>
          <a:p>
            <a:r>
              <a:rPr lang="en-GB"/>
              <a:t>Use the generated notes and actions to follow up with meeting attendees.  Use Copilot in Outlook to enhance the tone of your follow up email while conveying urgency in your request.</a:t>
            </a:r>
          </a:p>
          <a:p>
            <a:endParaRPr lang="en-GB"/>
          </a:p>
        </p:txBody>
      </p:sp>
      <p:sp>
        <p:nvSpPr>
          <p:cNvPr id="193" name="Text Placeholder 21">
            <a:extLst>
              <a:ext uri="{FF2B5EF4-FFF2-40B4-BE49-F238E27FC236}">
                <a16:creationId xmlns:a16="http://schemas.microsoft.com/office/drawing/2014/main" id="{23076C1C-E01F-65F8-9641-04A94CC3133E}"/>
              </a:ext>
            </a:extLst>
          </p:cNvPr>
          <p:cNvSpPr>
            <a:spLocks noGrp="1"/>
          </p:cNvSpPr>
          <p:nvPr>
            <p:ph type="body" sz="quarter" idx="28"/>
          </p:nvPr>
        </p:nvSpPr>
        <p:spPr>
          <a:xfrm>
            <a:off x="4047840" y="4488366"/>
            <a:ext cx="2808000" cy="626701"/>
          </a:xfrm>
        </p:spPr>
        <p:txBody>
          <a:bodyPr/>
          <a:lstStyle/>
          <a:p>
            <a:r>
              <a:rPr lang="en-GB"/>
              <a:t>Activate Copilot in Teams during the meeting to summarize discussions and provide the key points and action items.</a:t>
            </a:r>
          </a:p>
        </p:txBody>
      </p:sp>
      <p:sp>
        <p:nvSpPr>
          <p:cNvPr id="194" name="Text Placeholder 39">
            <a:extLst>
              <a:ext uri="{FF2B5EF4-FFF2-40B4-BE49-F238E27FC236}">
                <a16:creationId xmlns:a16="http://schemas.microsoft.com/office/drawing/2014/main" id="{BE1D6E83-B7A1-3FAE-94DD-771DA6F9855D}"/>
              </a:ext>
            </a:extLst>
          </p:cNvPr>
          <p:cNvSpPr>
            <a:spLocks noGrp="1"/>
          </p:cNvSpPr>
          <p:nvPr>
            <p:ph type="body" sz="quarter" idx="29"/>
          </p:nvPr>
        </p:nvSpPr>
        <p:spPr>
          <a:xfrm>
            <a:off x="7511481" y="4488366"/>
            <a:ext cx="2808000" cy="626701"/>
          </a:xfrm>
        </p:spPr>
        <p:txBody>
          <a:bodyPr/>
          <a:lstStyle/>
          <a:p>
            <a:r>
              <a:rPr lang="en-GB"/>
              <a:t>Use Copilot in Outlook to generate an email sharing the meeting agenda, prep work, and presentation summarizing the goals of the meeting. </a:t>
            </a:r>
          </a:p>
        </p:txBody>
      </p:sp>
      <p:sp>
        <p:nvSpPr>
          <p:cNvPr id="195" name="Text Placeholder 40">
            <a:extLst>
              <a:ext uri="{FF2B5EF4-FFF2-40B4-BE49-F238E27FC236}">
                <a16:creationId xmlns:a16="http://schemas.microsoft.com/office/drawing/2014/main" id="{6739997A-12D8-77E6-A88E-BF40457A1A0B}"/>
              </a:ext>
            </a:extLst>
          </p:cNvPr>
          <p:cNvSpPr>
            <a:spLocks noGrp="1"/>
          </p:cNvSpPr>
          <p:nvPr>
            <p:ph type="body" sz="quarter" idx="38"/>
          </p:nvPr>
        </p:nvSpPr>
        <p:spPr>
          <a:xfrm>
            <a:off x="11417128" y="357645"/>
            <a:ext cx="127000" cy="125999"/>
          </a:xfrm>
          <a:solidFill>
            <a:srgbClr val="0078D4"/>
          </a:solidFill>
        </p:spPr>
        <p:txBody>
          <a:bodyPr/>
          <a:lstStyle/>
          <a:p>
            <a:endParaRPr lang="en-US"/>
          </a:p>
        </p:txBody>
      </p:sp>
      <p:sp>
        <p:nvSpPr>
          <p:cNvPr id="196" name="Text Placeholder 41">
            <a:extLst>
              <a:ext uri="{FF2B5EF4-FFF2-40B4-BE49-F238E27FC236}">
                <a16:creationId xmlns:a16="http://schemas.microsoft.com/office/drawing/2014/main" id="{001F27A7-C131-CB06-01AB-487DABB7E6FA}"/>
              </a:ext>
            </a:extLst>
          </p:cNvPr>
          <p:cNvSpPr>
            <a:spLocks noGrp="1"/>
          </p:cNvSpPr>
          <p:nvPr>
            <p:ph type="body" sz="quarter" idx="39"/>
          </p:nvPr>
        </p:nvSpPr>
        <p:spPr>
          <a:xfrm>
            <a:off x="11588664" y="357645"/>
            <a:ext cx="127000" cy="125999"/>
          </a:xfrm>
        </p:spPr>
        <p:txBody>
          <a:bodyPr/>
          <a:lstStyle/>
          <a:p>
            <a:endParaRPr lang="en-US"/>
          </a:p>
        </p:txBody>
      </p:sp>
      <p:sp>
        <p:nvSpPr>
          <p:cNvPr id="197" name="Text Placeholder 42">
            <a:extLst>
              <a:ext uri="{FF2B5EF4-FFF2-40B4-BE49-F238E27FC236}">
                <a16:creationId xmlns:a16="http://schemas.microsoft.com/office/drawing/2014/main" id="{5422FF15-F7CC-C1F1-AE4F-608D26F53F97}"/>
              </a:ext>
            </a:extLst>
          </p:cNvPr>
          <p:cNvSpPr>
            <a:spLocks noGrp="1"/>
          </p:cNvSpPr>
          <p:nvPr>
            <p:ph type="body" sz="quarter" idx="40"/>
          </p:nvPr>
        </p:nvSpPr>
        <p:spPr>
          <a:xfrm>
            <a:off x="11760200" y="357645"/>
            <a:ext cx="127000" cy="125999"/>
          </a:xfrm>
        </p:spPr>
        <p:txBody>
          <a:bodyPr/>
          <a:lstStyle/>
          <a:p>
            <a:endParaRPr lang="en-US"/>
          </a:p>
        </p:txBody>
      </p:sp>
      <p:grpSp>
        <p:nvGrpSpPr>
          <p:cNvPr id="215" name="Group 214">
            <a:extLst>
              <a:ext uri="{FF2B5EF4-FFF2-40B4-BE49-F238E27FC236}">
                <a16:creationId xmlns:a16="http://schemas.microsoft.com/office/drawing/2014/main" id="{9EB9F0E6-0F4F-8A0D-B6F3-B9411A5EB03D}"/>
              </a:ext>
            </a:extLst>
          </p:cNvPr>
          <p:cNvGrpSpPr/>
          <p:nvPr/>
        </p:nvGrpSpPr>
        <p:grpSpPr>
          <a:xfrm>
            <a:off x="7944273" y="2753574"/>
            <a:ext cx="1942417" cy="360000"/>
            <a:chOff x="588263" y="2177588"/>
            <a:chExt cx="1942417" cy="360000"/>
          </a:xfrm>
        </p:grpSpPr>
        <p:pic>
          <p:nvPicPr>
            <p:cNvPr id="216" name="Picture 215">
              <a:extLst>
                <a:ext uri="{FF2B5EF4-FFF2-40B4-BE49-F238E27FC236}">
                  <a16:creationId xmlns:a16="http://schemas.microsoft.com/office/drawing/2014/main" id="{49F3E836-6BFC-73B3-658A-57975B69D1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7" name="TextBox 216">
              <a:extLst>
                <a:ext uri="{FF2B5EF4-FFF2-40B4-BE49-F238E27FC236}">
                  <a16:creationId xmlns:a16="http://schemas.microsoft.com/office/drawing/2014/main" id="{5E11D655-F2EB-DB7F-CE27-B4EE10E66E63}"/>
                </a:ext>
                <a:ext uri="{C183D7F6-B498-43B3-948B-1728B52AA6E4}">
                  <adec:decorative xmlns:adec="http://schemas.microsoft.com/office/drawing/2017/decorative" val="0"/>
                </a:ext>
              </a:extLst>
            </p:cNvPr>
            <p:cNvSpPr txBox="1"/>
            <p:nvPr/>
          </p:nvSpPr>
          <p:spPr>
            <a:xfrm>
              <a:off x="1047214" y="2272950"/>
              <a:ext cx="1483466"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8" name="Group 217">
            <a:extLst>
              <a:ext uri="{FF2B5EF4-FFF2-40B4-BE49-F238E27FC236}">
                <a16:creationId xmlns:a16="http://schemas.microsoft.com/office/drawing/2014/main" id="{2B79E5E2-B4A2-12C0-8796-8512AEDE3A18}"/>
              </a:ext>
            </a:extLst>
          </p:cNvPr>
          <p:cNvGrpSpPr/>
          <p:nvPr/>
        </p:nvGrpSpPr>
        <p:grpSpPr>
          <a:xfrm>
            <a:off x="4704103" y="2753574"/>
            <a:ext cx="1495474" cy="360000"/>
            <a:chOff x="577439" y="3137252"/>
            <a:chExt cx="1495474" cy="360000"/>
          </a:xfrm>
        </p:grpSpPr>
        <p:pic>
          <p:nvPicPr>
            <p:cNvPr id="219" name="Picture 218">
              <a:extLst>
                <a:ext uri="{FF2B5EF4-FFF2-40B4-BE49-F238E27FC236}">
                  <a16:creationId xmlns:a16="http://schemas.microsoft.com/office/drawing/2014/main" id="{28D370A4-B9CF-1396-1923-751F942AB3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20" name="TextBox 219">
              <a:extLst>
                <a:ext uri="{FF2B5EF4-FFF2-40B4-BE49-F238E27FC236}">
                  <a16:creationId xmlns:a16="http://schemas.microsoft.com/office/drawing/2014/main" id="{8B9A7DE5-C37A-BAFA-2712-069D7A14D54E}"/>
                </a:ext>
                <a:ext uri="{C183D7F6-B498-43B3-948B-1728B52AA6E4}">
                  <adec:decorative xmlns:adec="http://schemas.microsoft.com/office/drawing/2017/decorative" val="0"/>
                </a:ext>
              </a:extLst>
            </p:cNvPr>
            <p:cNvSpPr txBox="1"/>
            <p:nvPr/>
          </p:nvSpPr>
          <p:spPr>
            <a:xfrm>
              <a:off x="1047214" y="3232614"/>
              <a:ext cx="102569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7" name="Group 226">
            <a:extLst>
              <a:ext uri="{FF2B5EF4-FFF2-40B4-BE49-F238E27FC236}">
                <a16:creationId xmlns:a16="http://schemas.microsoft.com/office/drawing/2014/main" id="{22B1D6C8-B410-3716-E6B4-86280E4CD464}"/>
              </a:ext>
            </a:extLst>
          </p:cNvPr>
          <p:cNvGrpSpPr/>
          <p:nvPr/>
        </p:nvGrpSpPr>
        <p:grpSpPr>
          <a:xfrm>
            <a:off x="1122268" y="5198502"/>
            <a:ext cx="1731864" cy="360000"/>
            <a:chOff x="588263" y="1697756"/>
            <a:chExt cx="1731864" cy="360000"/>
          </a:xfrm>
        </p:grpSpPr>
        <p:pic>
          <p:nvPicPr>
            <p:cNvPr id="228" name="Picture 227">
              <a:extLst>
                <a:ext uri="{FF2B5EF4-FFF2-40B4-BE49-F238E27FC236}">
                  <a16:creationId xmlns:a16="http://schemas.microsoft.com/office/drawing/2014/main" id="{B4DBD3B8-3907-5B28-0FEF-4114E7FD38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29" name="TextBox 228">
              <a:extLst>
                <a:ext uri="{FF2B5EF4-FFF2-40B4-BE49-F238E27FC236}">
                  <a16:creationId xmlns:a16="http://schemas.microsoft.com/office/drawing/2014/main" id="{78BC4658-3BFD-5363-D988-5D7D49425D49}"/>
                </a:ext>
                <a:ext uri="{C183D7F6-B498-43B3-948B-1728B52AA6E4}">
                  <adec:decorative xmlns:adec="http://schemas.microsoft.com/office/drawing/2017/decorative" val="0"/>
                </a:ext>
              </a:extLst>
            </p:cNvPr>
            <p:cNvSpPr txBox="1"/>
            <p:nvPr/>
          </p:nvSpPr>
          <p:spPr>
            <a:xfrm>
              <a:off x="1047214" y="1793118"/>
              <a:ext cx="1272913"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0" name="Group 229">
            <a:extLst>
              <a:ext uri="{FF2B5EF4-FFF2-40B4-BE49-F238E27FC236}">
                <a16:creationId xmlns:a16="http://schemas.microsoft.com/office/drawing/2014/main" id="{83F142A2-740E-09AE-1D3C-DC6E53F255BC}"/>
              </a:ext>
            </a:extLst>
          </p:cNvPr>
          <p:cNvGrpSpPr/>
          <p:nvPr/>
        </p:nvGrpSpPr>
        <p:grpSpPr>
          <a:xfrm>
            <a:off x="4654121" y="5198502"/>
            <a:ext cx="1595438" cy="360000"/>
            <a:chOff x="588263" y="3617084"/>
            <a:chExt cx="1595438" cy="360000"/>
          </a:xfrm>
        </p:grpSpPr>
        <p:pic>
          <p:nvPicPr>
            <p:cNvPr id="231" name="Picture 230">
              <a:extLst>
                <a:ext uri="{FF2B5EF4-FFF2-40B4-BE49-F238E27FC236}">
                  <a16:creationId xmlns:a16="http://schemas.microsoft.com/office/drawing/2014/main" id="{BC1FA75E-BC48-C17E-7DF4-1DEF08535F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32" name="TextBox 231">
              <a:extLst>
                <a:ext uri="{FF2B5EF4-FFF2-40B4-BE49-F238E27FC236}">
                  <a16:creationId xmlns:a16="http://schemas.microsoft.com/office/drawing/2014/main" id="{0BB75D39-23E4-C926-20F5-B60F54ED06D3}"/>
                </a:ext>
                <a:ext uri="{C183D7F6-B498-43B3-948B-1728B52AA6E4}">
                  <adec:decorative xmlns:adec="http://schemas.microsoft.com/office/drawing/2017/decorative" val="0"/>
                </a:ext>
              </a:extLst>
            </p:cNvPr>
            <p:cNvSpPr txBox="1"/>
            <p:nvPr/>
          </p:nvSpPr>
          <p:spPr>
            <a:xfrm>
              <a:off x="1047214" y="3712446"/>
              <a:ext cx="113648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3" name="Group 232">
            <a:extLst>
              <a:ext uri="{FF2B5EF4-FFF2-40B4-BE49-F238E27FC236}">
                <a16:creationId xmlns:a16="http://schemas.microsoft.com/office/drawing/2014/main" id="{A0DC5124-7518-F3C6-CF08-58A312A0A963}"/>
              </a:ext>
            </a:extLst>
          </p:cNvPr>
          <p:cNvGrpSpPr/>
          <p:nvPr/>
        </p:nvGrpSpPr>
        <p:grpSpPr>
          <a:xfrm>
            <a:off x="8073468" y="5198502"/>
            <a:ext cx="1684026" cy="360000"/>
            <a:chOff x="588263" y="1697756"/>
            <a:chExt cx="1684026" cy="360000"/>
          </a:xfrm>
        </p:grpSpPr>
        <p:pic>
          <p:nvPicPr>
            <p:cNvPr id="234" name="Picture 233">
              <a:extLst>
                <a:ext uri="{FF2B5EF4-FFF2-40B4-BE49-F238E27FC236}">
                  <a16:creationId xmlns:a16="http://schemas.microsoft.com/office/drawing/2014/main" id="{3877547B-EB4B-D3A3-C596-5E4713C977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35" name="TextBox 234">
              <a:extLst>
                <a:ext uri="{FF2B5EF4-FFF2-40B4-BE49-F238E27FC236}">
                  <a16:creationId xmlns:a16="http://schemas.microsoft.com/office/drawing/2014/main" id="{1CAFEFE0-363E-57C4-D1B9-99C1B9F4E656}"/>
                </a:ext>
                <a:ext uri="{C183D7F6-B498-43B3-948B-1728B52AA6E4}">
                  <adec:decorative xmlns:adec="http://schemas.microsoft.com/office/drawing/2017/decorative" val="0"/>
                </a:ext>
              </a:extLst>
            </p:cNvPr>
            <p:cNvSpPr txBox="1"/>
            <p:nvPr/>
          </p:nvSpPr>
          <p:spPr>
            <a:xfrm>
              <a:off x="1047214" y="1793118"/>
              <a:ext cx="1225075"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9CD9A0C8-6EDF-2878-B8CF-71D0C8331F6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10167871" y="4288861"/>
            <a:ext cx="2024130" cy="2569139"/>
          </a:xfrm>
          <a:prstGeom prst="rect">
            <a:avLst/>
          </a:prstGeom>
        </p:spPr>
      </p:pic>
      <p:grpSp>
        <p:nvGrpSpPr>
          <p:cNvPr id="6" name="Group 5">
            <a:extLst>
              <a:ext uri="{FF2B5EF4-FFF2-40B4-BE49-F238E27FC236}">
                <a16:creationId xmlns:a16="http://schemas.microsoft.com/office/drawing/2014/main" id="{020F9440-DE11-F204-1DAA-DBEC00AFDBAB}"/>
              </a:ext>
            </a:extLst>
          </p:cNvPr>
          <p:cNvGrpSpPr/>
          <p:nvPr/>
        </p:nvGrpSpPr>
        <p:grpSpPr>
          <a:xfrm>
            <a:off x="1482268" y="2764825"/>
            <a:ext cx="996180" cy="360000"/>
            <a:chOff x="588263" y="1217924"/>
            <a:chExt cx="996180" cy="360000"/>
          </a:xfrm>
        </p:grpSpPr>
        <p:pic>
          <p:nvPicPr>
            <p:cNvPr id="7" name="Picture 6" descr="Zip Co logo SVG free download, id: 101874 - Brandlogos.net">
              <a:hlinkClick r:id="rId8"/>
              <a:extLst>
                <a:ext uri="{FF2B5EF4-FFF2-40B4-BE49-F238E27FC236}">
                  <a16:creationId xmlns:a16="http://schemas.microsoft.com/office/drawing/2014/main" id="{14B75B08-070E-DA14-8C31-9099D65270E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 name="TextBox 7">
              <a:extLst>
                <a:ext uri="{FF2B5EF4-FFF2-40B4-BE49-F238E27FC236}">
                  <a16:creationId xmlns:a16="http://schemas.microsoft.com/office/drawing/2014/main" id="{DEEB4244-4E69-348D-F8DF-877D489F4596}"/>
                </a:ext>
                <a:ext uri="{C183D7F6-B498-43B3-948B-1728B52AA6E4}">
                  <adec:decorative xmlns:adec="http://schemas.microsoft.com/office/drawing/2017/decorative" val="0"/>
                </a:ext>
              </a:extLst>
            </p:cNvPr>
            <p:cNvSpPr txBox="1"/>
            <p:nvPr/>
          </p:nvSpPr>
          <p:spPr>
            <a:xfrm>
              <a:off x="1047214" y="1313286"/>
              <a:ext cx="53722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0" name="Rectangle: Rounded Corners 6">
            <a:extLst>
              <a:ext uri="{FF2B5EF4-FFF2-40B4-BE49-F238E27FC236}">
                <a16:creationId xmlns:a16="http://schemas.microsoft.com/office/drawing/2014/main" id="{7E245D16-9320-689F-F126-2010C829ACD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1" name="Group 10">
            <a:extLst>
              <a:ext uri="{FF2B5EF4-FFF2-40B4-BE49-F238E27FC236}">
                <a16:creationId xmlns:a16="http://schemas.microsoft.com/office/drawing/2014/main" id="{B261006A-6655-0203-2E35-24CB49324AD6}"/>
              </a:ext>
            </a:extLst>
          </p:cNvPr>
          <p:cNvGrpSpPr/>
          <p:nvPr/>
        </p:nvGrpSpPr>
        <p:grpSpPr>
          <a:xfrm>
            <a:off x="1624328" y="1132756"/>
            <a:ext cx="1332000" cy="216000"/>
            <a:chOff x="1198144" y="862657"/>
            <a:chExt cx="1332000" cy="216000"/>
          </a:xfrm>
        </p:grpSpPr>
        <p:sp>
          <p:nvSpPr>
            <p:cNvPr id="12" name="Rectangle: Rounded Corners 6">
              <a:extLst>
                <a:ext uri="{FF2B5EF4-FFF2-40B4-BE49-F238E27FC236}">
                  <a16:creationId xmlns:a16="http://schemas.microsoft.com/office/drawing/2014/main" id="{2DEBECA2-A071-8120-2A1C-BAEDC15C77F5}"/>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Improve efficiency</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3" name="Graphic 12">
              <a:extLst>
                <a:ext uri="{FF2B5EF4-FFF2-40B4-BE49-F238E27FC236}">
                  <a16:creationId xmlns:a16="http://schemas.microsoft.com/office/drawing/2014/main" id="{A402FCC0-633B-E611-9C46-B9A4EE0A890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sp>
        <p:nvSpPr>
          <p:cNvPr id="14" name="Rectangle: Rounded Corners 13">
            <a:extLst>
              <a:ext uri="{FF2B5EF4-FFF2-40B4-BE49-F238E27FC236}">
                <a16:creationId xmlns:a16="http://schemas.microsoft.com/office/drawing/2014/main" id="{E2004A78-EF56-280C-0AE2-5A6CED82F7C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5" name="Group 14">
            <a:extLst>
              <a:ext uri="{FF2B5EF4-FFF2-40B4-BE49-F238E27FC236}">
                <a16:creationId xmlns:a16="http://schemas.microsoft.com/office/drawing/2014/main" id="{27521C76-6655-BF65-CC33-EA53E9F709E0}"/>
              </a:ext>
            </a:extLst>
          </p:cNvPr>
          <p:cNvGrpSpPr/>
          <p:nvPr/>
        </p:nvGrpSpPr>
        <p:grpSpPr>
          <a:xfrm>
            <a:off x="7523373" y="1127774"/>
            <a:ext cx="1260000" cy="216000"/>
            <a:chOff x="1194743" y="1140160"/>
            <a:chExt cx="1260000" cy="216000"/>
          </a:xfrm>
        </p:grpSpPr>
        <p:sp>
          <p:nvSpPr>
            <p:cNvPr id="16" name="Rectangle: Rounded Corners 6">
              <a:extLst>
                <a:ext uri="{FF2B5EF4-FFF2-40B4-BE49-F238E27FC236}">
                  <a16:creationId xmlns:a16="http://schemas.microsoft.com/office/drawing/2014/main" id="{089E5711-2321-91B9-8D21-65FB4CE5A70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17" name="Graphic 16">
              <a:extLst>
                <a:ext uri="{FF2B5EF4-FFF2-40B4-BE49-F238E27FC236}">
                  <a16:creationId xmlns:a16="http://schemas.microsoft.com/office/drawing/2014/main" id="{102B9F79-97B4-5BFD-E470-905771E3CEB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15FE643C-29D6-3E8E-7122-150BBF6521A7}"/>
              </a:ext>
            </a:extLst>
          </p:cNvPr>
          <p:cNvGrpSpPr/>
          <p:nvPr/>
        </p:nvGrpSpPr>
        <p:grpSpPr>
          <a:xfrm>
            <a:off x="8868697" y="1127774"/>
            <a:ext cx="1450784" cy="216000"/>
            <a:chOff x="1194743" y="1140160"/>
            <a:chExt cx="1450784" cy="216000"/>
          </a:xfrm>
        </p:grpSpPr>
        <p:sp>
          <p:nvSpPr>
            <p:cNvPr id="19" name="Rectangle: Rounded Corners 6">
              <a:extLst>
                <a:ext uri="{FF2B5EF4-FFF2-40B4-BE49-F238E27FC236}">
                  <a16:creationId xmlns:a16="http://schemas.microsoft.com/office/drawing/2014/main" id="{9A268CF8-B75B-A8AA-31DC-C905BDB3DC5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20" name="Graphic 19">
              <a:extLst>
                <a:ext uri="{FF2B5EF4-FFF2-40B4-BE49-F238E27FC236}">
                  <a16:creationId xmlns:a16="http://schemas.microsoft.com/office/drawing/2014/main" id="{2D43BC15-02D3-3BC5-6DD1-1E75C6161A8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1527" y="1176160"/>
              <a:ext cx="144000" cy="144000"/>
            </a:xfrm>
            <a:prstGeom prst="rect">
              <a:avLst/>
            </a:prstGeom>
          </p:spPr>
        </p:pic>
      </p:grpSp>
      <p:grpSp>
        <p:nvGrpSpPr>
          <p:cNvPr id="21" name="Group 20">
            <a:extLst>
              <a:ext uri="{FF2B5EF4-FFF2-40B4-BE49-F238E27FC236}">
                <a16:creationId xmlns:a16="http://schemas.microsoft.com/office/drawing/2014/main" id="{115FC86E-4E7B-0BE6-B1DA-8B5D41DEF7C5}"/>
              </a:ext>
            </a:extLst>
          </p:cNvPr>
          <p:cNvGrpSpPr/>
          <p:nvPr/>
        </p:nvGrpSpPr>
        <p:grpSpPr>
          <a:xfrm>
            <a:off x="3024503" y="1132756"/>
            <a:ext cx="1332000" cy="216000"/>
            <a:chOff x="1198144" y="862657"/>
            <a:chExt cx="1332000" cy="216000"/>
          </a:xfrm>
        </p:grpSpPr>
        <p:sp>
          <p:nvSpPr>
            <p:cNvPr id="22" name="Rectangle: Rounded Corners 6">
              <a:extLst>
                <a:ext uri="{FF2B5EF4-FFF2-40B4-BE49-F238E27FC236}">
                  <a16:creationId xmlns:a16="http://schemas.microsoft.com/office/drawing/2014/main" id="{6CDF2855-1E7C-747C-E4C6-93036D656798}"/>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Reduce risk</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3" name="Graphic 22">
              <a:extLst>
                <a:ext uri="{FF2B5EF4-FFF2-40B4-BE49-F238E27FC236}">
                  <a16:creationId xmlns:a16="http://schemas.microsoft.com/office/drawing/2014/main" id="{7AB3A28E-2228-463D-95F0-A12B4C14BB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sp>
        <p:nvSpPr>
          <p:cNvPr id="25" name="Text Placeholder 50">
            <a:extLst>
              <a:ext uri="{FF2B5EF4-FFF2-40B4-BE49-F238E27FC236}">
                <a16:creationId xmlns:a16="http://schemas.microsoft.com/office/drawing/2014/main" id="{A8A60435-7878-6F35-4953-CD100C51D906}"/>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14"/>
              </a:rPr>
              <a:t>copilot.microsoft.com</a:t>
            </a:r>
            <a:r>
              <a:rPr lang="en-US"/>
              <a:t>, the Microsoft Copilot mobile app, or the Copilot app in Teams, and set toggle to “Work”.</a:t>
            </a:r>
            <a:endParaRPr lang="en-US" baseline="30000"/>
          </a:p>
        </p:txBody>
      </p:sp>
    </p:spTree>
    <p:extLst>
      <p:ext uri="{BB962C8B-B14F-4D97-AF65-F5344CB8AC3E}">
        <p14:creationId xmlns:p14="http://schemas.microsoft.com/office/powerpoint/2010/main" val="213785734"/>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334</Words>
  <Application>Microsoft Office PowerPoint</Application>
  <PresentationFormat>Widescreen</PresentationFormat>
  <Paragraphs>35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Light 16x9</vt:lpstr>
      <vt:lpstr>Operations | Conduct a Business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 Conduct a Business Review</dc:title>
  <dc:creator>Chad Christian (Unify Consulting LLC)</dc:creator>
  <cp:lastModifiedBy>Chad Christian (Unify Consulting LLC)</cp:lastModifiedBy>
  <cp:revision>3</cp:revision>
  <dcterms:created xsi:type="dcterms:W3CDTF">2024-06-06T14:54:03Z</dcterms:created>
  <dcterms:modified xsi:type="dcterms:W3CDTF">2024-06-06T23:31:10Z</dcterms:modified>
</cp:coreProperties>
</file>