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423"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ED4E199-DD77-489E-950B-7193487A647B}"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34011735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hyperlink" Target="https://support.microsoft.com/en-us/topic/overview-of-microsoft-365-chat-preview-5b00a52d-7296-48ee-b938-b95b7209f737" TargetMode="External"/><Relationship Id="rId13" Type="http://schemas.openxmlformats.org/officeDocument/2006/relationships/image" Target="../media/image16.sv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10.png"/><Relationship Id="rId11" Type="http://schemas.openxmlformats.org/officeDocument/2006/relationships/image" Target="../media/image14.svg"/><Relationship Id="rId5" Type="http://schemas.openxmlformats.org/officeDocument/2006/relationships/image" Target="../media/image9.png"/><Relationship Id="rId10" Type="http://schemas.openxmlformats.org/officeDocument/2006/relationships/image" Target="../media/image13.png"/><Relationship Id="rId4" Type="http://schemas.openxmlformats.org/officeDocument/2006/relationships/image" Target="../media/image8.png"/><Relationship Id="rId9"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4A0092-68A2-DE21-573F-9CA448E94B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86371A-4C96-A0E0-CE34-BE76E77412DD}"/>
              </a:ext>
            </a:extLst>
          </p:cNvPr>
          <p:cNvSpPr>
            <a:spLocks noGrp="1"/>
          </p:cNvSpPr>
          <p:nvPr>
            <p:ph type="title"/>
          </p:nvPr>
        </p:nvSpPr>
        <p:spPr>
          <a:xfrm>
            <a:off x="584200" y="387766"/>
            <a:ext cx="5672544" cy="263149"/>
          </a:xfrm>
        </p:spPr>
        <p:txBody>
          <a:bodyPr vert="horz" wrap="square" lIns="0" tIns="0" rIns="0" bIns="0" rtlCol="0" anchor="t">
            <a:spAutoFit/>
          </a:bodyPr>
          <a:lstStyle/>
          <a:p>
            <a:r>
              <a:rPr lang="en-US" noProof="0">
                <a:solidFill>
                  <a:srgbClr val="0078D4"/>
                </a:solidFill>
                <a:cs typeface="Segoe UI"/>
              </a:rPr>
              <a:t>Operations | </a:t>
            </a:r>
            <a:r>
              <a:rPr lang="en-US" noProof="0">
                <a:cs typeface="Segoe UI"/>
              </a:rPr>
              <a:t>Conduct a business review</a:t>
            </a:r>
          </a:p>
        </p:txBody>
      </p:sp>
      <p:sp>
        <p:nvSpPr>
          <p:cNvPr id="160" name="Text Placeholder 159">
            <a:extLst>
              <a:ext uri="{FF2B5EF4-FFF2-40B4-BE49-F238E27FC236}">
                <a16:creationId xmlns:a16="http://schemas.microsoft.com/office/drawing/2014/main" id="{D7DB2738-F46E-BA85-0C7F-BBEF809F0588}"/>
              </a:ext>
            </a:extLst>
          </p:cNvPr>
          <p:cNvSpPr>
            <a:spLocks noGrp="1"/>
          </p:cNvSpPr>
          <p:nvPr>
            <p:ph type="body" sz="quarter" idx="17"/>
          </p:nvPr>
        </p:nvSpPr>
        <p:spPr/>
        <p:txBody>
          <a:bodyPr vert="horz" wrap="square" lIns="0" tIns="0" rIns="0" bIns="0" rtlCol="0" anchor="t">
            <a:spAutoFit/>
          </a:bodyPr>
          <a:lstStyle/>
          <a:p>
            <a:r>
              <a:rPr lang="en-US" noProof="0">
                <a:latin typeface="Segoe UI Semibold"/>
                <a:cs typeface="Segoe UI Semibold"/>
              </a:rPr>
              <a:t>Microsoft 365 Copilot</a:t>
            </a:r>
            <a:endParaRPr lang="en-US" noProof="0"/>
          </a:p>
        </p:txBody>
      </p:sp>
      <p:sp>
        <p:nvSpPr>
          <p:cNvPr id="173" name="Text Placeholder 172">
            <a:extLst>
              <a:ext uri="{FF2B5EF4-FFF2-40B4-BE49-F238E27FC236}">
                <a16:creationId xmlns:a16="http://schemas.microsoft.com/office/drawing/2014/main" id="{461A45FB-E958-6437-8419-B9F2CDCF04DA}"/>
              </a:ext>
            </a:extLst>
          </p:cNvPr>
          <p:cNvSpPr>
            <a:spLocks noGrp="1"/>
          </p:cNvSpPr>
          <p:nvPr>
            <p:ph type="body" sz="quarter" idx="30"/>
          </p:nvPr>
        </p:nvSpPr>
        <p:spPr/>
        <p:txBody>
          <a:bodyPr vert="horz" wrap="square" lIns="0" tIns="0" rIns="0" bIns="0" rtlCol="0" anchor="t">
            <a:spAutoFit/>
          </a:bodyPr>
          <a:lstStyle/>
          <a:p>
            <a:r>
              <a:rPr lang="en-US" noProof="0">
                <a:latin typeface="Segoe UI Semibold"/>
                <a:cs typeface="Segoe UI Semibold"/>
              </a:rPr>
              <a:t>Buy</a:t>
            </a:r>
            <a:endParaRPr lang="en-US" noProof="0"/>
          </a:p>
        </p:txBody>
      </p:sp>
      <p:sp>
        <p:nvSpPr>
          <p:cNvPr id="177" name="Text Placeholder 5">
            <a:extLst>
              <a:ext uri="{FF2B5EF4-FFF2-40B4-BE49-F238E27FC236}">
                <a16:creationId xmlns:a16="http://schemas.microsoft.com/office/drawing/2014/main" id="{BA072515-7315-C251-6032-F28C8FD80E77}"/>
              </a:ext>
            </a:extLst>
          </p:cNvPr>
          <p:cNvSpPr>
            <a:spLocks noGrp="1"/>
          </p:cNvSpPr>
          <p:nvPr>
            <p:ph type="body" sz="quarter" idx="11"/>
          </p:nvPr>
        </p:nvSpPr>
        <p:spPr>
          <a:xfrm>
            <a:off x="584200" y="1593881"/>
            <a:ext cx="2808000" cy="345600"/>
          </a:xfrm>
        </p:spPr>
        <p:txBody>
          <a:bodyPr/>
          <a:lstStyle/>
          <a:p>
            <a:r>
              <a:rPr lang="en-US" noProof="0"/>
              <a:t>1. Draft agenda</a:t>
            </a:r>
          </a:p>
        </p:txBody>
      </p:sp>
      <p:sp>
        <p:nvSpPr>
          <p:cNvPr id="178" name="Text Placeholder 6">
            <a:extLst>
              <a:ext uri="{FF2B5EF4-FFF2-40B4-BE49-F238E27FC236}">
                <a16:creationId xmlns:a16="http://schemas.microsoft.com/office/drawing/2014/main" id="{ECBB8CAC-F6E0-4F7B-1D60-C234A0C7BDF5}"/>
              </a:ext>
            </a:extLst>
          </p:cNvPr>
          <p:cNvSpPr>
            <a:spLocks noGrp="1"/>
          </p:cNvSpPr>
          <p:nvPr>
            <p:ph type="body" sz="quarter" idx="12"/>
          </p:nvPr>
        </p:nvSpPr>
        <p:spPr>
          <a:xfrm>
            <a:off x="584200" y="4052218"/>
            <a:ext cx="2808000" cy="345600"/>
          </a:xfr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a:ln w="3175">
                  <a:noFill/>
                </a:ln>
                <a:gradFill>
                  <a:gsLst>
                    <a:gs pos="76437">
                      <a:srgbClr val="FFFFFF"/>
                    </a:gs>
                    <a:gs pos="55747">
                      <a:srgbClr val="FFFFFF"/>
                    </a:gs>
                  </a:gsLst>
                  <a:path path="circle">
                    <a:fillToRect l="100000" b="100000"/>
                  </a:path>
                </a:gradFill>
                <a:effectLst/>
                <a:uLnTx/>
                <a:uFillTx/>
                <a:latin typeface="Segoe UI Semibold"/>
                <a:ea typeface="+mn-ea"/>
                <a:cs typeface="Segoe UI" pitchFamily="34" charset="0"/>
              </a:rPr>
              <a:t>6. Send follow ups</a:t>
            </a:r>
            <a:endParaRPr kumimoji="0" lang="en-US" sz="1200" b="1" i="0" u="none" strike="noStrike" kern="1200" cap="none" spc="0" normalizeH="0" baseline="0" noProof="0">
              <a:ln w="3175">
                <a:noFill/>
              </a:ln>
              <a:solidFill>
                <a:srgbClr val="FFFFFF"/>
              </a:solidFill>
              <a:effectLst/>
              <a:uLnTx/>
              <a:uFillTx/>
              <a:latin typeface="Segoe UI Semibold"/>
              <a:ea typeface="+mn-ea"/>
              <a:cs typeface="Segoe UI" pitchFamily="34" charset="0"/>
            </a:endParaRPr>
          </a:p>
        </p:txBody>
      </p:sp>
      <p:sp>
        <p:nvSpPr>
          <p:cNvPr id="179" name="Text Placeholder 7">
            <a:extLst>
              <a:ext uri="{FF2B5EF4-FFF2-40B4-BE49-F238E27FC236}">
                <a16:creationId xmlns:a16="http://schemas.microsoft.com/office/drawing/2014/main" id="{373C8316-AF83-0DE5-E6BA-9B7A247879B1}"/>
              </a:ext>
            </a:extLst>
          </p:cNvPr>
          <p:cNvSpPr>
            <a:spLocks noGrp="1"/>
          </p:cNvSpPr>
          <p:nvPr>
            <p:ph type="body" sz="quarter" idx="13"/>
          </p:nvPr>
        </p:nvSpPr>
        <p:spPr>
          <a:xfrm>
            <a:off x="4047840" y="1593881"/>
            <a:ext cx="2808000" cy="345600"/>
          </a:xfrm>
        </p:spPr>
        <p:txBody>
          <a:bodyPr/>
          <a:lstStyle/>
          <a:p>
            <a:r>
              <a:rPr lang="en-US" noProof="0"/>
              <a:t>2. Prepare content</a:t>
            </a:r>
          </a:p>
        </p:txBody>
      </p:sp>
      <p:sp>
        <p:nvSpPr>
          <p:cNvPr id="180" name="Text Placeholder 8">
            <a:extLst>
              <a:ext uri="{FF2B5EF4-FFF2-40B4-BE49-F238E27FC236}">
                <a16:creationId xmlns:a16="http://schemas.microsoft.com/office/drawing/2014/main" id="{E31B82DD-8231-145F-F440-32C7491258A2}"/>
              </a:ext>
            </a:extLst>
          </p:cNvPr>
          <p:cNvSpPr>
            <a:spLocks noGrp="1"/>
          </p:cNvSpPr>
          <p:nvPr>
            <p:ph type="body" sz="quarter" idx="14"/>
          </p:nvPr>
        </p:nvSpPr>
        <p:spPr>
          <a:xfrm>
            <a:off x="4047840" y="4052218"/>
            <a:ext cx="2808000" cy="345600"/>
          </a:xfrm>
        </p:spPr>
        <p:txBody>
          <a:bodyPr/>
          <a:lstStyle/>
          <a:p>
            <a:r>
              <a:rPr lang="en-US" noProof="0">
                <a:latin typeface="Segoe UI Semibold"/>
                <a:cs typeface="Segoe UI Semibold"/>
              </a:rPr>
              <a:t>5. Conduct and summarize meeting</a:t>
            </a:r>
          </a:p>
        </p:txBody>
      </p:sp>
      <p:sp>
        <p:nvSpPr>
          <p:cNvPr id="181" name="Text Placeholder 9">
            <a:extLst>
              <a:ext uri="{FF2B5EF4-FFF2-40B4-BE49-F238E27FC236}">
                <a16:creationId xmlns:a16="http://schemas.microsoft.com/office/drawing/2014/main" id="{4B0BF47A-3DB8-E437-1755-2C49B7C4C73E}"/>
              </a:ext>
            </a:extLst>
          </p:cNvPr>
          <p:cNvSpPr>
            <a:spLocks noGrp="1"/>
          </p:cNvSpPr>
          <p:nvPr>
            <p:ph type="body" sz="quarter" idx="15"/>
          </p:nvPr>
        </p:nvSpPr>
        <p:spPr>
          <a:xfrm>
            <a:off x="7511481" y="1593881"/>
            <a:ext cx="2808000" cy="345600"/>
          </a:xfrm>
        </p:spPr>
        <p:txBody>
          <a:bodyPr/>
          <a:lstStyle/>
          <a:p>
            <a:r>
              <a:rPr lang="en-US" noProof="0"/>
              <a:t>3. Create presentation</a:t>
            </a:r>
          </a:p>
        </p:txBody>
      </p:sp>
      <p:sp>
        <p:nvSpPr>
          <p:cNvPr id="182" name="Text Placeholder 10">
            <a:extLst>
              <a:ext uri="{FF2B5EF4-FFF2-40B4-BE49-F238E27FC236}">
                <a16:creationId xmlns:a16="http://schemas.microsoft.com/office/drawing/2014/main" id="{ABCEB6A7-FF02-82CB-4BE9-72A98AA19F74}"/>
              </a:ext>
            </a:extLst>
          </p:cNvPr>
          <p:cNvSpPr>
            <a:spLocks noGrp="1"/>
          </p:cNvSpPr>
          <p:nvPr>
            <p:ph type="body" sz="quarter" idx="16"/>
          </p:nvPr>
        </p:nvSpPr>
        <p:spPr>
          <a:xfrm>
            <a:off x="7511481" y="4052218"/>
            <a:ext cx="2808000" cy="345600"/>
          </a:xfrm>
        </p:spPr>
        <p:txBody>
          <a:bodyPr/>
          <a:lstStyle/>
          <a:p>
            <a:r>
              <a:rPr lang="en-US" noProof="0"/>
              <a:t>4. Deploy prep and briefing document</a:t>
            </a:r>
          </a:p>
        </p:txBody>
      </p:sp>
      <p:sp>
        <p:nvSpPr>
          <p:cNvPr id="183" name="Text Placeholder 11">
            <a:extLst>
              <a:ext uri="{FF2B5EF4-FFF2-40B4-BE49-F238E27FC236}">
                <a16:creationId xmlns:a16="http://schemas.microsoft.com/office/drawing/2014/main" id="{B76A98C2-BC40-CCA5-A97B-3F2BD9FFB23A}"/>
              </a:ext>
            </a:extLst>
          </p:cNvPr>
          <p:cNvSpPr>
            <a:spLocks noGrp="1"/>
          </p:cNvSpPr>
          <p:nvPr>
            <p:ph type="body" sz="quarter" idx="18"/>
          </p:nvPr>
        </p:nvSpPr>
        <p:spPr>
          <a:xfrm>
            <a:off x="584200" y="2032188"/>
            <a:ext cx="2808000" cy="626701"/>
          </a:xfrm>
        </p:spPr>
        <p:txBody>
          <a:bodyPr/>
          <a:lstStyle/>
          <a:p>
            <a:r>
              <a:rPr lang="en-US" noProof="0"/>
              <a:t>Leverage Copilot to summarize multiple Teams threads and emails for agenda requests. Catch up on any meetings you might have missed to ensure clarity on the latest requests and decisions. </a:t>
            </a:r>
          </a:p>
          <a:p>
            <a:endParaRPr lang="en-US" noProof="0"/>
          </a:p>
        </p:txBody>
      </p:sp>
      <p:sp>
        <p:nvSpPr>
          <p:cNvPr id="184" name="Text Placeholder 12">
            <a:extLst>
              <a:ext uri="{FF2B5EF4-FFF2-40B4-BE49-F238E27FC236}">
                <a16:creationId xmlns:a16="http://schemas.microsoft.com/office/drawing/2014/main" id="{36C23A3F-4580-A99C-0F10-71CFB4CBE874}"/>
              </a:ext>
            </a:extLst>
          </p:cNvPr>
          <p:cNvSpPr>
            <a:spLocks noGrp="1"/>
          </p:cNvSpPr>
          <p:nvPr>
            <p:ph type="body" sz="quarter" idx="19"/>
          </p:nvPr>
        </p:nvSpPr>
        <p:spPr>
          <a:xfrm>
            <a:off x="4047840" y="2032188"/>
            <a:ext cx="2808000" cy="626701"/>
          </a:xfrm>
        </p:spPr>
        <p:txBody>
          <a:bodyPr vert="horz" wrap="square" lIns="90000" tIns="36000" rIns="90000" bIns="36000" rtlCol="0" anchor="t">
            <a:normAutofit/>
          </a:bodyPr>
          <a:lstStyle/>
          <a:p>
            <a:r>
              <a:rPr lang="en-US" noProof="0">
                <a:cs typeface="Segoe UI"/>
              </a:rPr>
              <a:t>After the Finance team provides the data on business performance from the previous period (monthly/quarterly) use Copilot in Excel to highlight data and embed formulas.</a:t>
            </a:r>
          </a:p>
        </p:txBody>
      </p:sp>
      <p:sp>
        <p:nvSpPr>
          <p:cNvPr id="185" name="Text Placeholder 13">
            <a:extLst>
              <a:ext uri="{FF2B5EF4-FFF2-40B4-BE49-F238E27FC236}">
                <a16:creationId xmlns:a16="http://schemas.microsoft.com/office/drawing/2014/main" id="{09DEDCC6-ED61-43E4-234C-AC9BE68A7BB9}"/>
              </a:ext>
            </a:extLst>
          </p:cNvPr>
          <p:cNvSpPr>
            <a:spLocks noGrp="1"/>
          </p:cNvSpPr>
          <p:nvPr>
            <p:ph type="body" sz="quarter" idx="20"/>
          </p:nvPr>
        </p:nvSpPr>
        <p:spPr>
          <a:xfrm>
            <a:off x="7511481" y="2032188"/>
            <a:ext cx="2808000" cy="626701"/>
          </a:xfrm>
        </p:spPr>
        <p:txBody>
          <a:bodyPr/>
          <a:lstStyle/>
          <a:p>
            <a:r>
              <a:rPr lang="en-US" noProof="0"/>
              <a:t>Use Copilot in PowerPoint to create a presentation based on a summary of key documents including the business performance analysis.</a:t>
            </a:r>
          </a:p>
        </p:txBody>
      </p:sp>
      <p:sp>
        <p:nvSpPr>
          <p:cNvPr id="186" name="Text Placeholder 14">
            <a:extLst>
              <a:ext uri="{FF2B5EF4-FFF2-40B4-BE49-F238E27FC236}">
                <a16:creationId xmlns:a16="http://schemas.microsoft.com/office/drawing/2014/main" id="{8784D3B2-011D-5821-BA34-1ED1FA36A270}"/>
              </a:ext>
            </a:extLst>
          </p:cNvPr>
          <p:cNvSpPr>
            <a:spLocks noGrp="1"/>
          </p:cNvSpPr>
          <p:nvPr>
            <p:ph type="body" sz="quarter" idx="21"/>
          </p:nvPr>
        </p:nvSpPr>
        <p:spPr>
          <a:xfrm>
            <a:off x="584200" y="3208260"/>
            <a:ext cx="2808000" cy="626701"/>
          </a:xfrm>
        </p:spPr>
        <p:txBody>
          <a:bodyPr/>
          <a:lstStyle/>
          <a:p>
            <a:r>
              <a:rPr lang="en-US" kern="0" noProof="0">
                <a:solidFill>
                  <a:srgbClr val="1A1A1A"/>
                </a:solidFill>
                <a:latin typeface="Segoe UI"/>
                <a:cs typeface="+mn-cs"/>
              </a:rPr>
              <a:t>Benefit: </a:t>
            </a:r>
            <a:r>
              <a:rPr lang="en-US" b="1" kern="0" noProof="0">
                <a:solidFill>
                  <a:srgbClr val="1A1A1A"/>
                </a:solidFill>
                <a:latin typeface="Segoe UI"/>
                <a:cs typeface="+mn-cs"/>
              </a:rPr>
              <a:t>Automatically extract key meeting requests </a:t>
            </a:r>
            <a:r>
              <a:rPr lang="en-US" noProof="0"/>
              <a:t>from scattered messages, streamlining the process for building the agenda. </a:t>
            </a:r>
          </a:p>
        </p:txBody>
      </p:sp>
      <p:sp>
        <p:nvSpPr>
          <p:cNvPr id="187" name="Text Placeholder 15">
            <a:extLst>
              <a:ext uri="{FF2B5EF4-FFF2-40B4-BE49-F238E27FC236}">
                <a16:creationId xmlns:a16="http://schemas.microsoft.com/office/drawing/2014/main" id="{81F7CF58-3DFB-B6D0-68B4-A6DB4807DFFC}"/>
              </a:ext>
            </a:extLst>
          </p:cNvPr>
          <p:cNvSpPr>
            <a:spLocks noGrp="1"/>
          </p:cNvSpPr>
          <p:nvPr>
            <p:ph type="body" sz="quarter" idx="22"/>
          </p:nvPr>
        </p:nvSpPr>
        <p:spPr>
          <a:xfrm>
            <a:off x="584200" y="5641938"/>
            <a:ext cx="2808000" cy="626701"/>
          </a:xfrm>
        </p:spPr>
        <p:txBody>
          <a:bodyPr/>
          <a:lstStyle/>
          <a:p>
            <a:r>
              <a:rPr lang="en-US" kern="0" noProof="0">
                <a:solidFill>
                  <a:srgbClr val="1A1A1A"/>
                </a:solidFill>
                <a:latin typeface="Segoe UI"/>
                <a:cs typeface="+mn-cs"/>
              </a:rPr>
              <a:t>Benefit: </a:t>
            </a:r>
            <a:r>
              <a:rPr lang="en-US" b="1" kern="0" noProof="0">
                <a:solidFill>
                  <a:srgbClr val="1A1A1A"/>
                </a:solidFill>
                <a:latin typeface="Segoe UI"/>
                <a:cs typeface="+mn-cs"/>
              </a:rPr>
              <a:t>Ensure high writing quality </a:t>
            </a:r>
            <a:r>
              <a:rPr lang="en-US" noProof="0">
                <a:cs typeface="Segoe UI"/>
              </a:rPr>
              <a:t>using Copilot to revise first drafts.</a:t>
            </a:r>
          </a:p>
        </p:txBody>
      </p:sp>
      <p:sp>
        <p:nvSpPr>
          <p:cNvPr id="188" name="Text Placeholder 16">
            <a:extLst>
              <a:ext uri="{FF2B5EF4-FFF2-40B4-BE49-F238E27FC236}">
                <a16:creationId xmlns:a16="http://schemas.microsoft.com/office/drawing/2014/main" id="{59BF8A6A-AFFD-2A86-E2AD-26229591D16E}"/>
              </a:ext>
            </a:extLst>
          </p:cNvPr>
          <p:cNvSpPr>
            <a:spLocks noGrp="1"/>
          </p:cNvSpPr>
          <p:nvPr>
            <p:ph type="body" sz="quarter" idx="23"/>
          </p:nvPr>
        </p:nvSpPr>
        <p:spPr>
          <a:xfrm>
            <a:off x="4047840" y="3208260"/>
            <a:ext cx="2808000" cy="626701"/>
          </a:xfrm>
        </p:spPr>
        <p:txBody>
          <a:bodyPr/>
          <a:lstStyle/>
          <a:p>
            <a:r>
              <a:rPr lang="en-US" kern="0" noProof="0">
                <a:solidFill>
                  <a:srgbClr val="1A1A1A"/>
                </a:solidFill>
                <a:latin typeface="Segoe UI"/>
                <a:cs typeface="+mn-cs"/>
              </a:rPr>
              <a:t>Benefit: </a:t>
            </a:r>
            <a:r>
              <a:rPr lang="en-US" b="1" kern="0" noProof="0">
                <a:solidFill>
                  <a:srgbClr val="1A1A1A"/>
                </a:solidFill>
                <a:latin typeface="Segoe UI"/>
                <a:cs typeface="+mn-cs"/>
              </a:rPr>
              <a:t>Quickly analyze data </a:t>
            </a:r>
            <a:r>
              <a:rPr lang="en-US" noProof="0">
                <a:cs typeface="Segoe UI"/>
              </a:rPr>
              <a:t>from the previous period.</a:t>
            </a:r>
            <a:endParaRPr lang="en-US" noProof="0"/>
          </a:p>
        </p:txBody>
      </p:sp>
      <p:sp>
        <p:nvSpPr>
          <p:cNvPr id="189" name="Text Placeholder 17">
            <a:extLst>
              <a:ext uri="{FF2B5EF4-FFF2-40B4-BE49-F238E27FC236}">
                <a16:creationId xmlns:a16="http://schemas.microsoft.com/office/drawing/2014/main" id="{1824296F-D2DD-03DE-4693-EA226618E975}"/>
              </a:ext>
            </a:extLst>
          </p:cNvPr>
          <p:cNvSpPr>
            <a:spLocks noGrp="1"/>
          </p:cNvSpPr>
          <p:nvPr>
            <p:ph type="body" sz="quarter" idx="24"/>
          </p:nvPr>
        </p:nvSpPr>
        <p:spPr>
          <a:xfrm>
            <a:off x="4047840" y="5641938"/>
            <a:ext cx="2808000" cy="626701"/>
          </a:xfrm>
        </p:spPr>
        <p:txBody>
          <a:bodyPr/>
          <a:lstStyle/>
          <a:p>
            <a:r>
              <a:rPr lang="en-US" kern="0" noProof="0">
                <a:solidFill>
                  <a:srgbClr val="1A1A1A"/>
                </a:solidFill>
                <a:latin typeface="Segoe UI"/>
                <a:cs typeface="+mn-cs"/>
              </a:rPr>
              <a:t>Benefit: </a:t>
            </a:r>
            <a:r>
              <a:rPr lang="en-US" b="1" kern="0" noProof="0">
                <a:solidFill>
                  <a:srgbClr val="1A1A1A"/>
                </a:solidFill>
                <a:latin typeface="Segoe UI"/>
                <a:cs typeface="+mn-cs"/>
              </a:rPr>
              <a:t>Save time </a:t>
            </a:r>
            <a:r>
              <a:rPr lang="en-US" noProof="0">
                <a:cs typeface="Segoe UI"/>
              </a:rPr>
              <a:t>and maintain concentration on the meeting by getting Copilot to capture key actions.</a:t>
            </a:r>
          </a:p>
        </p:txBody>
      </p:sp>
      <p:sp>
        <p:nvSpPr>
          <p:cNvPr id="190" name="Text Placeholder 18">
            <a:extLst>
              <a:ext uri="{FF2B5EF4-FFF2-40B4-BE49-F238E27FC236}">
                <a16:creationId xmlns:a16="http://schemas.microsoft.com/office/drawing/2014/main" id="{4EEE811A-9BAA-3AAF-39BC-50511FE4C02B}"/>
              </a:ext>
            </a:extLst>
          </p:cNvPr>
          <p:cNvSpPr>
            <a:spLocks noGrp="1"/>
          </p:cNvSpPr>
          <p:nvPr>
            <p:ph type="body" sz="quarter" idx="25"/>
          </p:nvPr>
        </p:nvSpPr>
        <p:spPr>
          <a:xfrm>
            <a:off x="7511481" y="3208260"/>
            <a:ext cx="2808000" cy="626701"/>
          </a:xfrm>
        </p:spPr>
        <p:txBody>
          <a:bodyPr/>
          <a:lstStyle/>
          <a:p>
            <a:r>
              <a:rPr lang="en-US" kern="0" noProof="0">
                <a:solidFill>
                  <a:srgbClr val="1A1A1A"/>
                </a:solidFill>
                <a:latin typeface="Segoe UI"/>
                <a:cs typeface="+mn-cs"/>
              </a:rPr>
              <a:t>Benefit: </a:t>
            </a:r>
            <a:r>
              <a:rPr lang="en-US" b="1" kern="0" noProof="0">
                <a:solidFill>
                  <a:srgbClr val="1A1A1A"/>
                </a:solidFill>
                <a:latin typeface="Segoe UI"/>
                <a:cs typeface="+mn-cs"/>
              </a:rPr>
              <a:t>Create a presentation </a:t>
            </a:r>
            <a:r>
              <a:rPr lang="en-US" noProof="0"/>
              <a:t>from a project document.</a:t>
            </a:r>
          </a:p>
        </p:txBody>
      </p:sp>
      <p:sp>
        <p:nvSpPr>
          <p:cNvPr id="191" name="Text Placeholder 19">
            <a:extLst>
              <a:ext uri="{FF2B5EF4-FFF2-40B4-BE49-F238E27FC236}">
                <a16:creationId xmlns:a16="http://schemas.microsoft.com/office/drawing/2014/main" id="{9577F420-B34B-ACB3-0AE2-31FA55438B6A}"/>
              </a:ext>
            </a:extLst>
          </p:cNvPr>
          <p:cNvSpPr>
            <a:spLocks noGrp="1"/>
          </p:cNvSpPr>
          <p:nvPr>
            <p:ph type="body" sz="quarter" idx="26"/>
          </p:nvPr>
        </p:nvSpPr>
        <p:spPr>
          <a:xfrm>
            <a:off x="7511481" y="5641938"/>
            <a:ext cx="2808000" cy="626701"/>
          </a:xfrm>
        </p:spPr>
        <p:txBody>
          <a:bodyPr/>
          <a:lstStyle/>
          <a:p>
            <a:r>
              <a:rPr lang="en-US" kern="0" noProof="0">
                <a:solidFill>
                  <a:srgbClr val="1A1A1A"/>
                </a:solidFill>
                <a:latin typeface="Segoe UI"/>
                <a:cs typeface="+mn-cs"/>
              </a:rPr>
              <a:t>Benefit: </a:t>
            </a:r>
            <a:r>
              <a:rPr lang="en-US" b="1" kern="0" noProof="0">
                <a:solidFill>
                  <a:srgbClr val="1A1A1A"/>
                </a:solidFill>
                <a:latin typeface="Segoe UI"/>
                <a:cs typeface="+mn-cs"/>
              </a:rPr>
              <a:t>Save time </a:t>
            </a:r>
            <a:r>
              <a:rPr lang="en-US" noProof="0">
                <a:cs typeface="Segoe UI"/>
              </a:rPr>
              <a:t>using Copilot to share prework for the meeting.</a:t>
            </a:r>
          </a:p>
        </p:txBody>
      </p:sp>
      <p:sp>
        <p:nvSpPr>
          <p:cNvPr id="192" name="Text Placeholder 20">
            <a:extLst>
              <a:ext uri="{FF2B5EF4-FFF2-40B4-BE49-F238E27FC236}">
                <a16:creationId xmlns:a16="http://schemas.microsoft.com/office/drawing/2014/main" id="{50B726B6-9BF5-710B-DDE7-AA8EE3CA0C69}"/>
              </a:ext>
            </a:extLst>
          </p:cNvPr>
          <p:cNvSpPr>
            <a:spLocks noGrp="1"/>
          </p:cNvSpPr>
          <p:nvPr>
            <p:ph type="body" sz="quarter" idx="27"/>
          </p:nvPr>
        </p:nvSpPr>
        <p:spPr>
          <a:xfrm>
            <a:off x="584200" y="4488366"/>
            <a:ext cx="2808000" cy="626701"/>
          </a:xfrm>
        </p:spPr>
        <p:txBody>
          <a:bodyPr/>
          <a:lstStyle/>
          <a:p>
            <a:r>
              <a:rPr lang="en-US" noProof="0"/>
              <a:t>Use the generated notes and actions to follow up with meeting attendees.  Use Copilot in Outlook to enhance the tone of your follow up email while conveying urgency in your request.</a:t>
            </a:r>
          </a:p>
          <a:p>
            <a:endParaRPr lang="en-US" noProof="0"/>
          </a:p>
        </p:txBody>
      </p:sp>
      <p:sp>
        <p:nvSpPr>
          <p:cNvPr id="193" name="Text Placeholder 21">
            <a:extLst>
              <a:ext uri="{FF2B5EF4-FFF2-40B4-BE49-F238E27FC236}">
                <a16:creationId xmlns:a16="http://schemas.microsoft.com/office/drawing/2014/main" id="{23076C1C-E01F-65F8-9641-04A94CC3133E}"/>
              </a:ext>
            </a:extLst>
          </p:cNvPr>
          <p:cNvSpPr>
            <a:spLocks noGrp="1"/>
          </p:cNvSpPr>
          <p:nvPr>
            <p:ph type="body" sz="quarter" idx="28"/>
          </p:nvPr>
        </p:nvSpPr>
        <p:spPr>
          <a:xfrm>
            <a:off x="4047840" y="4488366"/>
            <a:ext cx="2808000" cy="626701"/>
          </a:xfrm>
        </p:spPr>
        <p:txBody>
          <a:bodyPr/>
          <a:lstStyle/>
          <a:p>
            <a:r>
              <a:rPr lang="en-US" noProof="0"/>
              <a:t>Activate Copilot in Teams during the meeting to summarize discussions and provide the key points and action items.</a:t>
            </a:r>
          </a:p>
        </p:txBody>
      </p:sp>
      <p:sp>
        <p:nvSpPr>
          <p:cNvPr id="194" name="Text Placeholder 39">
            <a:extLst>
              <a:ext uri="{FF2B5EF4-FFF2-40B4-BE49-F238E27FC236}">
                <a16:creationId xmlns:a16="http://schemas.microsoft.com/office/drawing/2014/main" id="{BE1D6E83-B7A1-3FAE-94DD-771DA6F9855D}"/>
              </a:ext>
            </a:extLst>
          </p:cNvPr>
          <p:cNvSpPr>
            <a:spLocks noGrp="1"/>
          </p:cNvSpPr>
          <p:nvPr>
            <p:ph type="body" sz="quarter" idx="29"/>
          </p:nvPr>
        </p:nvSpPr>
        <p:spPr>
          <a:xfrm>
            <a:off x="7511481" y="4488366"/>
            <a:ext cx="2808000" cy="626701"/>
          </a:xfrm>
        </p:spPr>
        <p:txBody>
          <a:bodyPr>
            <a:normAutofit/>
          </a:bodyPr>
          <a:lstStyle/>
          <a:p>
            <a:r>
              <a:rPr lang="en-US" noProof="0"/>
              <a:t>Use Copilot in Outlook to generate an email asking the team to prepare for the meeting. Then copy in the agenda and attach the presentation summarizing the goals of the meeting. </a:t>
            </a:r>
          </a:p>
        </p:txBody>
      </p:sp>
      <p:sp>
        <p:nvSpPr>
          <p:cNvPr id="195" name="Text Placeholder 40">
            <a:extLst>
              <a:ext uri="{FF2B5EF4-FFF2-40B4-BE49-F238E27FC236}">
                <a16:creationId xmlns:a16="http://schemas.microsoft.com/office/drawing/2014/main" id="{6739997A-12D8-77E6-A88E-BF40457A1A0B}"/>
              </a:ext>
            </a:extLst>
          </p:cNvPr>
          <p:cNvSpPr>
            <a:spLocks noGrp="1"/>
          </p:cNvSpPr>
          <p:nvPr>
            <p:ph type="body" sz="quarter" idx="38"/>
          </p:nvPr>
        </p:nvSpPr>
        <p:spPr>
          <a:xfrm>
            <a:off x="11417128" y="357645"/>
            <a:ext cx="127000" cy="125999"/>
          </a:xfrm>
          <a:solidFill>
            <a:srgbClr val="0078D4"/>
          </a:solidFill>
        </p:spPr>
        <p:txBody>
          <a:bodyPr/>
          <a:lstStyle/>
          <a:p>
            <a:endParaRPr lang="en-US" noProof="0"/>
          </a:p>
        </p:txBody>
      </p:sp>
      <p:sp>
        <p:nvSpPr>
          <p:cNvPr id="196" name="Text Placeholder 41">
            <a:extLst>
              <a:ext uri="{FF2B5EF4-FFF2-40B4-BE49-F238E27FC236}">
                <a16:creationId xmlns:a16="http://schemas.microsoft.com/office/drawing/2014/main" id="{001F27A7-C131-CB06-01AB-487DABB7E6FA}"/>
              </a:ext>
            </a:extLst>
          </p:cNvPr>
          <p:cNvSpPr>
            <a:spLocks noGrp="1"/>
          </p:cNvSpPr>
          <p:nvPr>
            <p:ph type="body" sz="quarter" idx="39"/>
          </p:nvPr>
        </p:nvSpPr>
        <p:spPr>
          <a:xfrm>
            <a:off x="11588664" y="357645"/>
            <a:ext cx="127000" cy="125999"/>
          </a:xfrm>
          <a:solidFill>
            <a:srgbClr val="0078D4"/>
          </a:solidFill>
        </p:spPr>
        <p:txBody>
          <a:bodyPr/>
          <a:lstStyle/>
          <a:p>
            <a:endParaRPr lang="en-US" noProof="0"/>
          </a:p>
        </p:txBody>
      </p:sp>
      <p:sp>
        <p:nvSpPr>
          <p:cNvPr id="197" name="Text Placeholder 42">
            <a:extLst>
              <a:ext uri="{FF2B5EF4-FFF2-40B4-BE49-F238E27FC236}">
                <a16:creationId xmlns:a16="http://schemas.microsoft.com/office/drawing/2014/main" id="{5422FF15-F7CC-C1F1-AE4F-608D26F53F97}"/>
              </a:ext>
            </a:extLst>
          </p:cNvPr>
          <p:cNvSpPr>
            <a:spLocks noGrp="1"/>
          </p:cNvSpPr>
          <p:nvPr>
            <p:ph type="body" sz="quarter" idx="40"/>
          </p:nvPr>
        </p:nvSpPr>
        <p:spPr>
          <a:xfrm>
            <a:off x="11760200" y="357645"/>
            <a:ext cx="127000" cy="125999"/>
          </a:xfrm>
        </p:spPr>
        <p:txBody>
          <a:bodyPr/>
          <a:lstStyle/>
          <a:p>
            <a:endParaRPr lang="en-US" noProof="0"/>
          </a:p>
        </p:txBody>
      </p:sp>
      <p:grpSp>
        <p:nvGrpSpPr>
          <p:cNvPr id="215" name="Group 214">
            <a:extLst>
              <a:ext uri="{FF2B5EF4-FFF2-40B4-BE49-F238E27FC236}">
                <a16:creationId xmlns:a16="http://schemas.microsoft.com/office/drawing/2014/main" id="{9EB9F0E6-0F4F-8A0D-B6F3-B9411A5EB03D}"/>
              </a:ext>
            </a:extLst>
          </p:cNvPr>
          <p:cNvGrpSpPr/>
          <p:nvPr/>
        </p:nvGrpSpPr>
        <p:grpSpPr>
          <a:xfrm>
            <a:off x="7944273" y="2753574"/>
            <a:ext cx="1942417" cy="360000"/>
            <a:chOff x="588263" y="2177588"/>
            <a:chExt cx="1942417" cy="360000"/>
          </a:xfrm>
        </p:grpSpPr>
        <p:pic>
          <p:nvPicPr>
            <p:cNvPr id="216" name="Picture 215">
              <a:extLst>
                <a:ext uri="{FF2B5EF4-FFF2-40B4-BE49-F238E27FC236}">
                  <a16:creationId xmlns:a16="http://schemas.microsoft.com/office/drawing/2014/main" id="{49F3E836-6BFC-73B3-658A-57975B69D1C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88263" y="2177588"/>
              <a:ext cx="360000" cy="360000"/>
            </a:xfrm>
            <a:prstGeom prst="ellipse">
              <a:avLst/>
            </a:prstGeom>
            <a:solidFill>
              <a:srgbClr val="FFFFFF"/>
            </a:solidFill>
          </p:spPr>
        </p:pic>
        <p:sp>
          <p:nvSpPr>
            <p:cNvPr id="217" name="TextBox 216">
              <a:extLst>
                <a:ext uri="{FF2B5EF4-FFF2-40B4-BE49-F238E27FC236}">
                  <a16:creationId xmlns:a16="http://schemas.microsoft.com/office/drawing/2014/main" id="{5E11D655-F2EB-DB7F-CE27-B4EE10E66E63}"/>
                </a:ext>
                <a:ext uri="{C183D7F6-B498-43B3-948B-1728B52AA6E4}">
                  <adec:decorative xmlns:adec="http://schemas.microsoft.com/office/drawing/2017/decorative" val="0"/>
                </a:ext>
              </a:extLst>
            </p:cNvPr>
            <p:cNvSpPr txBox="1"/>
            <p:nvPr/>
          </p:nvSpPr>
          <p:spPr>
            <a:xfrm>
              <a:off x="1047214" y="2272950"/>
              <a:ext cx="1483466"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PowerPoint</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218" name="Group 217">
            <a:extLst>
              <a:ext uri="{FF2B5EF4-FFF2-40B4-BE49-F238E27FC236}">
                <a16:creationId xmlns:a16="http://schemas.microsoft.com/office/drawing/2014/main" id="{2B79E5E2-B4A2-12C0-8796-8512AEDE3A18}"/>
              </a:ext>
            </a:extLst>
          </p:cNvPr>
          <p:cNvGrpSpPr/>
          <p:nvPr/>
        </p:nvGrpSpPr>
        <p:grpSpPr>
          <a:xfrm>
            <a:off x="4704103" y="2753574"/>
            <a:ext cx="1495474" cy="360000"/>
            <a:chOff x="577439" y="3137252"/>
            <a:chExt cx="1495474" cy="360000"/>
          </a:xfrm>
        </p:grpSpPr>
        <p:pic>
          <p:nvPicPr>
            <p:cNvPr id="219" name="Picture 218">
              <a:extLst>
                <a:ext uri="{FF2B5EF4-FFF2-40B4-BE49-F238E27FC236}">
                  <a16:creationId xmlns:a16="http://schemas.microsoft.com/office/drawing/2014/main" id="{28D370A4-B9CF-1396-1923-751F942AB337}"/>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77439" y="3137252"/>
              <a:ext cx="360000" cy="360000"/>
            </a:xfrm>
            <a:prstGeom prst="ellipse">
              <a:avLst/>
            </a:prstGeom>
            <a:solidFill>
              <a:schemeClr val="bg1"/>
            </a:solidFill>
          </p:spPr>
        </p:pic>
        <p:sp>
          <p:nvSpPr>
            <p:cNvPr id="220" name="TextBox 219">
              <a:extLst>
                <a:ext uri="{FF2B5EF4-FFF2-40B4-BE49-F238E27FC236}">
                  <a16:creationId xmlns:a16="http://schemas.microsoft.com/office/drawing/2014/main" id="{8B9A7DE5-C37A-BAFA-2712-069D7A14D54E}"/>
                </a:ext>
                <a:ext uri="{C183D7F6-B498-43B3-948B-1728B52AA6E4}">
                  <adec:decorative xmlns:adec="http://schemas.microsoft.com/office/drawing/2017/decorative" val="0"/>
                </a:ext>
              </a:extLst>
            </p:cNvPr>
            <p:cNvSpPr txBox="1"/>
            <p:nvPr/>
          </p:nvSpPr>
          <p:spPr>
            <a:xfrm>
              <a:off x="1047214" y="3232614"/>
              <a:ext cx="1025699"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Excel</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227" name="Group 226">
            <a:extLst>
              <a:ext uri="{FF2B5EF4-FFF2-40B4-BE49-F238E27FC236}">
                <a16:creationId xmlns:a16="http://schemas.microsoft.com/office/drawing/2014/main" id="{22B1D6C8-B410-3716-E6B4-86280E4CD464}"/>
              </a:ext>
            </a:extLst>
          </p:cNvPr>
          <p:cNvGrpSpPr/>
          <p:nvPr/>
        </p:nvGrpSpPr>
        <p:grpSpPr>
          <a:xfrm>
            <a:off x="1122268" y="5198502"/>
            <a:ext cx="1731864" cy="360000"/>
            <a:chOff x="588263" y="1697756"/>
            <a:chExt cx="1731864" cy="360000"/>
          </a:xfrm>
        </p:grpSpPr>
        <p:pic>
          <p:nvPicPr>
            <p:cNvPr id="228" name="Picture 227">
              <a:extLst>
                <a:ext uri="{FF2B5EF4-FFF2-40B4-BE49-F238E27FC236}">
                  <a16:creationId xmlns:a16="http://schemas.microsoft.com/office/drawing/2014/main" id="{B4DBD3B8-3907-5B28-0FEF-4114E7FD3843}"/>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88263" y="1697756"/>
              <a:ext cx="360000" cy="360000"/>
            </a:xfrm>
            <a:prstGeom prst="ellipse">
              <a:avLst/>
            </a:prstGeom>
            <a:solidFill>
              <a:srgbClr val="FFFFFF"/>
            </a:solidFill>
          </p:spPr>
        </p:pic>
        <p:sp>
          <p:nvSpPr>
            <p:cNvPr id="229" name="TextBox 228">
              <a:extLst>
                <a:ext uri="{FF2B5EF4-FFF2-40B4-BE49-F238E27FC236}">
                  <a16:creationId xmlns:a16="http://schemas.microsoft.com/office/drawing/2014/main" id="{78BC4658-3BFD-5363-D988-5D7D49425D49}"/>
                </a:ext>
                <a:ext uri="{C183D7F6-B498-43B3-948B-1728B52AA6E4}">
                  <adec:decorative xmlns:adec="http://schemas.microsoft.com/office/drawing/2017/decorative" val="0"/>
                </a:ext>
              </a:extLst>
            </p:cNvPr>
            <p:cNvSpPr txBox="1"/>
            <p:nvPr/>
          </p:nvSpPr>
          <p:spPr>
            <a:xfrm>
              <a:off x="1047214" y="1793118"/>
              <a:ext cx="1272913"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Outlook</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230" name="Group 229">
            <a:extLst>
              <a:ext uri="{FF2B5EF4-FFF2-40B4-BE49-F238E27FC236}">
                <a16:creationId xmlns:a16="http://schemas.microsoft.com/office/drawing/2014/main" id="{83F142A2-740E-09AE-1D3C-DC6E53F255BC}"/>
              </a:ext>
            </a:extLst>
          </p:cNvPr>
          <p:cNvGrpSpPr/>
          <p:nvPr/>
        </p:nvGrpSpPr>
        <p:grpSpPr>
          <a:xfrm>
            <a:off x="4654121" y="5198502"/>
            <a:ext cx="1595438" cy="360000"/>
            <a:chOff x="588263" y="3617084"/>
            <a:chExt cx="1595438" cy="360000"/>
          </a:xfrm>
        </p:grpSpPr>
        <p:pic>
          <p:nvPicPr>
            <p:cNvPr id="231" name="Picture 230">
              <a:extLst>
                <a:ext uri="{FF2B5EF4-FFF2-40B4-BE49-F238E27FC236}">
                  <a16:creationId xmlns:a16="http://schemas.microsoft.com/office/drawing/2014/main" id="{BC1FA75E-BC48-C17E-7DF4-1DEF08535F13}"/>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588263" y="3617084"/>
              <a:ext cx="360000" cy="360000"/>
            </a:xfrm>
            <a:prstGeom prst="ellipse">
              <a:avLst/>
            </a:prstGeom>
            <a:solidFill>
              <a:srgbClr val="FFFFFF"/>
            </a:solidFill>
          </p:spPr>
        </p:pic>
        <p:sp>
          <p:nvSpPr>
            <p:cNvPr id="232" name="TextBox 231">
              <a:extLst>
                <a:ext uri="{FF2B5EF4-FFF2-40B4-BE49-F238E27FC236}">
                  <a16:creationId xmlns:a16="http://schemas.microsoft.com/office/drawing/2014/main" id="{0BB75D39-23E4-C926-20F5-B60F54ED06D3}"/>
                </a:ext>
                <a:ext uri="{C183D7F6-B498-43B3-948B-1728B52AA6E4}">
                  <adec:decorative xmlns:adec="http://schemas.microsoft.com/office/drawing/2017/decorative" val="0"/>
                </a:ext>
              </a:extLst>
            </p:cNvPr>
            <p:cNvSpPr txBox="1"/>
            <p:nvPr/>
          </p:nvSpPr>
          <p:spPr>
            <a:xfrm>
              <a:off x="1047214" y="3712446"/>
              <a:ext cx="1136487"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Teams</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233" name="Group 232">
            <a:extLst>
              <a:ext uri="{FF2B5EF4-FFF2-40B4-BE49-F238E27FC236}">
                <a16:creationId xmlns:a16="http://schemas.microsoft.com/office/drawing/2014/main" id="{A0DC5124-7518-F3C6-CF08-58A312A0A963}"/>
              </a:ext>
            </a:extLst>
          </p:cNvPr>
          <p:cNvGrpSpPr/>
          <p:nvPr/>
        </p:nvGrpSpPr>
        <p:grpSpPr>
          <a:xfrm>
            <a:off x="8073468" y="5198502"/>
            <a:ext cx="1684026" cy="360000"/>
            <a:chOff x="588263" y="1697756"/>
            <a:chExt cx="1684026" cy="360000"/>
          </a:xfrm>
        </p:grpSpPr>
        <p:pic>
          <p:nvPicPr>
            <p:cNvPr id="234" name="Picture 233">
              <a:extLst>
                <a:ext uri="{FF2B5EF4-FFF2-40B4-BE49-F238E27FC236}">
                  <a16:creationId xmlns:a16="http://schemas.microsoft.com/office/drawing/2014/main" id="{3877547B-EB4B-D3A3-C596-5E4713C9779C}"/>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588263" y="1697756"/>
              <a:ext cx="360000" cy="360000"/>
            </a:xfrm>
            <a:prstGeom prst="ellipse">
              <a:avLst/>
            </a:prstGeom>
            <a:solidFill>
              <a:srgbClr val="FFFFFF"/>
            </a:solidFill>
          </p:spPr>
        </p:pic>
        <p:sp>
          <p:nvSpPr>
            <p:cNvPr id="235" name="TextBox 234">
              <a:extLst>
                <a:ext uri="{FF2B5EF4-FFF2-40B4-BE49-F238E27FC236}">
                  <a16:creationId xmlns:a16="http://schemas.microsoft.com/office/drawing/2014/main" id="{1CAFEFE0-363E-57C4-D1B9-99C1B9F4E656}"/>
                </a:ext>
                <a:ext uri="{C183D7F6-B498-43B3-948B-1728B52AA6E4}">
                  <adec:decorative xmlns:adec="http://schemas.microsoft.com/office/drawing/2017/decorative" val="0"/>
                </a:ext>
              </a:extLst>
            </p:cNvPr>
            <p:cNvSpPr txBox="1"/>
            <p:nvPr/>
          </p:nvSpPr>
          <p:spPr>
            <a:xfrm>
              <a:off x="1047214" y="1793118"/>
              <a:ext cx="1225075"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Outlook</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pic>
        <p:nvPicPr>
          <p:cNvPr id="3" name="Picture 2">
            <a:extLst>
              <a:ext uri="{FF2B5EF4-FFF2-40B4-BE49-F238E27FC236}">
                <a16:creationId xmlns:a16="http://schemas.microsoft.com/office/drawing/2014/main" id="{9CD9A0C8-6EDF-2878-B8CF-71D0C8331F62}"/>
              </a:ext>
            </a:extLst>
          </p:cNvPr>
          <p:cNvPicPr>
            <a:picLocks noChangeAspect="1"/>
          </p:cNvPicPr>
          <p:nvPr/>
        </p:nvPicPr>
        <p:blipFill rotWithShape="1">
          <a:blip r:embed="rId7" cstate="screen">
            <a:extLst>
              <a:ext uri="{28A0092B-C50C-407E-A947-70E740481C1C}">
                <a14:useLocalDpi xmlns:a14="http://schemas.microsoft.com/office/drawing/2010/main"/>
              </a:ext>
            </a:extLst>
          </a:blip>
          <a:srcRect t="-1"/>
          <a:stretch/>
        </p:blipFill>
        <p:spPr>
          <a:xfrm>
            <a:off x="10167871" y="4288861"/>
            <a:ext cx="2024130" cy="2569139"/>
          </a:xfrm>
          <a:prstGeom prst="rect">
            <a:avLst/>
          </a:prstGeom>
        </p:spPr>
      </p:pic>
      <p:grpSp>
        <p:nvGrpSpPr>
          <p:cNvPr id="6" name="Group 5">
            <a:extLst>
              <a:ext uri="{FF2B5EF4-FFF2-40B4-BE49-F238E27FC236}">
                <a16:creationId xmlns:a16="http://schemas.microsoft.com/office/drawing/2014/main" id="{020F9440-DE11-F204-1DAA-DBEC00AFDBAB}"/>
              </a:ext>
            </a:extLst>
          </p:cNvPr>
          <p:cNvGrpSpPr/>
          <p:nvPr/>
        </p:nvGrpSpPr>
        <p:grpSpPr>
          <a:xfrm>
            <a:off x="1482268" y="2764825"/>
            <a:ext cx="1474060" cy="360000"/>
            <a:chOff x="588263" y="1217924"/>
            <a:chExt cx="1474060" cy="360000"/>
          </a:xfrm>
        </p:grpSpPr>
        <p:pic>
          <p:nvPicPr>
            <p:cNvPr id="7" name="Picture 6" descr="Zip Co logo SVG free download, id: 101874 - Brandlogos.net">
              <a:hlinkClick r:id="rId8"/>
              <a:extLst>
                <a:ext uri="{FF2B5EF4-FFF2-40B4-BE49-F238E27FC236}">
                  <a16:creationId xmlns:a16="http://schemas.microsoft.com/office/drawing/2014/main" id="{14B75B08-070E-DA14-8C31-9099D65270EB}"/>
                </a:ext>
              </a:extLst>
            </p:cNvPr>
            <p:cNvPicPr>
              <a:picLocks noChangeAspect="1" noChangeArrowheads="1"/>
            </p:cNvPicPr>
            <p:nvPr/>
          </p:nvPicPr>
          <p:blipFill rotWithShape="1">
            <a:blip r:embed="rId9"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8" name="TextBox 7">
              <a:extLst>
                <a:ext uri="{FF2B5EF4-FFF2-40B4-BE49-F238E27FC236}">
                  <a16:creationId xmlns:a16="http://schemas.microsoft.com/office/drawing/2014/main" id="{DEEB4244-4E69-348D-F8DF-877D489F4596}"/>
                </a:ext>
                <a:ext uri="{C183D7F6-B498-43B3-948B-1728B52AA6E4}">
                  <adec:decorative xmlns:adec="http://schemas.microsoft.com/office/drawing/2017/decorative" val="0"/>
                </a:ext>
              </a:extLst>
            </p:cNvPr>
            <p:cNvSpPr txBox="1"/>
            <p:nvPr/>
          </p:nvSpPr>
          <p:spPr>
            <a:xfrm>
              <a:off x="1047214" y="1313286"/>
              <a:ext cx="1015109" cy="169277"/>
            </a:xfrm>
            <a:prstGeom prst="rect">
              <a:avLst/>
            </a:prstGeom>
            <a:noFill/>
          </p:spPr>
          <p:txBody>
            <a:bodyPr wrap="square" lIns="0" tIns="0" rIns="0" bIns="0" rtlCol="0" anchor="ctr">
              <a:spAutoFit/>
            </a:bodyPr>
            <a:lstStyle/>
            <a:p>
              <a:pPr defTabSz="914367">
                <a:defRPr/>
              </a:pPr>
              <a:r>
                <a:rPr lang="en-US" sz="1100" noProof="0" dirty="0">
                  <a:solidFill>
                    <a:prstClr val="black"/>
                  </a:solidFill>
                  <a:latin typeface="Segoe UI Semibold"/>
                </a:rPr>
                <a:t>Copilot Chat</a:t>
              </a:r>
              <a:r>
                <a:rPr kumimoji="0" lang="en-US" sz="1100" b="0" i="0" u="none" strike="noStrike" kern="0" cap="none" spc="0" normalizeH="0" baseline="30000" noProof="0" dirty="0">
                  <a:ln>
                    <a:noFill/>
                  </a:ln>
                  <a:solidFill>
                    <a:srgbClr val="1A1A1A"/>
                  </a:solidFill>
                  <a:effectLst/>
                  <a:uLnTx/>
                  <a:uFillTx/>
                  <a:cs typeface="Segoe UI" pitchFamily="34" charset="0"/>
                </a:rPr>
                <a:t>2</a:t>
              </a:r>
              <a:endParaRPr lang="en-US" sz="1100" baseline="30000" noProof="0" dirty="0">
                <a:solidFill>
                  <a:prstClr val="black"/>
                </a:solidFill>
                <a:latin typeface="Segoe UI Semibold"/>
              </a:endParaRPr>
            </a:p>
          </p:txBody>
        </p:sp>
      </p:grpSp>
      <p:sp>
        <p:nvSpPr>
          <p:cNvPr id="10" name="Rectangle: Rounded Corners 6">
            <a:extLst>
              <a:ext uri="{FF2B5EF4-FFF2-40B4-BE49-F238E27FC236}">
                <a16:creationId xmlns:a16="http://schemas.microsoft.com/office/drawing/2014/main" id="{7E245D16-9320-689F-F126-2010C829ACDB}"/>
              </a:ext>
              <a:ext uri="{C183D7F6-B498-43B3-948B-1728B52AA6E4}">
                <adec:decorative xmlns:adec="http://schemas.microsoft.com/office/drawing/2017/decorative" val="1"/>
              </a:ext>
            </a:extLst>
          </p:cNvPr>
          <p:cNvSpPr/>
          <p:nvPr/>
        </p:nvSpPr>
        <p:spPr bwMode="auto">
          <a:xfrm>
            <a:off x="570454" y="1132756"/>
            <a:ext cx="987666" cy="216000"/>
          </a:xfrm>
          <a:prstGeom prst="roundRect">
            <a:avLst>
              <a:gd name="adj" fmla="val 50000"/>
            </a:avLst>
          </a:prstGeom>
          <a:solidFill>
            <a:srgbClr val="0078D4"/>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rPr>
              <a:t>KPIs impacted</a:t>
            </a:r>
          </a:p>
        </p:txBody>
      </p:sp>
      <p:grpSp>
        <p:nvGrpSpPr>
          <p:cNvPr id="11" name="Group 10">
            <a:extLst>
              <a:ext uri="{FF2B5EF4-FFF2-40B4-BE49-F238E27FC236}">
                <a16:creationId xmlns:a16="http://schemas.microsoft.com/office/drawing/2014/main" id="{B261006A-6655-0203-2E35-24CB49324AD6}"/>
              </a:ext>
            </a:extLst>
          </p:cNvPr>
          <p:cNvGrpSpPr/>
          <p:nvPr/>
        </p:nvGrpSpPr>
        <p:grpSpPr>
          <a:xfrm>
            <a:off x="1624328" y="1132756"/>
            <a:ext cx="1332000" cy="216000"/>
            <a:chOff x="1198144" y="862657"/>
            <a:chExt cx="1332000" cy="216000"/>
          </a:xfrm>
        </p:grpSpPr>
        <p:sp>
          <p:nvSpPr>
            <p:cNvPr id="12" name="Rectangle: Rounded Corners 6">
              <a:extLst>
                <a:ext uri="{FF2B5EF4-FFF2-40B4-BE49-F238E27FC236}">
                  <a16:creationId xmlns:a16="http://schemas.microsoft.com/office/drawing/2014/main" id="{2DEBECA2-A071-8120-2A1C-BAEDC15C77F5}"/>
                </a:ext>
                <a:ext uri="{C183D7F6-B498-43B3-948B-1728B52AA6E4}">
                  <adec:decorative xmlns:adec="http://schemas.microsoft.com/office/drawing/2017/decorative" val="1"/>
                </a:ext>
              </a:extLst>
            </p:cNvPr>
            <p:cNvSpPr/>
            <p:nvPr/>
          </p:nvSpPr>
          <p:spPr bwMode="auto">
            <a:xfrm>
              <a:off x="1198144" y="862657"/>
              <a:ext cx="1332000" cy="21600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defTabSz="932742">
                <a:defRPr/>
              </a:pPr>
              <a:r>
                <a:rPr lang="en-US" sz="900" noProof="0">
                  <a:solidFill>
                    <a:srgbClr val="0078D4"/>
                  </a:solidFill>
                  <a:latin typeface="Segoe UI Semibold"/>
                  <a:cs typeface="Segoe UI Semibold"/>
                </a:rPr>
                <a:t>Improve efficiency</a:t>
              </a:r>
              <a:endParaRPr lang="en-US" sz="900" b="0" i="0" u="none" strike="noStrike" kern="1200" cap="none" spc="0" normalizeH="0" baseline="0" noProof="0">
                <a:ln>
                  <a:noFill/>
                </a:ln>
                <a:solidFill>
                  <a:srgbClr val="0078D4"/>
                </a:solidFill>
                <a:effectLst/>
                <a:uLnTx/>
                <a:uFillTx/>
                <a:latin typeface="Segoe UI Semibold" panose="020B0702040204020203" pitchFamily="34" charset="0"/>
                <a:cs typeface="Segoe UI Semibold" panose="020B0702040204020203" pitchFamily="34" charset="0"/>
              </a:endParaRPr>
            </a:p>
          </p:txBody>
        </p:sp>
        <p:pic>
          <p:nvPicPr>
            <p:cNvPr id="13" name="Graphic 12">
              <a:extLst>
                <a:ext uri="{FF2B5EF4-FFF2-40B4-BE49-F238E27FC236}">
                  <a16:creationId xmlns:a16="http://schemas.microsoft.com/office/drawing/2014/main" id="{A402FCC0-633B-E611-9C46-B9A4EE0A890F}"/>
                </a:ext>
              </a:extLst>
            </p:cNvPr>
            <p:cNvPicPr>
              <a:picLocks noChangeAspect="1"/>
            </p:cNvPicPr>
            <p:nvPr/>
          </p:nvPicPr>
          <p:blipFill>
            <a:blip r:embed="rId10" cstate="screen">
              <a:extLst>
                <a:ext uri="{28A0092B-C50C-407E-A947-70E740481C1C}">
                  <a14:useLocalDpi xmlns:a14="http://schemas.microsoft.com/office/drawing/2010/main"/>
                </a:ext>
                <a:ext uri="{96DAC541-7B7A-43D3-8B79-37D633B846F1}">
                  <asvg:svgBlip xmlns:asvg="http://schemas.microsoft.com/office/drawing/2016/SVG/main" r:embed="rId11"/>
                </a:ext>
              </a:extLst>
            </a:blip>
            <a:stretch>
              <a:fillRect/>
            </a:stretch>
          </p:blipFill>
          <p:spPr>
            <a:xfrm>
              <a:off x="1244929" y="898657"/>
              <a:ext cx="144000" cy="144000"/>
            </a:xfrm>
            <a:prstGeom prst="rect">
              <a:avLst/>
            </a:prstGeom>
          </p:spPr>
        </p:pic>
      </p:grpSp>
      <p:sp>
        <p:nvSpPr>
          <p:cNvPr id="14" name="Rectangle: Rounded Corners 13">
            <a:extLst>
              <a:ext uri="{FF2B5EF4-FFF2-40B4-BE49-F238E27FC236}">
                <a16:creationId xmlns:a16="http://schemas.microsoft.com/office/drawing/2014/main" id="{E2004A78-EF56-280C-0AE2-5A6CED82F7C3}"/>
              </a:ext>
              <a:ext uri="{C183D7F6-B498-43B3-948B-1728B52AA6E4}">
                <adec:decorative xmlns:adec="http://schemas.microsoft.com/office/drawing/2017/decorative" val="1"/>
              </a:ext>
            </a:extLst>
          </p:cNvPr>
          <p:cNvSpPr/>
          <p:nvPr/>
        </p:nvSpPr>
        <p:spPr bwMode="auto">
          <a:xfrm>
            <a:off x="6469498" y="1127774"/>
            <a:ext cx="987667" cy="216000"/>
          </a:xfrm>
          <a:prstGeom prst="roundRect">
            <a:avLst>
              <a:gd name="adj" fmla="val 50000"/>
            </a:avLst>
          </a:prstGeom>
          <a:solidFill>
            <a:srgbClr val="8661C5"/>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Segoe UI Semibold"/>
                <a:ea typeface="+mn-ea"/>
                <a:cs typeface="Segoe UI Semibold"/>
              </a:rPr>
              <a:t>Value benefit</a:t>
            </a:r>
            <a:endParaRPr kumimoji="0" lang="en-US" sz="900" b="0" i="0" u="none" strike="noStrike" kern="1200" cap="none" spc="0" normalizeH="0" baseline="0" noProof="0">
              <a:ln>
                <a:noFill/>
              </a:ln>
              <a:solidFill>
                <a:srgbClr val="FFFFFF"/>
              </a:solidFill>
              <a:effectLst/>
              <a:uLnTx/>
              <a:uFillTx/>
              <a:latin typeface="Segoe UI Semibold" panose="020B0702040204020203" pitchFamily="34" charset="0"/>
              <a:ea typeface="+mn-ea"/>
              <a:cs typeface="Segoe UI Semibold" panose="020B0702040204020203" pitchFamily="34" charset="0"/>
            </a:endParaRPr>
          </a:p>
        </p:txBody>
      </p:sp>
      <p:grpSp>
        <p:nvGrpSpPr>
          <p:cNvPr id="15" name="Group 14">
            <a:extLst>
              <a:ext uri="{FF2B5EF4-FFF2-40B4-BE49-F238E27FC236}">
                <a16:creationId xmlns:a16="http://schemas.microsoft.com/office/drawing/2014/main" id="{27521C76-6655-BF65-CC33-EA53E9F709E0}"/>
              </a:ext>
            </a:extLst>
          </p:cNvPr>
          <p:cNvGrpSpPr/>
          <p:nvPr/>
        </p:nvGrpSpPr>
        <p:grpSpPr>
          <a:xfrm>
            <a:off x="7523373" y="1127774"/>
            <a:ext cx="1260000" cy="216000"/>
            <a:chOff x="1194743" y="1140160"/>
            <a:chExt cx="1260000" cy="216000"/>
          </a:xfrm>
        </p:grpSpPr>
        <p:sp>
          <p:nvSpPr>
            <p:cNvPr id="16" name="Rectangle: Rounded Corners 6">
              <a:extLst>
                <a:ext uri="{FF2B5EF4-FFF2-40B4-BE49-F238E27FC236}">
                  <a16:creationId xmlns:a16="http://schemas.microsoft.com/office/drawing/2014/main" id="{089E5711-2321-91B9-8D21-65FB4CE5A705}"/>
                </a:ext>
                <a:ext uri="{C183D7F6-B498-43B3-948B-1728B52AA6E4}">
                  <adec:decorative xmlns:adec="http://schemas.microsoft.com/office/drawing/2017/decorative" val="1"/>
                </a:ext>
              </a:extLst>
            </p:cNvPr>
            <p:cNvSpPr/>
            <p:nvPr/>
          </p:nvSpPr>
          <p:spPr bwMode="auto">
            <a:xfrm>
              <a:off x="1194743" y="1140160"/>
              <a:ext cx="1260000"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8661C5"/>
                  </a:solidFill>
                  <a:effectLst/>
                  <a:uLnTx/>
                  <a:uFillTx/>
                  <a:latin typeface="Segoe UI Semibold" panose="020B0702040204020203" pitchFamily="34" charset="0"/>
                  <a:ea typeface="+mn-ea"/>
                  <a:cs typeface="Segoe UI Semibold" panose="020B0702040204020203" pitchFamily="34" charset="0"/>
                </a:rPr>
                <a:t>Revenue growth</a:t>
              </a:r>
            </a:p>
          </p:txBody>
        </p:sp>
        <p:pic>
          <p:nvPicPr>
            <p:cNvPr id="17" name="Graphic 16">
              <a:extLst>
                <a:ext uri="{FF2B5EF4-FFF2-40B4-BE49-F238E27FC236}">
                  <a16:creationId xmlns:a16="http://schemas.microsoft.com/office/drawing/2014/main" id="{102B9F79-97B4-5BFD-E470-905771E3CEB4}"/>
                </a:ext>
              </a:extLst>
            </p:cNvPr>
            <p:cNvPicPr>
              <a:picLocks noChangeAspect="1"/>
            </p:cNvPicPr>
            <p:nvPr/>
          </p:nvPicPr>
          <p:blipFill>
            <a:blip r:embed="rId12" cstate="screen">
              <a:extLst>
                <a:ext uri="{28A0092B-C50C-407E-A947-70E740481C1C}">
                  <a14:useLocalDpi xmlns:a14="http://schemas.microsoft.com/office/drawing/2010/main"/>
                </a:ext>
                <a:ext uri="{96DAC541-7B7A-43D3-8B79-37D633B846F1}">
                  <asvg:svgBlip xmlns:asvg="http://schemas.microsoft.com/office/drawing/2016/SVG/main" r:embed="rId13"/>
                </a:ext>
              </a:extLst>
            </a:blip>
            <a:stretch>
              <a:fillRect/>
            </a:stretch>
          </p:blipFill>
          <p:spPr>
            <a:xfrm>
              <a:off x="1241527" y="1176160"/>
              <a:ext cx="144000" cy="144000"/>
            </a:xfrm>
            <a:prstGeom prst="rect">
              <a:avLst/>
            </a:prstGeom>
          </p:spPr>
        </p:pic>
      </p:grpSp>
      <p:grpSp>
        <p:nvGrpSpPr>
          <p:cNvPr id="18" name="Group 17">
            <a:extLst>
              <a:ext uri="{FF2B5EF4-FFF2-40B4-BE49-F238E27FC236}">
                <a16:creationId xmlns:a16="http://schemas.microsoft.com/office/drawing/2014/main" id="{15FE643C-29D6-3E8E-7122-150BBF6521A7}"/>
              </a:ext>
            </a:extLst>
          </p:cNvPr>
          <p:cNvGrpSpPr/>
          <p:nvPr/>
        </p:nvGrpSpPr>
        <p:grpSpPr>
          <a:xfrm>
            <a:off x="8868697" y="1127774"/>
            <a:ext cx="1450784" cy="216000"/>
            <a:chOff x="1194743" y="1140160"/>
            <a:chExt cx="1450784" cy="216000"/>
          </a:xfrm>
        </p:grpSpPr>
        <p:sp>
          <p:nvSpPr>
            <p:cNvPr id="19" name="Rectangle: Rounded Corners 6">
              <a:extLst>
                <a:ext uri="{FF2B5EF4-FFF2-40B4-BE49-F238E27FC236}">
                  <a16:creationId xmlns:a16="http://schemas.microsoft.com/office/drawing/2014/main" id="{9A268CF8-B75B-A8AA-31DC-C905BDB3DC57}"/>
                </a:ext>
                <a:ext uri="{C183D7F6-B498-43B3-948B-1728B52AA6E4}">
                  <adec:decorative xmlns:adec="http://schemas.microsoft.com/office/drawing/2017/decorative" val="1"/>
                </a:ext>
              </a:extLst>
            </p:cNvPr>
            <p:cNvSpPr/>
            <p:nvPr/>
          </p:nvSpPr>
          <p:spPr bwMode="auto">
            <a:xfrm>
              <a:off x="1194743" y="1140160"/>
              <a:ext cx="1450784" cy="216000"/>
            </a:xfrm>
            <a:prstGeom prst="roundRect">
              <a:avLst>
                <a:gd name="adj" fmla="val 50000"/>
              </a:avLst>
            </a:prstGeom>
            <a:solidFill>
              <a:srgbClr val="FFFFFF"/>
            </a:solidFill>
            <a:ln w="12700">
              <a:solidFill>
                <a:srgbClr val="8661C5"/>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lang="en-US" sz="900" noProof="0">
                  <a:solidFill>
                    <a:srgbClr val="8661C5"/>
                  </a:solidFill>
                  <a:latin typeface="Segoe UI Semibold" panose="020B0702040204020203" pitchFamily="34" charset="0"/>
                  <a:cs typeface="Segoe UI Semibold" panose="020B0702040204020203" pitchFamily="34" charset="0"/>
                </a:rPr>
                <a:t>Employee experience</a:t>
              </a:r>
              <a:endParaRPr kumimoji="0" lang="en-US" sz="900" b="0" i="0" u="none" strike="noStrike" kern="1200" cap="none" spc="0" normalizeH="0" baseline="0" noProof="0">
                <a:ln>
                  <a:noFill/>
                </a:ln>
                <a:solidFill>
                  <a:srgbClr val="8661C5"/>
                </a:solidFill>
                <a:effectLst/>
                <a:uLnTx/>
                <a:uFillTx/>
                <a:latin typeface="Segoe UI Semibold" panose="020B0702040204020203" pitchFamily="34" charset="0"/>
                <a:ea typeface="+mn-ea"/>
                <a:cs typeface="Segoe UI Semibold" panose="020B0702040204020203" pitchFamily="34" charset="0"/>
              </a:endParaRPr>
            </a:p>
          </p:txBody>
        </p:sp>
        <p:pic>
          <p:nvPicPr>
            <p:cNvPr id="20" name="Graphic 19">
              <a:extLst>
                <a:ext uri="{FF2B5EF4-FFF2-40B4-BE49-F238E27FC236}">
                  <a16:creationId xmlns:a16="http://schemas.microsoft.com/office/drawing/2014/main" id="{2D43BC15-02D3-3BC5-6DD1-1E75C6161A83}"/>
                </a:ext>
              </a:extLst>
            </p:cNvPr>
            <p:cNvPicPr>
              <a:picLocks noChangeAspect="1"/>
            </p:cNvPicPr>
            <p:nvPr/>
          </p:nvPicPr>
          <p:blipFill>
            <a:blip r:embed="rId12" cstate="screen">
              <a:extLst>
                <a:ext uri="{28A0092B-C50C-407E-A947-70E740481C1C}">
                  <a14:useLocalDpi xmlns:a14="http://schemas.microsoft.com/office/drawing/2010/main"/>
                </a:ext>
                <a:ext uri="{96DAC541-7B7A-43D3-8B79-37D633B846F1}">
                  <asvg:svgBlip xmlns:asvg="http://schemas.microsoft.com/office/drawing/2016/SVG/main" r:embed="rId13"/>
                </a:ext>
              </a:extLst>
            </a:blip>
            <a:stretch>
              <a:fillRect/>
            </a:stretch>
          </p:blipFill>
          <p:spPr>
            <a:xfrm>
              <a:off x="1241527" y="1176160"/>
              <a:ext cx="144000" cy="144000"/>
            </a:xfrm>
            <a:prstGeom prst="rect">
              <a:avLst/>
            </a:prstGeom>
          </p:spPr>
        </p:pic>
      </p:grpSp>
      <p:grpSp>
        <p:nvGrpSpPr>
          <p:cNvPr id="21" name="Group 20">
            <a:extLst>
              <a:ext uri="{FF2B5EF4-FFF2-40B4-BE49-F238E27FC236}">
                <a16:creationId xmlns:a16="http://schemas.microsoft.com/office/drawing/2014/main" id="{115FC86E-4E7B-0BE6-B1DA-8B5D41DEF7C5}"/>
              </a:ext>
            </a:extLst>
          </p:cNvPr>
          <p:cNvGrpSpPr/>
          <p:nvPr/>
        </p:nvGrpSpPr>
        <p:grpSpPr>
          <a:xfrm>
            <a:off x="3024503" y="1132756"/>
            <a:ext cx="1332000" cy="216000"/>
            <a:chOff x="1198144" y="862657"/>
            <a:chExt cx="1332000" cy="216000"/>
          </a:xfrm>
        </p:grpSpPr>
        <p:sp>
          <p:nvSpPr>
            <p:cNvPr id="22" name="Rectangle: Rounded Corners 6">
              <a:extLst>
                <a:ext uri="{FF2B5EF4-FFF2-40B4-BE49-F238E27FC236}">
                  <a16:creationId xmlns:a16="http://schemas.microsoft.com/office/drawing/2014/main" id="{6CDF2855-1E7C-747C-E4C6-93036D656798}"/>
                </a:ext>
                <a:ext uri="{C183D7F6-B498-43B3-948B-1728B52AA6E4}">
                  <adec:decorative xmlns:adec="http://schemas.microsoft.com/office/drawing/2017/decorative" val="1"/>
                </a:ext>
              </a:extLst>
            </p:cNvPr>
            <p:cNvSpPr/>
            <p:nvPr/>
          </p:nvSpPr>
          <p:spPr bwMode="auto">
            <a:xfrm>
              <a:off x="1198144" y="862657"/>
              <a:ext cx="1332000" cy="216000"/>
            </a:xfrm>
            <a:prstGeom prst="roundRect">
              <a:avLst>
                <a:gd name="adj" fmla="val 50000"/>
              </a:avLst>
            </a:prstGeom>
            <a:solidFill>
              <a:srgbClr val="FFFFFF"/>
            </a:solidFill>
            <a:ln w="12700">
              <a:solidFill>
                <a:srgbClr val="0078D4"/>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defTabSz="932742">
                <a:defRPr/>
              </a:pPr>
              <a:r>
                <a:rPr lang="en-US" sz="900" noProof="0">
                  <a:solidFill>
                    <a:srgbClr val="0078D4"/>
                  </a:solidFill>
                  <a:latin typeface="Segoe UI Semibold"/>
                  <a:cs typeface="Segoe UI Semibold"/>
                </a:rPr>
                <a:t>Reduce risk</a:t>
              </a:r>
              <a:endParaRPr lang="en-US" sz="900" b="0" i="0" u="none" strike="noStrike" kern="1200" cap="none" spc="0" normalizeH="0" baseline="0" noProof="0">
                <a:ln>
                  <a:noFill/>
                </a:ln>
                <a:solidFill>
                  <a:srgbClr val="0078D4"/>
                </a:solidFill>
                <a:effectLst/>
                <a:uLnTx/>
                <a:uFillTx/>
                <a:latin typeface="Segoe UI Semibold" panose="020B0702040204020203" pitchFamily="34" charset="0"/>
                <a:cs typeface="Segoe UI Semibold" panose="020B0702040204020203" pitchFamily="34" charset="0"/>
              </a:endParaRPr>
            </a:p>
          </p:txBody>
        </p:sp>
        <p:pic>
          <p:nvPicPr>
            <p:cNvPr id="23" name="Graphic 22">
              <a:extLst>
                <a:ext uri="{FF2B5EF4-FFF2-40B4-BE49-F238E27FC236}">
                  <a16:creationId xmlns:a16="http://schemas.microsoft.com/office/drawing/2014/main" id="{7AB3A28E-2228-463D-95F0-A12B4C14BBE3}"/>
                </a:ext>
              </a:extLst>
            </p:cNvPr>
            <p:cNvPicPr>
              <a:picLocks noChangeAspect="1"/>
            </p:cNvPicPr>
            <p:nvPr/>
          </p:nvPicPr>
          <p:blipFill>
            <a:blip r:embed="rId10" cstate="screen">
              <a:extLst>
                <a:ext uri="{28A0092B-C50C-407E-A947-70E740481C1C}">
                  <a14:useLocalDpi xmlns:a14="http://schemas.microsoft.com/office/drawing/2010/main"/>
                </a:ext>
                <a:ext uri="{96DAC541-7B7A-43D3-8B79-37D633B846F1}">
                  <asvg:svgBlip xmlns:asvg="http://schemas.microsoft.com/office/drawing/2016/SVG/main" r:embed="rId11"/>
                </a:ext>
              </a:extLst>
            </a:blip>
            <a:stretch>
              <a:fillRect/>
            </a:stretch>
          </p:blipFill>
          <p:spPr>
            <a:xfrm>
              <a:off x="1244929" y="898657"/>
              <a:ext cx="144000" cy="144000"/>
            </a:xfrm>
            <a:prstGeom prst="rect">
              <a:avLst/>
            </a:prstGeom>
          </p:spPr>
        </p:pic>
      </p:grpSp>
    </p:spTree>
    <p:extLst>
      <p:ext uri="{BB962C8B-B14F-4D97-AF65-F5344CB8AC3E}">
        <p14:creationId xmlns:p14="http://schemas.microsoft.com/office/powerpoint/2010/main" val="213785734"/>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1725</TotalTime>
  <Words>321</Words>
  <Application>Microsoft Office PowerPoint</Application>
  <PresentationFormat>Widescreen</PresentationFormat>
  <Paragraphs>34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Operations | Conduct a business review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2025-02-11T22:24:55Z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