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B9B8-E299-8542-2825-981792508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957C3-710C-DF5E-867F-46B2E225D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F4C25-DF50-F7AE-FCCA-6C065A2F5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5F939-5CEC-25FA-D658-EA3CABCA6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1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383AB-3232-5BC5-D717-A031DFAA9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4">
            <a:extLst>
              <a:ext uri="{FF2B5EF4-FFF2-40B4-BE49-F238E27FC236}">
                <a16:creationId xmlns:a16="http://schemas.microsoft.com/office/drawing/2014/main" id="{B305A8E5-3A14-89AA-BE03-BBDC875C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317765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Nonprofit | 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Optimize staff and volunteer planning</a:t>
            </a:r>
            <a:endParaRPr lang="en-US" noProof="0" dirty="0"/>
          </a:p>
        </p:txBody>
      </p:sp>
      <p:sp>
        <p:nvSpPr>
          <p:cNvPr id="44" name="Text Placeholder 52">
            <a:extLst>
              <a:ext uri="{FF2B5EF4-FFF2-40B4-BE49-F238E27FC236}">
                <a16:creationId xmlns:a16="http://schemas.microsoft.com/office/drawing/2014/main" id="{97E3D032-B9C1-AE42-DB1B-7853648DFA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  <a:endParaRPr lang="en-US" sz="900" i="1" noProof="0" dirty="0"/>
          </a:p>
        </p:txBody>
      </p:sp>
      <p:sp>
        <p:nvSpPr>
          <p:cNvPr id="45" name="Text Placeholder 86">
            <a:extLst>
              <a:ext uri="{FF2B5EF4-FFF2-40B4-BE49-F238E27FC236}">
                <a16:creationId xmlns:a16="http://schemas.microsoft.com/office/drawing/2014/main" id="{80BF1821-72F0-EB10-E6D7-9D958FDEBEC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Buy</a:t>
            </a:r>
            <a:endParaRPr lang="en-US" noProof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A96AC0E3-2666-5706-275F-6CDE9E6EEB2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F74DAE2F-7875-7DFE-730B-31042C0982B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4F11D8E3-D35E-4E9C-32A9-997866BDD0A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B56DADA4-02D2-5593-9FBF-A6FD341B0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69BAB6-C3F8-E5D0-3ECE-726A7098D187}"/>
              </a:ext>
            </a:extLst>
          </p:cNvPr>
          <p:cNvGrpSpPr/>
          <p:nvPr/>
        </p:nvGrpSpPr>
        <p:grpSpPr>
          <a:xfrm>
            <a:off x="1624328" y="1132756"/>
            <a:ext cx="1463040" cy="216000"/>
            <a:chOff x="1198144" y="862657"/>
            <a:chExt cx="146304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B8BFDF50-C6BF-C9D1-024B-0F3AEEF39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Program impact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D30094E-3F34-80CF-FFDD-00E3BBBC5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387B57-8DE3-AEDB-9185-C54456AF8C8F}"/>
              </a:ext>
            </a:extLst>
          </p:cNvPr>
          <p:cNvGrpSpPr/>
          <p:nvPr/>
        </p:nvGrpSpPr>
        <p:grpSpPr>
          <a:xfrm>
            <a:off x="3205588" y="1133812"/>
            <a:ext cx="1463040" cy="216000"/>
            <a:chOff x="1198144" y="862657"/>
            <a:chExt cx="146304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B3A17E45-3140-145F-7DAA-2954FE51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Volunteer retention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C60D086-2A51-D1C3-79B7-1E1F21B35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059C6A94-3002-8452-0714-08F6203D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75B6B1-E541-EF13-7029-5812D756754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950017AF-070B-C37D-C6A7-9A88A702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377EBA0-756C-4432-8139-F18EB938F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598B2E-1E1D-2D1C-2F7F-2CB2F935EA36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028C705-3825-0170-DCF2-19BF0AECB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7077995-ADF8-2104-2505-5F089458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203" name="Picture 202">
            <a:extLst>
              <a:ext uri="{FF2B5EF4-FFF2-40B4-BE49-F238E27FC236}">
                <a16:creationId xmlns:a16="http://schemas.microsoft.com/office/drawing/2014/main" id="{55F8BFE1-52DA-A226-71AB-2B6877F406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778" y="4384332"/>
            <a:ext cx="2506795" cy="2490193"/>
          </a:xfrm>
          <a:prstGeom prst="rect">
            <a:avLst/>
          </a:prstGeom>
        </p:spPr>
      </p:pic>
      <p:sp>
        <p:nvSpPr>
          <p:cNvPr id="78" name="Item 1">
            <a:extLst>
              <a:ext uri="{FF2B5EF4-FFF2-40B4-BE49-F238E27FC236}">
                <a16:creationId xmlns:a16="http://schemas.microsoft.com/office/drawing/2014/main" id="{6BCEDA40-9185-CDA6-03B6-93E9F735801B}"/>
              </a:ext>
            </a:extLst>
          </p:cNvPr>
          <p:cNvSpPr/>
          <p:nvPr/>
        </p:nvSpPr>
        <p:spPr bwMode="auto">
          <a:xfrm>
            <a:off x="55460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Assess current staffing</a:t>
            </a:r>
          </a:p>
        </p:txBody>
      </p:sp>
      <p:sp>
        <p:nvSpPr>
          <p:cNvPr id="77" name="Item 1 top">
            <a:extLst>
              <a:ext uri="{FF2B5EF4-FFF2-40B4-BE49-F238E27FC236}">
                <a16:creationId xmlns:a16="http://schemas.microsoft.com/office/drawing/2014/main" id="{9CA592B7-F98E-2826-AF5E-D01F351A8EB6}"/>
              </a:ext>
            </a:extLst>
          </p:cNvPr>
          <p:cNvSpPr txBox="1"/>
          <p:nvPr/>
        </p:nvSpPr>
        <p:spPr>
          <a:xfrm>
            <a:off x="554601" y="2033954"/>
            <a:ext cx="3046196" cy="2769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Sans Text" pitchFamily="2" charset="0"/>
              </a:rPr>
              <a:t>Evaluate current staffing to understand the existing skills, roles, and gaps.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9B0EA2-A609-D4D2-78B7-E23442A4E0C6}"/>
              </a:ext>
            </a:extLst>
          </p:cNvPr>
          <p:cNvGrpSpPr/>
          <p:nvPr/>
        </p:nvGrpSpPr>
        <p:grpSpPr>
          <a:xfrm>
            <a:off x="795908" y="2765531"/>
            <a:ext cx="2351135" cy="360000"/>
            <a:chOff x="588263" y="2657420"/>
            <a:chExt cx="2351135" cy="3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B47714-D425-3186-2CCB-3186085E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7E1DB2-A1B9-A07F-168C-5D23685BA29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6" name="Item 1 bottom">
            <a:extLst>
              <a:ext uri="{FF2B5EF4-FFF2-40B4-BE49-F238E27FC236}">
                <a16:creationId xmlns:a16="http://schemas.microsoft.com/office/drawing/2014/main" id="{A7137654-1D18-DC60-DA7D-E889CD40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3201027"/>
            <a:ext cx="2705513" cy="771357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spcBef>
                <a:spcPct val="20000"/>
              </a:spcBef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Create a report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/>
              <a:t>that describes our current workforce across departments, roles, and skills using the information captured in the /[resource management document.docx]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lang="en-US" sz="900" kern="0" dirty="0">
              <a:solidFill>
                <a:srgbClr val="1A1A1A"/>
              </a:solidFill>
              <a:latin typeface="Segoe UI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1" name="Item 2">
            <a:extLst>
              <a:ext uri="{FF2B5EF4-FFF2-40B4-BE49-F238E27FC236}">
                <a16:creationId xmlns:a16="http://schemas.microsoft.com/office/drawing/2014/main" id="{0F9404EA-F7ED-588C-C85B-72748B63BF0F}"/>
              </a:ext>
            </a:extLst>
          </p:cNvPr>
          <p:cNvSpPr/>
          <p:nvPr/>
        </p:nvSpPr>
        <p:spPr bwMode="auto">
          <a:xfrm>
            <a:off x="402302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Identify gaps</a:t>
            </a:r>
          </a:p>
        </p:txBody>
      </p:sp>
      <p:sp>
        <p:nvSpPr>
          <p:cNvPr id="82" name="Item 2 top">
            <a:extLst>
              <a:ext uri="{FF2B5EF4-FFF2-40B4-BE49-F238E27FC236}">
                <a16:creationId xmlns:a16="http://schemas.microsoft.com/office/drawing/2014/main" id="{94FF6781-2E72-1B72-7F34-C71729A0FE7B}"/>
              </a:ext>
            </a:extLst>
          </p:cNvPr>
          <p:cNvSpPr txBox="1"/>
          <p:nvPr/>
        </p:nvSpPr>
        <p:spPr>
          <a:xfrm>
            <a:off x="4023021" y="2033954"/>
            <a:ext cx="2878944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Use Copilot in Excel to help visualize current staffing/volunteer needs.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2B566-36A4-9CE4-38F7-340B50C19F40}"/>
              </a:ext>
            </a:extLst>
          </p:cNvPr>
          <p:cNvGrpSpPr/>
          <p:nvPr/>
        </p:nvGrpSpPr>
        <p:grpSpPr>
          <a:xfrm>
            <a:off x="4351632" y="2729595"/>
            <a:ext cx="2324175" cy="360000"/>
            <a:chOff x="883168" y="2751202"/>
            <a:chExt cx="2324175" cy="360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F64B3D-646D-0EAB-E740-D2E4B325D0E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15" name="Picture 14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0DFB14C5-F049-5D0F-3186-2DF72EFD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80" name="Item 2 bottom">
            <a:extLst>
              <a:ext uri="{FF2B5EF4-FFF2-40B4-BE49-F238E27FC236}">
                <a16:creationId xmlns:a16="http://schemas.microsoft.com/office/drawing/2014/main" id="{97DD3885-64D2-C07F-FEBA-94AC06E2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Highlight cells where </a:t>
            </a:r>
            <a:r>
              <a:rPr lang="en-US" sz="900" dirty="0"/>
              <a:t>staffing/volunteer hours are below required hours.</a:t>
            </a:r>
          </a:p>
          <a:p>
            <a:pPr defTabSz="932742">
              <a:buSzPct val="90000"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3" name="Item 3">
            <a:extLst>
              <a:ext uri="{FF2B5EF4-FFF2-40B4-BE49-F238E27FC236}">
                <a16:creationId xmlns:a16="http://schemas.microsoft.com/office/drawing/2014/main" id="{1D4CC381-B65F-1C71-E939-682D27D56B46}"/>
              </a:ext>
            </a:extLst>
          </p:cNvPr>
          <p:cNvSpPr/>
          <p:nvPr/>
        </p:nvSpPr>
        <p:spPr bwMode="auto">
          <a:xfrm>
            <a:off x="7476327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Develop a recruitment plan</a:t>
            </a:r>
          </a:p>
        </p:txBody>
      </p:sp>
      <p:sp>
        <p:nvSpPr>
          <p:cNvPr id="85" name="Item 3 top">
            <a:extLst>
              <a:ext uri="{FF2B5EF4-FFF2-40B4-BE49-F238E27FC236}">
                <a16:creationId xmlns:a16="http://schemas.microsoft.com/office/drawing/2014/main" id="{2B58F82B-A1A3-AED8-2FCC-3DCB5B695964}"/>
              </a:ext>
            </a:extLst>
          </p:cNvPr>
          <p:cNvSpPr txBox="1"/>
          <p:nvPr/>
        </p:nvSpPr>
        <p:spPr>
          <a:xfrm>
            <a:off x="7476327" y="2033954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Create a recruitment plan to fill identified gaps and meet future staffing/volunteer needs.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E26804-6783-CCCB-79C3-B2DFE56290A3}"/>
              </a:ext>
            </a:extLst>
          </p:cNvPr>
          <p:cNvGrpSpPr/>
          <p:nvPr/>
        </p:nvGrpSpPr>
        <p:grpSpPr>
          <a:xfrm>
            <a:off x="7817771" y="2729595"/>
            <a:ext cx="2351135" cy="360000"/>
            <a:chOff x="588263" y="2657420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E014256-1F43-2141-02BD-53FF714C4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38007D-01B8-D0A5-9566-8E3B895EE1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4" name="Item 3 bottom">
            <a:extLst>
              <a:ext uri="{FF2B5EF4-FFF2-40B4-BE49-F238E27FC236}">
                <a16:creationId xmlns:a16="http://schemas.microsoft.com/office/drawing/2014/main" id="{5FD242ED-BC27-5582-1C3B-16CAB167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15940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Outline a recruitment plan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/>
              <a:t>to address identified staffing gaps and future needs. Include strategies for sourcing candidates, timelines, and key milestones based on past /[recruitment strategy plan.docx]</a:t>
            </a:r>
          </a:p>
          <a:p>
            <a:endParaRPr lang="en-US" sz="900" dirty="0"/>
          </a:p>
        </p:txBody>
      </p:sp>
      <p:sp>
        <p:nvSpPr>
          <p:cNvPr id="74" name="Item 4">
            <a:extLst>
              <a:ext uri="{FF2B5EF4-FFF2-40B4-BE49-F238E27FC236}">
                <a16:creationId xmlns:a16="http://schemas.microsoft.com/office/drawing/2014/main" id="{973B3B0F-3BE6-AD52-270F-ECCEBD3F3D61}"/>
              </a:ext>
            </a:extLst>
          </p:cNvPr>
          <p:cNvSpPr/>
          <p:nvPr/>
        </p:nvSpPr>
        <p:spPr bwMode="auto">
          <a:xfrm>
            <a:off x="7476327" y="405058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Create training programs</a:t>
            </a:r>
          </a:p>
        </p:txBody>
      </p:sp>
      <p:sp>
        <p:nvSpPr>
          <p:cNvPr id="75" name="Item 4 top">
            <a:extLst>
              <a:ext uri="{FF2B5EF4-FFF2-40B4-BE49-F238E27FC236}">
                <a16:creationId xmlns:a16="http://schemas.microsoft.com/office/drawing/2014/main" id="{D56A74A5-51EF-7657-CB2E-9118AEAACF8A}"/>
              </a:ext>
            </a:extLst>
          </p:cNvPr>
          <p:cNvSpPr txBox="1"/>
          <p:nvPr/>
        </p:nvSpPr>
        <p:spPr>
          <a:xfrm>
            <a:off x="7476327" y="4500890"/>
            <a:ext cx="2860896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Develop and implement training programs to upskill current staff members and volunteers.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46D6E8-CD6F-1908-AFC2-75C930946FE3}"/>
              </a:ext>
            </a:extLst>
          </p:cNvPr>
          <p:cNvGrpSpPr/>
          <p:nvPr/>
        </p:nvGrpSpPr>
        <p:grpSpPr>
          <a:xfrm>
            <a:off x="7846643" y="5067979"/>
            <a:ext cx="2351135" cy="360000"/>
            <a:chOff x="588263" y="1217924"/>
            <a:chExt cx="2351135" cy="360000"/>
          </a:xfrm>
        </p:grpSpPr>
        <p:pic>
          <p:nvPicPr>
            <p:cNvPr id="37" name="Picture 36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E979C79F-4E65-87A0-13A6-8A3E958414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63F5C1-7311-2C5F-B069-963553DBF48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73" name="Item 4 bottom">
            <a:extLst>
              <a:ext uri="{FF2B5EF4-FFF2-40B4-BE49-F238E27FC236}">
                <a16:creationId xmlns:a16="http://schemas.microsoft.com/office/drawing/2014/main" id="{4F960C77-B888-D410-D2BD-92A934C00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76327" y="5500258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Create a training outline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/>
              <a:t>for our new development program, covering required skills and competencies. 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7" name="Item 5">
            <a:extLst>
              <a:ext uri="{FF2B5EF4-FFF2-40B4-BE49-F238E27FC236}">
                <a16:creationId xmlns:a16="http://schemas.microsoft.com/office/drawing/2014/main" id="{F8D96BF5-239A-7E22-C001-6C4B71CC069E}"/>
              </a:ext>
            </a:extLst>
          </p:cNvPr>
          <p:cNvSpPr/>
          <p:nvPr/>
        </p:nvSpPr>
        <p:spPr bwMode="auto">
          <a:xfrm>
            <a:off x="4023022" y="405101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 Evaluate staff performance</a:t>
            </a:r>
          </a:p>
        </p:txBody>
      </p:sp>
      <p:sp>
        <p:nvSpPr>
          <p:cNvPr id="88" name="Item 5 top">
            <a:extLst>
              <a:ext uri="{FF2B5EF4-FFF2-40B4-BE49-F238E27FC236}">
                <a16:creationId xmlns:a16="http://schemas.microsoft.com/office/drawing/2014/main" id="{F5774CBB-17D6-0628-6F73-99902067FFF1}"/>
              </a:ext>
            </a:extLst>
          </p:cNvPr>
          <p:cNvSpPr txBox="1"/>
          <p:nvPr/>
        </p:nvSpPr>
        <p:spPr>
          <a:xfrm>
            <a:off x="4023021" y="4500890"/>
            <a:ext cx="287894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Regularly monitor and evaluate staff and volunteer utilization to ensure alignment with organizational goals.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C9A41C-CB98-435E-92EF-47BF1CA530D7}"/>
              </a:ext>
            </a:extLst>
          </p:cNvPr>
          <p:cNvGrpSpPr/>
          <p:nvPr/>
        </p:nvGrpSpPr>
        <p:grpSpPr>
          <a:xfrm>
            <a:off x="4357736" y="5108523"/>
            <a:ext cx="2324175" cy="360000"/>
            <a:chOff x="883168" y="2751202"/>
            <a:chExt cx="2324175" cy="3600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4FB3145-88E3-8EA2-0FD3-82C38645E82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41" name="Picture 40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E047AFAF-2A89-3F04-8060-33C0AF4EE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86" name="Item 5 bottom">
            <a:extLst>
              <a:ext uri="{FF2B5EF4-FFF2-40B4-BE49-F238E27FC236}">
                <a16:creationId xmlns:a16="http://schemas.microsoft.com/office/drawing/2014/main" id="{CAB8F0AC-6EE4-3E88-64EE-504271E9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53824" y="5634684"/>
            <a:ext cx="2848140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>
                <a:solidFill>
                  <a:schemeClr val="tx1"/>
                </a:solidFill>
              </a:rPr>
              <a:t>Tell me what data is required</a:t>
            </a:r>
            <a:r>
              <a:rPr lang="en-US" sz="900" dirty="0">
                <a:solidFill>
                  <a:schemeClr val="tx1"/>
                </a:solidFill>
              </a:rPr>
              <a:t> to calculate key performance indicators (KPIs) such as overtime hours, peak interval staffing levels, and skill utilization. 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1" name="Item 6">
            <a:extLst>
              <a:ext uri="{FF2B5EF4-FFF2-40B4-BE49-F238E27FC236}">
                <a16:creationId xmlns:a16="http://schemas.microsoft.com/office/drawing/2014/main" id="{86480763-8AAD-FB08-622C-F81CA3BEB9B6}"/>
              </a:ext>
            </a:extLst>
          </p:cNvPr>
          <p:cNvSpPr/>
          <p:nvPr/>
        </p:nvSpPr>
        <p:spPr bwMode="auto">
          <a:xfrm>
            <a:off x="554602" y="4048426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6. Evaluate and adjust</a:t>
            </a:r>
          </a:p>
        </p:txBody>
      </p:sp>
      <p:sp>
        <p:nvSpPr>
          <p:cNvPr id="72" name="Item 6 top">
            <a:extLst>
              <a:ext uri="{FF2B5EF4-FFF2-40B4-BE49-F238E27FC236}">
                <a16:creationId xmlns:a16="http://schemas.microsoft.com/office/drawing/2014/main" id="{D84D2318-D931-D4B1-0CE2-48578F3417D3}"/>
              </a:ext>
            </a:extLst>
          </p:cNvPr>
          <p:cNvSpPr txBox="1"/>
          <p:nvPr/>
        </p:nvSpPr>
        <p:spPr>
          <a:xfrm>
            <a:off x="554602" y="4500890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Continuously adjust staffing and volunteer plans based on feedback and data to ensure optimal staffing levels.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159848-07B0-F227-75BA-86D279F39F80}"/>
              </a:ext>
            </a:extLst>
          </p:cNvPr>
          <p:cNvGrpSpPr/>
          <p:nvPr/>
        </p:nvGrpSpPr>
        <p:grpSpPr>
          <a:xfrm>
            <a:off x="830578" y="5066255"/>
            <a:ext cx="2336971" cy="360000"/>
            <a:chOff x="588263" y="3617084"/>
            <a:chExt cx="2336971" cy="3600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F4EC3D0-5037-E604-64FA-B1731999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D012E25-43C8-0F6F-C1FF-F0EC1DB8BA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50" y="371159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 noProof="0" dirty="0">
                <a:solidFill>
                  <a:srgbClr val="0078D4"/>
                </a:solidFill>
                <a:latin typeface="Segoe UI Semibold"/>
              </a:endParaRPr>
            </a:p>
          </p:txBody>
        </p:sp>
      </p:grpSp>
      <p:sp>
        <p:nvSpPr>
          <p:cNvPr id="70" name="Item 6 bottom">
            <a:extLst>
              <a:ext uri="{FF2B5EF4-FFF2-40B4-BE49-F238E27FC236}">
                <a16:creationId xmlns:a16="http://schemas.microsoft.com/office/drawing/2014/main" id="{3CFADE20-7975-FED7-C300-C825016C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5502040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Summarize regular meetings</a:t>
            </a:r>
            <a:r>
              <a:rPr lang="en-US" sz="900" dirty="0"/>
              <a:t> to review workforce performance data and gather feedback from team members. </a:t>
            </a:r>
          </a:p>
          <a:p>
            <a:pPr defTabSz="932742">
              <a:buSzPct val="90000"/>
              <a:defRPr/>
            </a:pPr>
            <a:endParaRPr lang="en-US" sz="900" dirty="0"/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3" name="Footnote">
            <a:extLst>
              <a:ext uri="{FF2B5EF4-FFF2-40B4-BE49-F238E27FC236}">
                <a16:creationId xmlns:a16="http://schemas.microsoft.com/office/drawing/2014/main" id="{6F0F67CE-6958-E2FC-2372-233159838984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13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13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690489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9b331a-5640-4f50-a010-6cc4266aa39c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Nonprofit | Optimize staff and volunteer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2025-01-15T00:20:58Z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